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9"/>
  </p:sldMasterIdLst>
  <p:notesMasterIdLst>
    <p:notesMasterId r:id="rId27"/>
  </p:notesMasterIdLst>
  <p:handoutMasterIdLst>
    <p:handoutMasterId r:id="rId28"/>
  </p:handoutMasterIdLst>
  <p:sldIdLst>
    <p:sldId id="276" r:id="rId10"/>
    <p:sldId id="278" r:id="rId11"/>
    <p:sldId id="520" r:id="rId12"/>
    <p:sldId id="511" r:id="rId13"/>
    <p:sldId id="521" r:id="rId14"/>
    <p:sldId id="311" r:id="rId15"/>
    <p:sldId id="519" r:id="rId16"/>
    <p:sldId id="601" r:id="rId17"/>
    <p:sldId id="328" r:id="rId18"/>
    <p:sldId id="522" r:id="rId19"/>
    <p:sldId id="523" r:id="rId20"/>
    <p:sldId id="524" r:id="rId21"/>
    <p:sldId id="329" r:id="rId22"/>
    <p:sldId id="320" r:id="rId23"/>
    <p:sldId id="313" r:id="rId24"/>
    <p:sldId id="526" r:id="rId25"/>
    <p:sldId id="268" r:id="rId26"/>
  </p:sldIdLst>
  <p:sldSz cx="12192000" cy="6858000"/>
  <p:notesSz cx="6858000" cy="9144000"/>
  <p:embeddedFontLst>
    <p:embeddedFont>
      <p:font typeface="Cambria" panose="02040503050406030204" pitchFamily="18" charset="0"/>
      <p:regular r:id="rId29"/>
      <p:bold r:id="rId30"/>
      <p:italic r:id="rId31"/>
      <p:boldItalic r:id="rId32"/>
    </p:embeddedFont>
    <p:embeddedFont>
      <p:font typeface="Djoef Offc" panose="02000000000000000000" pitchFamily="2"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6F772-E88E-4C04-9A8F-C37C7E99F9C4}" v="332" dt="2024-12-15T15:11:39.843"/>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ema til typografi 2 - Marker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Mørkt layout 2 - Markering 1/Marker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954" autoAdjust="0"/>
  </p:normalViewPr>
  <p:slideViewPr>
    <p:cSldViewPr snapToGrid="0" showGuides="1">
      <p:cViewPr varScale="1">
        <p:scale>
          <a:sx n="59" d="100"/>
          <a:sy n="59" d="100"/>
        </p:scale>
        <p:origin x="1944" y="7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208" y="-4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11.fntdata"/><Relationship Id="rId21" Type="http://schemas.openxmlformats.org/officeDocument/2006/relationships/slide" Target="slides/slide12.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font" Target="fonts/font1.fntdata"/><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913AFF-CA9D-494F-ACBF-55B9A6108DE2}" type="datetime1">
              <a:rPr lang="en-GB" smtClean="0"/>
              <a:t>13/01/2025</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D3C5E-15F6-4F87-8E4F-A1B6879DC8AA}" type="datetime1">
              <a:rPr lang="en-GB" smtClean="0"/>
              <a:t>13/01/2025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joef.dk/aktiviteter/arrangementer/ok26---dit-arbejdsliv--din-overenskoms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joef.dk/kampagner/ok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6514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Akademikernes værdi på arbejdsmarkedet</a:t>
            </a:r>
          </a:p>
          <a:p>
            <a:r>
              <a:rPr lang="da-DK" dirty="0"/>
              <a:t>Akademikerne skaber stor værdi for arbejdspladserne og samfundet. Dette bør afspejles i lønniveauet og i lønudviklingen nu og i fremtiden. </a:t>
            </a:r>
          </a:p>
          <a:p>
            <a:endParaRPr lang="da-DK" dirty="0"/>
          </a:p>
          <a:p>
            <a:r>
              <a:rPr lang="da-DK" dirty="0"/>
              <a:t>Ved OK26 er ambitionen at sikre medlemmerne en lønudvikling, ikke mindst fordi højtuddannede i den offentlige sektor har en lavere løn i forhold til det private arbejdsmarked. For visse Djøf-grupper helt op til 19 %.</a:t>
            </a:r>
          </a:p>
          <a:p>
            <a:endParaRPr lang="da-DK" dirty="0"/>
          </a:p>
          <a:p>
            <a:r>
              <a:rPr lang="da-DK" dirty="0"/>
              <a:t>Akademikerne og Djøf arbejder for, at den offentlige sektor skal kunne rekruttere og fastholde de dygtigste medarbejdere til alle funktioner og med alle uddannelsesbaggrunde og afspejle til ansvar og de kompetencer, I bidrager med. Det er vigtigt for at sikre både tiltrækning og fastholde af kvalificerede medarbejdere.</a:t>
            </a:r>
          </a:p>
          <a:p>
            <a:endParaRPr lang="da-DK" dirty="0"/>
          </a:p>
          <a:p>
            <a:r>
              <a:rPr lang="da-DK" dirty="0"/>
              <a:t>I lyset af denne ambition er det en udfordring, at lønniveauerne for bl.a. </a:t>
            </a:r>
            <a:r>
              <a:rPr lang="da-DK" dirty="0" err="1"/>
              <a:t>djøferne</a:t>
            </a:r>
            <a:r>
              <a:rPr lang="da-DK" dirty="0"/>
              <a:t> er højere i den private sektor relativt til det offentlige arbejdsmarked. Ud over at have fokus på lønniveauet, skal der være fokus på lønudviklingen. Ambitionen er, at reallønnen for akademikerne så vidt muligt skal udvikle sig ved de kommende forhandlinger – inden for den overordnede ramme, de offentlige lønninger skal vokse i samme takt som de private.</a:t>
            </a:r>
          </a:p>
          <a:p>
            <a:endParaRPr lang="da-DK" dirty="0"/>
          </a:p>
          <a:p>
            <a:r>
              <a:rPr lang="da-DK" i="1" dirty="0"/>
              <a:t>Lokale lønforhandlinger</a:t>
            </a: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I undersøgelser og i </a:t>
            </a:r>
            <a:r>
              <a:rPr lang="da-DK" sz="1800" dirty="0" err="1">
                <a:effectLst/>
                <a:latin typeface="Djoef Offc" panose="02000000000000000000" pitchFamily="2" charset="0"/>
                <a:ea typeface="Calibri" panose="020F0502020204030204" pitchFamily="34" charset="0"/>
                <a:cs typeface="Arial" panose="020B0604020202020204" pitchFamily="34" charset="0"/>
              </a:rPr>
              <a:t>Djøfs</a:t>
            </a:r>
            <a:r>
              <a:rPr lang="da-DK" sz="1800" dirty="0">
                <a:effectLst/>
                <a:latin typeface="Djoef Offc" panose="02000000000000000000" pitchFamily="2" charset="0"/>
                <a:ea typeface="Calibri" panose="020F0502020204030204" pitchFamily="34" charset="0"/>
                <a:cs typeface="Arial" panose="020B0604020202020204" pitchFamily="34" charset="0"/>
              </a:rPr>
              <a:t> daglige rådgivning fortæller medlemmerne på det offentlige område os, at</a:t>
            </a:r>
            <a:r>
              <a:rPr lang="da-DK" sz="1800" b="1" dirty="0">
                <a:effectLst/>
                <a:latin typeface="Djoef Offc" panose="02000000000000000000" pitchFamily="2" charset="0"/>
                <a:ea typeface="Calibri" panose="020F0502020204030204" pitchFamily="34" charset="0"/>
                <a:cs typeface="Arial" panose="020B0604020202020204" pitchFamily="34" charset="0"/>
              </a:rPr>
              <a:t> </a:t>
            </a:r>
            <a:r>
              <a:rPr lang="da-DK" sz="1800" dirty="0">
                <a:effectLst/>
                <a:latin typeface="Djoef Offc" panose="02000000000000000000" pitchFamily="2" charset="0"/>
                <a:ea typeface="Calibri" panose="020F0502020204030204" pitchFamily="34" charset="0"/>
                <a:cs typeface="Arial" panose="020B0604020202020204" pitchFamily="34" charset="0"/>
              </a:rPr>
              <a:t>den nuværende lokale lønforhandlingsproces opleves som både uigennemsigtig og ufleksibel. </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Dertil kommer, at </a:t>
            </a:r>
            <a:r>
              <a:rPr lang="da-DK" sz="1800" dirty="0" err="1">
                <a:effectLst/>
                <a:latin typeface="Djoef Offc" panose="02000000000000000000" pitchFamily="2" charset="0"/>
                <a:ea typeface="Calibri" panose="020F0502020204030204" pitchFamily="34" charset="0"/>
                <a:cs typeface="Arial" panose="020B0604020202020204" pitchFamily="34" charset="0"/>
              </a:rPr>
              <a:t>løntrepartsaftalen</a:t>
            </a:r>
            <a:r>
              <a:rPr lang="da-DK" sz="1800" dirty="0">
                <a:effectLst/>
                <a:latin typeface="Djoef Offc" panose="02000000000000000000" pitchFamily="2" charset="0"/>
                <a:ea typeface="Calibri" panose="020F0502020204030204" pitchFamily="34" charset="0"/>
                <a:cs typeface="Arial" panose="020B0604020202020204" pitchFamily="34" charset="0"/>
              </a:rPr>
              <a:t> fra december 2023 (lønløftet til sygeplejer m.fl.) betyder, at der på hvert af de tre offentlige områder skal drøftes nuværende og fremtidige lønmodeller for løndannelsen for at sikre, at aftalesystemet kan løse samfundsmæssige udfordringer og understøtte nødvendige omstillinger via et bæredygtigt og fleksibelt lønsystem. Det er den klare forventning, at det igangværende trepartsarbejde vil blive fulgt op af krav fra arbejdsgiverne med en højere ambition om en mere fleksibel løndannelse ved OK26.</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Bestyrelsen ser et behov for at skabe større klarhed og fleksibilitet, så forhandlingerne bedre afspejler den enkeltes indsats og kvalifikationer. Og ja, lønforhandlinger, hvor der ikke er penge at forhandle om, giver selvfølgelig heller ikke meget mening. Så i korthed vil bestyrelsen gerne stille krav om transparente lønforhandlinger, hvor der er reelle muligheder for at anerkende jeres kompetencer og indsats med lokale tillæg.</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i="1" dirty="0">
                <a:effectLst/>
                <a:latin typeface="Djoef Offc" panose="02000000000000000000" pitchFamily="2" charset="0"/>
                <a:ea typeface="Calibri" panose="020F0502020204030204" pitchFamily="34" charset="0"/>
                <a:cs typeface="Arial" panose="020B0604020202020204" pitchFamily="34" charset="0"/>
              </a:rPr>
              <a:t>Mere fleksibilitet i forhold til pensionen</a:t>
            </a: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Ved OK24 fik vi taget nogle vigtige skridt mod mere fleksibilitet i forhold til pension. Vi fik gennemført, at du nu selv kan vælge, om den del af dit pensionsbidrag, der overstiger 15 pct., skal indbetales til pensionsordningen, udbetales som løn eller indbetales på en ny opsparingskonto i pensionskassen. Vi har endnu til gode at se, hvordan den nye fleksibilitet bliver udnyttet, for ændringerne træder først i kraft 1. april i år. Vi vil dog gerne bruge OK26 til at undersøge, om vi kan være kreative sammen med arbejdsgiverne og tænke i, hvordan vi i fremtiden gør det muligt at lave individuelle løsninger i forhold til den store del af din løn, som indbetales til pension.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4355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Mere fleksibilitet har i den enkelte medarbejders arbejdsliv været en væsentlig dagsorden for Akademikerne og Djøf i flere år og forventes at være det flere år frem.</a:t>
            </a: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Ved OK24 lykkedes det, som sagt, som et nybrud at sikre mere fleksibilitet ved at aftale opsparingsordninger for akademikere, både i form af opsparing af tid (merarbejde og særlige feriedage/6. ferieuge) samt opsparing af penge (pensionsbidrag) med fleksibel anvendelse.</a:t>
            </a: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Ordningerne er første skridt til at sikre den enkelte mere fleksibilitet i forhold til at kunne tilrettelægge eget arbejdsliv igennem de forskellige livsfaser.</a:t>
            </a: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Udbygningen af ordningerne ved OK26 forventes at blive et tema, selvom ordningerne endnu ikke er trådt i kraft og kun er 6 måneder gamle, når parterne igen mødes ved forhandlingsbordet ved OK26.  Derfor vil det formentlig blive svære forhandlinger og med en arbejdsgiver, der f</a:t>
            </a:r>
            <a:r>
              <a:rPr lang="da-DK" sz="2800" dirty="0"/>
              <a:t>ortsat forventes at være afvisende overfor krav, der kan få direkte betydning for arbejdskraftudbuddet. </a:t>
            </a:r>
          </a:p>
          <a:p>
            <a:pPr>
              <a:lnSpc>
                <a:spcPts val="1400"/>
              </a:lnSpc>
            </a:pPr>
            <a:endParaRPr lang="da-DK" sz="2800" dirty="0"/>
          </a:p>
          <a:p>
            <a:pPr>
              <a:lnSpc>
                <a:spcPts val="1400"/>
              </a:lnSpc>
            </a:pPr>
            <a:r>
              <a:rPr lang="da-DK" sz="2800" dirty="0"/>
              <a:t>De to ordninger – opsparing af tid og opsparing af penge (opsparingskontoen) – kan fx udbygges med:</a:t>
            </a:r>
          </a:p>
          <a:p>
            <a:pPr>
              <a:lnSpc>
                <a:spcPts val="1400"/>
              </a:lnSpc>
            </a:pPr>
            <a:endParaRPr lang="da-DK" sz="2800" dirty="0"/>
          </a:p>
          <a:p>
            <a:pPr marL="457200" indent="-457200">
              <a:lnSpc>
                <a:spcPts val="1400"/>
              </a:lnSpc>
              <a:buFont typeface="Arial" panose="020B0604020202020204" pitchFamily="34" charset="0"/>
              <a:buChar char="•"/>
            </a:pPr>
            <a:r>
              <a:rPr lang="da-DK" sz="2800" dirty="0"/>
              <a:t>Opsparing af penge: Øge </a:t>
            </a:r>
            <a:r>
              <a:rPr lang="da-DK" sz="2800" dirty="0" err="1"/>
              <a:t>fritvalgsdelen</a:t>
            </a:r>
            <a:r>
              <a:rPr lang="da-DK" sz="2800" dirty="0"/>
              <a:t>, koble med rettigheder til orlov uden løn i en afgrænset periode m.m.</a:t>
            </a:r>
          </a:p>
          <a:p>
            <a:pPr marL="457200" indent="-457200">
              <a:lnSpc>
                <a:spcPts val="1400"/>
              </a:lnSpc>
              <a:buFont typeface="Arial" panose="020B0604020202020204" pitchFamily="34" charset="0"/>
              <a:buChar char="•"/>
            </a:pPr>
            <a:r>
              <a:rPr lang="da-DK" sz="2800" dirty="0"/>
              <a:t>Opsparing af tid: Indføre en ret til senere afvikling, udbygning i kommuner og regioner med mulighed for at opspare afspadsering i form af merarbejde i stil med den allerede aftalte ordning i staten, flere elementer der kan opspares, øge antallet af opsparingsdage fra de nuværende 15 dage m.m.</a:t>
            </a: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11</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7999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Udviklingen i måden, vi arbejder og samarbejder på, forandrer sig med raketfart. Digitalisering og kunstig intelligens har på kort tid ændret fundamentale aspekter af vores arbejdsliv. Det ser bestyrelsen masser af potentiale og spænde udviklingsmuligheder i. Samtidig ser bestyrelsen, at disse forandringer kræver, at overenskomsterne tilpasses, så de understøtter moderne arbejdsforhold og sikrer både udvikling, tryghed og balance. </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Hvis vi skal se på forandringerne med overenskomstbriller, kan hovedfokus være at sikre, at kunstig intelligens og digitale løsninger anvendes på arbejdspladsen med gennemsigtighed og klare retningslinjer for, hvordan teknologien påvirker opgaver og beslutninger.</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Overenskomsterne skal sikre, at AI ikke erstatter menneskelig dømmekraft i spørgsmål, der påvirker medarbejdernes vilkår fx i forbindelse med rekruttering, evaluering eller kontrol. Det kræver nogle gode samarbejdsstrukturer, hvor medarbejderne tages med på råd. </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Et andet vigtigt aspekt er, at arbejdsgiverne skal tage ansvar for, at medarbejderne løbende opkvalificeres og efteruddannes i at anvende nye teknologier og arbejdsmetoder. Det skaber trygge medarbejdere, der ikke bare kan levere opgavevaretagelse på et kvalificeret niveau, men også er i stand til at udvikle og udfordre brugen af nye teknologier.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37770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er det jeres tid til at sætte jeres aftryk, så vi kan få sendt nogle forslag til krav afsted til Djøf.</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13</a:t>
            </a:fld>
            <a:endParaRPr lang="en-GB"/>
          </a:p>
        </p:txBody>
      </p:sp>
      <p:sp>
        <p:nvSpPr>
          <p:cNvPr id="5" name="Pladsholder til dato 4"/>
          <p:cNvSpPr>
            <a:spLocks noGrp="1"/>
          </p:cNvSpPr>
          <p:nvPr>
            <p:ph type="dt" idx="1"/>
          </p:nvPr>
        </p:nvSpPr>
        <p:spPr/>
        <p:txBody>
          <a:bodyPr/>
          <a:lstStyle/>
          <a:p>
            <a:fld id="{88B28444-AB21-4332-98D2-A3E1B7CB9CCD}"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6614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yderligere beskrivelse i drejebogen til klubmøder om OK26. </a:t>
            </a:r>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88B28444-AB21-4332-98D2-A3E1B7CB9CCD}"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75951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400"/>
              </a:lnSpc>
            </a:pPr>
            <a:r>
              <a:rPr lang="da-DK" sz="1800" dirty="0">
                <a:effectLst/>
                <a:latin typeface="Arial" panose="020B0604020202020204" pitchFamily="34" charset="0"/>
                <a:ea typeface="Arial" panose="020B0604020202020204" pitchFamily="34" charset="0"/>
                <a:cs typeface="Times New Roman" panose="02020603050405020304" pitchFamily="18" charset="0"/>
              </a:rPr>
              <a:t>Mind om, at alle medlemmer selv har mulighed for at indmelde deres personlige forslag til krav til Djøf på djoef.dk/ok26. Husk det skal ske senest den 28. februar, men det kan også ske med telefonen i hånden, mens i stadig er samlet til klubmøde</a:t>
            </a:r>
            <a:r>
              <a:rPr lang="da-DK" sz="1800" dirty="0">
                <a:effectLst/>
                <a:latin typeface="Arial" panose="020B0604020202020204" pitchFamily="34" charset="0"/>
                <a:ea typeface="Arial" panose="020B0604020202020204" pitchFamily="34" charset="0"/>
                <a:cs typeface="Times New Roman" panose="02020603050405020304" pitchFamily="18" charset="0"/>
                <a:sym typeface="Wingdings" panose="05000000000000000000" pitchFamily="2" charset="2"/>
              </a:rPr>
              <a:t></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400"/>
              </a:lnSpc>
            </a:pP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400"/>
              </a:lnSpc>
            </a:pPr>
            <a:r>
              <a:rPr lang="da-DK" sz="1800" dirty="0">
                <a:effectLst/>
                <a:latin typeface="Arial" panose="020B0604020202020204" pitchFamily="34" charset="0"/>
                <a:ea typeface="Arial" panose="020B0604020202020204" pitchFamily="34" charset="0"/>
                <a:cs typeface="Times New Roman" panose="02020603050405020304" pitchFamily="18" charset="0"/>
              </a:rPr>
              <a:t>Du vil samle forslag fra klubben og sende dem ind til Djøf. </a:t>
            </a:r>
          </a:p>
          <a:p>
            <a:pPr>
              <a:lnSpc>
                <a:spcPts val="1400"/>
              </a:lnSpc>
            </a:pPr>
            <a:r>
              <a:rPr lang="da-DK" sz="1800" dirty="0">
                <a:effectLst/>
                <a:latin typeface="Arial" panose="020B0604020202020204" pitchFamily="34" charset="0"/>
                <a:ea typeface="Arial" panose="020B0604020202020204"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15</a:t>
            </a:fld>
            <a:endParaRPr lang="en-GB"/>
          </a:p>
        </p:txBody>
      </p:sp>
      <p:sp>
        <p:nvSpPr>
          <p:cNvPr id="5" name="Pladsholder til dato 4"/>
          <p:cNvSpPr>
            <a:spLocks noGrp="1"/>
          </p:cNvSpPr>
          <p:nvPr>
            <p:ph type="dt" idx="1"/>
          </p:nvPr>
        </p:nvSpPr>
        <p:spPr/>
        <p:txBody>
          <a:bodyPr/>
          <a:lstStyle/>
          <a:p>
            <a:fld id="{88B28444-AB21-4332-98D2-A3E1B7CB9CCD}"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8574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r>
              <a:rPr lang="da-DK" sz="1200" b="0" i="0" u="none" dirty="0">
                <a:solidFill>
                  <a:srgbClr val="000000"/>
                </a:solidFill>
                <a:effectLst/>
                <a:latin typeface="Arial" panose="020B0604020202020204" pitchFamily="34" charset="0"/>
              </a:rPr>
              <a:t>Hvis medlemmerne ønsker at høre mere om, hav Djøf </a:t>
            </a:r>
            <a:r>
              <a:rPr lang="da-DK" sz="1200" b="0" i="0" u="none" dirty="0" err="1">
                <a:solidFill>
                  <a:srgbClr val="000000"/>
                </a:solidFill>
                <a:effectLst/>
                <a:latin typeface="Arial" panose="020B0604020202020204" pitchFamily="34" charset="0"/>
              </a:rPr>
              <a:t>Offentligs</a:t>
            </a:r>
            <a:r>
              <a:rPr lang="da-DK" sz="1200" b="0" i="0" u="none" dirty="0">
                <a:solidFill>
                  <a:srgbClr val="000000"/>
                </a:solidFill>
                <a:effectLst/>
                <a:latin typeface="Arial" panose="020B0604020202020204" pitchFamily="34" charset="0"/>
              </a:rPr>
              <a:t> bestyrelse prioriterer ved OK26, så kan de møde formand for Djøf Offentlig, Johanne Nordmann, på </a:t>
            </a:r>
            <a:r>
              <a:rPr lang="da-DK" sz="1200" b="0" i="0" u="sng" dirty="0">
                <a:solidFill>
                  <a:srgbClr val="000000"/>
                </a:solidFill>
                <a:effectLst/>
                <a:latin typeface="Arial" panose="020B0604020202020204" pitchFamily="34" charset="0"/>
              </a:rPr>
              <a:t>virtuelle møder om OK26 og </a:t>
            </a:r>
            <a:r>
              <a:rPr lang="da-DK" sz="1200" b="0" i="0" u="sng" dirty="0" err="1">
                <a:solidFill>
                  <a:srgbClr val="000000"/>
                </a:solidFill>
                <a:effectLst/>
                <a:latin typeface="Arial" panose="020B0604020202020204" pitchFamily="34" charset="0"/>
              </a:rPr>
              <a:t>kravsindsamlingen</a:t>
            </a:r>
            <a:r>
              <a:rPr lang="da-DK" sz="1200" b="0" i="0" u="sng" dirty="0">
                <a:solidFill>
                  <a:srgbClr val="000000"/>
                </a:solidFill>
                <a:effectLst/>
                <a:latin typeface="Arial" panose="020B0604020202020204" pitchFamily="34" charset="0"/>
              </a:rPr>
              <a:t>:</a:t>
            </a:r>
            <a:endParaRPr lang="da-DK" sz="1200" b="0" i="0" u="none" dirty="0">
              <a:solidFill>
                <a:srgbClr val="000000"/>
              </a:solidFill>
              <a:effectLst/>
              <a:latin typeface="Arial" panose="020B0604020202020204" pitchFamily="34" charset="0"/>
            </a:endParaRPr>
          </a:p>
          <a:p>
            <a:pPr algn="l" rtl="0" fontAlgn="base"/>
            <a:endParaRPr lang="da-DK" sz="1200" b="0" i="0" u="none"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da-DK" sz="1200" b="0" i="0" u="none" dirty="0">
                <a:solidFill>
                  <a:srgbClr val="000000"/>
                </a:solidFill>
                <a:effectLst/>
                <a:latin typeface="Arial" panose="020B0604020202020204" pitchFamily="34" charset="0"/>
              </a:rPr>
              <a:t>Mandag den 3. februar fra kl. 16-17</a:t>
            </a:r>
          </a:p>
          <a:p>
            <a:pPr marL="171450" indent="-171450" algn="l" rtl="0" fontAlgn="base">
              <a:buFont typeface="Arial" panose="020B0604020202020204" pitchFamily="34" charset="0"/>
              <a:buChar char="•"/>
            </a:pPr>
            <a:r>
              <a:rPr lang="da-DK" sz="1200" b="0" i="0" u="none" dirty="0">
                <a:solidFill>
                  <a:srgbClr val="000000"/>
                </a:solidFill>
                <a:effectLst/>
                <a:latin typeface="Arial" panose="020B0604020202020204" pitchFamily="34" charset="0"/>
              </a:rPr>
              <a:t>Onsdag den 5. februar fra kl. 8.30-9.30</a:t>
            </a:r>
          </a:p>
          <a:p>
            <a:pPr marL="171450" indent="-171450" algn="l" rtl="0" fontAlgn="base">
              <a:buFont typeface="Arial" panose="020B0604020202020204" pitchFamily="34" charset="0"/>
              <a:buChar char="•"/>
            </a:pPr>
            <a:r>
              <a:rPr lang="da-DK" sz="1200" b="0" i="0" u="none" dirty="0">
                <a:solidFill>
                  <a:srgbClr val="000000"/>
                </a:solidFill>
                <a:effectLst/>
                <a:latin typeface="Arial" panose="020B0604020202020204" pitchFamily="34" charset="0"/>
              </a:rPr>
              <a:t>Onsdag den 25. februar fra kl. 8.30-9.30</a:t>
            </a:r>
          </a:p>
          <a:p>
            <a:pPr algn="l" rtl="0" fontAlgn="base"/>
            <a:endParaRPr lang="da-DK" sz="1200" b="0" i="0" u="none" dirty="0">
              <a:solidFill>
                <a:srgbClr val="000000"/>
              </a:solidFill>
              <a:effectLst/>
              <a:latin typeface="Arial" panose="020B0604020202020204" pitchFamily="34" charset="0"/>
            </a:endParaRPr>
          </a:p>
          <a:p>
            <a:pPr algn="l" rtl="0" fontAlgn="base"/>
            <a:r>
              <a:rPr lang="da-DK" sz="1200" b="0" i="0" u="none" dirty="0">
                <a:solidFill>
                  <a:srgbClr val="000000"/>
                </a:solidFill>
                <a:effectLst/>
                <a:latin typeface="Arial" panose="020B0604020202020204" pitchFamily="34" charset="0"/>
              </a:rPr>
              <a:t>Tilmelding sker på dette link </a:t>
            </a:r>
            <a:r>
              <a:rPr lang="da-DK" dirty="0">
                <a:hlinkClick r:id="rId3"/>
              </a:rPr>
              <a:t>OK26 - dit arbejdsliv, din overenskomst | Djøf</a:t>
            </a:r>
            <a:endParaRPr lang="da-DK" sz="1200" b="0" i="0" u="none" dirty="0">
              <a:solidFill>
                <a:srgbClr val="000000"/>
              </a:solidFill>
              <a:effectLst/>
              <a:latin typeface="Arial" panose="020B0604020202020204" pitchFamily="34" charset="0"/>
            </a:endParaRPr>
          </a:p>
          <a:p>
            <a:pPr algn="l" rtl="0" fontAlgn="base"/>
            <a:r>
              <a:rPr lang="da-DK" sz="1200" b="0" i="0" dirty="0">
                <a:solidFill>
                  <a:srgbClr val="000000"/>
                </a:solidFill>
                <a:effectLst/>
                <a:latin typeface="Arial" panose="020B0604020202020204" pitchFamily="34" charset="0"/>
              </a:rPr>
              <a:t> </a:t>
            </a:r>
            <a:endParaRPr lang="da-DK" b="0" i="0" dirty="0">
              <a:solidFill>
                <a:srgbClr val="000000"/>
              </a:solidFill>
              <a:effectLst/>
              <a:latin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499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4421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endParaRPr lang="da-DK" sz="1200" b="0" i="0" u="none" dirty="0">
              <a:solidFill>
                <a:srgbClr val="000000"/>
              </a:solidFill>
              <a:effectLst/>
              <a:latin typeface="Arial" panose="020B06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4475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endParaRPr lang="da-DK" sz="1200" b="0" i="0" u="sng" dirty="0">
              <a:solidFill>
                <a:srgbClr val="000000"/>
              </a:solidFill>
              <a:effectLst/>
              <a:latin typeface="Arial" panose="020B0604020202020204" pitchFamily="34" charset="0"/>
            </a:endParaRPr>
          </a:p>
          <a:p>
            <a:pPr algn="l" rtl="0" fontAlgn="base"/>
            <a:r>
              <a:rPr lang="da-DK" sz="1200" b="0" i="0" u="none" dirty="0">
                <a:solidFill>
                  <a:srgbClr val="000000"/>
                </a:solidFill>
                <a:effectLst/>
                <a:latin typeface="Arial" panose="020B0604020202020204" pitchFamily="34" charset="0"/>
              </a:rPr>
              <a:t>Vi bygger altid videre på sidste overenskomstforhandling, der hvor vi slap.  I og med, at vi ikke vasker tavlen ren, er det en god ide at genbesøge, hvad vi aftalte ved OK24.</a:t>
            </a:r>
          </a:p>
          <a:p>
            <a:pPr algn="l" rtl="0" fontAlgn="base"/>
            <a:endParaRPr lang="da-DK" sz="1200" b="0" i="0" u="none" dirty="0">
              <a:solidFill>
                <a:srgbClr val="000000"/>
              </a:solidFill>
              <a:effectLst/>
              <a:latin typeface="Arial" panose="020B0604020202020204" pitchFamily="34" charset="0"/>
            </a:endParaRPr>
          </a:p>
          <a:p>
            <a:pPr algn="l" rtl="0" fontAlgn="base"/>
            <a:r>
              <a:rPr lang="da-DK" sz="1200" b="0" i="0" u="none" dirty="0">
                <a:solidFill>
                  <a:srgbClr val="000000"/>
                </a:solidFill>
                <a:effectLst/>
                <a:latin typeface="Arial" panose="020B0604020202020204" pitchFamily="34" charset="0"/>
              </a:rPr>
              <a:t>Du kan muligvis huske OK24-aftaleresultatet, men hvis ikke, så finder du den tekniske gennemgang her: </a:t>
            </a:r>
            <a:r>
              <a:rPr lang="da-DK" dirty="0">
                <a:hlinkClick r:id="rId3"/>
              </a:rPr>
              <a:t>Resultaterne fra OK24 | Djøf</a:t>
            </a:r>
            <a:endParaRPr lang="da-DK" dirty="0"/>
          </a:p>
          <a:p>
            <a:pPr algn="l" rtl="0" fontAlgn="base"/>
            <a:endParaRPr lang="da-DK" sz="1200" b="0" i="0" u="none" dirty="0">
              <a:solidFill>
                <a:srgbClr val="000000"/>
              </a:solidFill>
              <a:effectLst/>
              <a:latin typeface="Arial" panose="020B0604020202020204" pitchFamily="34" charset="0"/>
            </a:endParaRPr>
          </a:p>
          <a:p>
            <a:pPr algn="l" rtl="0" fontAlgn="base"/>
            <a:r>
              <a:rPr lang="da-DK" sz="1200" b="0" i="0" u="none" dirty="0">
                <a:solidFill>
                  <a:srgbClr val="000000"/>
                </a:solidFill>
                <a:effectLst/>
                <a:latin typeface="Arial" panose="020B0604020202020204" pitchFamily="34" charset="0"/>
              </a:rPr>
              <a:t>Vi har på den næste slide givet dig de vigtigste OK24-resultater.</a:t>
            </a:r>
          </a:p>
          <a:p>
            <a:pPr algn="l" rtl="0" fontAlgn="base"/>
            <a:endParaRPr lang="da-DK" sz="1200" b="0" i="0" u="none" dirty="0">
              <a:solidFill>
                <a:srgbClr val="000000"/>
              </a:solidFill>
              <a:effectLst/>
              <a:latin typeface="Arial" panose="020B0604020202020204" pitchFamily="34" charset="0"/>
            </a:endParaRPr>
          </a:p>
          <a:p>
            <a:pPr algn="l" rtl="0" fontAlgn="base"/>
            <a:r>
              <a:rPr lang="da-DK" sz="1200" b="0" i="0" dirty="0">
                <a:solidFill>
                  <a:srgbClr val="000000"/>
                </a:solidFill>
                <a:effectLst/>
                <a:latin typeface="Arial" panose="020B0604020202020204" pitchFamily="34" charset="0"/>
              </a:rPr>
              <a:t> </a:t>
            </a:r>
            <a:endParaRPr lang="da-DK" b="0" i="0" dirty="0">
              <a:solidFill>
                <a:srgbClr val="000000"/>
              </a:solidFill>
              <a:effectLst/>
              <a:latin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0339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nogle af de vigtigste resultater fra OK24:</a:t>
            </a:r>
          </a:p>
          <a:p>
            <a:endParaRPr lang="da-DK" dirty="0"/>
          </a:p>
          <a:p>
            <a:r>
              <a:rPr lang="da-DK" u="sng" dirty="0"/>
              <a:t>Indeks:</a:t>
            </a:r>
          </a:p>
          <a:p>
            <a:r>
              <a:rPr lang="da-DK" dirty="0"/>
              <a:t>Det nye lønindeks var det resultat, der var flest penge i ved OK24, og som mange ikke er bekendt med eller har svært at sætte sig ind i. Det nye lønindeks – det standardberegnede lønindeks – kommer vi fra 1. april 2025 til at bruge til beregning af reguleringsordningen. Reguleringsordningen, som vi aftaler på ny ved hver overenskomstforhandling, er den ordning, der sikrer parallelitet mellem den offentlige og private lønudvikling.  </a:t>
            </a:r>
          </a:p>
          <a:p>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Det standardberegnede indeks vurderes til at være mere korrekt i sin udregningsmodel, idet det kan håndtere medarbejderforskydninger ved at inddele de ansatte i homogene medarbejdergrupper, </a:t>
            </a:r>
            <a:r>
              <a:rPr lang="da-DK" sz="1200" dirty="0">
                <a:solidFill>
                  <a:srgbClr val="1F497D"/>
                </a:solidFill>
                <a:effectLst/>
                <a:latin typeface="+mn-lt"/>
                <a:ea typeface="Djoef Offc" panose="02000000000000000000" pitchFamily="2" charset="0"/>
                <a:cs typeface="Times New Roman" panose="02020603050405020304" pitchFamily="18" charset="0"/>
              </a:rPr>
              <a:t>som har samme arbejdsfunktion og er i samme branche m.v. Efterfølgende sammenregnes lønudviklingen for grupperne til et samlet gennemsnit, med udgangspunkt i de relevante gruppers størrelse jf. den årlige lønstrukturstatistik (der dækker hele arbejdsmarkedet). Derved undgår man, at den målte lønudvikling påvirkes af, at der sker forskydninger i antallet af medarbejdere på tværs af grupperne hen over måleperioden. Med det hidtidige lønindeks har der været en tendens til at overvurdere den offentlige lønudvikling, fordi medarbejdersammensætningen over tid har ændret sig og der er kommet flere medarbejdere med en længere uddannelse og dermed en højere løn.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rgbClr val="1F497D"/>
              </a:solidFill>
              <a:effectLst/>
              <a:latin typeface="+mn-lt"/>
              <a:ea typeface="Djoef Offc" panose="02000000000000000000" pitchFamily="2" charset="0"/>
              <a:cs typeface="Times New Roman" panose="02020603050405020304" pitchFamily="18" charset="0"/>
            </a:endParaRPr>
          </a:p>
          <a:p>
            <a:r>
              <a:rPr lang="da-DK" dirty="0"/>
              <a:t>En overgang til det nye lønindeks forventes derfor at medføre en højere stigning gennem reguleringsordningen. </a:t>
            </a:r>
          </a:p>
          <a:p>
            <a:endParaRPr lang="da-DK" dirty="0"/>
          </a:p>
          <a:p>
            <a:r>
              <a:rPr lang="da-DK" dirty="0"/>
              <a:t>Selvom det standardberegnede lønindeks forventes at være en fordel for lønmodtagerne sammenlignet med det implicitte lønindeks, som hidtil har været brugt, er der desværre udsigt til, at lønudviklingen på det private område ikke går helt så hurtigt, som skønnet ved OK24.</a:t>
            </a:r>
          </a:p>
          <a:p>
            <a:endParaRPr lang="da-DK" dirty="0"/>
          </a:p>
          <a:p>
            <a:r>
              <a:rPr lang="da-DK" dirty="0"/>
              <a:t>Læs i øvrigt mere om reguleringsordningen, der skal sikrer parallelitet mellem lønudviklingen i stat, kommuner og regioner og i den private sektor i noterne på slide 10.</a:t>
            </a:r>
          </a:p>
          <a:p>
            <a:endParaRPr lang="da-DK" dirty="0"/>
          </a:p>
          <a:p>
            <a:r>
              <a:rPr lang="da-DK" u="sng" dirty="0"/>
              <a:t>Pensionsstigninger:</a:t>
            </a:r>
          </a:p>
          <a:p>
            <a:r>
              <a:rPr lang="da-DK" dirty="0"/>
              <a:t>Vi aftalte mærkbare pensionsstigninger ved OK24, så pensionen pr. 1. april 2025 udgør i hhv. staten 18,07%, i kommuner 21% og i regioner 20,57%, og hvor der på alle tre områder er aftalt frit valg mellem løn, pension og nu også en opsparingskonto i pensionskassen. Således kan man individuelt vælge, om pension over 15%  skal indbetales til den almindelige pensionsordning, udbetales som løn eller indbetales på opsparingskontoren. Se mere nedenfor. </a:t>
            </a:r>
          </a:p>
          <a:p>
            <a:endParaRPr lang="da-DK" dirty="0"/>
          </a:p>
          <a:p>
            <a:r>
              <a:rPr lang="da-DK" u="sng" dirty="0"/>
              <a:t>Særlige tillæg:</a:t>
            </a:r>
          </a:p>
          <a:p>
            <a:pPr marL="171450" indent="-171450">
              <a:buFont typeface="Arial" panose="020B0604020202020204" pitchFamily="34" charset="0"/>
              <a:buChar char="•"/>
            </a:pPr>
            <a:r>
              <a:rPr lang="da-DK" dirty="0"/>
              <a:t>I staten: Special- og chefkonsulenter i departementer får et tillæg årligt på 20.000 i grundbeløb med virkning fra 1. april 2025</a:t>
            </a:r>
          </a:p>
          <a:p>
            <a:pPr marL="171450" indent="-171450">
              <a:buFont typeface="Arial" panose="020B0604020202020204" pitchFamily="34" charset="0"/>
              <a:buChar char="•"/>
            </a:pPr>
            <a:r>
              <a:rPr lang="da-DK" sz="1800" b="0" i="0" u="none" strike="noStrike" baseline="0" dirty="0">
                <a:latin typeface="GalanoClassic-Regular"/>
              </a:rPr>
              <a:t>I kommuner: For at understøtte kommunernes centrale rolle i arbejdet med den grønne omstilling blev aftalt et årligt tillæg på 9.000 kr. i grundbeløb til medarbejdere, der arbejder med miljø- og naturbeskyttelse i kommunernes tekniske forvaltninger. Tillægget træder i kraft 1. april 2025.</a:t>
            </a:r>
          </a:p>
          <a:p>
            <a:pPr marL="171450" indent="-171450">
              <a:buFont typeface="Arial" panose="020B0604020202020204" pitchFamily="34" charset="0"/>
              <a:buChar char="•"/>
            </a:pPr>
            <a:r>
              <a:rPr lang="da-DK" sz="1800" b="0" i="0" u="none" strike="noStrike" baseline="0" dirty="0">
                <a:latin typeface="GalanoClassic-Regular"/>
              </a:rPr>
              <a:t>I regioner: For at understøtte målsætningen om et løft af børne- og ungdomspsykiatrien (presset rekrutteringssituation  og stigende behov for ydelser) blev aftalt et årligt tillæg på 9.000 kr.  i grundbeløb til følgende medarbejdergrupper: psykologer, afdelings- og overlæger, ergo- og fysioterapeuter.</a:t>
            </a:r>
          </a:p>
          <a:p>
            <a:pPr marL="285750" indent="-285750">
              <a:buFont typeface="Arial" panose="020B0604020202020204" pitchFamily="34" charset="0"/>
              <a:buChar char="•"/>
            </a:pPr>
            <a:endParaRPr lang="da-DK" sz="1800" b="0" i="0" u="none" strike="noStrike" baseline="0" dirty="0">
              <a:latin typeface="GalanoClassic-Regular"/>
            </a:endParaRPr>
          </a:p>
          <a:p>
            <a:r>
              <a:rPr lang="da-DK" sz="1800" b="0" i="0" u="sng" strike="noStrike" baseline="0" dirty="0">
                <a:latin typeface="GalanoClassic-Regular"/>
              </a:rPr>
              <a:t>Opsparing af frihed:</a:t>
            </a:r>
          </a:p>
          <a:p>
            <a:r>
              <a:rPr lang="da-DK" sz="1800" b="0" i="0" u="none" strike="noStrike" baseline="0" dirty="0">
                <a:latin typeface="GalanoClassic-Regular"/>
              </a:rPr>
              <a:t>Der er indgået en ny aftale om opsparing af frihed på alle tre områder (stat, kommuner og regioner). Aftalen giver mulighed for opsparing i form af merarbejde (kun i staten) og særlige feriedage/6. ferieuge til senere brug. Der kan maksimal være opsparet frihed svarende til 15 dage, heraf i staten maksimalt 8 dage som merarbejde efter overenskomsternes § 14. Friheden kan afvikles både i timer og i hele dage og afholdes med den aktuelle løn på afholdelsestidspunktet. </a:t>
            </a:r>
          </a:p>
          <a:p>
            <a:endParaRPr lang="da-DK" sz="2800" dirty="0"/>
          </a:p>
          <a:p>
            <a:r>
              <a:rPr lang="da-DK" sz="2800" dirty="0"/>
              <a:t>Afviklingen af opsparet frihed svarende op til otte dage pr. kalenderår og med op til to dage sammenhængende fastlægges ved aftale mellem ansættelsesmyndigheden og medarbejderen. Afvikling sker i overensstemmelse med medarbejderens ønsker, i det omfang det er foreneligt med tjenesten. Medarbejderen skal gives varsel om afviklingen så tidligt som muligt. Afviklingen af øvrig opsparet frihed fastlægges efter aftale mellem ansættelsesmyndigheden og medarbejdere</a:t>
            </a:r>
            <a:endParaRPr lang="da-DK" sz="1800" b="0" i="0" u="none" strike="noStrike" baseline="0" dirty="0">
              <a:latin typeface="GalanoClassic-Regular"/>
            </a:endParaRPr>
          </a:p>
          <a:p>
            <a:endParaRPr lang="da-DK" sz="1800" b="0" i="0" u="none" strike="noStrike" baseline="0" dirty="0">
              <a:latin typeface="GalanoClassic-Regular"/>
            </a:endParaRPr>
          </a:p>
          <a:p>
            <a:pPr algn="l"/>
            <a:r>
              <a:rPr lang="da-DK" sz="2800" dirty="0"/>
              <a:t>Den nye aftale om opsparing af frihed træder i kraft i kommuner/ regioner og staten henholdsvis den 1. april 2025 og den 1. maj 2025. </a:t>
            </a:r>
          </a:p>
          <a:p>
            <a:pPr algn="l"/>
            <a:endParaRPr lang="da-DK" sz="1800" b="0" i="0" u="sng" strike="noStrike" baseline="0" dirty="0">
              <a:latin typeface="GalanoClassic-Regular"/>
            </a:endParaRPr>
          </a:p>
          <a:p>
            <a:r>
              <a:rPr lang="da-DK" sz="1800" b="0" i="0" u="sng" strike="noStrike" baseline="0" dirty="0">
                <a:latin typeface="GalanoClassic-Regular"/>
              </a:rPr>
              <a:t>Opsparing af penge (opsparingskonto):</a:t>
            </a:r>
          </a:p>
          <a:p>
            <a:r>
              <a:rPr lang="da-DK" sz="1800" b="0" i="0" u="none" strike="noStrike" baseline="0" dirty="0">
                <a:latin typeface="GalanoClassic-Regular"/>
              </a:rPr>
              <a:t>Der blev indført en ny opsparingskonto, der betyder, at det bliver muligt at spare en mindre del af pension – </a:t>
            </a:r>
            <a:r>
              <a:rPr lang="da-DK" sz="1800" b="0" i="0" u="none" strike="noStrike" baseline="0" dirty="0" err="1">
                <a:latin typeface="GalanoClassic-Regular"/>
              </a:rPr>
              <a:t>fritvalgsandelen</a:t>
            </a:r>
            <a:r>
              <a:rPr lang="da-DK" sz="1800" b="0" i="0" u="none" strike="noStrike" baseline="0" dirty="0">
                <a:latin typeface="GalanoClassic-Regular"/>
              </a:rPr>
              <a:t> – op og hæve den, før man når pensionsalderen. Dermed får man mulighed for at bruge pengene, når man vil til fx en pause, foretage skift i arbejdslivet eller dække et andet behov. De midler, som kan spares op, er den del af pensionen, som efter medarbejderens eget valg kan udbetales som løn. Fra den 1. april 2025 er </a:t>
            </a:r>
            <a:r>
              <a:rPr lang="da-DK" sz="1800" b="0" i="0" u="none" strike="noStrike" baseline="0" dirty="0" err="1">
                <a:latin typeface="GalanoClassic-Regular"/>
              </a:rPr>
              <a:t>fritvalgsdelen</a:t>
            </a:r>
            <a:r>
              <a:rPr lang="da-DK" sz="1800" b="0" i="0" u="none" strike="noStrike" baseline="0" dirty="0">
                <a:latin typeface="GalanoClassic-Regular"/>
              </a:rPr>
              <a:t> al pension, der overstiger 15%. </a:t>
            </a:r>
            <a:r>
              <a:rPr lang="da-DK" sz="1800" b="0" i="0" u="none" strike="noStrike" baseline="0" dirty="0" err="1">
                <a:latin typeface="GalanoClassic-Regular"/>
              </a:rPr>
              <a:t>Fritvalgsdelen</a:t>
            </a:r>
            <a:r>
              <a:rPr lang="da-DK" sz="1800" b="0" i="0" u="none" strike="noStrike" baseline="0" dirty="0">
                <a:latin typeface="GalanoClassic-Regular"/>
              </a:rPr>
              <a:t> udgør i staten 3,07 % af lønnen, i kommuner 6% og i regioner 5,57%. Vær opmærksom på, at rådighedstillægget til forskel fra andre løndele i staten er pensionsgivende med 12,5%. Alle 12,5% fra rådighedstillægget kan i staten efter medarbejderens eget valg indbetales til pension, udbetales som løn eller som noget nyt indbetales på opsparingskontoen.</a:t>
            </a:r>
          </a:p>
          <a:p>
            <a:endParaRPr lang="da-DK" sz="1800" b="0" i="0" u="none" strike="noStrike" baseline="0" dirty="0">
              <a:latin typeface="GalanoClassic-Regular"/>
            </a:endParaRPr>
          </a:p>
          <a:p>
            <a:r>
              <a:rPr lang="da-DK" sz="1800" b="0" i="0" u="sng" strike="noStrike" baseline="0" dirty="0">
                <a:latin typeface="GalanoClassic-Regular"/>
              </a:rPr>
              <a:t>Forbedrede barselsvilkår:</a:t>
            </a:r>
          </a:p>
          <a:p>
            <a:r>
              <a:rPr lang="da-DK" sz="1800" b="0" i="0" u="none" strike="noStrike" baseline="0" dirty="0">
                <a:latin typeface="GalanoClassic-Regular"/>
              </a:rPr>
              <a:t>Der blev ved OK24 aftalt en række forbedringer på barselsområdet, bl.a.  </a:t>
            </a:r>
          </a:p>
          <a:p>
            <a:endParaRPr lang="da-DK" sz="1800" b="0" i="0" u="none" strike="noStrike" baseline="0" dirty="0">
              <a:latin typeface="GalanoClassic-Regular"/>
            </a:endParaRPr>
          </a:p>
          <a:p>
            <a:pPr marL="285750" indent="-285750">
              <a:buFont typeface="Arial" panose="020B0604020202020204" pitchFamily="34" charset="0"/>
              <a:buChar char="•"/>
            </a:pPr>
            <a:r>
              <a:rPr lang="da-DK" sz="1800" b="0" i="0" u="none" strike="noStrike" baseline="0" dirty="0">
                <a:latin typeface="GalanoClassic-Regular"/>
              </a:rPr>
              <a:t>For fædre og </a:t>
            </a:r>
            <a:r>
              <a:rPr lang="da-DK" sz="1800" b="0" i="0" u="none" strike="noStrike" baseline="0" dirty="0" err="1">
                <a:latin typeface="GalanoClassic-Regular"/>
              </a:rPr>
              <a:t>medmødre</a:t>
            </a:r>
            <a:r>
              <a:rPr lang="da-DK" sz="1800" b="0" i="0" u="none" strike="noStrike" baseline="0" dirty="0">
                <a:latin typeface="GalanoClassic-Regular"/>
              </a:rPr>
              <a:t> blev lønretten øget med 3 ugers i fraværsperioden efter den 10. uge efter fødslen.</a:t>
            </a:r>
          </a:p>
          <a:p>
            <a:pPr marL="285750" indent="-285750">
              <a:buFont typeface="Arial" panose="020B0604020202020204" pitchFamily="34" charset="0"/>
              <a:buChar char="•"/>
            </a:pPr>
            <a:r>
              <a:rPr lang="da-DK" sz="1800" b="0" i="0" u="none" strike="noStrike" baseline="0" dirty="0">
                <a:latin typeface="GalanoClassic-Regular"/>
              </a:rPr>
              <a:t>For </a:t>
            </a:r>
            <a:r>
              <a:rPr lang="da-DK" sz="1800" b="0" i="0" u="none" strike="noStrike" baseline="0" dirty="0" err="1">
                <a:latin typeface="GalanoClassic-Regular"/>
              </a:rPr>
              <a:t>flerlingeforældre</a:t>
            </a:r>
            <a:r>
              <a:rPr lang="da-DK" sz="1800" b="0" i="0" u="none" strike="noStrike" baseline="0" dirty="0">
                <a:latin typeface="GalanoClassic-Regular"/>
              </a:rPr>
              <a:t> blev lønretten øget med 13 uger til hver af forældrene. </a:t>
            </a:r>
          </a:p>
          <a:p>
            <a:pPr marL="285750" indent="-285750" algn="l">
              <a:buFont typeface="Arial" panose="020B0604020202020204" pitchFamily="34" charset="0"/>
              <a:buChar char="•"/>
            </a:pPr>
            <a:r>
              <a:rPr lang="da-DK" sz="1800" b="0" i="0" u="none" strike="noStrike" baseline="0" dirty="0">
                <a:latin typeface="GalanoClassic-Regular"/>
              </a:rPr>
              <a:t>For soloforældre blev lønretten øget med 10 uger.</a:t>
            </a:r>
          </a:p>
          <a:p>
            <a:pPr algn="l"/>
            <a:endParaRPr lang="da-DK" sz="1800" b="0" i="0" u="none" strike="noStrike" baseline="0" dirty="0">
              <a:latin typeface="GalanoClassic-Regular"/>
            </a:endParaRPr>
          </a:p>
          <a:p>
            <a:pPr algn="l"/>
            <a:r>
              <a:rPr lang="da-DK" sz="1800" b="0" i="0" u="sng" strike="noStrike" baseline="0" dirty="0">
                <a:latin typeface="GalanoClassic-Regular"/>
              </a:rPr>
              <a:t>Overenskomstdækning af pensionerede:</a:t>
            </a:r>
          </a:p>
          <a:p>
            <a:pPr algn="l"/>
            <a:r>
              <a:rPr lang="da-DK" sz="1800" b="0" i="0" u="none" strike="noStrike" baseline="0" dirty="0">
                <a:latin typeface="GalanoClassic-Regular"/>
              </a:rPr>
              <a:t>På det kommunale og regionale område blev parterne enige om, at pensionister, som genoptager beskæftigelsen, bliver omfattet af overenskomsterne i sin helhed. Tilsvarende reglerne gælder allerede på statens område.</a:t>
            </a:r>
          </a:p>
          <a:p>
            <a:endParaRPr lang="da-DK" sz="1800" b="0" i="0" u="none" strike="noStrike" baseline="0" dirty="0">
              <a:latin typeface="GalanoClassic-Regular"/>
            </a:endParaRPr>
          </a:p>
          <a:p>
            <a:endParaRPr lang="da-DK" sz="1800" b="0" i="0" u="none" strike="noStrike" baseline="0" dirty="0">
              <a:latin typeface="GalanoClassic-Regular"/>
            </a:endParaRPr>
          </a:p>
          <a:p>
            <a:endParaRPr lang="da-DK" sz="1800" b="0" i="0" u="none" strike="noStrike" baseline="0" dirty="0">
              <a:latin typeface="GalanoClassic-Regular"/>
            </a:endParaRPr>
          </a:p>
          <a:p>
            <a:endParaRPr lang="da-DK" sz="1800" b="0" i="0" u="none" strike="noStrike" baseline="0" dirty="0">
              <a:latin typeface="GalanoClassic-Regular"/>
            </a:endParaRPr>
          </a:p>
          <a:p>
            <a:endParaRPr lang="da-DK" sz="1800" b="0" i="0" u="none" strike="noStrike" baseline="0" dirty="0">
              <a:latin typeface="GalanoClassic-Regular"/>
            </a:endParaRPr>
          </a:p>
          <a:p>
            <a:endParaRPr lang="da-DK" sz="1800" b="0" i="0" u="none" strike="noStrike" baseline="0" dirty="0">
              <a:latin typeface="GalanoClassic-Regular"/>
            </a:endParaRPr>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5945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OK26-procesen, som vi kickstarter nu, og som forhåbentlig udmønter sig i et resultat, der kan godkendes i foråret 2026.</a:t>
            </a:r>
          </a:p>
        </p:txBody>
      </p:sp>
      <p:sp>
        <p:nvSpPr>
          <p:cNvPr id="4" name="Pladsholder til sli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9671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På baggrund af jeres vigtige input formulerer Djøf </a:t>
            </a:r>
            <a:r>
              <a:rPr lang="da-DK" sz="1200" dirty="0" err="1">
                <a:effectLst/>
                <a:latin typeface="Arial" panose="020B0604020202020204" pitchFamily="34" charset="0"/>
                <a:ea typeface="Calibri" panose="020F0502020204030204" pitchFamily="34" charset="0"/>
                <a:cs typeface="Times New Roman" panose="02020603050405020304" pitchFamily="18" charset="0"/>
              </a:rPr>
              <a:t>Offentligs</a:t>
            </a:r>
            <a:r>
              <a:rPr lang="da-DK" sz="1200" dirty="0">
                <a:effectLst/>
                <a:latin typeface="Arial" panose="020B0604020202020204" pitchFamily="34" charset="0"/>
                <a:ea typeface="Calibri" panose="020F0502020204030204" pitchFamily="34" charset="0"/>
                <a:cs typeface="Times New Roman" panose="02020603050405020304" pitchFamily="18" charset="0"/>
              </a:rPr>
              <a:t> bestyrelse et samlet oplæg til de krav, Djøf vil stille ved OK26. Oplægget skal godkendes af Djøf </a:t>
            </a:r>
            <a:r>
              <a:rPr lang="da-DK" sz="1200" dirty="0" err="1">
                <a:effectLst/>
                <a:latin typeface="Arial" panose="020B0604020202020204" pitchFamily="34" charset="0"/>
                <a:ea typeface="Calibri" panose="020F0502020204030204" pitchFamily="34" charset="0"/>
                <a:cs typeface="Times New Roman" panose="02020603050405020304" pitchFamily="18" charset="0"/>
              </a:rPr>
              <a:t>Offentligs</a:t>
            </a:r>
            <a:r>
              <a:rPr lang="da-DK" sz="1200" dirty="0">
                <a:effectLst/>
                <a:latin typeface="Arial" panose="020B0604020202020204" pitchFamily="34" charset="0"/>
                <a:ea typeface="Calibri" panose="020F0502020204030204" pitchFamily="34" charset="0"/>
                <a:cs typeface="Times New Roman" panose="02020603050405020304" pitchFamily="18" charset="0"/>
              </a:rPr>
              <a:t> repræsentantskab den 25. april 2025.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Herefter skal alle de 26 organisationer i Akademikerne finde en fælles forståelse af, hvilke krav der skal sendes videre til arbejdsgiverne. Her er der tale om en forhandling i sig selv.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Krav udveksles med arbejdsgiverne dvs. Finansministeriet (Medarbejder- og Kompetencestyrelsen), KL og Danske Regioner (Regionernes lønnings- og Taksnævn).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I staten: Nogle krav forhandles i fællesskab mellem alle de faglige organisationer, andre specifikke krav for akademikerne forhandles af Akademikerne. De generelle krav, som vedrører alle medarbejde uanset faglig baggrund (fx generelle lønforbedringer, ferievilkår, barselsvilkår mv.) forhandles af CFU (forhandlingsfællesskab mellem alle organisationer i staten).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I kommuner og regioner: Alle krav forhandles af Akademikerne, da Akademikerne er udtrådt af Forhandlingsfællesskabet.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Overenskomstresultatet sendes til afstemning hos alle medlemmer af Djøf Offentlig. Det er det samlede afstemningsresultat for Akademikerne som helhed, der afgør, om forhandlingsresultatet godkendes.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Hvis OK26-resulaterne godkendes, vil resultaterne bliver implementeret fra 1. april 2026. Logistisk er det dog en udfordrende proces, idet arbejdsgiverne har travlt med at få skrevet alle de forhandlede overenskomster. Typisk bliver overenskomsterne derfor først underskrevet senere. Men forbedringerne bliver implementeret med tilbagevirkende kraft til det aftalte ikrafttrædelsestidspunkt.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Arial" panose="020B0604020202020204" pitchFamily="34" charset="0"/>
                <a:ea typeface="Calibri" panose="020F0502020204030204" pitchFamily="34" charset="0"/>
                <a:cs typeface="Times New Roman" panose="02020603050405020304" pitchFamily="18" charset="0"/>
              </a:rPr>
              <a:t>Vi venter i øvrigt fortsat på at se de nye gennemskrevet overenskomster på alle tre områder (stat, kommuner og regioner), men de er lige på trapperne.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Arial" panose="020B060402020202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6</a:t>
            </a:fld>
            <a:endParaRPr lang="en-GB"/>
          </a:p>
        </p:txBody>
      </p:sp>
    </p:spTree>
    <p:extLst>
      <p:ext uri="{BB962C8B-B14F-4D97-AF65-F5344CB8AC3E}">
        <p14:creationId xmlns:p14="http://schemas.microsoft.com/office/powerpoint/2010/main" val="81035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Alle de temaer, der kan påvirke forhandlingen og aftalerummet lige fra økonomi, beskæftigelsessituationen, situationen ude i verden, de politiske dagsordener, reformer, de private overenskomstforhandlinger, Trepartsaftalen og nyudviklinger fra OK24 osv. Nye kan hurtigt opstå i disse tider, hvor verden er omskiftelig og meget uforudsigelig med bl.a. en krig i Europa, ny præsident i USA og timingen i forhold til folketingstingsvalget (senest efteråret 2026).</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7</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3055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dirty="0">
                <a:latin typeface="+mn-lt"/>
                <a:ea typeface="+mn-ea"/>
                <a:cs typeface="+mn-cs"/>
              </a:rPr>
              <a:t>Dette er bare en oplistning af nogle af de temaer, der forventes at have en betydning for forhandlingerne og aftalerummet.</a:t>
            </a:r>
          </a:p>
          <a:p>
            <a:endParaRPr lang="da-DK" sz="1200" b="0" dirty="0">
              <a:latin typeface="+mn-lt"/>
              <a:ea typeface="+mn-ea"/>
              <a:cs typeface="+mn-cs"/>
            </a:endParaRPr>
          </a:p>
          <a:p>
            <a:r>
              <a:rPr lang="da-DK" sz="1200" b="1" dirty="0">
                <a:latin typeface="+mn-lt"/>
                <a:ea typeface="+mn-ea"/>
                <a:cs typeface="+mn-cs"/>
              </a:rPr>
              <a:t>Dansk økonomi, inflation, realløn, OK25 og den geopolitiske situation</a:t>
            </a:r>
          </a:p>
          <a:p>
            <a:pPr>
              <a:lnSpc>
                <a:spcPts val="1400"/>
              </a:lnSpc>
            </a:pPr>
            <a:r>
              <a:rPr lang="da-DK" sz="1800" i="1" dirty="0">
                <a:effectLst/>
                <a:latin typeface="Djoef Offc" panose="02000000000000000000" pitchFamily="2" charset="0"/>
                <a:ea typeface="Djoef Offc" panose="02000000000000000000" pitchFamily="2" charset="0"/>
                <a:cs typeface="Times New Roman" panose="02020603050405020304" pitchFamily="18" charset="0"/>
              </a:rPr>
              <a:t>Dansk økonomi og beskæftigelse</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Den dansk økonomi er vurderet at være stærk på baggrund af nøglefaktorer som beskæftigelse/ledighed, vækst i BNP og økonomisk råderum i de offentlige finanser. Det danske arbejdsmarked står stærkt med rekordhøj beskæftigelse på mere end 3 mio. og en meget lav ledighed på under 3 pct. af arbejdsstyrken. Beskæftigelsen forventes at falde en smule de næste par år.</a:t>
            </a:r>
            <a:r>
              <a:rPr lang="da-DK" sz="1800" dirty="0">
                <a:effectLst/>
                <a:latin typeface="Cambria" panose="02040503050406030204" pitchFamily="18" charset="0"/>
                <a:ea typeface="Djoef Offc" panose="02000000000000000000" pitchFamily="2" charset="0"/>
                <a:cs typeface="Cambria" panose="02040503050406030204" pitchFamily="18" charset="0"/>
              </a:rPr>
              <a:t> </a:t>
            </a:r>
            <a:r>
              <a:rPr lang="da-DK" sz="1800" dirty="0">
                <a:effectLst/>
                <a:latin typeface="Djoef Offc" panose="02000000000000000000" pitchFamily="2" charset="0"/>
                <a:ea typeface="Djoef Offc" panose="02000000000000000000" pitchFamily="2" charset="0"/>
                <a:cs typeface="Times New Roman" panose="02020603050405020304" pitchFamily="18" charset="0"/>
              </a:rPr>
              <a:t>Forventningen er en pæn BNP-vækst på 2,7 pct. i 2024 og en mere moderat vækst i 2025 på 1,8 pct.</a:t>
            </a:r>
            <a:r>
              <a:rPr lang="da-DK" sz="1800" dirty="0">
                <a:effectLst/>
                <a:latin typeface="Cambria" panose="02040503050406030204" pitchFamily="18" charset="0"/>
                <a:ea typeface="Djoef Offc" panose="02000000000000000000" pitchFamily="2" charset="0"/>
                <a:cs typeface="Cambria" panose="02040503050406030204" pitchFamily="18" charset="0"/>
              </a:rPr>
              <a:t> </a:t>
            </a:r>
          </a:p>
          <a:p>
            <a:pPr>
              <a:lnSpc>
                <a:spcPts val="1400"/>
              </a:lnSpc>
            </a:pPr>
            <a:endParaRPr lang="da-DK" sz="1800" i="1" dirty="0">
              <a:effectLst/>
              <a:latin typeface="Djoef Offc" panose="02000000000000000000" pitchFamily="2" charset="0"/>
              <a:ea typeface="Djoef Offc" panose="02000000000000000000" pitchFamily="2"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da-DK" sz="1800" i="1" dirty="0">
                <a:effectLst/>
                <a:latin typeface="Djoef Offc" panose="02000000000000000000" pitchFamily="2" charset="0"/>
                <a:ea typeface="Calibri" panose="020F0502020204030204" pitchFamily="34" charset="0"/>
                <a:cs typeface="Arial" panose="020B0604020202020204" pitchFamily="34" charset="0"/>
              </a:rPr>
              <a:t>Inflation og realløn</a:t>
            </a: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da-DK" sz="1800" dirty="0">
                <a:effectLst/>
                <a:latin typeface="Djoef Offc" panose="02000000000000000000" pitchFamily="2" charset="0"/>
                <a:ea typeface="Calibri" panose="020F0502020204030204" pitchFamily="34" charset="0"/>
                <a:cs typeface="Arial" panose="020B0604020202020204" pitchFamily="34" charset="0"/>
              </a:rPr>
              <a:t>OK26 forventes at blive forhandlet i en mindre udfordret økonomisk situation, end da vi forhandlede OK24. Inflationen har rettet sig, og der er som nævnt generelt udsigt til en stabil økonomi og fortsat høj beskæftigelse. Da vi forhandlede overenskomster sidst i både den offentlige og private sektor, skete det med afsæt i en forudgående udhuling af reallønningerne, og der blev forhandlet store lønstigninger i begge sektorer. Det betyder, at reallønnen for mange husholdninger enten er eller er tæt på at være genoprettet sammenlignet med årene forud for den høje inflation. </a:t>
            </a: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Den skønnede udvikling i reallønnen i 2024-26 på hele arbejdsmarkedet ser ligeledes fornuftig ud. Dette skal ses i sammenhæng med både lønstigninger forhandlet ved OK23 på det private område og OK24 på det offentlige område og den igen lave inflation. Seneste inflationstal for 2025 er blot 1,4%.</a:t>
            </a: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da-DK" sz="1800" dirty="0">
                <a:effectLst/>
                <a:latin typeface="Times New Roman" panose="02020603050405020304" pitchFamily="18" charset="0"/>
                <a:ea typeface="Aptos" panose="020B0004020202020204" pitchFamily="34" charset="0"/>
              </a:rPr>
              <a:t>Hvis man går tilbage i tid og måler fra 2018, hvor inflationen var lav, er reallønnen for de offentligt ansatte tilbage på niveauet med 2018. Men det er den ikke, hvis vi måler udviklingen fra 1. kvartal 2021, hvor inflationen var høj. I forhold til 2021 mangler vi fortsat to procentpoint. Lønstigningen i 2024 til de offentlige ansatte var altså ikke helt nok til at indhente efterslæbet efter inflationen. Lønstigningen i april betød imidlertid, at reallønstabet i vidt omfang blev indhentet i 2. kvartal 2024, men altså ikke helt, hvis man måler fra 2021….. men så godt som.</a:t>
            </a: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endParaRPr lang="da-DK" sz="1800" dirty="0">
              <a:effectLst/>
              <a:latin typeface="Times New Roman" panose="02020603050405020304" pitchFamily="18" charset="0"/>
              <a:ea typeface="Aptos" panose="020B0004020202020204" pitchFamily="34"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Selvom reallønnen fremadrettet ser ud til at udvikle sig positivt, skal der ved siden af dette være opmærksomhed på, at lønudviklingen på det offentlige område er tæt knyttet til lønudviklingen på det privat område i medfør af reguleringsordningen. Pr. 1. oktober 2024 så vi, at udmøntningerne fra reguleringsordningen i kommuner og regioner endte på et lavere niveau, end man havde skønnet ved OK24, således havde man på det kommunale område skønnet 1,74 pct. og endte på 1,30 pct., mens man på det regionale område havde skønnet 1,76 pct. og endte på 1,39 pct. Vi har endnu til gode at se, hvordan den private lønudvikling tager sig ud i 2025, men fortsætter den nuværende udvikling, kan vi i værste fald se negative udmøntninger fra reguleringsordningen i 2025. Men selv reguleringsorden evt. udmønter negativt, skal ingen sættes ned i løn. Der kan dog blive tale om, at man stiger mindre end skønnet ved OK24.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endParaRPr lang="da-DK" sz="1200" kern="0" dirty="0">
              <a:effectLst/>
              <a:latin typeface="Times New Roman" panose="02020603050405020304" pitchFamily="18" charset="0"/>
              <a:ea typeface="Aptos" panose="020B0004020202020204" pitchFamily="34" charset="0"/>
            </a:endParaRP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i="1" kern="0" dirty="0">
                <a:effectLst/>
                <a:latin typeface="Times New Roman" panose="02020603050405020304" pitchFamily="18" charset="0"/>
                <a:ea typeface="Aptos" panose="020B0004020202020204" pitchFamily="34" charset="0"/>
              </a:rPr>
              <a:t>OK25 på det private område</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kern="0" dirty="0">
                <a:effectLst/>
                <a:latin typeface="Times New Roman" panose="02020603050405020304" pitchFamily="18" charset="0"/>
                <a:ea typeface="Aptos" panose="020B0004020202020204" pitchFamily="34" charset="0"/>
              </a:rPr>
              <a:t>OK25 på det private område, som netop er sat i gang, vil endnu engang tegne den økonomiske ramme for OK26 i det offentlige. </a:t>
            </a:r>
            <a:r>
              <a:rPr lang="da-DK" sz="1200" dirty="0">
                <a:effectLst/>
                <a:latin typeface="Djoef Offc" panose="02000000000000000000" pitchFamily="2" charset="0"/>
                <a:ea typeface="Calibri" panose="020F0502020204030204" pitchFamily="34" charset="0"/>
                <a:cs typeface="Arial" panose="020B0604020202020204" pitchFamily="34" charset="0"/>
              </a:rPr>
              <a:t>Ved OK23 på det private område var løn og indhentning af reallønstab det altoverskyggende tema. Ved OK25 er det reallønsudvikling, højere pension og mere fleksibilitet. </a:t>
            </a:r>
            <a:r>
              <a:rPr lang="da-DK" sz="1200" kern="0" dirty="0">
                <a:effectLst/>
                <a:latin typeface="Times New Roman" panose="02020603050405020304" pitchFamily="18" charset="0"/>
                <a:ea typeface="Aptos" panose="020B0004020202020204" pitchFamily="34" charset="0"/>
              </a:rPr>
              <a:t>Vi venter derfor med spænding på at se, hvordan den økonomiske ramme for de private forlig kommer til at se ud, og hvad de eventuelt får aftalt på fleksibilitetsdagsordenen, så vi har et billede af i hvert fald i forhold til økonomien, hvilken banen vi kommer til at spille på.</a:t>
            </a:r>
            <a:r>
              <a:rPr lang="da-DK" sz="1200" kern="0" dirty="0">
                <a:effectLst/>
                <a:latin typeface="Arial" panose="020B0604020202020204" pitchFamily="34" charset="0"/>
                <a:ea typeface="Aptos" panose="020B0004020202020204" pitchFamily="34" charset="0"/>
                <a:cs typeface="Arial" panose="020B0604020202020204" pitchFamily="34" charset="0"/>
              </a:rPr>
              <a:t> </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endParaRPr lang="da-DK" sz="1200" kern="0" dirty="0">
              <a:effectLst/>
              <a:latin typeface="Arial" panose="020B0604020202020204" pitchFamily="34" charset="0"/>
              <a:ea typeface="Aptos" panose="020B0004020202020204" pitchFamily="34" charset="0"/>
              <a:cs typeface="Arial" panose="020B0604020202020204" pitchFamily="34" charset="0"/>
            </a:endParaRPr>
          </a:p>
          <a:p>
            <a:pPr algn="l" fontAlgn="base"/>
            <a:r>
              <a:rPr lang="da-DK" sz="1200" kern="0" dirty="0">
                <a:effectLst/>
                <a:latin typeface="Arial" panose="020B0604020202020204" pitchFamily="34" charset="0"/>
                <a:ea typeface="Aptos" panose="020B0004020202020204" pitchFamily="34" charset="0"/>
                <a:cs typeface="Arial" panose="020B0604020202020204" pitchFamily="34" charset="0"/>
              </a:rPr>
              <a:t>Arbejdsgiverne på det private område peger derimod på, at der situationen i indland og udland samlet tegner et uforudsigeligt, bøvlet og konkurrenceudfordret landskab, og at rammen derfor skal være balanceret og ansvarlig. </a:t>
            </a:r>
            <a:r>
              <a:rPr lang="da-DK" b="0" i="0" dirty="0">
                <a:solidFill>
                  <a:srgbClr val="000000"/>
                </a:solidFill>
                <a:effectLst/>
                <a:latin typeface="DI Sans Book"/>
              </a:rPr>
              <a:t>Uforudsigeligheden globalt hænger tæt sammen med Tysklands krise, Trumps toldpolitik, stigende brug af statsstøtte og EU’s evne til at komme op i gear. De giver udtryk for, at det samtidig på nogle områder går godt nationalt. Dansk økonomi er gennemgående stærk, hvor dele af erhvervslivet klare sig rigtigt godt, mens andre dele efter arbejdsgivernes udsagn møder store udfordringer. </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endParaRPr lang="da-DK" sz="12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Da de private forhandlinger tegner den økonomiske ramme for forhandlingerne i det offentlige, venter vi i spænding på, hvor OK25 lander.</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dirty="0">
                <a:effectLst/>
                <a:latin typeface="Djoef Offc" panose="02000000000000000000" pitchFamily="2" charset="0"/>
                <a:ea typeface="Djoef Offc" panose="02000000000000000000" pitchFamily="2" charset="0"/>
                <a:cs typeface="Times New Roman" panose="02020603050405020304" pitchFamily="18" charset="0"/>
              </a:rPr>
              <a:t>Geopolitiske situation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Djoef Offc" panose="02000000000000000000" pitchFamily="2" charset="0"/>
                <a:ea typeface="Djoef Offc" panose="02000000000000000000" pitchFamily="2" charset="0"/>
                <a:cs typeface="Times New Roman" panose="02020603050405020304" pitchFamily="18" charset="0"/>
              </a:rPr>
              <a:t>Den højspændte verdenspolitiske situation, en presset europæisk konkurrenceevne og de mulige afledte effekter på verdensøkonomien udgør dog stadig en markant usikkerhed for en lille åben økonomi som den danske. </a:t>
            </a:r>
            <a:r>
              <a:rPr lang="da-DK" sz="1000" dirty="0">
                <a:effectLst/>
                <a:latin typeface="Djoef Offc" panose="02000000000000000000" pitchFamily="2" charset="0"/>
                <a:ea typeface="Calibri" panose="020F0502020204030204" pitchFamily="34" charset="0"/>
                <a:cs typeface="Arial" panose="020B0604020202020204" pitchFamily="34" charset="0"/>
              </a:rPr>
              <a:t>Der kan dog nå at ske ændringer frem mod 2026. Danmark er en økonomisk undtagelse i EU, hvor mange lande ellers oplever alvorlige økonomiske udfordringer. Derudover kan den generelle geopolitiske situation, ny amerikansk administration mm. få stor betydning for, hvor vi står økonomisk, når vi når frem til forhandlingerne i januar og februar 2026. For selvom råderummet er stort har regeringen formentlig ikke et ønske om at bruge midlerne på lønstigninger, men derimod at løfte udgifter til forsvaret.</a:t>
            </a:r>
            <a:endParaRPr lang="da-DK"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fontAlgn="ctr">
              <a:lnSpc>
                <a:spcPts val="1950"/>
              </a:lnSpc>
            </a:pPr>
            <a:endParaRPr lang="da-DK" sz="1200" b="0" dirty="0">
              <a:latin typeface="+mn-lt"/>
              <a:ea typeface="+mn-ea"/>
              <a:cs typeface="+mn-cs"/>
            </a:endParaRP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b="1" dirty="0">
                <a:effectLst/>
                <a:latin typeface="Djoef Offc" panose="02000000000000000000" pitchFamily="2" charset="0"/>
                <a:ea typeface="Djoef Offc" panose="02000000000000000000" pitchFamily="2" charset="0"/>
                <a:cs typeface="Times New Roman" panose="02020603050405020304" pitchFamily="18" charset="0"/>
              </a:rPr>
              <a:t>Nyt lønindeks og </a:t>
            </a:r>
            <a:r>
              <a:rPr lang="da-DK" sz="1200" b="1" dirty="0" err="1">
                <a:effectLst/>
                <a:latin typeface="Djoef Offc" panose="02000000000000000000" pitchFamily="2" charset="0"/>
                <a:ea typeface="Djoef Offc" panose="02000000000000000000" pitchFamily="2" charset="0"/>
                <a:cs typeface="Times New Roman" panose="02020603050405020304" pitchFamily="18" charset="0"/>
              </a:rPr>
              <a:t>ultimoforhandling</a:t>
            </a:r>
            <a:endParaRPr lang="da-DK" sz="1200" b="1" dirty="0">
              <a:effectLst/>
              <a:latin typeface="Djoef Offc" panose="02000000000000000000" pitchFamily="2" charset="0"/>
              <a:ea typeface="Djoef Offc" panose="02000000000000000000" pitchFamily="2" charset="0"/>
              <a:cs typeface="Times New Roman" panose="02020603050405020304" pitchFamily="18" charset="0"/>
            </a:endParaRP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i="1" dirty="0">
                <a:effectLst/>
                <a:latin typeface="Djoef Offc" panose="02000000000000000000" pitchFamily="2" charset="0"/>
                <a:ea typeface="Djoef Offc" panose="02000000000000000000" pitchFamily="2" charset="0"/>
                <a:cs typeface="Times New Roman" panose="02020603050405020304" pitchFamily="18" charset="0"/>
              </a:rPr>
              <a:t>Nyt lønindeks</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dirty="0">
                <a:effectLst/>
                <a:latin typeface="Djoef Offc" panose="02000000000000000000" pitchFamily="2" charset="0"/>
                <a:ea typeface="Djoef Offc" panose="02000000000000000000" pitchFamily="2" charset="0"/>
                <a:cs typeface="Times New Roman" panose="02020603050405020304" pitchFamily="18" charset="0"/>
              </a:rPr>
              <a:t>I forhold til reguleringsordningen er det vigtigt at notere sig, at det ved OK24 blev aftalt at skifte lønindeks som udgangspunktet for opgørelsen af lønudviklingen i 2025. Det standardberegnede lønindeks, som fra 2025 bliver anvendt, ser ud til at være en fordel for lønmodtagerne sammenlignet med det implicitte lønindeks, som hidtil har været brugt. Dog er der selv med udgangspunkt i det standardberegnede indeks udsigt til en opgørelse, som viser, at lønudviklingen på det private område ikke går så hurtigt, som skønnet ved OK24.   </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endParaRPr lang="da-DK" sz="1200" dirty="0">
              <a:effectLst/>
              <a:latin typeface="Djoef Offc" panose="02000000000000000000" pitchFamily="2" charset="0"/>
              <a:ea typeface="Djoef Offc" panose="02000000000000000000" pitchFamily="2" charset="0"/>
              <a:cs typeface="Times New Roman" panose="02020603050405020304" pitchFamily="18" charset="0"/>
            </a:endParaRP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i="1" dirty="0">
                <a:effectLst/>
                <a:latin typeface="Djoef Offc" panose="02000000000000000000" pitchFamily="2" charset="0"/>
                <a:ea typeface="Djoef Offc" panose="02000000000000000000" pitchFamily="2" charset="0"/>
                <a:cs typeface="Times New Roman" panose="02020603050405020304" pitchFamily="18" charset="0"/>
              </a:rPr>
              <a:t>Ultimo forhandling</a:t>
            </a:r>
          </a:p>
          <a:p>
            <a:pPr marL="0" marR="0" lvl="0" indent="0" algn="l" defTabSz="914400" rtl="0" eaLnBrk="1" fontAlgn="ctr" latinLnBrk="0" hangingPunct="1">
              <a:lnSpc>
                <a:spcPts val="1950"/>
              </a:lnSpc>
              <a:spcBef>
                <a:spcPts val="0"/>
              </a:spcBef>
              <a:spcAft>
                <a:spcPts val="0"/>
              </a:spcAft>
              <a:buClrTx/>
              <a:buSzTx/>
              <a:buFont typeface="Arial" panose="020B0604020202020204" pitchFamily="34" charset="0"/>
              <a:buNone/>
              <a:tabLst/>
              <a:defRPr/>
            </a:pPr>
            <a:r>
              <a:rPr lang="da-DK" sz="1200" dirty="0">
                <a:effectLst/>
                <a:latin typeface="Djoef Offc" panose="02000000000000000000" pitchFamily="2" charset="0"/>
                <a:ea typeface="Djoef Offc" panose="02000000000000000000" pitchFamily="2" charset="0"/>
                <a:cs typeface="Times New Roman" panose="02020603050405020304" pitchFamily="18" charset="0"/>
              </a:rPr>
              <a:t>Ved overenskomstforhandlingerne forhandler vi bl.a. om</a:t>
            </a:r>
            <a:r>
              <a:rPr lang="da-DK" b="0" i="0" dirty="0">
                <a:solidFill>
                  <a:srgbClr val="1F1F1F"/>
                </a:solidFill>
                <a:effectLst/>
                <a:latin typeface="Google Sans"/>
              </a:rPr>
              <a:t>, hvornår lønstigningerne skal udmøntes. Ved OK24 aftalte vi, at størstedelen af lønstigningen kom det første år, og som et nybrud og som noget ekstraordinært aftalt en ultimo forhandling </a:t>
            </a:r>
            <a:r>
              <a:rPr lang="da-DK" b="0" i="0" dirty="0">
                <a:solidFill>
                  <a:srgbClr val="040C28"/>
                </a:solidFill>
                <a:effectLst/>
                <a:latin typeface="Google Sans"/>
              </a:rPr>
              <a:t>i november 2025 med henblik på at håndtere en eventuel ubalance mellem den private og den offentlige lønudvikling.</a:t>
            </a:r>
            <a:r>
              <a:rPr lang="da-DK" sz="1200" b="0" i="0" dirty="0">
                <a:solidFill>
                  <a:srgbClr val="32312B"/>
                </a:solidFill>
                <a:effectLst/>
                <a:latin typeface="+mn-lt"/>
              </a:rPr>
              <a:t> Imidlertid ser det pt. ikke ud til, at lønnen i det offentlige skal efterreguleret i november 2025, hvilket jo blot er udtryk for, at vi fik </a:t>
            </a:r>
            <a:r>
              <a:rPr lang="da-DK" sz="1200" b="0" i="0" dirty="0" err="1">
                <a:solidFill>
                  <a:srgbClr val="32312B"/>
                </a:solidFill>
                <a:effectLst/>
                <a:latin typeface="+mn-lt"/>
              </a:rPr>
              <a:t>maxet</a:t>
            </a:r>
            <a:r>
              <a:rPr lang="da-DK" sz="1200" b="0" i="0" dirty="0">
                <a:solidFill>
                  <a:srgbClr val="32312B"/>
                </a:solidFill>
                <a:effectLst/>
                <a:latin typeface="+mn-lt"/>
              </a:rPr>
              <a:t> rammen ud ved OK24.</a:t>
            </a:r>
            <a:endParaRPr lang="da-DK" b="0" i="0" dirty="0">
              <a:solidFill>
                <a:srgbClr val="040C28"/>
              </a:solidFill>
              <a:effectLst/>
              <a:latin typeface="Google Sans"/>
            </a:endParaRPr>
          </a:p>
          <a:p>
            <a:pPr fontAlgn="ctr">
              <a:lnSpc>
                <a:spcPts val="1950"/>
              </a:lnSpc>
            </a:pPr>
            <a:br>
              <a:rPr lang="da-DK" sz="1200" b="0" dirty="0">
                <a:latin typeface="+mn-lt"/>
                <a:ea typeface="+mn-ea"/>
                <a:cs typeface="+mn-cs"/>
              </a:rPr>
            </a:br>
            <a:r>
              <a:rPr lang="da-DK" sz="1800" b="1" dirty="0">
                <a:effectLst/>
                <a:latin typeface="Djoef Offc" panose="02000000000000000000" pitchFamily="2" charset="0"/>
                <a:ea typeface="Djoef Offc" panose="02000000000000000000" pitchFamily="2" charset="0"/>
                <a:cs typeface="Times New Roman" panose="02020603050405020304" pitchFamily="18" charset="0"/>
              </a:rPr>
              <a:t>Ny offentligt lønsystem – som udløber af </a:t>
            </a:r>
            <a:r>
              <a:rPr lang="da-DK" sz="1800" b="1" dirty="0" err="1">
                <a:effectLst/>
                <a:latin typeface="Djoef Offc" panose="02000000000000000000" pitchFamily="2" charset="0"/>
                <a:ea typeface="Djoef Offc" panose="02000000000000000000" pitchFamily="2" charset="0"/>
                <a:cs typeface="Times New Roman" panose="02020603050405020304" pitchFamily="18" charset="0"/>
              </a:rPr>
              <a:t>løntrepart</a:t>
            </a:r>
            <a:r>
              <a:rPr lang="da-DK" sz="1800" b="1" dirty="0">
                <a:effectLst/>
                <a:latin typeface="Djoef Offc" panose="02000000000000000000" pitchFamily="2" charset="0"/>
                <a:ea typeface="Djoef Offc" panose="02000000000000000000" pitchFamily="2" charset="0"/>
                <a:cs typeface="Times New Roman" panose="02020603050405020304" pitchFamily="18" charset="0"/>
              </a:rPr>
              <a:t> </a:t>
            </a: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lang="da-DK" sz="1800" dirty="0" err="1">
                <a:effectLst/>
                <a:latin typeface="Djoef Offc" panose="02000000000000000000" pitchFamily="2" charset="0"/>
                <a:ea typeface="Calibri" panose="020F0502020204030204" pitchFamily="34" charset="0"/>
                <a:cs typeface="Arial" panose="020B0604020202020204" pitchFamily="34" charset="0"/>
              </a:rPr>
              <a:t>Løntreparten</a:t>
            </a:r>
            <a:r>
              <a:rPr lang="da-DK" sz="1800" dirty="0">
                <a:effectLst/>
                <a:latin typeface="Djoef Offc" panose="02000000000000000000" pitchFamily="2" charset="0"/>
                <a:ea typeface="Calibri" panose="020F0502020204030204" pitchFamily="34" charset="0"/>
                <a:cs typeface="Arial" panose="020B0604020202020204" pitchFamily="34" charset="0"/>
              </a:rPr>
              <a:t> forud for OK24 gav parterne på det offentlige område en bunden opgave. Før OK26 skal der leveres en skitse til et bæredygtigt og fleksibelt lønsystem, som kan bæres med ind i forhandlingerne om OK26. Det er endnu for tidligt at sige, hvordan parterne kommer til at løse denne opgave, men det er temmelig sikkert, at lønsystemets indretning, og herunder en øget lokal løndannelse, bliver en væsentlig del af OK26-forhandlingerne. </a:t>
            </a: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Ved </a:t>
            </a:r>
            <a:r>
              <a:rPr lang="da-DK" sz="1800" dirty="0" err="1">
                <a:effectLst/>
                <a:latin typeface="Djoef Offc" panose="02000000000000000000" pitchFamily="2" charset="0"/>
                <a:ea typeface="Djoef Offc" panose="02000000000000000000" pitchFamily="2" charset="0"/>
                <a:cs typeface="Times New Roman" panose="02020603050405020304" pitchFamily="18" charset="0"/>
              </a:rPr>
              <a:t>løntreparten</a:t>
            </a:r>
            <a:r>
              <a:rPr lang="da-DK" sz="1800" dirty="0">
                <a:effectLst/>
                <a:latin typeface="Djoef Offc" panose="02000000000000000000" pitchFamily="2" charset="0"/>
                <a:ea typeface="Djoef Offc" panose="02000000000000000000" pitchFamily="2" charset="0"/>
                <a:cs typeface="Times New Roman" panose="02020603050405020304" pitchFamily="18" charset="0"/>
              </a:rPr>
              <a:t> blev afsat 1 mia. til ekstra løn på det kommunale og regionale område, som først bliver udløst, når parterne på forhandlingsområderne har leveret et oplæg til fremtidens offentlige lønsystem til OK26. Det skal dog bemærkes, at akademikerne ikke får del i disse trepartsmidler, der går til andre løngrupper, primært sygeplejersker og </a:t>
            </a:r>
            <a:r>
              <a:rPr lang="da-DK" sz="1800" dirty="0" err="1">
                <a:effectLst/>
                <a:latin typeface="Djoef Offc" panose="02000000000000000000" pitchFamily="2" charset="0"/>
                <a:ea typeface="Djoef Offc" panose="02000000000000000000" pitchFamily="2" charset="0"/>
                <a:cs typeface="Times New Roman" panose="02020603050405020304" pitchFamily="18" charset="0"/>
              </a:rPr>
              <a:t>FOAs</a:t>
            </a:r>
            <a:r>
              <a:rPr lang="da-DK" sz="1800" dirty="0">
                <a:effectLst/>
                <a:latin typeface="Djoef Offc" panose="02000000000000000000" pitchFamily="2" charset="0"/>
                <a:ea typeface="Djoef Offc" panose="02000000000000000000" pitchFamily="2" charset="0"/>
                <a:cs typeface="Times New Roman" panose="02020603050405020304" pitchFamily="18" charset="0"/>
              </a:rPr>
              <a:t> medlemsgruppe, men vi fortsat er forpligtet af aftalen om </a:t>
            </a:r>
            <a:r>
              <a:rPr lang="da-DK" sz="1800" dirty="0" err="1">
                <a:effectLst/>
                <a:latin typeface="Djoef Offc" panose="02000000000000000000" pitchFamily="2" charset="0"/>
                <a:ea typeface="Djoef Offc" panose="02000000000000000000" pitchFamily="2" charset="0"/>
                <a:cs typeface="Times New Roman" panose="02020603050405020304" pitchFamily="18" charset="0"/>
              </a:rPr>
              <a:t>løntreparten</a:t>
            </a:r>
            <a:r>
              <a:rPr lang="da-DK" sz="1800" dirty="0">
                <a:effectLst/>
                <a:latin typeface="Djoef Offc" panose="02000000000000000000" pitchFamily="2" charset="0"/>
                <a:ea typeface="Djoef Offc" panose="02000000000000000000" pitchFamily="2" charset="0"/>
                <a:cs typeface="Times New Roman" panose="02020603050405020304" pitchFamily="18" charset="0"/>
              </a:rPr>
              <a:t> og dermed implementeringen af et bæredygtigt fleksibelt lønsystem.</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Ved OK26 og fremover er det således forventningen, at den hidtidige model for rammefastlæggelse, herunder størrelsen på de generelle lønstigninger, vil komme under pres, og den lokale løndannelse vil fylde mere end hidtil.</a:t>
            </a:r>
          </a:p>
          <a:p>
            <a:endParaRPr lang="da-DK" b="1" dirty="0">
              <a:highlight>
                <a:srgbClr val="FFFF00"/>
              </a:highlight>
            </a:endParaRPr>
          </a:p>
          <a:p>
            <a:endParaRPr lang="da-DK" b="1" dirty="0">
              <a:highlight>
                <a:srgbClr val="FFFF00"/>
              </a:highlight>
            </a:endParaRPr>
          </a:p>
          <a:p>
            <a:r>
              <a:rPr lang="da-DK" b="1" dirty="0">
                <a:highlight>
                  <a:srgbClr val="FFFF00"/>
                </a:highlight>
              </a:rPr>
              <a:t>Christiansborg og EU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i="1" dirty="0">
                <a:effectLst/>
                <a:latin typeface="Arial" panose="020B0604020202020204" pitchFamily="34" charset="0"/>
                <a:ea typeface="Calibri" panose="020F0502020204030204" pitchFamily="34" charset="0"/>
                <a:cs typeface="Times New Roman" panose="02020603050405020304" pitchFamily="18" charset="0"/>
              </a:rPr>
              <a:t>Familiepolitik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dirty="0">
                <a:effectLst/>
                <a:latin typeface="Arial" panose="020B0604020202020204" pitchFamily="34" charset="0"/>
                <a:ea typeface="Calibri" panose="020F0502020204030204" pitchFamily="34" charset="0"/>
                <a:cs typeface="Times New Roman" panose="02020603050405020304" pitchFamily="18" charset="0"/>
              </a:rPr>
              <a:t>Der har i flere partier på Christiansborg i sensommeren 2024 været en politiske debat om et familievenligt arbejdsmarked, der skal understøtte, at familier får flere børn.  Diskussionerne om børnefamilierne hænger også sammen med det pres, som Socialdemokratiets udmelding i august – om at lempe kravet om den automatiske stigende pensionsalder – har lagt på oppositionen og de øvrige regeringspartier. Socialdemokratiets pensionsudspil blev bredt tolket som et forsøg på at sætte dagsordenen for den kommende valgkamp, hvilket andre partier hurtigt reagerede på. Den brede politiske opmærksomhed på familieliv og arbejdsvilkår har skabt bekymring blandt arbejdsmarkedets parter for, at det dels kan skabe urealistiske forventninger blandt lønmodtagerne og dels utidig politisk indblanding i den danske aftalemodel. Vilkårene skal fastsættes efter aftale mellem partnerne på det offentlige arbejdsmarked og ikke i hverken valgkampe eller regeringsgrundlag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effectLst/>
              <a:latin typeface="Djoef Offc"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i="1" dirty="0">
                <a:effectLst/>
                <a:latin typeface="Djoef Offc" panose="02000000000000000000" pitchFamily="2" charset="0"/>
                <a:ea typeface="Calibri" panose="020F0502020204030204" pitchFamily="34" charset="0"/>
                <a:cs typeface="Arial" panose="020B0604020202020204" pitchFamily="34" charset="0"/>
              </a:rPr>
              <a:t>Tilbagetrækning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dirty="0">
                <a:effectLst/>
                <a:latin typeface="Djoef Offc" panose="02000000000000000000" pitchFamily="2" charset="0"/>
                <a:ea typeface="Calibri" panose="020F0502020204030204" pitchFamily="34" charset="0"/>
                <a:cs typeface="Arial" panose="020B0604020202020204" pitchFamily="34" charset="0"/>
              </a:rPr>
              <a:t>Et andet rammevilkår er, at der er mangel på arbejdskraft og en stor politisk opmærksomhed på, at danskerne skal levere arbejdstimer så tidligt og længe i livet, som muligt. Det rammevilkår får igen stor betydning ved overenskomstforhandlingerne.</a:t>
            </a:r>
            <a:endParaRPr lang="da-DK" sz="1200" b="1" dirty="0">
              <a:effectLst/>
              <a:highlight>
                <a:srgbClr val="FFFF00"/>
              </a:highlight>
              <a:latin typeface="Arial" panose="020B0604020202020204" pitchFamily="34"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p>
          <a:p>
            <a:endParaRPr lang="da-DK" b="1" dirty="0">
              <a:highlight>
                <a:srgbClr val="FFFF00"/>
              </a:highlight>
            </a:endParaRPr>
          </a:p>
          <a:p>
            <a:pPr>
              <a:lnSpc>
                <a:spcPct val="115000"/>
              </a:lnSpc>
            </a:pPr>
            <a:r>
              <a:rPr lang="da-DK" sz="1800" b="1" i="0" dirty="0">
                <a:effectLst/>
                <a:latin typeface="Djoef Offc" panose="02000000000000000000" pitchFamily="2" charset="0"/>
                <a:ea typeface="Calibri" panose="020F0502020204030204" pitchFamily="34" charset="0"/>
                <a:cs typeface="Arial" panose="020B0604020202020204" pitchFamily="34" charset="0"/>
              </a:rPr>
              <a:t>En regering med reform- og spareambitioner</a:t>
            </a:r>
            <a:endParaRPr lang="da-DK" sz="1800" b="1" i="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Regeringen har italesat sig selv som en reformregering, og det mærker man i staten på uddannelses- og </a:t>
            </a:r>
            <a:r>
              <a:rPr lang="da-DK" sz="1800" dirty="0" err="1">
                <a:effectLst/>
                <a:latin typeface="Djoef Offc" panose="02000000000000000000" pitchFamily="2" charset="0"/>
                <a:ea typeface="Calibri" panose="020F0502020204030204" pitchFamily="34" charset="0"/>
                <a:cs typeface="Arial" panose="020B0604020202020204" pitchFamily="34" charset="0"/>
              </a:rPr>
              <a:t>universitetsområdene</a:t>
            </a:r>
            <a:r>
              <a:rPr lang="da-DK" sz="1800" dirty="0">
                <a:effectLst/>
                <a:latin typeface="Djoef Offc" panose="02000000000000000000" pitchFamily="2" charset="0"/>
                <a:ea typeface="Calibri" panose="020F0502020204030204" pitchFamily="34" charset="0"/>
                <a:cs typeface="Arial" panose="020B0604020202020204" pitchFamily="34" charset="0"/>
              </a:rPr>
              <a:t> og i regionerne på sundhedsområdet.</a:t>
            </a:r>
          </a:p>
          <a:p>
            <a:pPr>
              <a:lnSpc>
                <a:spcPct val="115000"/>
              </a:lnSpc>
            </a:pPr>
            <a:endParaRPr lang="da-DK" sz="1800" dirty="0">
              <a:effectLst/>
              <a:latin typeface="Djoef Offc" panose="02000000000000000000" pitchFamily="2"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På det administrative område rulles der også med reformmusklerne. Der er til stadighed krav om administrative besparelser, opgavebortfald og effektiviseringer. Der er altså pres på akademikere i mange forskellige funktioner og i hele den offentlige sektor. Det er et rammevilkår, som også kan få betydning ved overenskomstforhandlingerne.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da-DK" sz="1800" dirty="0">
                <a:effectLst/>
                <a:latin typeface="Djoef Offc" panose="02000000000000000000" pitchFamily="2" charset="0"/>
                <a:ea typeface="Calibri" panose="020F0502020204030204" pitchFamily="34" charset="0"/>
                <a:cs typeface="Arial" panose="020B0604020202020204" pitchFamily="34" charset="0"/>
              </a:rPr>
              <a:t> </a:t>
            </a: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I staten er der udover de administrative besparelser på 1 mia.kr. som følge af </a:t>
            </a:r>
            <a:r>
              <a:rPr lang="da-DK" sz="1800" dirty="0" err="1">
                <a:effectLst/>
                <a:latin typeface="Djoef Offc" panose="02000000000000000000" pitchFamily="2" charset="0"/>
                <a:ea typeface="Djoef Offc" panose="02000000000000000000" pitchFamily="2" charset="0"/>
                <a:cs typeface="Times New Roman" panose="02020603050405020304" pitchFamily="18" charset="0"/>
              </a:rPr>
              <a:t>løntreparten</a:t>
            </a:r>
            <a:r>
              <a:rPr lang="da-DK" sz="1800" dirty="0">
                <a:effectLst/>
                <a:latin typeface="Djoef Offc" panose="02000000000000000000" pitchFamily="2" charset="0"/>
                <a:ea typeface="Djoef Offc" panose="02000000000000000000" pitchFamily="2" charset="0"/>
                <a:cs typeface="Times New Roman" panose="02020603050405020304" pitchFamily="18" charset="0"/>
              </a:rPr>
              <a:t>  yderligere tilføjet nedlæggelse af 1.000 årsværk i forbindelse med regeringens finanslovsudspil for 2025, som er fulgt op af politiske løfter om, at dette kun er en begyndelse. Der er ingen nævneværdig politisk modstand mod de udmeldte besparelser. Tværtimod har den borgerlige opposition fx som oplæg til finanslovsforhandlingerne nævnt nedlæggelse af 2.900 administrative årsværk i staten som finansieringskilde til investeringer i forsvaret, kriminalforsorgen mv.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Året 2024 har også været kendetegnet af politiske udmeldinger om reformer på ungdomsuddannelsesområdet og på de videregående uddannelser, som peger i retning af et stærkt politisk ønske om styrkelse af det erhvervs- og professionsrettede på bekostning af det akademiske område. </a:t>
            </a:r>
          </a:p>
          <a:p>
            <a:pPr>
              <a:lnSpc>
                <a:spcPts val="1400"/>
              </a:lnSpc>
            </a:pPr>
            <a:endParaRPr lang="da-DK" sz="1800" dirty="0">
              <a:effectLst/>
              <a:latin typeface="Djoef Offc" panose="02000000000000000000" pitchFamily="2" charset="0"/>
              <a:ea typeface="Djoef Offc" panose="02000000000000000000" pitchFamily="2" charset="0"/>
              <a:cs typeface="Times New Roman" panose="02020603050405020304" pitchFamily="18" charset="0"/>
            </a:endParaRP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Også sundhedsreformen kommer med store forandringer for de regionale ansatte – særligt de regionale udviklingsafdelinger er ramt. Yderligere vil en ny region Østdanmark komme til at betyde store forandringer.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   </a:t>
            </a:r>
          </a:p>
          <a:p>
            <a:pPr>
              <a:lnSpc>
                <a:spcPts val="1400"/>
              </a:lnSpc>
            </a:pPr>
            <a:r>
              <a:rPr lang="da-DK" sz="1800" dirty="0">
                <a:effectLst/>
                <a:latin typeface="Djoef Offc" panose="02000000000000000000" pitchFamily="2" charset="0"/>
                <a:ea typeface="Djoef Offc" panose="02000000000000000000" pitchFamily="2" charset="0"/>
                <a:cs typeface="Times New Roman" panose="02020603050405020304" pitchFamily="18" charset="0"/>
              </a:rPr>
              <a:t>Der er altså alt i alt fortsat ingen udsigt til, at de akademiske grupper skal forvente politiske håndsrækninger i de kommende år.  </a:t>
            </a:r>
          </a:p>
          <a:p>
            <a:pPr algn="l"/>
            <a:endParaRPr lang="da-DK" sz="1800" b="1"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da-DK" sz="1800" b="1" dirty="0">
              <a:effectLst/>
              <a:highlight>
                <a:srgbClr val="FFFF00"/>
              </a:highlight>
              <a:latin typeface="Arial" panose="020B0604020202020204" pitchFamily="34" charset="0"/>
              <a:cs typeface="Times New Roman" panose="02020603050405020304" pitchFamily="18" charset="0"/>
            </a:endParaRPr>
          </a:p>
          <a:p>
            <a:pPr algn="l"/>
            <a:endParaRPr lang="da-DK" b="1" dirty="0">
              <a:highlight>
                <a:srgbClr val="FFFF00"/>
              </a:highlight>
            </a:endParaRP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5C2D3C5E-15F6-4F87-8E4F-A1B6879DC8AA}"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5284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500"/>
              </a:lnSpc>
              <a:spcAft>
                <a:spcPts val="1000"/>
              </a:spcAft>
            </a:pPr>
            <a:r>
              <a:rPr lang="da-DK" sz="1800" b="0" dirty="0">
                <a:effectLst/>
                <a:latin typeface="Arial" panose="020B0604020202020204" pitchFamily="34" charset="0"/>
                <a:ea typeface="Times New Roman" panose="02020603050405020304" pitchFamily="18" charset="0"/>
              </a:rPr>
              <a:t>Det er ikke længe siden, at vi sidst sad ved de samme overenskomstborde og drøftede lønforbedringer, nye muligheder for fleksibilitet og alle de andre vilkår, som til sammen udgjorde et virkelig flot OK24-resultat.</a:t>
            </a:r>
          </a:p>
          <a:p>
            <a:pPr>
              <a:lnSpc>
                <a:spcPts val="1500"/>
              </a:lnSpc>
              <a:spcAft>
                <a:spcPts val="1000"/>
              </a:spcAft>
            </a:pPr>
            <a:endParaRPr lang="da-DK" sz="1800" b="0" dirty="0">
              <a:effectLst/>
              <a:latin typeface="Arial" panose="020B0604020202020204" pitchFamily="34" charset="0"/>
              <a:ea typeface="Times New Roman" panose="02020603050405020304" pitchFamily="18" charset="0"/>
            </a:endParaRPr>
          </a:p>
          <a:p>
            <a:pPr>
              <a:lnSpc>
                <a:spcPts val="1500"/>
              </a:lnSpc>
              <a:spcAft>
                <a:spcPts val="1000"/>
              </a:spcAft>
            </a:pPr>
            <a:r>
              <a:rPr lang="da-DK" sz="1800" b="0" dirty="0">
                <a:effectLst/>
                <a:latin typeface="Arial" panose="020B0604020202020204" pitchFamily="34" charset="0"/>
                <a:ea typeface="Times New Roman" panose="02020603050405020304" pitchFamily="18" charset="0"/>
              </a:rPr>
              <a:t>I Djøf </a:t>
            </a:r>
            <a:r>
              <a:rPr lang="da-DK" sz="1800" b="0" dirty="0" err="1">
                <a:effectLst/>
                <a:latin typeface="Arial" panose="020B0604020202020204" pitchFamily="34" charset="0"/>
                <a:ea typeface="Times New Roman" panose="02020603050405020304" pitchFamily="18" charset="0"/>
              </a:rPr>
              <a:t>Offentligs</a:t>
            </a:r>
            <a:r>
              <a:rPr lang="da-DK" sz="1800" b="0" dirty="0">
                <a:effectLst/>
                <a:latin typeface="Arial" panose="020B0604020202020204" pitchFamily="34" charset="0"/>
                <a:ea typeface="Times New Roman" panose="02020603050405020304" pitchFamily="18" charset="0"/>
              </a:rPr>
              <a:t> bestyrelse er de klar på en ny omgang, og her har de valgt at fokuserede på tre ting</a:t>
            </a:r>
          </a:p>
          <a:p>
            <a:pPr>
              <a:lnSpc>
                <a:spcPts val="1500"/>
              </a:lnSpc>
              <a:spcAft>
                <a:spcPts val="1000"/>
              </a:spcAft>
            </a:pPr>
            <a:endParaRPr lang="da-DK" sz="1800" b="0" dirty="0">
              <a:effectLst/>
              <a:latin typeface="Arial" panose="020B0604020202020204" pitchFamily="34" charset="0"/>
              <a:ea typeface="Times New Roman" panose="02020603050405020304" pitchFamily="18" charset="0"/>
            </a:endParaRPr>
          </a:p>
          <a:p>
            <a:pPr marL="342900" indent="-342900">
              <a:lnSpc>
                <a:spcPts val="1500"/>
              </a:lnSpc>
              <a:spcAft>
                <a:spcPts val="1000"/>
              </a:spcAft>
              <a:buFont typeface="+mj-lt"/>
              <a:buAutoNum type="arabicPeriod"/>
            </a:pPr>
            <a:r>
              <a:rPr lang="da-DK" sz="1800" b="0" dirty="0">
                <a:effectLst/>
                <a:latin typeface="Arial" panose="020B0604020202020204" pitchFamily="34" charset="0"/>
                <a:ea typeface="Times New Roman" panose="02020603050405020304" pitchFamily="18" charset="0"/>
              </a:rPr>
              <a:t>Helt klassisk – løn, løn og atter løn. Som offentligt ansat har vi et </a:t>
            </a:r>
            <a:r>
              <a:rPr lang="da-DK" sz="1800" b="0" dirty="0">
                <a:effectLst/>
                <a:latin typeface="Djoef Offc" panose="02000000000000000000" pitchFamily="2" charset="0"/>
                <a:ea typeface="Yu Gothic Light" panose="020B0300000000000000" pitchFamily="34" charset="-128"/>
              </a:rPr>
              <a:t>lønefterslæb til det private, og det gør bestyrelsen bekymrede for fremtidens rekrutteringssituation i det offentlige.</a:t>
            </a:r>
          </a:p>
          <a:p>
            <a:pPr marL="342900" indent="-342900">
              <a:lnSpc>
                <a:spcPts val="1500"/>
              </a:lnSpc>
              <a:spcAft>
                <a:spcPts val="1000"/>
              </a:spcAft>
              <a:buFont typeface="+mj-lt"/>
              <a:buAutoNum type="arabicPeriod"/>
            </a:pPr>
            <a:endParaRPr lang="da-DK" sz="1800" b="0" dirty="0">
              <a:effectLst/>
              <a:latin typeface="Djoef Offc" panose="02000000000000000000" pitchFamily="2" charset="0"/>
              <a:ea typeface="Yu Gothic Light" panose="020B0300000000000000" pitchFamily="34" charset="-128"/>
            </a:endParaRPr>
          </a:p>
          <a:p>
            <a:pPr marL="342900" indent="-342900">
              <a:lnSpc>
                <a:spcPts val="1500"/>
              </a:lnSpc>
              <a:spcAft>
                <a:spcPts val="1000"/>
              </a:spcAft>
              <a:buFont typeface="+mj-lt"/>
              <a:buAutoNum type="arabicPeriod"/>
            </a:pPr>
            <a:r>
              <a:rPr lang="da-DK" sz="1800" b="0" dirty="0">
                <a:effectLst/>
                <a:latin typeface="Djoef Offc" panose="02000000000000000000" pitchFamily="2" charset="0"/>
                <a:ea typeface="Yu Gothic Light" panose="020B0300000000000000" pitchFamily="34" charset="-128"/>
              </a:rPr>
              <a:t>Løn får følgeskab af en anden klassiker, når vi har OK26 på dagsorden. For løn er kun en del af et godt arbejdsliv. Et godt arbejdsliv er for bestyrelsen et fleksibelt arbejdsliv. Et arbejdsliv, som giver mening og plads til, at du kan leve et helt liv uanset, hvad dine behov og præferencer er, og uanset hvilken alder eller anciennitet, du har. </a:t>
            </a:r>
          </a:p>
          <a:p>
            <a:pPr marL="342900" indent="-342900">
              <a:lnSpc>
                <a:spcPts val="1500"/>
              </a:lnSpc>
              <a:spcAft>
                <a:spcPts val="1000"/>
              </a:spcAft>
              <a:buFont typeface="+mj-lt"/>
              <a:buAutoNum type="arabicPeriod"/>
            </a:pPr>
            <a:endParaRPr lang="da-DK" sz="1800" b="0" dirty="0">
              <a:effectLst/>
              <a:latin typeface="Djoef Offc" panose="02000000000000000000" pitchFamily="2" charset="0"/>
              <a:ea typeface="Yu Gothic Light" panose="020B0300000000000000" pitchFamily="34" charset="-128"/>
            </a:endParaRPr>
          </a:p>
          <a:p>
            <a:pPr marL="342900" indent="-342900">
              <a:lnSpc>
                <a:spcPts val="1500"/>
              </a:lnSpc>
              <a:spcAft>
                <a:spcPts val="1000"/>
              </a:spcAft>
              <a:buFont typeface="+mj-lt"/>
              <a:buAutoNum type="arabicPeriod"/>
            </a:pPr>
            <a:r>
              <a:rPr lang="da-DK" sz="1800" b="0" dirty="0">
                <a:effectLst/>
                <a:latin typeface="Djoef Offc" panose="02000000000000000000" pitchFamily="2" charset="0"/>
                <a:ea typeface="Yu Gothic Light" panose="020B0300000000000000" pitchFamily="34" charset="-128"/>
              </a:rPr>
              <a:t>Ved siden af de to OK-klassikere fylder en tredje ting mere og mere i bestyrelsens OK-samtaler. Udviklingen i måden vi arbejder og samarbejder på. Vi arbejder i udstrakt grad digitalt og AI har på utrolig kort tid ændret på væsentlige forhold i vores arbejdsliv. Bestyrelsen vil gerne stille overenskomstkrav, som tager fat om både kompetenceudvikling, samarbejde og kontrol i relation til de nye måder at arbejde på.  </a:t>
            </a:r>
            <a:endParaRPr lang="da-DK" sz="1800" b="1" dirty="0">
              <a:effectLst/>
              <a:latin typeface="Arial" panose="020B0604020202020204" pitchFamily="34" charset="0"/>
              <a:ea typeface="Yu Gothic Light" panose="020B0300000000000000" pitchFamily="34" charset="-128"/>
            </a:endParaRPr>
          </a:p>
          <a:p>
            <a:endParaRPr lang="da-DK" dirty="0"/>
          </a:p>
          <a:p>
            <a:r>
              <a:rPr lang="da-DK" dirty="0"/>
              <a:t>På de efterfølgende slides sættes lidt flere ord på hvert spørgsmål, ligesom I har kunnet læse mere i debatoplægget ”OK26 – dit arbejdsliv, din overenskomst”.  </a:t>
            </a:r>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88B28444-AB21-4332-98D2-A3E1B7CB9CCD}" type="datetime1">
              <a:rPr lang="en-GB" smtClean="0"/>
              <a:t>13/01/2025</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1904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2"/>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82CF5950-64F9-41E0-B62C-520DF74EEC6D}"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8571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7" name="Logo">
            <a:extLst>
              <a:ext uri="{FF2B5EF4-FFF2-40B4-BE49-F238E27FC236}">
                <a16:creationId xmlns:a16="http://schemas.microsoft.com/office/drawing/2014/main" id="{63002D6E-A036-76ED-DDB8-28D2C584F0F9}"/>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white">
          <a:xfrm>
            <a:off x="3406774" y="2144712"/>
            <a:ext cx="5737225"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white"/>
        <p:txBody>
          <a:bodyPr/>
          <a:lstStyle/>
          <a:p>
            <a:fld id="{2175A8FB-85DA-447C-BB88-6901ED03F684}" type="datetime2">
              <a:rPr lang="da-DK" smtClean="0"/>
              <a:t>13. januar 2025</a:t>
            </a:fld>
            <a:endParaRPr lang="da-DK" dirty="0"/>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white">
          <a:xfrm>
            <a:off x="3406775" y="360000"/>
            <a:ext cx="5737225" cy="180000"/>
          </a:xfrm>
        </p:spPr>
        <p:txBody>
          <a:bodyPr/>
          <a:lstStyle/>
          <a:p>
            <a:endParaRPr lang="da-DK" dirty="0"/>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white"/>
        <p:txBody>
          <a:bodyPr/>
          <a:lstStyle/>
          <a:p>
            <a:fld id="{23AA811B-2EBD-4900-905E-5BE206449611}" type="slidenum">
              <a:rPr lang="da-DK" smtClean="0"/>
              <a:pPr/>
              <a:t>‹nr.›</a:t>
            </a:fld>
            <a:endParaRPr lang="da-DK" dirty="0"/>
          </a:p>
        </p:txBody>
      </p:sp>
      <p:sp>
        <p:nvSpPr>
          <p:cNvPr id="11" name="Oval 10">
            <a:extLst>
              <a:ext uri="{FF2B5EF4-FFF2-40B4-BE49-F238E27FC236}">
                <a16:creationId xmlns:a16="http://schemas.microsoft.com/office/drawing/2014/main" id="{498F3AF3-5E99-0464-7139-912F5AA7BE24}"/>
              </a:ext>
            </a:extLst>
          </p:cNvPr>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2" name="Oval 11">
            <a:extLst>
              <a:ext uri="{FF2B5EF4-FFF2-40B4-BE49-F238E27FC236}">
                <a16:creationId xmlns:a16="http://schemas.microsoft.com/office/drawing/2014/main" id="{A5ABA3DB-FD6C-3A7B-3D31-6FA5444EF99A}"/>
              </a:ext>
            </a:extLst>
          </p:cNvPr>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p:nvPr userDrawn="1"/>
        </p:nvSpPr>
        <p:spPr>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7" name="Logo">
            <a:extLst>
              <a:ext uri="{FF2B5EF4-FFF2-40B4-BE49-F238E27FC236}">
                <a16:creationId xmlns:a16="http://schemas.microsoft.com/office/drawing/2014/main" id="{5DDB5013-436D-1656-FEBE-ECF5B18DF85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bwMode="white">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dirty="0"/>
              <a:t>Klik for at tilføje titel</a:t>
            </a:r>
            <a:endParaRPr lang="da-DK" dirty="0"/>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white"/>
        <p:txBody>
          <a:bodyPr/>
          <a:lstStyle/>
          <a:p>
            <a:fld id="{6118DF0E-D140-49DF-9090-1B9862AE1697}" type="datetime2">
              <a:rPr lang="da-DK" smtClean="0"/>
              <a:t>13. januar 2025</a:t>
            </a:fld>
            <a:endParaRPr lang="da-DK" dirty="0"/>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white"/>
        <p:txBody>
          <a:bodyPr/>
          <a:lstStyle/>
          <a:p>
            <a:endParaRPr lang="da-DK" dirty="0"/>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white"/>
        <p:txBody>
          <a:bodyPr/>
          <a:lstStyle/>
          <a:p>
            <a:fld id="{23AA811B-2EBD-4900-905E-5BE206449611}" type="slidenum">
              <a:rPr lang="da-DK" smtClean="0"/>
              <a:pPr/>
              <a:t>‹nr.›</a:t>
            </a:fld>
            <a:endParaRPr lang="da-DK" dirty="0"/>
          </a:p>
        </p:txBody>
      </p:sp>
      <p:grpSp>
        <p:nvGrpSpPr>
          <p:cNvPr id="8" name="Group 2">
            <a:extLst>
              <a:ext uri="{FF2B5EF4-FFF2-40B4-BE49-F238E27FC236}">
                <a16:creationId xmlns:a16="http://schemas.microsoft.com/office/drawing/2014/main" id="{8D93FC62-69A9-326F-2EDC-C35F068DFB50}"/>
              </a:ext>
            </a:extLst>
          </p:cNvPr>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0" name="Oval 5">
              <a:extLst>
                <a:ext uri="{FF2B5EF4-FFF2-40B4-BE49-F238E27FC236}">
                  <a16:creationId xmlns:a16="http://schemas.microsoft.com/office/drawing/2014/main" id="{F1CC837B-7E57-9803-83C7-32DB1A2B5E3A}"/>
                </a:ext>
              </a:extLst>
            </p:cNvPr>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EA3E7928-E82D-4AD5-8593-D386809094E5}" type="datetime2">
              <a:rPr lang="da-DK" smtClean="0"/>
              <a:t>13. januar 2025</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9" name="Freeform: Shape 8">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FC8EE30-EAA2-4350-B27E-29B52C2EA96D}" type="datetime2">
              <a:rPr lang="da-DK" smtClean="0"/>
              <a:t>13. januar 2025</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grpSp>
        <p:nvGrpSpPr>
          <p:cNvPr id="3" name="Group 7">
            <a:extLst>
              <a:ext uri="{FF2B5EF4-FFF2-40B4-BE49-F238E27FC236}">
                <a16:creationId xmlns:a16="http://schemas.microsoft.com/office/drawing/2014/main" id="{5A5612D2-48D0-FEA3-F7B9-171313AE60BF}"/>
              </a:ext>
            </a:extLst>
          </p:cNvPr>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ChangeAspect="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ChangeAspect="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gr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3DC9316-ABA0-4476-B3BF-68B4B2F4ADD4}" type="datetime2">
              <a:rPr lang="da-DK" smtClean="0"/>
              <a:t>13. januar 2025</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grpSp>
        <p:nvGrpSpPr>
          <p:cNvPr id="11" name="5.element x2">
            <a:extLst>
              <a:ext uri="{FF2B5EF4-FFF2-40B4-BE49-F238E27FC236}">
                <a16:creationId xmlns:a16="http://schemas.microsoft.com/office/drawing/2014/main" id="{7DE10EFC-8D13-1DAE-1E8A-8F3A4537B2C2}"/>
              </a:ext>
            </a:extLst>
          </p:cNvPr>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Oval 10">
              <a:extLst>
                <a:ext uri="{FF2B5EF4-FFF2-40B4-BE49-F238E27FC236}">
                  <a16:creationId xmlns:a16="http://schemas.microsoft.com/office/drawing/2014/main" id="{B08D1217-591E-C151-1CF1-7FA2FE46A63B}"/>
                </a:ext>
              </a:extLst>
            </p:cNvPr>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ltGray">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2" name="Title 1"/>
          <p:cNvSpPr>
            <a:spLocks noGrp="1"/>
          </p:cNvSpPr>
          <p:nvPr>
            <p:ph type="ctrTitle" hasCustomPrompt="1"/>
          </p:nvPr>
        </p:nvSpPr>
        <p:spPr bwMode="white">
          <a:xfrm>
            <a:off x="539749" y="2144713"/>
            <a:ext cx="7288214" cy="2498400"/>
          </a:xfrm>
        </p:spPr>
        <p:txBody>
          <a:bodyPr anchor="ctr" anchorCtr="0"/>
          <a:lstStyle>
            <a:lvl1pPr algn="l">
              <a:defRPr sz="54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20F3785D-535C-4156-A88E-2E2A72CF76CA}" type="datetime2">
              <a:rPr lang="da-DK" smtClean="0"/>
              <a:t>13. januar 2025</a:t>
            </a:fld>
            <a:endParaRPr lang="da-DK" dirty="0"/>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dirty="0"/>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2" name="Logo">
            <a:extLst>
              <a:ext uri="{FF2B5EF4-FFF2-40B4-BE49-F238E27FC236}">
                <a16:creationId xmlns:a16="http://schemas.microsoft.com/office/drawing/2014/main" id="{9BF8C59B-2D16-4BE5-0A79-81A3E794CFD2}"/>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43271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p:nvPr/>
        </p:nvSpPr>
        <p:spPr bwMode="gray">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2" name="Title 1"/>
          <p:cNvSpPr>
            <a:spLocks noGrp="1"/>
          </p:cNvSpPr>
          <p:nvPr>
            <p:ph type="ctrTitle" hasCustomPrompt="1"/>
          </p:nvPr>
        </p:nvSpPr>
        <p:spPr bwMode="white">
          <a:xfrm>
            <a:off x="539748" y="2144712"/>
            <a:ext cx="7288215" cy="2498400"/>
          </a:xfrm>
        </p:spPr>
        <p:txBody>
          <a:bodyPr anchor="ctr" anchorCtr="0"/>
          <a:lstStyle>
            <a:lvl1pPr algn="l">
              <a:defRPr sz="5400">
                <a:solidFill>
                  <a:schemeClr val="bg1"/>
                </a:solidFill>
              </a:defRPr>
            </a:lvl1pPr>
          </a:lstStyle>
          <a:p>
            <a:r>
              <a:rPr lang="da-DK" dirty="0"/>
              <a:t>Klik for at tilføje titel</a:t>
            </a:r>
          </a:p>
        </p:txBody>
      </p:sp>
      <p:sp>
        <p:nvSpPr>
          <p:cNvPr id="9" name="Logo">
            <a:extLst>
              <a:ext uri="{FF2B5EF4-FFF2-40B4-BE49-F238E27FC236}">
                <a16:creationId xmlns:a16="http://schemas.microsoft.com/office/drawing/2014/main" id="{061A16A5-1A28-658A-D42D-F565D96A32A5}"/>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CBC9A696-0170-4FE3-AE24-894A2D9B433A}" type="datetime2">
              <a:rPr lang="da-DK" smtClean="0"/>
              <a:t>13. januar 2025</a:t>
            </a:fld>
            <a:endParaRPr lang="da-DK" dirty="0"/>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dirty="0"/>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7375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dirty="0"/>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6A7D9BE8-7621-4AA8-B17C-D2D700A19B34}" type="datetime2">
              <a:rPr lang="da-DK" smtClean="0"/>
              <a:t>13. januar 2025</a:t>
            </a:fld>
            <a:endParaRPr lang="da-DK" dirty="0"/>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dirty="0"/>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p:txBody>
          <a:bodyPr/>
          <a:lstStyle>
            <a:lvl1pPr>
              <a:defRPr>
                <a:solidFill>
                  <a:schemeClr val="bg1"/>
                </a:solidFill>
              </a:defRPr>
            </a:lvl1pPr>
          </a:lstStyle>
          <a:p>
            <a:fld id="{88F239C5-9055-41F9-AFA2-6281D71EDE4B}" type="datetime2">
              <a:rPr lang="da-DK" smtClean="0"/>
              <a:t>13. januar 2025</a:t>
            </a:fld>
            <a:endParaRPr lang="da-DK" dirty="0"/>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38919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ltGray">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2" name="Title 1"/>
          <p:cNvSpPr>
            <a:spLocks noGrp="1"/>
          </p:cNvSpPr>
          <p:nvPr>
            <p:ph type="ctrTitle" hasCustomPrompt="1"/>
          </p:nvPr>
        </p:nvSpPr>
        <p:spPr bwMode="white">
          <a:xfrm>
            <a:off x="539749" y="2144712"/>
            <a:ext cx="5735639" cy="2498400"/>
          </a:xfrm>
        </p:spPr>
        <p:txBody>
          <a:bodyPr anchor="ctr" anchorCtr="0"/>
          <a:lstStyle>
            <a:lvl1pPr algn="l">
              <a:defRPr sz="5400">
                <a:solidFill>
                  <a:schemeClr val="bg1"/>
                </a:solidFill>
              </a:defRPr>
            </a:lvl1pPr>
          </a:lstStyle>
          <a:p>
            <a:r>
              <a:rPr lang="da-DK" dirty="0"/>
              <a:t>Klik for at tilføje titel</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B8C69785-715D-4FFA-BA4A-A31B44127B5F}" type="datetime2">
              <a:rPr lang="da-DK" smtClean="0"/>
              <a:t>13. januar 2025</a:t>
            </a:fld>
            <a:endParaRPr lang="da-DK" dirty="0"/>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dirty="0"/>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2502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4" name="Oval 9">
            <a:extLst>
              <a:ext uri="{FF2B5EF4-FFF2-40B4-BE49-F238E27FC236}">
                <a16:creationId xmlns:a16="http://schemas.microsoft.com/office/drawing/2014/main" id="{DEC26C65-2D31-441B-5151-F72D274D5CAC}"/>
              </a:ext>
            </a:extLst>
          </p:cNvPr>
          <p:cNvSpPr/>
          <p:nvPr userDrawn="1"/>
        </p:nvSpPr>
        <p:spPr>
          <a:xfrm rot="16200000">
            <a:off x="7637400" y="-360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2"/>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17" name="Pladsholder til tekst 9">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834330BB-0633-4986-9626-BFDE660C30BF}"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dirty="0"/>
              <a:t>Klik for at tilføje titel</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8D138AE-076F-435B-878A-578ED829238C}" type="datetime2">
              <a:rPr lang="da-DK" smtClean="0"/>
              <a:t>13. januar 2025</a:t>
            </a:fld>
            <a:endParaRPr lang="da-DK" dirty="0"/>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dirty="0"/>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20914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dirty="0"/>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dirty="0"/>
              <a:t>Klik for at tilføje tekst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D736A262-4165-4502-B28A-33AAF61427EA}" type="datetime2">
              <a:rPr lang="da-DK" smtClean="0"/>
              <a:t>13. januar 2025</a:t>
            </a:fld>
            <a:endParaRPr lang="da-DK" dirty="0"/>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dirty="0"/>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dirty="0"/>
              <a:t>Klik for at tilføje tekst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CEF3B696-427D-4993-9AE2-1EE5AD753AB9}" type="datetime2">
              <a:rPr lang="da-DK" smtClean="0"/>
              <a:t>13. januar 2025</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dirty="0"/>
              <a:t>Klik for at tilføje tekst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noProof="0" dirty="0"/>
              <a:t>6</a:t>
            </a:r>
          </a:p>
          <a:p>
            <a:pPr lvl="6"/>
            <a:r>
              <a:rPr lang="da-DK" noProof="0" dirty="0"/>
              <a:t>7</a:t>
            </a:r>
          </a:p>
          <a:p>
            <a:pPr lvl="7"/>
            <a:r>
              <a:rPr lang="da-DK" noProof="0" dirty="0"/>
              <a:t>8</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626A81D-0A1B-4D38-A0DE-C11D224DA870}" type="datetime2">
              <a:rPr lang="da-DK" smtClean="0"/>
              <a:t>13. januar 2025</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9705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Logo">
            <a:extLst>
              <a:ext uri="{FF2B5EF4-FFF2-40B4-BE49-F238E27FC236}">
                <a16:creationId xmlns:a16="http://schemas.microsoft.com/office/drawing/2014/main" id="{B632F72E-D307-3950-1E6A-D14538CE677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8A6F3B31-5DB2-41B9-B0A8-02AD6655ED9A}" type="datetime2">
              <a:rPr lang="da-DK" smtClean="0"/>
              <a:t>13. januar 2025</a:t>
            </a:fld>
            <a:endParaRPr lang="da-DK" dirty="0"/>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dirty="0"/>
              <a:t>Klik for at tilføje tekst Enter+TAB for at se næste tekstformat SHIFT+TAB for at se foregående tekstformat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198AFB02-D72B-458A-8C32-E19011E09B70}" type="datetime2">
              <a:rPr lang="da-DK" smtClean="0"/>
              <a:t>13. januar 2025</a:t>
            </a:fld>
            <a:endParaRPr lang="da-DK" dirty="0"/>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6" name="Logo">
            <a:extLst>
              <a:ext uri="{FF2B5EF4-FFF2-40B4-BE49-F238E27FC236}">
                <a16:creationId xmlns:a16="http://schemas.microsoft.com/office/drawing/2014/main" id="{5785BA5B-F425-B3DB-1019-9D423D3BD4F5}"/>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5E3A04AA-B96F-49CC-A80A-4D4245FC17CB}" type="datetime2">
              <a:rPr lang="da-DK" smtClean="0"/>
              <a:t>13. januar 2025</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dirty="0"/>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2966A6C-09CA-4D19-9E54-96F430503D93}" type="datetime2">
              <a:rPr lang="da-DK" smtClean="0"/>
              <a:t>13. januar 2025</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dirty="0"/>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4CC96F0B-690B-4352-A736-A000D15583C9}" type="datetime2">
              <a:rPr lang="da-DK" smtClean="0"/>
              <a:t>13. januar 2025</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dirty="0"/>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FD1C105-824B-4AB3-B145-7049858CD1F2}" type="datetime2">
              <a:rPr lang="da-DK" smtClean="0"/>
              <a:t>13. januar 2025</a:t>
            </a:fld>
            <a:endParaRPr lang="da-DK" dirty="0"/>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3" name="Oval 9">
            <a:extLst>
              <a:ext uri="{FF2B5EF4-FFF2-40B4-BE49-F238E27FC236}">
                <a16:creationId xmlns:a16="http://schemas.microsoft.com/office/drawing/2014/main" id="{53EDE7E5-0812-8617-73E7-CCAE4E5C5262}"/>
              </a:ext>
            </a:extLst>
          </p:cNvPr>
          <p:cNvSpPr/>
          <p:nvPr userDrawn="1"/>
        </p:nvSpPr>
        <p:spPr>
          <a:xfrm rot="16200000">
            <a:off x="7637400" y="-360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2"/>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0B962FD7-44B2-4F6C-B79B-F6EC285EBBB6}"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49412B32-0F28-45F7-9723-DD0C66DDF181}" type="datetime2">
              <a:rPr lang="da-DK" smtClean="0"/>
              <a:t>13. januar 2025</a:t>
            </a:fld>
            <a:endParaRPr lang="da-DK" dirty="0"/>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8" name="Logo">
            <a:extLst>
              <a:ext uri="{FF2B5EF4-FFF2-40B4-BE49-F238E27FC236}">
                <a16:creationId xmlns:a16="http://schemas.microsoft.com/office/drawing/2014/main" id="{237148A8-A0F6-D2D7-6158-8D71209FD2C3}"/>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white"/>
        <p:txBody>
          <a:bodyPr/>
          <a:lstStyle/>
          <a:p>
            <a:fld id="{FC45A81F-B898-4068-A954-EEB4F6461B26}" type="datetime2">
              <a:rPr lang="da-DK" smtClean="0"/>
              <a:t>13. januar 2025</a:t>
            </a:fld>
            <a:endParaRPr lang="da-DK" dirty="0"/>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white"/>
        <p:txBody>
          <a:bodyPr/>
          <a:lstStyle/>
          <a:p>
            <a:endParaRPr lang="da-DK" dirty="0"/>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white"/>
        <p:txBody>
          <a:bodyPr/>
          <a:lstStyle/>
          <a:p>
            <a:fld id="{23AA811B-2EBD-4900-905E-5BE206449611}" type="slidenum">
              <a:rPr lang="da-DK" smtClean="0"/>
              <a:pPr/>
              <a:t>‹nr.›</a:t>
            </a:fld>
            <a:endParaRPr lang="da-DK" dirty="0"/>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white">
          <a:xfrm>
            <a:off x="540000"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white">
          <a:xfrm>
            <a:off x="540000"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white">
          <a:xfrm>
            <a:off x="540000"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white">
          <a:xfrm>
            <a:off x="540000"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white">
          <a:xfrm>
            <a:off x="540000" y="5186075"/>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white">
          <a:xfrm>
            <a:off x="3407819"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white">
          <a:xfrm>
            <a:off x="3407819"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white">
          <a:xfrm>
            <a:off x="3407819"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white">
          <a:xfrm>
            <a:off x="3407819"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white">
          <a:xfrm>
            <a:off x="3407819" y="5186075"/>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white">
          <a:xfrm>
            <a:off x="6275388"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white">
          <a:xfrm>
            <a:off x="6275388"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white">
          <a:xfrm>
            <a:off x="6275388"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white">
          <a:xfrm>
            <a:off x="6275388"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white">
          <a:xfrm>
            <a:off x="6275388" y="5186075"/>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white">
          <a:xfrm>
            <a:off x="9144000" y="4015658"/>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white">
          <a:xfrm>
            <a:off x="9144000" y="4265808"/>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white">
          <a:xfrm>
            <a:off x="9144000" y="4570058"/>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white">
          <a:xfrm>
            <a:off x="9144000" y="4822110"/>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white">
          <a:xfrm>
            <a:off x="9144000" y="5184133"/>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8" name="Logo">
            <a:extLst>
              <a:ext uri="{FF2B5EF4-FFF2-40B4-BE49-F238E27FC236}">
                <a16:creationId xmlns:a16="http://schemas.microsoft.com/office/drawing/2014/main" id="{237148A8-A0F6-D2D7-6158-8D71209FD2C3}"/>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white"/>
        <p:txBody>
          <a:bodyPr/>
          <a:lstStyle/>
          <a:p>
            <a:fld id="{DB708D11-5309-4D75-A02D-BA21E382142F}" type="datetime2">
              <a:rPr lang="da-DK" smtClean="0"/>
              <a:t>13. januar 2025</a:t>
            </a:fld>
            <a:endParaRPr lang="da-DK" dirty="0"/>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white"/>
        <p:txBody>
          <a:bodyPr/>
          <a:lstStyle/>
          <a:p>
            <a:endParaRPr lang="da-DK" dirty="0"/>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white"/>
        <p:txBody>
          <a:bodyPr/>
          <a:lstStyle/>
          <a:p>
            <a:fld id="{23AA811B-2EBD-4900-905E-5BE206449611}" type="slidenum">
              <a:rPr lang="da-DK" smtClean="0"/>
              <a:pPr/>
              <a:t>‹nr.›</a:t>
            </a:fld>
            <a:endParaRPr lang="da-DK" dirty="0"/>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white">
          <a:xfrm>
            <a:off x="539750"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white">
          <a:xfrm>
            <a:off x="539750"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white">
          <a:xfrm>
            <a:off x="539750"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white">
          <a:xfrm>
            <a:off x="539750"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white">
          <a:xfrm>
            <a:off x="539750" y="3240592"/>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white">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white">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white">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white">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white">
          <a:xfrm>
            <a:off x="3407819"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white">
          <a:xfrm>
            <a:off x="3407819"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white">
          <a:xfrm>
            <a:off x="3407819"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white">
          <a:xfrm>
            <a:off x="3407819"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white">
          <a:xfrm>
            <a:off x="3407819" y="3240592"/>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white">
          <a:xfrm>
            <a:off x="6275388"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white">
          <a:xfrm>
            <a:off x="6275388"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white">
          <a:xfrm>
            <a:off x="6275388"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white">
          <a:xfrm>
            <a:off x="6275388"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white">
          <a:xfrm>
            <a:off x="6275388" y="3240592"/>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white">
          <a:xfrm>
            <a:off x="9144000" y="2070175"/>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white">
          <a:xfrm>
            <a:off x="9144000" y="2320325"/>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white">
          <a:xfrm>
            <a:off x="9144000" y="2624575"/>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white">
          <a:xfrm>
            <a:off x="9144000" y="2876627"/>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white">
          <a:xfrm>
            <a:off x="9144000" y="3238650"/>
            <a:ext cx="2508000" cy="252000"/>
          </a:xfrm>
        </p:spPr>
        <p:txBody>
          <a:bodyPr anchor="t" anchorCtr="0"/>
          <a:lstStyle>
            <a:lvl1pPr marL="0" indent="0">
              <a:spcAft>
                <a:spcPts val="0"/>
              </a:spcAft>
              <a:buNone/>
              <a:defRPr sz="1200"/>
            </a:lvl1pPr>
          </a:lstStyle>
          <a:p>
            <a:pPr lvl="0"/>
            <a:r>
              <a:rPr lang="da-DK" dirty="0"/>
              <a:t>Klik for at tilføje </a:t>
            </a:r>
            <a:r>
              <a:rPr lang="da-DK" dirty="0" err="1"/>
              <a:t>linkedin</a:t>
            </a:r>
            <a:endParaRPr lang="da-DK" dirty="0"/>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white">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white">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white">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white">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white">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t>
            </a:r>
            <a:r>
              <a:rPr lang="da-DK" dirty="0" err="1"/>
              <a:t>linkedin</a:t>
            </a:r>
            <a:endParaRPr lang="da-DK" dirty="0"/>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white">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white">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white">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white">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white">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t>
            </a:r>
            <a:r>
              <a:rPr lang="da-DK" dirty="0" err="1"/>
              <a:t>linkedin</a:t>
            </a:r>
            <a:endParaRPr lang="da-DK" dirty="0"/>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white">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white">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white">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white">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white">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t>
            </a:r>
            <a:r>
              <a:rPr lang="da-DK" dirty="0" err="1"/>
              <a:t>linkedin</a:t>
            </a:r>
            <a:endParaRPr lang="da-DK" dirty="0"/>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white">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white">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white">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white">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white">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t>
            </a:r>
            <a:r>
              <a:rPr lang="da-DK" dirty="0" err="1"/>
              <a:t>linkedin</a:t>
            </a:r>
            <a:endParaRPr lang="da-DK" dirty="0"/>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white">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white">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white">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white">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p:nvPr/>
        </p:nvSpPr>
        <p:spPr>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dirty="0"/>
          </a:p>
        </p:txBody>
      </p:sp>
      <p:grpSp>
        <p:nvGrpSpPr>
          <p:cNvPr id="6" name="Group 5">
            <a:extLst>
              <a:ext uri="{FF2B5EF4-FFF2-40B4-BE49-F238E27FC236}">
                <a16:creationId xmlns:a16="http://schemas.microsoft.com/office/drawing/2014/main" id="{1DC52C35-A4BC-1A6A-7D44-97BEBEF85F65}"/>
              </a:ext>
            </a:extLst>
          </p:cNvPr>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9" name="Oval 2">
              <a:extLst>
                <a:ext uri="{FF2B5EF4-FFF2-40B4-BE49-F238E27FC236}">
                  <a16:creationId xmlns:a16="http://schemas.microsoft.com/office/drawing/2014/main" id="{E0E6C6CD-8F65-8FE8-456C-8FA53B4F2F8A}"/>
                </a:ext>
              </a:extLst>
            </p:cNvPr>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white">
          <a:xfrm>
            <a:off x="3406774" y="2144713"/>
            <a:ext cx="5376863" cy="2498400"/>
          </a:xfrm>
        </p:spPr>
        <p:txBody>
          <a:bodyPr anchor="ctr" anchorCtr="0"/>
          <a:lstStyle>
            <a:lvl1pPr>
              <a:defRPr sz="5400">
                <a:solidFill>
                  <a:schemeClr val="tx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white"/>
        <p:txBody>
          <a:bodyPr/>
          <a:lstStyle/>
          <a:p>
            <a:fld id="{3B476B8D-7CD0-4BFB-8649-B04E65B82376}" type="datetime2">
              <a:rPr lang="da-DK" smtClean="0"/>
              <a:t>13. januar 2025</a:t>
            </a:fld>
            <a:endParaRPr lang="da-DK" dirty="0"/>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white"/>
        <p:txBody>
          <a:bodyPr/>
          <a:lstStyle/>
          <a:p>
            <a:endParaRPr lang="da-DK" dirty="0"/>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white"/>
        <p:txBody>
          <a:bodyPr/>
          <a:lstStyle/>
          <a:p>
            <a:fld id="{23AA811B-2EBD-4900-905E-5BE206449611}" type="slidenum">
              <a:rPr lang="da-DK" smtClean="0"/>
              <a:pPr/>
              <a:t>‹nr.›</a:t>
            </a:fld>
            <a:endParaRPr lang="da-DK" dirty="0"/>
          </a:p>
        </p:txBody>
      </p:sp>
      <p:sp>
        <p:nvSpPr>
          <p:cNvPr id="14" name="Freeform: Shape 13">
            <a:extLst>
              <a:ext uri="{FF2B5EF4-FFF2-40B4-BE49-F238E27FC236}">
                <a16:creationId xmlns:a16="http://schemas.microsoft.com/office/drawing/2014/main" id="{5C1CB3A1-46DF-521F-BEC3-02EF44192A8F}"/>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solidFill>
                <a:schemeClr val="tx1"/>
              </a:solidFill>
            </a:endParaRPr>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ugerguide ONE">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27" y="1484283"/>
            <a:ext cx="2772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klik på </a:t>
            </a:r>
            <a:r>
              <a:rPr lang="da-DK" altLang="da-DK" sz="900" b="1" baseline="0" noProof="1">
                <a:solidFill>
                  <a:schemeClr val="tx1"/>
                </a:solidFill>
                <a:latin typeface="+mn-lt"/>
                <a:cs typeface="Arial" panose="020B0604020202020204" pitchFamily="34" charset="0"/>
              </a:rPr>
              <a:t>Skyfish</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744119"/>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5" y="1495485"/>
            <a:ext cx="286118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Datoi dato feltet og tekst i sidefod) 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elementer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fra dropdown menuen eller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knapperne i Templafy vinduet i højre side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2" y="1484283"/>
            <a:ext cx="277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3299433" y="3225698"/>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3299433" y="2484680"/>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3299433" y="4116178"/>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3299433" y="5730886"/>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986848"/>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73362" y="3705212"/>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92821" y="518913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3299433" y="4818307"/>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1224256" y="2050541"/>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DF1D4C5E-9A0C-4C50-BE77-CA1D96786655}" type="datetime2">
              <a:rPr lang="da-DK" smtClean="0"/>
              <a:t>13. januar 2025</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pic>
        <p:nvPicPr>
          <p:cNvPr id="3" name="Picture 2">
            <a:extLst>
              <a:ext uri="{FF2B5EF4-FFF2-40B4-BE49-F238E27FC236}">
                <a16:creationId xmlns:a16="http://schemas.microsoft.com/office/drawing/2014/main" id="{457EB458-CA4D-0E5A-C990-079CF039DBE0}"/>
              </a:ext>
            </a:extLst>
          </p:cNvPr>
          <p:cNvPicPr>
            <a:picLocks noChangeAspect="1"/>
          </p:cNvPicPr>
          <p:nvPr userDrawn="1"/>
        </p:nvPicPr>
        <p:blipFill rotWithShape="1">
          <a:blip r:embed="rId13"/>
          <a:srcRect l="20732" t="22816" r="10717" b="3580"/>
          <a:stretch/>
        </p:blipFill>
        <p:spPr>
          <a:xfrm>
            <a:off x="7514864" y="1795034"/>
            <a:ext cx="245888" cy="264019"/>
          </a:xfrm>
          <a:prstGeom prst="rect">
            <a:avLst/>
          </a:prstGeom>
          <a:ln>
            <a:solidFill>
              <a:schemeClr val="bg2"/>
            </a:solidFill>
          </a:ln>
        </p:spPr>
      </p:pic>
    </p:spTree>
    <p:extLst>
      <p:ext uri="{BB962C8B-B14F-4D97-AF65-F5344CB8AC3E}">
        <p14:creationId xmlns:p14="http://schemas.microsoft.com/office/powerpoint/2010/main" val="3292407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potential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EDD1B834-21B9-465C-9079-F513D948AC58}" type="datetime2">
              <a:rPr lang="da-DK" smtClean="0"/>
              <a:t>13. januar 2025</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a:t>Klik for at redigere i master</a:t>
            </a:r>
          </a:p>
        </p:txBody>
      </p:sp>
      <p:sp>
        <p:nvSpPr>
          <p:cNvPr id="4" name="Pladsholder til dato 3"/>
          <p:cNvSpPr>
            <a:spLocks noGrp="1"/>
          </p:cNvSpPr>
          <p:nvPr>
            <p:ph type="dt" sz="half" idx="10"/>
          </p:nvPr>
        </p:nvSpPr>
        <p:spPr/>
        <p:txBody>
          <a:bodyPr/>
          <a:lstStyle/>
          <a:p>
            <a:fld id="{CDD40B05-C946-442F-B1AF-FBFF6DE9D77D}" type="datetime2">
              <a:rPr lang="da-DK" smtClean="0"/>
              <a:pPr/>
              <a:t>13. januar 2025</a:t>
            </a:fld>
            <a:endParaRPr lang="en-US" dirty="0"/>
          </a:p>
        </p:txBody>
      </p:sp>
      <p:sp>
        <p:nvSpPr>
          <p:cNvPr id="9" name="Pladsholder til diasnummer 8"/>
          <p:cNvSpPr>
            <a:spLocks noGrp="1"/>
          </p:cNvSpPr>
          <p:nvPr>
            <p:ph type="sldNum" sz="quarter" idx="12"/>
          </p:nvPr>
        </p:nvSpPr>
        <p:spPr/>
        <p:txBody>
          <a:bodyPr/>
          <a:lstStyle/>
          <a:p>
            <a:fld id="{DF28FB93-0A08-4E7D-8E63-9EFA29F1E093}" type="slidenum">
              <a:rPr lang="en-US" smtClean="0"/>
              <a:pPr/>
              <a:t>‹nr.›</a:t>
            </a:fld>
            <a:endParaRPr lang="en-US" dirty="0"/>
          </a:p>
        </p:txBody>
      </p:sp>
      <p:sp>
        <p:nvSpPr>
          <p:cNvPr id="7" name="Pladsholder til sidefod 4"/>
          <p:cNvSpPr>
            <a:spLocks noGrp="1"/>
          </p:cNvSpPr>
          <p:nvPr>
            <p:ph type="ftr" sz="quarter" idx="13"/>
          </p:nvPr>
        </p:nvSpPr>
        <p:spPr>
          <a:xfrm>
            <a:off x="3048000" y="6589742"/>
            <a:ext cx="6048000" cy="180000"/>
          </a:xfrm>
        </p:spPr>
        <p:txBody>
          <a:bodyPr/>
          <a:lstStyle>
            <a:lvl1pPr>
              <a:defRPr/>
            </a:lvl1pPr>
          </a:lstStyle>
          <a:p>
            <a:r>
              <a:rPr lang="en-US"/>
              <a:t>Klik og skriv titel på præsentation og evt. navn</a:t>
            </a:r>
            <a:endParaRPr lang="en-US" dirty="0"/>
          </a:p>
        </p:txBody>
      </p:sp>
      <p:sp>
        <p:nvSpPr>
          <p:cNvPr id="5" name="Pladsholder til tekst 4"/>
          <p:cNvSpPr>
            <a:spLocks noGrp="1"/>
          </p:cNvSpPr>
          <p:nvPr>
            <p:ph type="body" sz="quarter" idx="14"/>
          </p:nvPr>
        </p:nvSpPr>
        <p:spPr>
          <a:xfrm>
            <a:off x="950400" y="1602000"/>
            <a:ext cx="10632000" cy="468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92799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ltGray">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4" name="Logo">
            <a:extLst>
              <a:ext uri="{FF2B5EF4-FFF2-40B4-BE49-F238E27FC236}">
                <a16:creationId xmlns:a16="http://schemas.microsoft.com/office/drawing/2014/main" id="{BA5B130B-6397-CE40-984E-BA435887B098}"/>
              </a:ext>
            </a:extLst>
          </p:cNvPr>
          <p:cNvSpPr/>
          <p:nvPr/>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3" name="Subtitle 2"/>
          <p:cNvSpPr>
            <a:spLocks noGrp="1"/>
          </p:cNvSpPr>
          <p:nvPr>
            <p:ph type="subTitle" idx="1" hasCustomPrompt="1"/>
          </p:nvPr>
        </p:nvSpPr>
        <p:spPr bwMode="white">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9" y="2144713"/>
            <a:ext cx="7288214" cy="2498400"/>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3600" y="6317638"/>
            <a:ext cx="1551600" cy="180000"/>
          </a:xfrm>
        </p:spPr>
        <p:txBody>
          <a:bodyPr anchor="b" anchorCtr="0"/>
          <a:lstStyle>
            <a:lvl1pPr>
              <a:defRPr>
                <a:solidFill>
                  <a:schemeClr val="bg1"/>
                </a:solidFill>
              </a:defRPr>
            </a:lvl1pPr>
          </a:lstStyle>
          <a:p>
            <a:fld id="{194517EF-6C18-4C00-86DA-5F1BD289DC2F}"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5375276" cy="180000"/>
          </a:xfrm>
        </p:spPr>
        <p:txBody>
          <a:bodyPr anchor="b" anchorCtr="0"/>
          <a:lstStyle>
            <a:lvl1pPr>
              <a:defRPr>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25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p:nvPr/>
        </p:nvSpPr>
        <p:spPr bwMode="gray">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4" name="Logo">
            <a:extLst>
              <a:ext uri="{FF2B5EF4-FFF2-40B4-BE49-F238E27FC236}">
                <a16:creationId xmlns:a16="http://schemas.microsoft.com/office/drawing/2014/main" id="{F7CFAEA8-D0DE-02F3-C103-F385D9CCE6F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8" y="2144712"/>
            <a:ext cx="7288215" cy="2498400"/>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3600" y="6317638"/>
            <a:ext cx="1551600" cy="180000"/>
          </a:xfrm>
        </p:spPr>
        <p:txBody>
          <a:bodyPr anchor="b" anchorCtr="0"/>
          <a:lstStyle>
            <a:lvl1pPr>
              <a:defRPr>
                <a:solidFill>
                  <a:schemeClr val="bg1"/>
                </a:solidFill>
              </a:defRPr>
            </a:lvl1pPr>
          </a:lstStyle>
          <a:p>
            <a:fld id="{BF58CAB1-C910-4E7A-974B-92DF3EFACA82}"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4988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ltGray">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2"/>
          </a:solidFill>
        </p:spPr>
        <p:txBody>
          <a:bodyPr lIns="360000" tIns="108000" rIns="2052000"/>
          <a:lstStyle>
            <a:lvl1pPr marL="0" indent="0" algn="l">
              <a:buNone/>
              <a:defRPr sz="1400"/>
            </a:lvl1pPr>
          </a:lstStyle>
          <a:p>
            <a:r>
              <a:rPr lang="da-DK" dirty="0"/>
              <a:t>Klik på denne tekst og indsæt billede via Skyfish ikonet.</a:t>
            </a:r>
          </a:p>
        </p:txBody>
      </p:sp>
      <p:sp>
        <p:nvSpPr>
          <p:cNvPr id="3" name="Subtitle 2"/>
          <p:cNvSpPr>
            <a:spLocks noGrp="1"/>
          </p:cNvSpPr>
          <p:nvPr>
            <p:ph type="subTitle" idx="1" hasCustomPrompt="1"/>
          </p:nvPr>
        </p:nvSpPr>
        <p:spPr bwMode="white">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9" y="2144712"/>
            <a:ext cx="5735639" cy="2498400"/>
          </a:xfrm>
        </p:spPr>
        <p:txBody>
          <a:bodyPr anchor="ctr" anchorCtr="0"/>
          <a:lstStyle>
            <a:lvl1pPr algn="l">
              <a:defRPr sz="5400">
                <a:solidFill>
                  <a:schemeClr val="bg1"/>
                </a:solidFill>
              </a:defRPr>
            </a:lvl1pPr>
          </a:lstStyle>
          <a:p>
            <a:r>
              <a:rPr lang="da-DK" dirty="0"/>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a:solidFill>
                  <a:schemeClr val="bg1"/>
                </a:solidFill>
              </a:defRPr>
            </a:lvl1pPr>
          </a:lstStyle>
          <a:p>
            <a:fld id="{62C72FDE-E2C6-4CAA-8102-F3F413D072FD}"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3822701" cy="180000"/>
          </a:xfrm>
        </p:spPr>
        <p:txBody>
          <a:bodyPr anchor="b" anchorCtr="0"/>
          <a:lstStyle>
            <a:lvl1pPr>
              <a:defRPr>
                <a:solidFill>
                  <a:schemeClr val="bg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2518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2"/>
          </a:solidFill>
        </p:spPr>
        <p:txBody>
          <a:bodyPr lIns="360000" tIns="108000" rIns="2052000"/>
          <a:lstStyle>
            <a:lvl1pPr marL="0" indent="0" algn="l">
              <a:buNone/>
              <a:defRPr sz="1400"/>
            </a:lvl1pPr>
          </a:lstStyle>
          <a:p>
            <a:r>
              <a:rPr lang="da-DK" dirty="0"/>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dirty="0"/>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2F8C0590-124B-47DE-AB02-B3BC0A3CBFBA}" type="datetime2">
              <a:rPr lang="da-DK" smtClean="0"/>
              <a:t>13. januar 2025</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dirty="0"/>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530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white">
          <a:xfrm>
            <a:off x="540001" y="2144713"/>
            <a:ext cx="2508000" cy="4352924"/>
          </a:xfrm>
        </p:spPr>
        <p:txBody>
          <a:bodyPr/>
          <a:lstStyle>
            <a:lvl1pPr>
              <a:defRPr sz="2400"/>
            </a:lvl1pPr>
          </a:lstStyle>
          <a:p>
            <a:r>
              <a:rPr lang="da-DK" dirty="0"/>
              <a:t>Klik for at tilføje Agenda titel</a:t>
            </a:r>
          </a:p>
        </p:txBody>
      </p:sp>
      <p:sp>
        <p:nvSpPr>
          <p:cNvPr id="7" name="Text Placeholder 2"/>
          <p:cNvSpPr>
            <a:spLocks noGrp="1"/>
          </p:cNvSpPr>
          <p:nvPr userDrawn="1">
            <p:ph type="body" sz="quarter" idx="13" hasCustomPrompt="1"/>
          </p:nvPr>
        </p:nvSpPr>
        <p:spPr bwMode="white">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dirty="0"/>
              <a:t>Klik for at tilføje agendapunkt                                       Enter + 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white"/>
        <p:txBody>
          <a:bodyPr/>
          <a:lstStyle/>
          <a:p>
            <a:fld id="{2F73D17A-8DD1-429D-BC48-063B1AC09013}" type="datetime2">
              <a:rPr lang="da-DK" smtClean="0"/>
              <a:t>13. januar 2025</a:t>
            </a:fld>
            <a:endParaRPr lang="da-DK" dirty="0"/>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white">
          <a:xfrm>
            <a:off x="3406775" y="360000"/>
            <a:ext cx="5376863" cy="180000"/>
          </a:xfrm>
        </p:spPr>
        <p:txBody>
          <a:bodyPr/>
          <a:lstStyle/>
          <a:p>
            <a:endParaRPr lang="da-DK" dirty="0"/>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white"/>
        <p:txBody>
          <a:bodyPr/>
          <a:lstStyle/>
          <a:p>
            <a:fld id="{23AA811B-2EBD-4900-905E-5BE206449611}" type="slidenum">
              <a:rPr lang="da-DK" smtClean="0"/>
              <a:pPr/>
              <a:t>‹nr.›</a:t>
            </a:fld>
            <a:endParaRPr lang="da-DK" dirty="0"/>
          </a:p>
        </p:txBody>
      </p:sp>
      <p:sp>
        <p:nvSpPr>
          <p:cNvPr id="17" name="Freeform: Shape 16">
            <a:extLst>
              <a:ext uri="{FF2B5EF4-FFF2-40B4-BE49-F238E27FC236}">
                <a16:creationId xmlns:a16="http://schemas.microsoft.com/office/drawing/2014/main" id="{11864AF0-0735-6CCD-F469-C59F39BECFF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white">
          <a:xfrm>
            <a:off x="540001" y="2144713"/>
            <a:ext cx="2508000" cy="4353286"/>
          </a:xfrm>
        </p:spPr>
        <p:txBody>
          <a:bodyPr/>
          <a:lstStyle>
            <a:lvl1pPr>
              <a:defRPr sz="2400"/>
            </a:lvl1pPr>
          </a:lstStyle>
          <a:p>
            <a:r>
              <a:rPr lang="da-DK" dirty="0"/>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white">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dirty="0"/>
              <a:t>0900</a:t>
            </a:r>
          </a:p>
          <a:p>
            <a:pPr lvl="1"/>
            <a:r>
              <a:rPr lang="da-DK" dirty="0"/>
              <a:t>0900</a:t>
            </a:r>
          </a:p>
          <a:p>
            <a:pPr lvl="2"/>
            <a:r>
              <a:rPr lang="da-DK" dirty="0"/>
              <a:t>0900</a:t>
            </a:r>
          </a:p>
          <a:p>
            <a:pPr lvl="3"/>
            <a:r>
              <a:rPr lang="da-DK" dirty="0"/>
              <a:t>0900</a:t>
            </a:r>
          </a:p>
          <a:p>
            <a:pPr lvl="4"/>
            <a:r>
              <a:rPr lang="da-DK" dirty="0"/>
              <a:t>0900</a:t>
            </a:r>
          </a:p>
          <a:p>
            <a:pPr lvl="5"/>
            <a:r>
              <a:rPr lang="da-DK" dirty="0"/>
              <a:t>0900</a:t>
            </a:r>
          </a:p>
          <a:p>
            <a:pPr lvl="6"/>
            <a:r>
              <a:rPr lang="da-DK" dirty="0"/>
              <a:t>0900</a:t>
            </a:r>
          </a:p>
          <a:p>
            <a:pPr lvl="7"/>
            <a:r>
              <a:rPr lang="da-DK" dirty="0"/>
              <a:t>0900</a:t>
            </a:r>
          </a:p>
          <a:p>
            <a:pPr lvl="8"/>
            <a:r>
              <a:rPr lang="da-DK" dirty="0"/>
              <a:t>0900</a:t>
            </a:r>
          </a:p>
        </p:txBody>
      </p:sp>
      <p:sp>
        <p:nvSpPr>
          <p:cNvPr id="7" name="Text Placeholder 2"/>
          <p:cNvSpPr>
            <a:spLocks noGrp="1"/>
          </p:cNvSpPr>
          <p:nvPr>
            <p:ph type="body" sz="quarter" idx="13" hasCustomPrompt="1"/>
          </p:nvPr>
        </p:nvSpPr>
        <p:spPr bwMode="white">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dirty="0"/>
              <a:t>Klik for at tilføje agendapunkt                      Enter+TAB for at se næste tekstformat   SHIFT+TAB for at se foregående tekstformat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white"/>
        <p:txBody>
          <a:bodyPr/>
          <a:lstStyle/>
          <a:p>
            <a:fld id="{5E3C4EAF-05F7-419B-9433-4FDD3BC8F2F8}" type="datetime2">
              <a:rPr lang="da-DK" smtClean="0"/>
              <a:t>13. januar 2025</a:t>
            </a:fld>
            <a:endParaRPr lang="da-DK" dirty="0"/>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white">
          <a:xfrm>
            <a:off x="3406775" y="360000"/>
            <a:ext cx="5376863" cy="180000"/>
          </a:xfrm>
        </p:spPr>
        <p:txBody>
          <a:bodyPr/>
          <a:lstStyle/>
          <a:p>
            <a:endParaRPr lang="da-DK" dirty="0"/>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white"/>
        <p:txBody>
          <a:bodyPr/>
          <a:lstStyle/>
          <a:p>
            <a:fld id="{23AA811B-2EBD-4900-905E-5BE206449611}" type="slidenum">
              <a:rPr lang="da-DK" smtClean="0"/>
              <a:pPr/>
              <a:t>‹nr.›</a:t>
            </a:fld>
            <a:endParaRPr lang="da-DK" dirty="0"/>
          </a:p>
        </p:txBody>
      </p:sp>
      <p:sp>
        <p:nvSpPr>
          <p:cNvPr id="25" name="Freeform: Shape 24">
            <a:extLst>
              <a:ext uri="{FF2B5EF4-FFF2-40B4-BE49-F238E27FC236}">
                <a16:creationId xmlns:a16="http://schemas.microsoft.com/office/drawing/2014/main" id="{E356B7E7-56E7-252C-4511-DA94D4CE0ED5}"/>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title</a:t>
            </a:r>
            <a:endParaRPr lang="da-DK" dirty="0"/>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dirty="0"/>
              <a:t>Level 1 (Enter &amp; TAB to view </a:t>
            </a:r>
            <a:r>
              <a:rPr lang="da-DK" noProof="0" dirty="0" err="1"/>
              <a:t>next</a:t>
            </a:r>
            <a:r>
              <a:rPr lang="da-DK" noProof="0" dirty="0"/>
              <a:t> </a:t>
            </a:r>
            <a:r>
              <a:rPr lang="da-DK" noProof="0" dirty="0" err="1"/>
              <a:t>text</a:t>
            </a:r>
            <a:r>
              <a:rPr lang="da-DK" noProof="0" dirty="0"/>
              <a:t> style, SHIFT+TAB to view </a:t>
            </a:r>
            <a:r>
              <a:rPr lang="da-DK" noProof="0" dirty="0" err="1"/>
              <a:t>previous</a:t>
            </a:r>
            <a:r>
              <a:rPr lang="da-DK" noProof="0" dirty="0"/>
              <a:t> </a:t>
            </a:r>
            <a:r>
              <a:rPr lang="da-DK" noProof="0" dirty="0" err="1"/>
              <a:t>text</a:t>
            </a:r>
            <a:r>
              <a:rPr lang="da-DK" noProof="0" dirty="0"/>
              <a:t> style)</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62F87BD2-D7DA-46DA-92E9-313CB845458A}" type="datetime2">
              <a:rPr lang="da-DK" smtClean="0"/>
              <a:t>13. januar 2025</a:t>
            </a:fld>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dirty="0"/>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794" r:id="rId6"/>
    <p:sldLayoutId id="2147483808" r:id="rId7"/>
    <p:sldLayoutId id="2147483737" r:id="rId8"/>
    <p:sldLayoutId id="2147483766" r:id="rId9"/>
    <p:sldLayoutId id="2147483731" r:id="rId10"/>
    <p:sldLayoutId id="2147483799" r:id="rId11"/>
    <p:sldLayoutId id="2147483771" r:id="rId12"/>
    <p:sldLayoutId id="2147483800" r:id="rId13"/>
    <p:sldLayoutId id="2147483815" r:id="rId14"/>
    <p:sldLayoutId id="2147483820" r:id="rId15"/>
    <p:sldLayoutId id="2147483821" r:id="rId16"/>
    <p:sldLayoutId id="2147483816" r:id="rId17"/>
    <p:sldLayoutId id="2147483819" r:id="rId18"/>
    <p:sldLayoutId id="2147483822" r:id="rId19"/>
    <p:sldLayoutId id="2147483823" r:id="rId20"/>
    <p:sldLayoutId id="2147483732" r:id="rId21"/>
    <p:sldLayoutId id="2147483755" r:id="rId22"/>
    <p:sldLayoutId id="2147483805" r:id="rId23"/>
    <p:sldLayoutId id="2147483803" r:id="rId24"/>
    <p:sldLayoutId id="2147483802" r:id="rId25"/>
    <p:sldLayoutId id="2147483768" r:id="rId26"/>
    <p:sldLayoutId id="2147483817" r:id="rId27"/>
    <p:sldLayoutId id="2147483818" r:id="rId28"/>
    <p:sldLayoutId id="2147483743" r:id="rId29"/>
    <p:sldLayoutId id="2147483744" r:id="rId30"/>
    <p:sldLayoutId id="2147483814" r:id="rId31"/>
    <p:sldLayoutId id="2147483813" r:id="rId32"/>
    <p:sldLayoutId id="2147483798" r:id="rId33"/>
    <p:sldLayoutId id="2147483787" r:id="rId34"/>
    <p:sldLayoutId id="2147483753" r:id="rId35"/>
    <p:sldLayoutId id="2147483827" r:id="rId36"/>
  </p:sldLayoutIdLst>
  <p:hf hdr="0" ftr="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7.xml"/><Relationship Id="rId6" Type="http://schemas.openxmlformats.org/officeDocument/2006/relationships/image" Target="../media/image13.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13.xml"/><Relationship Id="rId5" Type="http://schemas.openxmlformats.org/officeDocument/2006/relationships/image" Target="../media/image24.png"/><Relationship Id="rId4" Type="http://schemas.openxmlformats.org/officeDocument/2006/relationships/hyperlink" Target="http://www.djoe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4.xml"/><Relationship Id="rId6" Type="http://schemas.openxmlformats.org/officeDocument/2006/relationships/image" Target="../media/image25.jpeg"/><Relationship Id="rId5" Type="http://schemas.openxmlformats.org/officeDocument/2006/relationships/hyperlink" Target="mailto:jon@djoef.dk" TargetMode="External"/><Relationship Id="rId4" Type="http://schemas.openxmlformats.org/officeDocument/2006/relationships/hyperlink" Target="https://www.linkedin.com/in/johanne-nordmann-42b00512/?originalSubdomain=d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15.xml"/><Relationship Id="rId5" Type="http://schemas.openxmlformats.org/officeDocument/2006/relationships/hyperlink" Target="https://www.djoef.dk/aktiviteter/arrangementer/ok26---dit-arbejdsliv--din-overenskomst"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1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8.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6.png"/><Relationship Id="rId5" Type="http://schemas.openxmlformats.org/officeDocument/2006/relationships/tags" Target="../tags/tag7.xm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tags" Target="../tags/tag6.xml"/><Relationship Id="rId9" Type="http://schemas.openxmlformats.org/officeDocument/2006/relationships/notesSlide" Target="../notesSlides/notesSlide8.xml"/><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a:xfrm>
            <a:off x="539749" y="1226634"/>
            <a:ext cx="7672266" cy="3159630"/>
          </a:xfrm>
        </p:spPr>
        <p:txBody>
          <a:bodyPr/>
          <a:lstStyle/>
          <a:p>
            <a:r>
              <a:rPr lang="da-DK" dirty="0"/>
              <a:t>OK26 </a:t>
            </a:r>
            <a:br>
              <a:rPr lang="da-DK" dirty="0"/>
            </a:br>
            <a:r>
              <a:rPr lang="da-DK" sz="4800" dirty="0" err="1"/>
              <a:t>Kravsindsamling</a:t>
            </a:r>
            <a:endParaRPr lang="da-DK" sz="4800" dirty="0"/>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dirty="0"/>
          </a:p>
        </p:txBody>
      </p:sp>
      <p:sp>
        <p:nvSpPr>
          <p:cNvPr id="8" name="Pladsholder til dato 7">
            <a:extLst>
              <a:ext uri="{FF2B5EF4-FFF2-40B4-BE49-F238E27FC236}">
                <a16:creationId xmlns:a16="http://schemas.microsoft.com/office/drawing/2014/main" id="{E7204178-9D29-D2F3-1949-D3A58F9AB50F}"/>
              </a:ext>
            </a:extLst>
          </p:cNvPr>
          <p:cNvSpPr>
            <a:spLocks noGrp="1"/>
          </p:cNvSpPr>
          <p:nvPr>
            <p:ph type="dt" sz="half" idx="15"/>
          </p:nvPr>
        </p:nvSpPr>
        <p:spPr/>
        <p:txBody>
          <a:bodyPr/>
          <a:lstStyle/>
          <a:p>
            <a:endParaRPr lang="da-DK" dirty="0"/>
          </a:p>
        </p:txBody>
      </p:sp>
      <p:pic>
        <p:nvPicPr>
          <p:cNvPr id="2" name="Billede 1" descr="Et billede, der indeholder Grafik, cirkel, symbol, Font/skrifttype&#10;&#10;Automatisk genereret beskrivelse">
            <a:extLst>
              <a:ext uri="{FF2B5EF4-FFF2-40B4-BE49-F238E27FC236}">
                <a16:creationId xmlns:a16="http://schemas.microsoft.com/office/drawing/2014/main" id="{51CE3538-6AEB-1F42-7431-3CBCFB55B4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00" y="4234226"/>
            <a:ext cx="2263774" cy="2263774"/>
          </a:xfrm>
          <a:prstGeom prst="rect">
            <a:avLst/>
          </a:prstGeom>
        </p:spPr>
      </p:pic>
      <p:pic>
        <p:nvPicPr>
          <p:cNvPr id="4" name="Billede 3" descr="Et billede, der indeholder Grafik, cirkel, symbol, Font/skrifttype">
            <a:extLst>
              <a:ext uri="{FF2B5EF4-FFF2-40B4-BE49-F238E27FC236}">
                <a16:creationId xmlns:a16="http://schemas.microsoft.com/office/drawing/2014/main" id="{EFB991A8-AA6E-737D-D7BF-BF8472141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00" y="4386626"/>
            <a:ext cx="2263774" cy="2263774"/>
          </a:xfrm>
          <a:prstGeom prst="rect">
            <a:avLst/>
          </a:prstGeom>
        </p:spPr>
      </p:pic>
      <p:pic>
        <p:nvPicPr>
          <p:cNvPr id="10" name="Billede 9" descr="Et billede, der indeholder Grafik, cirkel, symbol, Font/skrifttype&#10;&#10;Automatisk genereret beskrivelse">
            <a:extLst>
              <a:ext uri="{FF2B5EF4-FFF2-40B4-BE49-F238E27FC236}">
                <a16:creationId xmlns:a16="http://schemas.microsoft.com/office/drawing/2014/main" id="{16DE466A-7967-ACD2-04FA-4F6576EBBF0B}"/>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578317" y="4587645"/>
            <a:ext cx="1425970" cy="1425970"/>
          </a:xfrm>
          <a:prstGeom prst="rect">
            <a:avLst/>
          </a:prstGeom>
        </p:spPr>
      </p:pic>
    </p:spTree>
    <p:custDataLst>
      <p:custData r:id="rId1"/>
      <p:custData r:id="rId2"/>
      <p:tags r:id="rId3"/>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FDABC-196D-0841-1CD5-C6AEF3CF4083}"/>
              </a:ext>
            </a:extLst>
          </p:cNvPr>
          <p:cNvSpPr>
            <a:spLocks noGrp="1"/>
          </p:cNvSpPr>
          <p:nvPr>
            <p:ph type="title"/>
          </p:nvPr>
        </p:nvSpPr>
        <p:spPr/>
        <p:txBody>
          <a:bodyPr/>
          <a:lstStyle/>
          <a:p>
            <a:r>
              <a:rPr lang="da-DK" dirty="0"/>
              <a:t>Løn &amp; Pension</a:t>
            </a:r>
          </a:p>
        </p:txBody>
      </p:sp>
      <p:sp>
        <p:nvSpPr>
          <p:cNvPr id="15" name="Pladsholder til indhold 14">
            <a:extLst>
              <a:ext uri="{FF2B5EF4-FFF2-40B4-BE49-F238E27FC236}">
                <a16:creationId xmlns:a16="http://schemas.microsoft.com/office/drawing/2014/main" id="{55E998EF-CC39-4FBA-7E49-A70DBE712D0E}"/>
              </a:ext>
            </a:extLst>
          </p:cNvPr>
          <p:cNvSpPr>
            <a:spLocks noGrp="1"/>
          </p:cNvSpPr>
          <p:nvPr>
            <p:ph idx="1"/>
          </p:nvPr>
        </p:nvSpPr>
        <p:spPr>
          <a:xfrm>
            <a:off x="539750" y="1760434"/>
            <a:ext cx="8088202" cy="4554853"/>
          </a:xfrm>
        </p:spPr>
        <p:txBody>
          <a:bodyPr/>
          <a:lstStyle/>
          <a:p>
            <a:pPr marL="0" indent="0">
              <a:buNone/>
            </a:pPr>
            <a:r>
              <a:rPr lang="da-DK" dirty="0"/>
              <a:t>Djøf </a:t>
            </a:r>
            <a:r>
              <a:rPr lang="da-DK" dirty="0" err="1"/>
              <a:t>Offentligs</a:t>
            </a:r>
            <a:r>
              <a:rPr lang="da-DK" dirty="0"/>
              <a:t> bestyrelse lægger vægt på:</a:t>
            </a:r>
          </a:p>
          <a:p>
            <a:endParaRPr lang="da-DK" sz="1200" dirty="0"/>
          </a:p>
          <a:p>
            <a:pPr marL="342900" lvl="0" indent="-342900">
              <a:lnSpc>
                <a:spcPct val="115000"/>
              </a:lnSpc>
              <a:buFont typeface="Wingdings" panose="05000000000000000000" pitchFamily="2" charset="2"/>
              <a:buChar char=""/>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Lønforskellen mellem den offentlige og private sektor er for stor (for nogle sammenlignelige stillinger op til 20 %).</a:t>
            </a:r>
            <a:endParaRPr lang="da-DK" sz="12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Lønnen i den offentlige sektor skal i højere grad afspejle det ansvar og de kompetencer, Djøfs medlemmer i den offentlige sektor bidrager med.</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Den nuværende lokale lønforhandlingsproces er for uigennemsigtig og ufleksibel. Det er svært for den enkelte at se, hvordan den lokale lønudmøntning hænger sammen med indsats og kvalifikationer.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Der er for få midler til de lokale lønforhandlinger.</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Ved OK24 blev der taget nogle vigtige skridt mod mere fleksibilitet i forhold til pension. Fra 1. april 2025 kan du selv vælge, om den del af dit pensionsbidrag, der overstiger 15 pct., skal indbetales til pensionsordningen, udbetales som løn eller indbetales på en ny opsparingskonto i pensionskassen. Vi </a:t>
            </a:r>
            <a:r>
              <a:rPr lang="da-DK" sz="1200" kern="100" dirty="0">
                <a:latin typeface="Djoef Offc" panose="02000000000000000000" pitchFamily="2" charset="0"/>
                <a:ea typeface="Aptos" panose="020B0004020202020204" pitchFamily="34" charset="0"/>
                <a:cs typeface="Times New Roman" panose="02020603050405020304" pitchFamily="18" charset="0"/>
              </a:rPr>
              <a:t>skal arbejde videre for </a:t>
            </a: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flere muligheder for individuelle løsninger </a:t>
            </a:r>
          </a:p>
          <a:p>
            <a:pPr marL="342900" lvl="0" indent="-342900">
              <a:lnSpc>
                <a:spcPct val="115000"/>
              </a:lnSpc>
              <a:spcAft>
                <a:spcPts val="800"/>
              </a:spcAft>
              <a:buFont typeface="Wingdings" panose="05000000000000000000" pitchFamily="2" charset="2"/>
              <a:buChar char=""/>
            </a:pPr>
            <a:endParaRPr lang="da-DK" sz="1200" i="1" kern="100" dirty="0">
              <a:solidFill>
                <a:srgbClr val="2F5496"/>
              </a:solidFill>
              <a:latin typeface="Djoef Offc" panose="02000000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da-DK" sz="1200" i="1" kern="100" dirty="0">
              <a:solidFill>
                <a:srgbClr val="2F5496"/>
              </a:solidFill>
              <a:latin typeface="Djoef Offc" panose="02000000000000000000" pitchFamily="2" charset="0"/>
              <a:ea typeface="Calibri" panose="020F0502020204030204" pitchFamily="34" charset="0"/>
              <a:cs typeface="Times New Roman" panose="02020603050405020304" pitchFamily="18" charset="0"/>
            </a:endParaRPr>
          </a:p>
          <a:p>
            <a:pPr marL="0" lvl="0" indent="0">
              <a:lnSpc>
                <a:spcPct val="115000"/>
              </a:lnSpc>
              <a:spcAft>
                <a:spcPts val="800"/>
              </a:spcAft>
              <a:buNone/>
            </a:pPr>
            <a:r>
              <a:rPr lang="da-DK" i="1" dirty="0">
                <a:solidFill>
                  <a:srgbClr val="2F5496"/>
                </a:solidFill>
                <a:latin typeface="Djoef Offc" panose="02000000000000000000" pitchFamily="2" charset="0"/>
                <a:ea typeface="Calibri" panose="020F0502020204030204" pitchFamily="34" charset="0"/>
                <a:cs typeface="Times New Roman" panose="02020603050405020304" pitchFamily="18" charset="0"/>
              </a:rPr>
              <a:t>H</a:t>
            </a:r>
            <a:r>
              <a:rPr lang="da-DK" i="1" dirty="0">
                <a:solidFill>
                  <a:srgbClr val="2F5496"/>
                </a:solidFill>
                <a:effectLst/>
                <a:latin typeface="Djoef Offc" panose="02000000000000000000" pitchFamily="2" charset="0"/>
                <a:ea typeface="Calibri" panose="020F0502020204030204" pitchFamily="34" charset="0"/>
                <a:cs typeface="Times New Roman" panose="02020603050405020304" pitchFamily="18" charset="0"/>
              </a:rPr>
              <a:t>vad foreslår du? Skriv dit forslag til OK26-krav på www.djoef.dk/ok26</a:t>
            </a:r>
            <a:endParaRPr lang="da-DK"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15000"/>
              </a:lnSpc>
              <a:spcBef>
                <a:spcPts val="200"/>
              </a:spcBef>
            </a:pPr>
            <a:endParaRPr lang="da-DK" sz="1800" b="1"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lvl="0" indent="0">
              <a:lnSpc>
                <a:spcPct val="115000"/>
              </a:lnSpc>
              <a:spcAft>
                <a:spcPts val="800"/>
              </a:spcAft>
              <a:buNone/>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a-DK" dirty="0"/>
          </a:p>
        </p:txBody>
      </p:sp>
      <p:pic>
        <p:nvPicPr>
          <p:cNvPr id="14" name="Content Placeholder 3">
            <a:extLst>
              <a:ext uri="{FF2B5EF4-FFF2-40B4-BE49-F238E27FC236}">
                <a16:creationId xmlns:a16="http://schemas.microsoft.com/office/drawing/2014/main" id="{279FE327-C6AF-E594-33BB-547EDE488DD9}"/>
              </a:ext>
            </a:extLst>
          </p:cNvPr>
          <p:cNvPicPr>
            <a:picLocks noGrp="1" noChangeAspect="1"/>
          </p:cNvPicPr>
          <p:nvPr>
            <p:ph sz="half" idx="2"/>
            <p:custDataLst>
              <p:tags r:id="rId1"/>
            </p:custData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9828" t="-70489" r="-9730" b="-19347"/>
          <a:stretch/>
        </p:blipFill>
        <p:spPr>
          <a:xfrm>
            <a:off x="8483097" y="2969649"/>
            <a:ext cx="3455939" cy="3345638"/>
          </a:xfrm>
        </p:spPr>
      </p:pic>
      <p:sp>
        <p:nvSpPr>
          <p:cNvPr id="5" name="Pladsholder til tekst 4">
            <a:extLst>
              <a:ext uri="{FF2B5EF4-FFF2-40B4-BE49-F238E27FC236}">
                <a16:creationId xmlns:a16="http://schemas.microsoft.com/office/drawing/2014/main" id="{01718041-1541-22FA-7C06-11D1746388F3}"/>
              </a:ext>
            </a:extLst>
          </p:cNvPr>
          <p:cNvSpPr>
            <a:spLocks noGrp="1"/>
          </p:cNvSpPr>
          <p:nvPr>
            <p:ph type="body" sz="quarter" idx="17"/>
          </p:nvPr>
        </p:nvSpPr>
        <p:spPr/>
        <p:txBody>
          <a:bodyPr/>
          <a:lstStyle/>
          <a:p>
            <a:endParaRPr lang="da-DK"/>
          </a:p>
        </p:txBody>
      </p:sp>
      <p:sp>
        <p:nvSpPr>
          <p:cNvPr id="6" name="Pladsholder til dato 5">
            <a:extLst>
              <a:ext uri="{FF2B5EF4-FFF2-40B4-BE49-F238E27FC236}">
                <a16:creationId xmlns:a16="http://schemas.microsoft.com/office/drawing/2014/main" id="{B6924893-F368-EBA4-4499-0A04121806B8}"/>
              </a:ext>
            </a:extLst>
          </p:cNvPr>
          <p:cNvSpPr>
            <a:spLocks noGrp="1"/>
          </p:cNvSpPr>
          <p:nvPr>
            <p:ph type="dt" sz="half" idx="10"/>
          </p:nvPr>
        </p:nvSpPr>
        <p:spPr/>
        <p:txBody>
          <a:bodyPr/>
          <a:lstStyle/>
          <a:p>
            <a:fld id="{0626A81D-0A1B-4D38-A0DE-C11D224DA870}" type="datetime2">
              <a:rPr lang="da-DK" smtClean="0"/>
              <a:t>13. januar 2025</a:t>
            </a:fld>
            <a:endParaRPr lang="da-DK" dirty="0"/>
          </a:p>
        </p:txBody>
      </p:sp>
      <p:sp>
        <p:nvSpPr>
          <p:cNvPr id="7" name="Pladsholder til slidenummer 6">
            <a:extLst>
              <a:ext uri="{FF2B5EF4-FFF2-40B4-BE49-F238E27FC236}">
                <a16:creationId xmlns:a16="http://schemas.microsoft.com/office/drawing/2014/main" id="{9D761C69-DB33-FA5B-6FCF-CEE51C3DA059}"/>
              </a:ext>
            </a:extLst>
          </p:cNvPr>
          <p:cNvSpPr>
            <a:spLocks noGrp="1"/>
          </p:cNvSpPr>
          <p:nvPr>
            <p:ph type="sldNum" sz="quarter" idx="12"/>
          </p:nvPr>
        </p:nvSpPr>
        <p:spPr/>
        <p:txBody>
          <a:bodyPr/>
          <a:lstStyle/>
          <a:p>
            <a:fld id="{23AA811B-2EBD-4900-905E-5BE206449611}" type="slidenum">
              <a:rPr lang="da-DK" smtClean="0"/>
              <a:pPr/>
              <a:t>10</a:t>
            </a:fld>
            <a:endParaRPr lang="da-DK" dirty="0"/>
          </a:p>
        </p:txBody>
      </p:sp>
    </p:spTree>
    <p:extLst>
      <p:ext uri="{BB962C8B-B14F-4D97-AF65-F5344CB8AC3E}">
        <p14:creationId xmlns:p14="http://schemas.microsoft.com/office/powerpoint/2010/main" val="268219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387F-EF47-6C1B-A7F4-5D5B6C600B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9FF533-9EA0-B31B-746B-6B81648F7C38}"/>
              </a:ext>
            </a:extLst>
          </p:cNvPr>
          <p:cNvSpPr>
            <a:spLocks noGrp="1"/>
          </p:cNvSpPr>
          <p:nvPr>
            <p:ph type="title"/>
          </p:nvPr>
        </p:nvSpPr>
        <p:spPr/>
        <p:txBody>
          <a:bodyPr/>
          <a:lstStyle/>
          <a:p>
            <a:r>
              <a:rPr lang="da-DK" dirty="0"/>
              <a:t>Det fleksible arbejdsliv</a:t>
            </a:r>
          </a:p>
        </p:txBody>
      </p:sp>
      <p:sp>
        <p:nvSpPr>
          <p:cNvPr id="12" name="Pladsholder til indhold 11">
            <a:extLst>
              <a:ext uri="{FF2B5EF4-FFF2-40B4-BE49-F238E27FC236}">
                <a16:creationId xmlns:a16="http://schemas.microsoft.com/office/drawing/2014/main" id="{0B4BC6DB-EE05-23A3-7CC7-D708FE905222}"/>
              </a:ext>
            </a:extLst>
          </p:cNvPr>
          <p:cNvSpPr>
            <a:spLocks noGrp="1"/>
          </p:cNvSpPr>
          <p:nvPr>
            <p:ph idx="1"/>
          </p:nvPr>
        </p:nvSpPr>
        <p:spPr>
          <a:xfrm>
            <a:off x="539750" y="1760434"/>
            <a:ext cx="7753505" cy="4554853"/>
          </a:xfrm>
        </p:spPr>
        <p:txBody>
          <a:bodyPr/>
          <a:lstStyle/>
          <a:p>
            <a:pPr marL="0" indent="0">
              <a:lnSpc>
                <a:spcPct val="150000"/>
              </a:lnSpc>
              <a:spcBef>
                <a:spcPts val="1800"/>
              </a:spcBef>
              <a:spcAft>
                <a:spcPts val="400"/>
              </a:spcAft>
              <a:buNone/>
            </a:pPr>
            <a:r>
              <a:rPr lang="da-DK" dirty="0"/>
              <a:t>Djøf </a:t>
            </a:r>
            <a:r>
              <a:rPr lang="da-DK" dirty="0" err="1"/>
              <a:t>Offentligs</a:t>
            </a:r>
            <a:r>
              <a:rPr lang="da-DK" dirty="0"/>
              <a:t> bestyrelse lægger vægt på:</a:t>
            </a:r>
          </a:p>
          <a:p>
            <a:pPr>
              <a:spcBef>
                <a:spcPts val="1800"/>
              </a:spcBef>
              <a:spcAft>
                <a:spcPts val="4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Der skal være  bedre muligheder for selv at tilrettelægge arbejdstiden, så den passer til både arbejdsopgaver og privatliv. </a:t>
            </a:r>
            <a:endParaRPr lang="da-DK" sz="1200" kern="100" dirty="0">
              <a:effectLst/>
              <a:ea typeface="Times New Roman" panose="02020603050405020304" pitchFamily="18" charset="0"/>
              <a:cs typeface="Times New Roman" panose="02020603050405020304" pitchFamily="18" charset="0"/>
            </a:endParaRP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Der skal være bedre mulighed for afspadsering. </a:t>
            </a: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Det skal være bedre muligheder for frihed i kortere eller længere perioder, når du har brug for det. </a:t>
            </a: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Hybride arbejdsformer bør være en mere naturlig del af den fleksible tilrettelæggelse af arbejdet.</a:t>
            </a: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Der skal være mulighed for at tilpasse arbejdslivet til forskellige livsfaser og forskellige livssituationer.  </a:t>
            </a: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Den offentlige sektor er sakket bagud i forhold til mange private arbejdspladser i forhold til fleksible muligheder for at tilrettelægge arbejdet i forskellige livsfaser. </a:t>
            </a:r>
            <a:r>
              <a:rPr lang="da-DK" sz="1200" kern="100" dirty="0">
                <a:ea typeface="Aptos" panose="020B0004020202020204" pitchFamily="34" charset="0"/>
                <a:cs typeface="Times New Roman" panose="02020603050405020304" pitchFamily="18" charset="0"/>
              </a:rPr>
              <a:t>Det skal der rettes på.</a:t>
            </a:r>
            <a:endParaRPr lang="da-DK" sz="1200" kern="100" dirty="0">
              <a:effectLst/>
              <a:ea typeface="Aptos" panose="020B0004020202020204" pitchFamily="34" charset="0"/>
              <a:cs typeface="Times New Roman" panose="02020603050405020304" pitchFamily="18" charset="0"/>
            </a:endParaRPr>
          </a:p>
          <a:p>
            <a:pPr>
              <a:spcAft>
                <a:spcPts val="800"/>
              </a:spcAft>
              <a:buFont typeface="Wingdings" panose="05000000000000000000" pitchFamily="2" charset="2"/>
              <a:buChar char="Ø"/>
            </a:pPr>
            <a:r>
              <a:rPr lang="da-DK" sz="1200" kern="100" dirty="0">
                <a:effectLst/>
                <a:ea typeface="Aptos" panose="020B0004020202020204" pitchFamily="34" charset="0"/>
                <a:cs typeface="Times New Roman" panose="02020603050405020304" pitchFamily="18" charset="0"/>
              </a:rPr>
              <a:t>Hvis vi vil øge arbejdsudbuddet, skal vi blive bedre til at fastholde seniorer længere på arbejdsmarkedet og øge fleksibiliteten generelt for alle medarbejdere, så trivslen øges og antallet af stress-sygemeldinger reduceres. </a:t>
            </a:r>
          </a:p>
          <a:p>
            <a:pPr>
              <a:spcAft>
                <a:spcPts val="800"/>
              </a:spcAft>
              <a:buFont typeface="Wingdings" panose="05000000000000000000" pitchFamily="2" charset="2"/>
              <a:buChar char="Ø"/>
            </a:pPr>
            <a:endParaRPr lang="da-DK" sz="1200" kern="100" dirty="0">
              <a:ea typeface="Aptos" panose="020B0004020202020204" pitchFamily="34" charset="0"/>
              <a:cs typeface="Times New Roman" panose="02020603050405020304" pitchFamily="18" charset="0"/>
            </a:endParaRPr>
          </a:p>
          <a:p>
            <a:pPr>
              <a:spcAft>
                <a:spcPts val="800"/>
              </a:spcAft>
              <a:buFont typeface="Wingdings" panose="05000000000000000000" pitchFamily="2" charset="2"/>
              <a:buChar char="Ø"/>
            </a:pPr>
            <a:endParaRPr lang="da-DK" sz="1200" kern="100" dirty="0">
              <a:effectLst/>
              <a:ea typeface="Aptos" panose="020B0004020202020204" pitchFamily="34" charset="0"/>
              <a:cs typeface="Times New Roman" panose="02020603050405020304" pitchFamily="18" charset="0"/>
            </a:endParaRPr>
          </a:p>
          <a:p>
            <a:pPr>
              <a:spcAft>
                <a:spcPts val="800"/>
              </a:spcAft>
              <a:buFont typeface="Wingdings" panose="05000000000000000000" pitchFamily="2" charset="2"/>
              <a:buChar char="Ø"/>
            </a:pPr>
            <a:endParaRPr lang="da-DK" kern="100" dirty="0">
              <a:ea typeface="Aptos" panose="020B0004020202020204" pitchFamily="34" charset="0"/>
              <a:cs typeface="Times New Roman" panose="02020603050405020304" pitchFamily="18" charset="0"/>
            </a:endParaRPr>
          </a:p>
          <a:p>
            <a:pPr marL="0" indent="0">
              <a:spcAft>
                <a:spcPts val="800"/>
              </a:spcAft>
              <a:buNone/>
            </a:pPr>
            <a:r>
              <a:rPr lang="da-DK" i="1" dirty="0">
                <a:solidFill>
                  <a:srgbClr val="2F5496"/>
                </a:solidFill>
                <a:latin typeface="Djoef Offc" panose="02000000000000000000" pitchFamily="2" charset="0"/>
                <a:ea typeface="Calibri" panose="020F0502020204030204" pitchFamily="34" charset="0"/>
                <a:cs typeface="Times New Roman" panose="02020603050405020304" pitchFamily="18" charset="0"/>
              </a:rPr>
              <a:t>H</a:t>
            </a:r>
            <a:r>
              <a:rPr lang="da-DK" i="1" dirty="0">
                <a:solidFill>
                  <a:srgbClr val="2F5496"/>
                </a:solidFill>
                <a:effectLst/>
                <a:latin typeface="Djoef Offc" panose="02000000000000000000" pitchFamily="2" charset="0"/>
                <a:ea typeface="Calibri" panose="020F0502020204030204" pitchFamily="34" charset="0"/>
                <a:cs typeface="Times New Roman" panose="02020603050405020304" pitchFamily="18" charset="0"/>
              </a:rPr>
              <a:t>vad foreslår du? Skriv dit forslag til OK26-krav på www.djoef.dk/ok26</a:t>
            </a:r>
            <a:endParaRPr lang="da-DK"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spcAft>
                <a:spcPts val="800"/>
              </a:spcAft>
              <a:buFont typeface="Wingdings" panose="05000000000000000000" pitchFamily="2" charset="2"/>
              <a:buChar char="Ø"/>
            </a:pPr>
            <a:endParaRPr lang="da-DK" sz="1200" kern="100" dirty="0">
              <a:effectLst/>
              <a:ea typeface="Aptos" panose="020B0004020202020204" pitchFamily="34" charset="0"/>
              <a:cs typeface="Times New Roman" panose="02020603050405020304" pitchFamily="18" charset="0"/>
            </a:endParaRPr>
          </a:p>
          <a:p>
            <a:endParaRPr lang="da-DK" dirty="0"/>
          </a:p>
        </p:txBody>
      </p:sp>
      <p:sp>
        <p:nvSpPr>
          <p:cNvPr id="5" name="Pladsholder til tekst 4">
            <a:extLst>
              <a:ext uri="{FF2B5EF4-FFF2-40B4-BE49-F238E27FC236}">
                <a16:creationId xmlns:a16="http://schemas.microsoft.com/office/drawing/2014/main" id="{98F6E787-F636-AACB-842A-FD5732CB4C13}"/>
              </a:ext>
            </a:extLst>
          </p:cNvPr>
          <p:cNvSpPr>
            <a:spLocks noGrp="1"/>
          </p:cNvSpPr>
          <p:nvPr>
            <p:ph type="body" sz="quarter" idx="17"/>
          </p:nvPr>
        </p:nvSpPr>
        <p:spPr/>
        <p:txBody>
          <a:bodyPr/>
          <a:lstStyle/>
          <a:p>
            <a:endParaRPr lang="da-DK"/>
          </a:p>
        </p:txBody>
      </p:sp>
      <p:sp>
        <p:nvSpPr>
          <p:cNvPr id="6" name="Pladsholder til dato 5">
            <a:extLst>
              <a:ext uri="{FF2B5EF4-FFF2-40B4-BE49-F238E27FC236}">
                <a16:creationId xmlns:a16="http://schemas.microsoft.com/office/drawing/2014/main" id="{3BE185BF-604E-6DCE-5773-EA912D593AAB}"/>
              </a:ext>
            </a:extLst>
          </p:cNvPr>
          <p:cNvSpPr>
            <a:spLocks noGrp="1"/>
          </p:cNvSpPr>
          <p:nvPr>
            <p:ph type="dt" sz="half" idx="10"/>
          </p:nvPr>
        </p:nvSpPr>
        <p:spPr/>
        <p:txBody>
          <a:bodyPr/>
          <a:lstStyle/>
          <a:p>
            <a:fld id="{0626A81D-0A1B-4D38-A0DE-C11D224DA870}" type="datetime2">
              <a:rPr lang="da-DK" smtClean="0"/>
              <a:t>13. januar 2025</a:t>
            </a:fld>
            <a:endParaRPr lang="da-DK" dirty="0"/>
          </a:p>
        </p:txBody>
      </p:sp>
      <p:sp>
        <p:nvSpPr>
          <p:cNvPr id="7" name="Pladsholder til slidenummer 6">
            <a:extLst>
              <a:ext uri="{FF2B5EF4-FFF2-40B4-BE49-F238E27FC236}">
                <a16:creationId xmlns:a16="http://schemas.microsoft.com/office/drawing/2014/main" id="{A5E20F5B-BE15-2425-B448-2FAB224CBA29}"/>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
        <p:nvSpPr>
          <p:cNvPr id="13" name="Pladsholder til indhold 12">
            <a:extLst>
              <a:ext uri="{FF2B5EF4-FFF2-40B4-BE49-F238E27FC236}">
                <a16:creationId xmlns:a16="http://schemas.microsoft.com/office/drawing/2014/main" id="{360F8DC3-E51D-40B6-BE9F-E957158C5646}"/>
              </a:ext>
            </a:extLst>
          </p:cNvPr>
          <p:cNvSpPr>
            <a:spLocks noGrp="1"/>
          </p:cNvSpPr>
          <p:nvPr>
            <p:ph sz="half" idx="2"/>
          </p:nvPr>
        </p:nvSpPr>
        <p:spPr>
          <a:xfrm>
            <a:off x="9144000" y="2145600"/>
            <a:ext cx="2505074" cy="4173287"/>
          </a:xfrm>
        </p:spPr>
        <p:txBody>
          <a:bodyPr/>
          <a:lstStyle/>
          <a:p>
            <a:endParaRPr lang="da-DK"/>
          </a:p>
        </p:txBody>
      </p:sp>
      <p:pic>
        <p:nvPicPr>
          <p:cNvPr id="11" name="Billede 10">
            <a:extLst>
              <a:ext uri="{FF2B5EF4-FFF2-40B4-BE49-F238E27FC236}">
                <a16:creationId xmlns:a16="http://schemas.microsoft.com/office/drawing/2014/main" id="{89C5AE69-E2AE-82CB-90F7-2590FE76B6D6}"/>
              </a:ext>
            </a:extLst>
          </p:cNvPr>
          <p:cNvPicPr>
            <a:picLocks noChangeAspect="1"/>
          </p:cNvPicPr>
          <p:nvPr>
            <p:custDataLst>
              <p:tags r:id="rId1"/>
            </p:custData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871" t="-7782" r="-12643" b="-10152"/>
          <a:stretch/>
        </p:blipFill>
        <p:spPr>
          <a:xfrm>
            <a:off x="8296339" y="3021678"/>
            <a:ext cx="3355819" cy="3293609"/>
          </a:xfrm>
          <a:prstGeom prst="rect">
            <a:avLst/>
          </a:prstGeom>
        </p:spPr>
      </p:pic>
    </p:spTree>
    <p:extLst>
      <p:ext uri="{BB962C8B-B14F-4D97-AF65-F5344CB8AC3E}">
        <p14:creationId xmlns:p14="http://schemas.microsoft.com/office/powerpoint/2010/main" val="247512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556E-EF61-D9C2-F9E1-4F57991B12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E9E4B7-D8A9-A6DF-6DBB-FD1C133DFA9E}"/>
              </a:ext>
            </a:extLst>
          </p:cNvPr>
          <p:cNvSpPr>
            <a:spLocks noGrp="1"/>
          </p:cNvSpPr>
          <p:nvPr>
            <p:ph type="title"/>
          </p:nvPr>
        </p:nvSpPr>
        <p:spPr/>
        <p:txBody>
          <a:bodyPr/>
          <a:lstStyle/>
          <a:p>
            <a:r>
              <a:rPr lang="da-DK" dirty="0"/>
              <a:t>Arbejdsformer under forandring</a:t>
            </a:r>
          </a:p>
        </p:txBody>
      </p:sp>
      <p:sp>
        <p:nvSpPr>
          <p:cNvPr id="8" name="Pladsholder til indhold 7">
            <a:extLst>
              <a:ext uri="{FF2B5EF4-FFF2-40B4-BE49-F238E27FC236}">
                <a16:creationId xmlns:a16="http://schemas.microsoft.com/office/drawing/2014/main" id="{CAD37288-FDEC-4527-E8D6-83109F97E4AA}"/>
              </a:ext>
            </a:extLst>
          </p:cNvPr>
          <p:cNvSpPr>
            <a:spLocks noGrp="1"/>
          </p:cNvSpPr>
          <p:nvPr>
            <p:ph idx="1"/>
          </p:nvPr>
        </p:nvSpPr>
        <p:spPr>
          <a:xfrm>
            <a:off x="539750" y="1760434"/>
            <a:ext cx="7327711" cy="4554853"/>
          </a:xfrm>
        </p:spPr>
        <p:txBody>
          <a:bodyPr/>
          <a:lstStyle/>
          <a:p>
            <a:pPr marL="0" indent="0">
              <a:spcBef>
                <a:spcPts val="1800"/>
              </a:spcBef>
              <a:spcAft>
                <a:spcPts val="400"/>
              </a:spcAft>
              <a:buNone/>
            </a:pPr>
            <a:r>
              <a:rPr lang="da-DK" dirty="0"/>
              <a:t>Djøf </a:t>
            </a:r>
            <a:r>
              <a:rPr lang="da-DK" dirty="0" err="1"/>
              <a:t>Offentligs</a:t>
            </a:r>
            <a:r>
              <a:rPr lang="da-DK" dirty="0"/>
              <a:t> bestyrelse lægger vægt på:</a:t>
            </a:r>
          </a:p>
          <a:p>
            <a:pPr marL="0" indent="0">
              <a:spcBef>
                <a:spcPts val="1800"/>
              </a:spcBef>
              <a:spcAft>
                <a:spcPts val="400"/>
              </a:spcAft>
              <a:buNone/>
            </a:pPr>
            <a:endParaRPr lang="da-DK" dirty="0"/>
          </a:p>
          <a:p>
            <a:pPr>
              <a:lnSpc>
                <a:spcPct val="107000"/>
              </a:lnSpc>
              <a:spcAft>
                <a:spcPts val="800"/>
              </a:spcAft>
              <a:buFont typeface="Wingdings" panose="05000000000000000000" pitchFamily="2" charset="2"/>
              <a:buChar char="Ø"/>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Der er masser af potentiale og spændende udviklingsmuligheder i brug af nye teknologier.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Nye arbejdsformer kræver, at overenskomsterne tilpasses, så de understøtter moderne arbejdsforhold og sikrer både udvikling, tryghed og balance.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Der skal være gennemsigtighed omkring og klare retningslinjer for, hvordan teknologien påvirker opgaver og beslutninger på arbejdspladserne.</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Overenskomsterne skal sikre, at AI ikke erstatter menneskelig dømmekraft i spørgsmål, der påvirker medarbejdernes vilkår fx i forbindelse med rekruttering, evaluering eller kontrol. Det kræver nogle gode samarbejdsstrukturer, hvor medarbejderne tages med på råd.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da-DK" sz="1200" kern="100" dirty="0">
                <a:effectLst/>
                <a:latin typeface="Djoef Offc" panose="02000000000000000000" pitchFamily="2" charset="0"/>
                <a:ea typeface="Aptos" panose="020B0004020202020204" pitchFamily="34" charset="0"/>
                <a:cs typeface="Times New Roman" panose="02020603050405020304" pitchFamily="18" charset="0"/>
              </a:rPr>
              <a:t>Arbejdsgiverne skal tage ansvar for, at medarbejderne løbende opkvalificeres og efteruddannes i at anvende nye teknologier og arbejdsmetoder. </a:t>
            </a:r>
            <a:r>
              <a:rPr lang="da-DK" sz="1200" kern="100" dirty="0">
                <a:latin typeface="Djoef Offc" panose="02000000000000000000" pitchFamily="2" charset="0"/>
                <a:cs typeface="Times New Roman" panose="02020603050405020304" pitchFamily="18" charset="0"/>
              </a:rPr>
              <a:t>Det skaber trygge medarbejdere, der ikke bare kan levere opgavevaretagelse på et kvalificeret niveau, men også er i stand til at udvikle og udfordre brugen af nye teknologier. </a:t>
            </a:r>
          </a:p>
          <a:p>
            <a:pPr>
              <a:spcAft>
                <a:spcPts val="800"/>
              </a:spcAft>
              <a:buFont typeface="Wingdings" panose="05000000000000000000" pitchFamily="2" charset="2"/>
              <a:buChar char="Ø"/>
            </a:pPr>
            <a:endParaRPr lang="da-DK" sz="1600" kern="100" dirty="0">
              <a:effectLst/>
              <a:ea typeface="Aptos" panose="020B0004020202020204" pitchFamily="34" charset="0"/>
              <a:cs typeface="Times New Roman" panose="02020603050405020304" pitchFamily="18" charset="0"/>
            </a:endParaRPr>
          </a:p>
          <a:p>
            <a:pPr>
              <a:spcAft>
                <a:spcPts val="800"/>
              </a:spcAft>
              <a:buFont typeface="Wingdings" panose="05000000000000000000" pitchFamily="2" charset="2"/>
              <a:buChar char="Ø"/>
            </a:pPr>
            <a:endParaRPr lang="da-DK" kern="100" dirty="0">
              <a:ea typeface="Aptos" panose="020B0004020202020204" pitchFamily="34" charset="0"/>
              <a:cs typeface="Times New Roman" panose="02020603050405020304" pitchFamily="18" charset="0"/>
            </a:endParaRPr>
          </a:p>
          <a:p>
            <a:pPr marL="0" indent="0">
              <a:spcAft>
                <a:spcPts val="800"/>
              </a:spcAft>
              <a:buNone/>
            </a:pPr>
            <a:r>
              <a:rPr lang="da-DK" i="1" dirty="0">
                <a:solidFill>
                  <a:srgbClr val="2F5496"/>
                </a:solidFill>
                <a:latin typeface="Djoef Offc" panose="02000000000000000000" pitchFamily="2" charset="0"/>
                <a:ea typeface="Calibri" panose="020F0502020204030204" pitchFamily="34" charset="0"/>
                <a:cs typeface="Times New Roman" panose="02020603050405020304" pitchFamily="18" charset="0"/>
              </a:rPr>
              <a:t>H</a:t>
            </a:r>
            <a:r>
              <a:rPr lang="da-DK" i="1" dirty="0">
                <a:solidFill>
                  <a:srgbClr val="2F5496"/>
                </a:solidFill>
                <a:effectLst/>
                <a:latin typeface="Djoef Offc" panose="02000000000000000000" pitchFamily="2" charset="0"/>
                <a:ea typeface="Calibri" panose="020F0502020204030204" pitchFamily="34" charset="0"/>
                <a:cs typeface="Times New Roman" panose="02020603050405020304" pitchFamily="18" charset="0"/>
              </a:rPr>
              <a:t>vad foreslår du? Skriv dit forslag til OK26-krav på www.djoef.dk/ok26</a:t>
            </a:r>
            <a:endParaRPr lang="da-DK"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endParaRPr lang="da-DK" dirty="0"/>
          </a:p>
        </p:txBody>
      </p:sp>
      <p:sp>
        <p:nvSpPr>
          <p:cNvPr id="5" name="Pladsholder til tekst 4">
            <a:extLst>
              <a:ext uri="{FF2B5EF4-FFF2-40B4-BE49-F238E27FC236}">
                <a16:creationId xmlns:a16="http://schemas.microsoft.com/office/drawing/2014/main" id="{75D2A82F-6D72-8957-1BB3-E189BE79594A}"/>
              </a:ext>
            </a:extLst>
          </p:cNvPr>
          <p:cNvSpPr>
            <a:spLocks noGrp="1"/>
          </p:cNvSpPr>
          <p:nvPr>
            <p:ph type="body" sz="quarter" idx="17"/>
          </p:nvPr>
        </p:nvSpPr>
        <p:spPr/>
        <p:txBody>
          <a:bodyPr/>
          <a:lstStyle/>
          <a:p>
            <a:endParaRPr lang="da-DK"/>
          </a:p>
        </p:txBody>
      </p:sp>
      <p:sp>
        <p:nvSpPr>
          <p:cNvPr id="6" name="Pladsholder til dato 5">
            <a:extLst>
              <a:ext uri="{FF2B5EF4-FFF2-40B4-BE49-F238E27FC236}">
                <a16:creationId xmlns:a16="http://schemas.microsoft.com/office/drawing/2014/main" id="{A34B70B0-4E93-FA6E-51BC-363C87897D8D}"/>
              </a:ext>
            </a:extLst>
          </p:cNvPr>
          <p:cNvSpPr>
            <a:spLocks noGrp="1"/>
          </p:cNvSpPr>
          <p:nvPr>
            <p:ph type="dt" sz="half" idx="10"/>
          </p:nvPr>
        </p:nvSpPr>
        <p:spPr/>
        <p:txBody>
          <a:bodyPr/>
          <a:lstStyle/>
          <a:p>
            <a:fld id="{0626A81D-0A1B-4D38-A0DE-C11D224DA870}" type="datetime2">
              <a:rPr lang="da-DK" smtClean="0"/>
              <a:t>13. januar 2025</a:t>
            </a:fld>
            <a:endParaRPr lang="da-DK" dirty="0"/>
          </a:p>
        </p:txBody>
      </p:sp>
      <p:sp>
        <p:nvSpPr>
          <p:cNvPr id="7" name="Pladsholder til slidenummer 6">
            <a:extLst>
              <a:ext uri="{FF2B5EF4-FFF2-40B4-BE49-F238E27FC236}">
                <a16:creationId xmlns:a16="http://schemas.microsoft.com/office/drawing/2014/main" id="{B3D67D5A-4C45-9AF0-B82B-5C0C1A9020B1}"/>
              </a:ext>
            </a:extLst>
          </p:cNvPr>
          <p:cNvSpPr>
            <a:spLocks noGrp="1"/>
          </p:cNvSpPr>
          <p:nvPr>
            <p:ph type="sldNum" sz="quarter" idx="12"/>
          </p:nvPr>
        </p:nvSpPr>
        <p:spPr/>
        <p:txBody>
          <a:bodyPr/>
          <a:lstStyle/>
          <a:p>
            <a:fld id="{23AA811B-2EBD-4900-905E-5BE206449611}" type="slidenum">
              <a:rPr lang="da-DK" smtClean="0"/>
              <a:pPr/>
              <a:t>12</a:t>
            </a:fld>
            <a:endParaRPr lang="da-DK" dirty="0"/>
          </a:p>
        </p:txBody>
      </p:sp>
      <p:pic>
        <p:nvPicPr>
          <p:cNvPr id="4" name="Billede 3">
            <a:extLst>
              <a:ext uri="{FF2B5EF4-FFF2-40B4-BE49-F238E27FC236}">
                <a16:creationId xmlns:a16="http://schemas.microsoft.com/office/drawing/2014/main" id="{D35586E0-2B65-82F4-C35F-91F2E616FB53}"/>
              </a:ext>
            </a:extLst>
          </p:cNvPr>
          <p:cNvPicPr>
            <a:picLocks noChangeAspect="1"/>
          </p:cNvPicPr>
          <p:nvPr>
            <p:custDataLst>
              <p:tags r:id="rId1"/>
            </p:custData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8446883" y="3689372"/>
            <a:ext cx="2785754" cy="2625915"/>
          </a:xfrm>
          <a:prstGeom prst="rect">
            <a:avLst/>
          </a:prstGeom>
        </p:spPr>
      </p:pic>
      <p:sp>
        <p:nvSpPr>
          <p:cNvPr id="12" name="Pladsholder til indhold 11">
            <a:extLst>
              <a:ext uri="{FF2B5EF4-FFF2-40B4-BE49-F238E27FC236}">
                <a16:creationId xmlns:a16="http://schemas.microsoft.com/office/drawing/2014/main" id="{416DBD93-B878-D832-E28F-DD273C3CB628}"/>
              </a:ext>
            </a:extLst>
          </p:cNvPr>
          <p:cNvSpPr>
            <a:spLocks noGrp="1"/>
          </p:cNvSpPr>
          <p:nvPr>
            <p:ph sz="half" idx="2"/>
          </p:nvPr>
        </p:nvSpPr>
        <p:spPr/>
        <p:txBody>
          <a:bodyPr/>
          <a:lstStyle/>
          <a:p>
            <a:endParaRPr lang="da-DK" dirty="0"/>
          </a:p>
        </p:txBody>
      </p:sp>
    </p:spTree>
    <p:extLst>
      <p:ext uri="{BB962C8B-B14F-4D97-AF65-F5344CB8AC3E}">
        <p14:creationId xmlns:p14="http://schemas.microsoft.com/office/powerpoint/2010/main" val="308726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49115-449C-67A2-E773-78BA345868D1}"/>
              </a:ext>
            </a:extLst>
          </p:cNvPr>
          <p:cNvSpPr>
            <a:spLocks noGrp="1"/>
          </p:cNvSpPr>
          <p:nvPr>
            <p:ph type="ctrTitle"/>
          </p:nvPr>
        </p:nvSpPr>
        <p:spPr>
          <a:xfrm>
            <a:off x="1765425" y="2228850"/>
            <a:ext cx="5785165" cy="4267200"/>
          </a:xfrm>
        </p:spPr>
        <p:txBody>
          <a:bodyPr/>
          <a:lstStyle/>
          <a:p>
            <a:r>
              <a:rPr lang="da-DK" dirty="0"/>
              <a:t>Jeres forslag </a:t>
            </a:r>
          </a:p>
        </p:txBody>
      </p:sp>
      <p:sp>
        <p:nvSpPr>
          <p:cNvPr id="3" name="Pladsholder til slidenummer 2">
            <a:extLst>
              <a:ext uri="{FF2B5EF4-FFF2-40B4-BE49-F238E27FC236}">
                <a16:creationId xmlns:a16="http://schemas.microsoft.com/office/drawing/2014/main" id="{76213A9A-8EED-4F31-07D3-F394C5E3FB70}"/>
              </a:ext>
            </a:extLst>
          </p:cNvPr>
          <p:cNvSpPr>
            <a:spLocks noGrp="1"/>
          </p:cNvSpPr>
          <p:nvPr>
            <p:ph type="sldNum" sz="quarter" idx="12"/>
          </p:nvPr>
        </p:nvSpPr>
        <p:spPr/>
        <p:txBody>
          <a:bodyPr/>
          <a:lstStyle/>
          <a:p>
            <a:fld id="{23AA811B-2EBD-4900-905E-5BE206449611}" type="slidenum">
              <a:rPr lang="da-DK" smtClean="0"/>
              <a:pPr/>
              <a:t>13</a:t>
            </a:fld>
            <a:endParaRPr lang="da-DK" dirty="0"/>
          </a:p>
        </p:txBody>
      </p:sp>
    </p:spTree>
    <p:extLst>
      <p:ext uri="{BB962C8B-B14F-4D97-AF65-F5344CB8AC3E}">
        <p14:creationId xmlns:p14="http://schemas.microsoft.com/office/powerpoint/2010/main" val="34738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EB900-51D3-0953-7490-BA47898C02BC}"/>
              </a:ext>
            </a:extLst>
          </p:cNvPr>
          <p:cNvSpPr>
            <a:spLocks noGrp="1"/>
          </p:cNvSpPr>
          <p:nvPr>
            <p:ph type="title"/>
          </p:nvPr>
        </p:nvSpPr>
        <p:spPr/>
        <p:txBody>
          <a:bodyPr/>
          <a:lstStyle/>
          <a:p>
            <a:r>
              <a:rPr lang="da-DK" dirty="0"/>
              <a:t>Proces for gruppedrøftelser om OK26</a:t>
            </a:r>
          </a:p>
        </p:txBody>
      </p:sp>
      <p:sp>
        <p:nvSpPr>
          <p:cNvPr id="3" name="Pladsholder til indhold 2">
            <a:extLst>
              <a:ext uri="{FF2B5EF4-FFF2-40B4-BE49-F238E27FC236}">
                <a16:creationId xmlns:a16="http://schemas.microsoft.com/office/drawing/2014/main" id="{F4E1329E-DDA1-C70E-D518-9851C4E9AA65}"/>
              </a:ext>
            </a:extLst>
          </p:cNvPr>
          <p:cNvSpPr>
            <a:spLocks noGrp="1"/>
          </p:cNvSpPr>
          <p:nvPr>
            <p:ph idx="1"/>
          </p:nvPr>
        </p:nvSpPr>
        <p:spPr>
          <a:xfrm>
            <a:off x="539751" y="1759974"/>
            <a:ext cx="8613302" cy="4555313"/>
          </a:xfrm>
        </p:spPr>
        <p:txBody>
          <a:bodyPr/>
          <a:lstStyle/>
          <a:p>
            <a:r>
              <a:rPr lang="da-DK" sz="1800" dirty="0"/>
              <a:t>Grupper på 4-5 personer</a:t>
            </a:r>
          </a:p>
          <a:p>
            <a:r>
              <a:rPr lang="da-DK" sz="1800" dirty="0"/>
              <a:t>Tre tema-ark (ét for hvert tema) til hver gruppe </a:t>
            </a:r>
          </a:p>
          <a:p>
            <a:r>
              <a:rPr lang="da-DK" sz="1800" dirty="0"/>
              <a:t>5 min. til egen refleksion – Med udgangspunkt i dit arbejdsliv og dine arbejdsvilkår, hvilke overenskomstkrav synes du så, at Djøf skal stille ved OK26?  </a:t>
            </a:r>
          </a:p>
          <a:p>
            <a:r>
              <a:rPr lang="da-DK" sz="1800" dirty="0"/>
              <a:t>20 min. Gruppen sætter pen til papir og skriver alle gode forslag til overenskomstkrav på tema-arkene</a:t>
            </a:r>
          </a:p>
          <a:p>
            <a:r>
              <a:rPr lang="da-DK" sz="1800" dirty="0"/>
              <a:t>Opsamling i plenum. TR får tilbagemeldinger fra grupperne på deres særligt prioriterede forslag.</a:t>
            </a:r>
          </a:p>
          <a:p>
            <a:r>
              <a:rPr lang="da-DK" sz="1800" dirty="0"/>
              <a:t>Efter klubmødet: TR melder klubbens særligt prioriterede forslag ind på </a:t>
            </a:r>
            <a:r>
              <a:rPr lang="da-DK" sz="1800" u="sng" dirty="0">
                <a:solidFill>
                  <a:schemeClr val="tx2">
                    <a:lumMod val="75000"/>
                    <a:lumOff val="25000"/>
                  </a:schemeClr>
                </a:solidFill>
                <a:hlinkClick r:id="rId4">
                  <a:extLst>
                    <a:ext uri="{A12FA001-AC4F-418D-AE19-62706E023703}">
                      <ahyp:hlinkClr xmlns:ahyp="http://schemas.microsoft.com/office/drawing/2018/hyperlinkcolor" val="tx"/>
                    </a:ext>
                  </a:extLst>
                </a:hlinkClick>
              </a:rPr>
              <a:t>djoef.dk/</a:t>
            </a:r>
            <a:r>
              <a:rPr lang="da-DK" sz="1800" u="sng" dirty="0">
                <a:solidFill>
                  <a:schemeClr val="tx2">
                    <a:lumMod val="75000"/>
                    <a:lumOff val="25000"/>
                  </a:schemeClr>
                </a:solidFill>
              </a:rPr>
              <a:t>ok26</a:t>
            </a:r>
          </a:p>
          <a:p>
            <a:r>
              <a:rPr lang="da-DK" sz="1800" dirty="0"/>
              <a:t>Alle er derudover velkomne til individuelt at melde deres egne forslag ind på </a:t>
            </a:r>
            <a:r>
              <a:rPr lang="da-DK" sz="1800" u="sng" dirty="0">
                <a:solidFill>
                  <a:schemeClr val="tx2">
                    <a:lumMod val="75000"/>
                    <a:lumOff val="25000"/>
                  </a:schemeClr>
                </a:solidFill>
              </a:rPr>
              <a:t>djoef.dk/ok26 </a:t>
            </a:r>
            <a:r>
              <a:rPr lang="da-DK" sz="1800" dirty="0"/>
              <a:t>.</a:t>
            </a:r>
          </a:p>
          <a:p>
            <a:endParaRPr lang="da-DK" sz="1400" i="1" dirty="0"/>
          </a:p>
          <a:p>
            <a:pPr marL="0" indent="0">
              <a:buNone/>
            </a:pPr>
            <a:r>
              <a:rPr lang="da-DK" sz="1400" i="1" dirty="0"/>
              <a:t>(Hele processen tager ca. 45 min.)</a:t>
            </a:r>
          </a:p>
        </p:txBody>
      </p:sp>
      <p:sp>
        <p:nvSpPr>
          <p:cNvPr id="4" name="Pladsholder til tekst 3">
            <a:extLst>
              <a:ext uri="{FF2B5EF4-FFF2-40B4-BE49-F238E27FC236}">
                <a16:creationId xmlns:a16="http://schemas.microsoft.com/office/drawing/2014/main" id="{1B5F76C6-EDA6-79CF-0D40-8E1F20F0B2A0}"/>
              </a:ext>
            </a:extLst>
          </p:cNvPr>
          <p:cNvSpPr>
            <a:spLocks noGrp="1"/>
          </p:cNvSpPr>
          <p:nvPr>
            <p:ph type="body" sz="quarter" idx="17"/>
          </p:nvPr>
        </p:nvSpPr>
        <p:spPr/>
        <p:txBody>
          <a:bodyPr/>
          <a:lstStyle/>
          <a:p>
            <a:endParaRPr lang="da-DK" dirty="0"/>
          </a:p>
        </p:txBody>
      </p:sp>
      <p:sp>
        <p:nvSpPr>
          <p:cNvPr id="5" name="Pladsholder til slidenummer 4">
            <a:extLst>
              <a:ext uri="{FF2B5EF4-FFF2-40B4-BE49-F238E27FC236}">
                <a16:creationId xmlns:a16="http://schemas.microsoft.com/office/drawing/2014/main" id="{68A811E1-FF2F-0A95-9A48-62AD732CE5A7}"/>
              </a:ext>
            </a:extLst>
          </p:cNvPr>
          <p:cNvSpPr>
            <a:spLocks noGrp="1"/>
          </p:cNvSpPr>
          <p:nvPr>
            <p:ph type="sldNum" sz="quarter" idx="20"/>
          </p:nvPr>
        </p:nvSpPr>
        <p:spPr/>
        <p:txBody>
          <a:bodyPr/>
          <a:lstStyle/>
          <a:p>
            <a:fld id="{23AA811B-2EBD-4900-905E-5BE206449611}" type="slidenum">
              <a:rPr lang="da-DK" smtClean="0"/>
              <a:pPr/>
              <a:t>14</a:t>
            </a:fld>
            <a:endParaRPr lang="da-DK" dirty="0"/>
          </a:p>
        </p:txBody>
      </p:sp>
      <p:pic>
        <p:nvPicPr>
          <p:cNvPr id="11" name="Picture 6">
            <a:extLst>
              <a:ext uri="{FF2B5EF4-FFF2-40B4-BE49-F238E27FC236}">
                <a16:creationId xmlns:a16="http://schemas.microsoft.com/office/drawing/2014/main" id="{68F45EFF-B630-6DA6-4A58-4087F5C35E13}"/>
              </a:ext>
            </a:extLst>
          </p:cNvPr>
          <p:cNvPicPr>
            <a:picLocks noChangeAspect="1"/>
          </p:cNvPicPr>
          <p:nvPr>
            <p:custDataLst>
              <p:tags r:id="rId1"/>
            </p:custDataLst>
          </p:nvPr>
        </p:nvPicPr>
        <p:blipFill rotWithShape="1">
          <a:blip r:embed="rId5">
            <a:duotone>
              <a:prstClr val="black"/>
              <a:schemeClr val="tx2">
                <a:lumMod val="50000"/>
                <a:lumOff val="50000"/>
                <a:tint val="45000"/>
                <a:satMod val="400000"/>
              </a:schemeClr>
            </a:duotone>
            <a:extLst>
              <a:ext uri="{28A0092B-C50C-407E-A947-70E740481C1C}">
                <a14:useLocalDpi xmlns:a14="http://schemas.microsoft.com/office/drawing/2010/main" val="0"/>
              </a:ext>
            </a:extLst>
          </a:blip>
          <a:srcRect l="-183721" t="-160338" r="-45779" b="-51131"/>
          <a:stretch/>
        </p:blipFill>
        <p:spPr>
          <a:xfrm>
            <a:off x="4925084" y="-72428"/>
            <a:ext cx="7812507" cy="7460056"/>
          </a:xfrm>
          <a:prstGeom prst="rect">
            <a:avLst/>
          </a:prstGeom>
        </p:spPr>
      </p:pic>
    </p:spTree>
    <p:extLst>
      <p:ext uri="{BB962C8B-B14F-4D97-AF65-F5344CB8AC3E}">
        <p14:creationId xmlns:p14="http://schemas.microsoft.com/office/powerpoint/2010/main" val="1577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B4275-3536-1A70-7F59-4822AF74F08C}"/>
              </a:ext>
            </a:extLst>
          </p:cNvPr>
          <p:cNvSpPr>
            <a:spLocks noGrp="1"/>
          </p:cNvSpPr>
          <p:nvPr>
            <p:ph type="title"/>
          </p:nvPr>
        </p:nvSpPr>
        <p:spPr/>
        <p:txBody>
          <a:bodyPr/>
          <a:lstStyle/>
          <a:p>
            <a:r>
              <a:rPr lang="da-DK" dirty="0"/>
              <a:t>Sæt dit aftryk på OK26</a:t>
            </a:r>
          </a:p>
        </p:txBody>
      </p:sp>
      <p:sp>
        <p:nvSpPr>
          <p:cNvPr id="9" name="Pladsholder til indhold 8">
            <a:extLst>
              <a:ext uri="{FF2B5EF4-FFF2-40B4-BE49-F238E27FC236}">
                <a16:creationId xmlns:a16="http://schemas.microsoft.com/office/drawing/2014/main" id="{E8199069-571A-4067-FE06-97A45120DCC1}"/>
              </a:ext>
            </a:extLst>
          </p:cNvPr>
          <p:cNvSpPr>
            <a:spLocks noGrp="1"/>
          </p:cNvSpPr>
          <p:nvPr>
            <p:ph idx="1"/>
          </p:nvPr>
        </p:nvSpPr>
        <p:spPr>
          <a:xfrm>
            <a:off x="539751" y="1692876"/>
            <a:ext cx="5375274" cy="4622411"/>
          </a:xfrm>
        </p:spPr>
        <p:txBody>
          <a:bodyPr/>
          <a:lstStyle/>
          <a:p>
            <a:pPr marL="0" indent="0">
              <a:buNone/>
            </a:pPr>
            <a:endParaRPr lang="da-DK" dirty="0"/>
          </a:p>
          <a:p>
            <a:pPr marL="0" indent="0">
              <a:buNone/>
            </a:pPr>
            <a:endParaRPr lang="da-DK" dirty="0"/>
          </a:p>
          <a:p>
            <a:pPr marL="0" indent="0">
              <a:buNone/>
            </a:pPr>
            <a:r>
              <a:rPr lang="da-DK" dirty="0"/>
              <a:t>På djoef.dk/ok26</a:t>
            </a:r>
          </a:p>
          <a:p>
            <a:pPr marL="0" indent="0">
              <a:buNone/>
            </a:pPr>
            <a:endParaRPr lang="da-DK" dirty="0"/>
          </a:p>
          <a:p>
            <a:pPr marL="0" indent="0">
              <a:buNone/>
            </a:pPr>
            <a:r>
              <a:rPr lang="da-DK" dirty="0"/>
              <a:t>Tak for dit input.</a:t>
            </a:r>
          </a:p>
          <a:p>
            <a:pPr marL="0" indent="0">
              <a:buNone/>
            </a:pPr>
            <a:endParaRPr lang="da-DK" dirty="0"/>
          </a:p>
          <a:p>
            <a:pPr marL="0" indent="0">
              <a:buNone/>
            </a:pPr>
            <a:r>
              <a:rPr lang="da-DK" dirty="0"/>
              <a:t>Bedste hilsner </a:t>
            </a:r>
          </a:p>
          <a:p>
            <a:pPr marL="0" indent="0">
              <a:buNone/>
            </a:pPr>
            <a:r>
              <a:rPr lang="da-DK" dirty="0"/>
              <a:t>Johanne Nordmann, </a:t>
            </a:r>
          </a:p>
          <a:p>
            <a:pPr marL="0" indent="0">
              <a:buNone/>
            </a:pPr>
            <a:r>
              <a:rPr lang="da-DK" dirty="0"/>
              <a:t>formand for Djøf Offentlig</a:t>
            </a:r>
          </a:p>
          <a:p>
            <a:pPr marL="0" indent="0">
              <a:buNone/>
            </a:pPr>
            <a:endParaRPr lang="da-DK" dirty="0"/>
          </a:p>
          <a:p>
            <a:pPr marL="0" indent="0">
              <a:buNone/>
            </a:pPr>
            <a:r>
              <a:rPr lang="da-DK" dirty="0">
                <a:hlinkClick r:id="rId4"/>
              </a:rPr>
              <a:t>Johanne Nordmann | LinkedIn</a:t>
            </a:r>
            <a:r>
              <a:rPr lang="da-DK" dirty="0"/>
              <a:t> &amp; </a:t>
            </a:r>
            <a:r>
              <a:rPr lang="da-DK" dirty="0">
                <a:hlinkClick r:id="rId5"/>
              </a:rPr>
              <a:t>jon@djoef.dk</a:t>
            </a:r>
            <a:r>
              <a:rPr lang="da-DK" dirty="0"/>
              <a:t> </a:t>
            </a:r>
          </a:p>
        </p:txBody>
      </p:sp>
      <p:sp>
        <p:nvSpPr>
          <p:cNvPr id="5" name="Pladsholder til tekst 4">
            <a:extLst>
              <a:ext uri="{FF2B5EF4-FFF2-40B4-BE49-F238E27FC236}">
                <a16:creationId xmlns:a16="http://schemas.microsoft.com/office/drawing/2014/main" id="{C5421C36-561B-8F05-A6F3-D8C59A6B5CCA}"/>
              </a:ext>
            </a:extLst>
          </p:cNvPr>
          <p:cNvSpPr>
            <a:spLocks noGrp="1"/>
          </p:cNvSpPr>
          <p:nvPr>
            <p:ph type="body" sz="quarter" idx="17"/>
          </p:nvPr>
        </p:nvSpPr>
        <p:spPr/>
        <p:txBody>
          <a:bodyPr/>
          <a:lstStyle/>
          <a:p>
            <a:endParaRPr lang="da-DK"/>
          </a:p>
        </p:txBody>
      </p:sp>
      <p:pic>
        <p:nvPicPr>
          <p:cNvPr id="8" name="Content Placeholder 3">
            <a:extLst>
              <a:ext uri="{FF2B5EF4-FFF2-40B4-BE49-F238E27FC236}">
                <a16:creationId xmlns:a16="http://schemas.microsoft.com/office/drawing/2014/main" id="{E211EBA2-87B1-A22B-AADC-2F241EF87AC6}"/>
              </a:ext>
            </a:extLst>
          </p:cNvPr>
          <p:cNvPicPr>
            <a:picLocks noGrp="1" noChangeAspect="1"/>
          </p:cNvPicPr>
          <p:nvPr>
            <p:ph sz="half" idx="2"/>
            <p:custDataLst>
              <p:tags r:id="rId1"/>
            </p:custDataLst>
          </p:nvPr>
        </p:nvPicPr>
        <p:blipFill rotWithShape="1">
          <a:blip r:embed="rId6">
            <a:extLst>
              <a:ext uri="{28A0092B-C50C-407E-A947-70E740481C1C}">
                <a14:useLocalDpi xmlns:a14="http://schemas.microsoft.com/office/drawing/2010/main" val="0"/>
              </a:ext>
            </a:extLst>
          </a:blip>
          <a:srcRect l="-54" t="16497" r="54" b="-11185"/>
          <a:stretch/>
        </p:blipFill>
        <p:spPr>
          <a:xfrm>
            <a:off x="6188765" y="900000"/>
            <a:ext cx="4488934" cy="6126114"/>
          </a:xfrm>
        </p:spPr>
      </p:pic>
      <p:sp>
        <p:nvSpPr>
          <p:cNvPr id="6" name="Pladsholder til slidenummer 5">
            <a:extLst>
              <a:ext uri="{FF2B5EF4-FFF2-40B4-BE49-F238E27FC236}">
                <a16:creationId xmlns:a16="http://schemas.microsoft.com/office/drawing/2014/main" id="{16F8A845-4E57-8A67-47E0-8FE44FFD8C80}"/>
              </a:ext>
            </a:extLst>
          </p:cNvPr>
          <p:cNvSpPr>
            <a:spLocks noGrp="1"/>
          </p:cNvSpPr>
          <p:nvPr>
            <p:ph type="sldNum" sz="quarter" idx="12"/>
          </p:nvPr>
        </p:nvSpPr>
        <p:spPr/>
        <p:txBody>
          <a:bodyPr/>
          <a:lstStyle/>
          <a:p>
            <a:fld id="{23AA811B-2EBD-4900-905E-5BE206449611}" type="slidenum">
              <a:rPr lang="da-DK" smtClean="0"/>
              <a:pPr/>
              <a:t>15</a:t>
            </a:fld>
            <a:endParaRPr lang="da-DK" dirty="0"/>
          </a:p>
        </p:txBody>
      </p:sp>
    </p:spTree>
    <p:extLst>
      <p:ext uri="{BB962C8B-B14F-4D97-AF65-F5344CB8AC3E}">
        <p14:creationId xmlns:p14="http://schemas.microsoft.com/office/powerpoint/2010/main" val="303119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008D71C-F32F-1D1D-E01F-7F9319F0A035}"/>
              </a:ext>
            </a:extLst>
          </p:cNvPr>
          <p:cNvSpPr>
            <a:spLocks noGrp="1"/>
          </p:cNvSpPr>
          <p:nvPr>
            <p:ph type="dt" sz="half" idx="10"/>
          </p:nvPr>
        </p:nvSpPr>
        <p:spPr/>
        <p:txBody>
          <a:bodyPr/>
          <a:lstStyle/>
          <a:p>
            <a:fld id="{FC45A81F-B898-4068-A954-EEB4F6461B26}" type="datetime2">
              <a:rPr lang="da-DK" smtClean="0"/>
              <a:t>13. januar 2025</a:t>
            </a:fld>
            <a:endParaRPr lang="da-DK" dirty="0"/>
          </a:p>
        </p:txBody>
      </p:sp>
      <p:sp>
        <p:nvSpPr>
          <p:cNvPr id="3" name="Pladsholder til slidenummer 2">
            <a:extLst>
              <a:ext uri="{FF2B5EF4-FFF2-40B4-BE49-F238E27FC236}">
                <a16:creationId xmlns:a16="http://schemas.microsoft.com/office/drawing/2014/main" id="{9DEB27B6-0F0D-516C-64E9-E4801D0B525A}"/>
              </a:ext>
            </a:extLst>
          </p:cNvPr>
          <p:cNvSpPr>
            <a:spLocks noGrp="1"/>
          </p:cNvSpPr>
          <p:nvPr>
            <p:ph type="sldNum" sz="quarter" idx="12"/>
          </p:nvPr>
        </p:nvSpPr>
        <p:spPr/>
        <p:txBody>
          <a:bodyPr/>
          <a:lstStyle/>
          <a:p>
            <a:fld id="{23AA811B-2EBD-4900-905E-5BE206449611}" type="slidenum">
              <a:rPr lang="da-DK" smtClean="0"/>
              <a:pPr/>
              <a:t>16</a:t>
            </a:fld>
            <a:endParaRPr lang="da-DK" dirty="0"/>
          </a:p>
        </p:txBody>
      </p:sp>
      <p:pic>
        <p:nvPicPr>
          <p:cNvPr id="30" name="Billede 29">
            <a:extLst>
              <a:ext uri="{FF2B5EF4-FFF2-40B4-BE49-F238E27FC236}">
                <a16:creationId xmlns:a16="http://schemas.microsoft.com/office/drawing/2014/main" id="{5D123542-4902-6E4F-01FB-C4858C614D74}"/>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26322" t="-877" r="-50587" b="-3836"/>
          <a:stretch/>
        </p:blipFill>
        <p:spPr>
          <a:xfrm>
            <a:off x="1100307" y="540000"/>
            <a:ext cx="11550773" cy="6076702"/>
          </a:xfrm>
          <a:prstGeom prst="rect">
            <a:avLst/>
          </a:prstGeom>
        </p:spPr>
      </p:pic>
      <p:sp>
        <p:nvSpPr>
          <p:cNvPr id="32" name="Tekstfelt 31">
            <a:extLst>
              <a:ext uri="{FF2B5EF4-FFF2-40B4-BE49-F238E27FC236}">
                <a16:creationId xmlns:a16="http://schemas.microsoft.com/office/drawing/2014/main" id="{EA5EF979-548E-2859-3034-40E2D3E54B8A}"/>
              </a:ext>
            </a:extLst>
          </p:cNvPr>
          <p:cNvSpPr txBox="1"/>
          <p:nvPr/>
        </p:nvSpPr>
        <p:spPr>
          <a:xfrm>
            <a:off x="3186820" y="1285592"/>
            <a:ext cx="5596568" cy="2308324"/>
          </a:xfrm>
          <a:prstGeom prst="rect">
            <a:avLst/>
          </a:prstGeom>
          <a:noFill/>
        </p:spPr>
        <p:txBody>
          <a:bodyPr wrap="square">
            <a:spAutoFit/>
          </a:bodyPr>
          <a:lstStyle/>
          <a:p>
            <a:r>
              <a:rPr lang="da-DK" sz="1600" b="1" dirty="0">
                <a:effectLst/>
                <a:latin typeface="Djoef Offc" panose="02000000000000000000" pitchFamily="2" charset="0"/>
                <a:ea typeface="Calibri" panose="020F0502020204030204" pitchFamily="34" charset="0"/>
                <a:cs typeface="Arial" panose="020B0604020202020204" pitchFamily="34" charset="0"/>
              </a:rPr>
              <a:t>Skal vi ses online?</a:t>
            </a:r>
            <a:br>
              <a:rPr lang="da-DK" sz="1600" dirty="0">
                <a:effectLst/>
                <a:latin typeface="Arial" panose="020B0604020202020204" pitchFamily="34" charset="0"/>
                <a:ea typeface="Calibri" panose="020F0502020204030204" pitchFamily="34" charset="0"/>
                <a:cs typeface="Arial" panose="020B0604020202020204" pitchFamily="34" charset="0"/>
              </a:rPr>
            </a:br>
            <a:r>
              <a:rPr lang="da-DK" sz="1600" dirty="0">
                <a:effectLst/>
                <a:latin typeface="Djoef Offc" panose="02000000000000000000" pitchFamily="2" charset="0"/>
                <a:ea typeface="Calibri" panose="020F0502020204030204" pitchFamily="34" charset="0"/>
                <a:cs typeface="Arial" panose="020B0604020202020204" pitchFamily="34" charset="0"/>
              </a:rPr>
              <a:t> </a:t>
            </a:r>
            <a:br>
              <a:rPr lang="da-DK" sz="1600" dirty="0">
                <a:effectLst/>
                <a:latin typeface="Arial" panose="020B0604020202020204" pitchFamily="34" charset="0"/>
                <a:ea typeface="Calibri" panose="020F0502020204030204" pitchFamily="34" charset="0"/>
                <a:cs typeface="Arial" panose="020B0604020202020204" pitchFamily="34" charset="0"/>
              </a:rPr>
            </a:br>
            <a:r>
              <a:rPr lang="da-DK" sz="1600" i="1" dirty="0">
                <a:effectLst/>
                <a:latin typeface="Djoef Offc" panose="02000000000000000000" pitchFamily="2" charset="0"/>
                <a:ea typeface="Calibri" panose="020F0502020204030204" pitchFamily="34" charset="0"/>
                <a:cs typeface="Arial" panose="020B0604020202020204" pitchFamily="34" charset="0"/>
              </a:rPr>
              <a:t>2 morgener og 1 eftermiddag i februar giver Johanne Nordmann </a:t>
            </a:r>
            <a:r>
              <a:rPr lang="da-DK" sz="1600" i="1" dirty="0">
                <a:latin typeface="Djoef Offc" panose="02000000000000000000" pitchFamily="2" charset="0"/>
                <a:ea typeface="Calibri" panose="020F0502020204030204" pitchFamily="34" charset="0"/>
                <a:cs typeface="Arial" panose="020B0604020202020204" pitchFamily="34" charset="0"/>
              </a:rPr>
              <a:t>s</a:t>
            </a:r>
            <a:r>
              <a:rPr lang="da-DK" sz="1600" i="1" dirty="0">
                <a:effectLst/>
                <a:latin typeface="Djoef Offc" panose="02000000000000000000" pitchFamily="2" charset="0"/>
                <a:ea typeface="Calibri" panose="020F0502020204030204" pitchFamily="34" charset="0"/>
                <a:cs typeface="Arial" panose="020B0604020202020204" pitchFamily="34" charset="0"/>
              </a:rPr>
              <a:t>it bud på, hvad Djøf </a:t>
            </a:r>
            <a:r>
              <a:rPr lang="da-DK" sz="1600" i="1" dirty="0" err="1">
                <a:effectLst/>
                <a:latin typeface="Djoef Offc" panose="02000000000000000000" pitchFamily="2" charset="0"/>
                <a:ea typeface="Calibri" panose="020F0502020204030204" pitchFamily="34" charset="0"/>
                <a:cs typeface="Arial" panose="020B0604020202020204" pitchFamily="34" charset="0"/>
              </a:rPr>
              <a:t>Offentligs</a:t>
            </a:r>
            <a:r>
              <a:rPr lang="da-DK" sz="1600" i="1" dirty="0">
                <a:effectLst/>
                <a:latin typeface="Djoef Offc" panose="02000000000000000000" pitchFamily="2" charset="0"/>
                <a:ea typeface="Calibri" panose="020F0502020204030204" pitchFamily="34" charset="0"/>
                <a:cs typeface="Arial" panose="020B0604020202020204" pitchFamily="34" charset="0"/>
              </a:rPr>
              <a:t> bestyrelse  ser</a:t>
            </a:r>
            <a:r>
              <a:rPr lang="da-DK" sz="1600" i="1" dirty="0">
                <a:latin typeface="Djoef Offc" panose="02000000000000000000" pitchFamily="2" charset="0"/>
                <a:ea typeface="Calibri" panose="020F0502020204030204" pitchFamily="34" charset="0"/>
                <a:cs typeface="Arial" panose="020B0604020202020204" pitchFamily="34" charset="0"/>
              </a:rPr>
              <a:t> s</a:t>
            </a:r>
            <a:r>
              <a:rPr lang="da-DK" sz="1600" i="1" dirty="0">
                <a:effectLst/>
                <a:latin typeface="Djoef Offc" panose="02000000000000000000" pitchFamily="2" charset="0"/>
                <a:ea typeface="Calibri" panose="020F0502020204030204" pitchFamily="34" charset="0"/>
                <a:cs typeface="Arial" panose="020B0604020202020204" pitchFamily="34" charset="0"/>
              </a:rPr>
              <a:t>om de vigtigste Djøf-prioriteter ved OK26. </a:t>
            </a:r>
            <a:br>
              <a:rPr lang="da-DK" sz="1600" i="1" dirty="0">
                <a:effectLst/>
                <a:latin typeface="Djoef Offc" panose="02000000000000000000" pitchFamily="2" charset="0"/>
                <a:ea typeface="Calibri" panose="020F0502020204030204" pitchFamily="34" charset="0"/>
                <a:cs typeface="Arial" panose="020B0604020202020204" pitchFamily="34" charset="0"/>
              </a:rPr>
            </a:br>
            <a:br>
              <a:rPr lang="da-DK" sz="1600" i="1" dirty="0">
                <a:effectLst/>
                <a:latin typeface="Djoef Offc" panose="02000000000000000000" pitchFamily="2" charset="0"/>
                <a:ea typeface="Calibri" panose="020F0502020204030204" pitchFamily="34" charset="0"/>
                <a:cs typeface="Arial" panose="020B0604020202020204" pitchFamily="34" charset="0"/>
              </a:rPr>
            </a:br>
            <a:r>
              <a:rPr lang="da-DK" sz="1600" i="1" dirty="0">
                <a:effectLst/>
                <a:latin typeface="Djoef Offc" panose="02000000000000000000" pitchFamily="2" charset="0"/>
                <a:ea typeface="Calibri" panose="020F0502020204030204" pitchFamily="34" charset="0"/>
                <a:cs typeface="Arial" panose="020B0604020202020204" pitchFamily="34" charset="0"/>
              </a:rPr>
              <a:t>Vær med den 3., 5. eller 26. februar. </a:t>
            </a:r>
            <a:br>
              <a:rPr lang="da-DK" sz="1600" dirty="0">
                <a:effectLst/>
                <a:latin typeface="Arial" panose="020B0604020202020204" pitchFamily="34" charset="0"/>
                <a:ea typeface="Calibri" panose="020F0502020204030204" pitchFamily="34" charset="0"/>
                <a:cs typeface="Arial" panose="020B0604020202020204" pitchFamily="34" charset="0"/>
              </a:rPr>
            </a:br>
            <a:r>
              <a:rPr lang="da-DK" sz="1600" i="1" dirty="0">
                <a:effectLst/>
                <a:latin typeface="Djoef Offc" panose="02000000000000000000" pitchFamily="2" charset="0"/>
                <a:ea typeface="Calibri" panose="020F0502020204030204" pitchFamily="34" charset="0"/>
                <a:cs typeface="Arial" panose="020B0604020202020204" pitchFamily="34" charset="0"/>
              </a:rPr>
              <a:t> </a:t>
            </a:r>
            <a:br>
              <a:rPr lang="da-DK" sz="1600" dirty="0">
                <a:effectLst/>
                <a:latin typeface="Arial" panose="020B0604020202020204" pitchFamily="34" charset="0"/>
                <a:ea typeface="Calibri" panose="020F0502020204030204" pitchFamily="34" charset="0"/>
                <a:cs typeface="Arial" panose="020B0604020202020204" pitchFamily="34" charset="0"/>
              </a:rPr>
            </a:br>
            <a:r>
              <a:rPr lang="da-DK" sz="1600" i="1" dirty="0">
                <a:effectLst/>
                <a:latin typeface="Djoef Offc" panose="02000000000000000000" pitchFamily="2"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Læs mere og tilmeld dig</a:t>
            </a:r>
            <a:r>
              <a:rPr lang="da-DK" sz="1600" i="1" dirty="0">
                <a:effectLst/>
                <a:latin typeface="Djoef Offc" panose="02000000000000000000" pitchFamily="2" charset="0"/>
                <a:ea typeface="Calibri" panose="020F0502020204030204" pitchFamily="34" charset="0"/>
                <a:cs typeface="Arial" panose="020B0604020202020204" pitchFamily="34" charset="0"/>
              </a:rPr>
              <a:t>. </a:t>
            </a:r>
            <a:r>
              <a:rPr lang="da-DK" sz="1600" dirty="0">
                <a:effectLst/>
                <a:latin typeface="Djoef Offc" panose="02000000000000000000" pitchFamily="2" charset="0"/>
                <a:ea typeface="Calibri" panose="020F0502020204030204" pitchFamily="34" charset="0"/>
                <a:cs typeface="Arial" panose="020B0604020202020204" pitchFamily="34" charset="0"/>
              </a:rPr>
              <a:t> </a:t>
            </a:r>
            <a:endParaRPr lang="da-DK" sz="1600" dirty="0"/>
          </a:p>
        </p:txBody>
      </p:sp>
    </p:spTree>
    <p:extLst>
      <p:ext uri="{BB962C8B-B14F-4D97-AF65-F5344CB8AC3E}">
        <p14:creationId xmlns:p14="http://schemas.microsoft.com/office/powerpoint/2010/main" val="318619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C1FF-6A05-49BB-A058-2DDBB980995C}"/>
              </a:ext>
            </a:extLst>
          </p:cNvPr>
          <p:cNvSpPr>
            <a:spLocks noGrp="1"/>
          </p:cNvSpPr>
          <p:nvPr>
            <p:ph type="title"/>
          </p:nvPr>
        </p:nvSpPr>
        <p:spPr/>
        <p:txBody>
          <a:bodyPr/>
          <a:lstStyle/>
          <a:p>
            <a:r>
              <a:rPr lang="da-DK" dirty="0"/>
              <a:t>Tak for jeres bidrag</a:t>
            </a:r>
          </a:p>
        </p:txBody>
      </p:sp>
      <p:sp>
        <p:nvSpPr>
          <p:cNvPr id="5" name="Slide Number Placeholder 4">
            <a:extLst>
              <a:ext uri="{FF2B5EF4-FFF2-40B4-BE49-F238E27FC236}">
                <a16:creationId xmlns:a16="http://schemas.microsoft.com/office/drawing/2014/main" id="{6746D49B-995B-4827-BCF4-131D29DDAF13}"/>
              </a:ext>
            </a:extLst>
          </p:cNvPr>
          <p:cNvSpPr>
            <a:spLocks noGrp="1"/>
          </p:cNvSpPr>
          <p:nvPr>
            <p:ph type="sldNum" sz="quarter" idx="12"/>
          </p:nvPr>
        </p:nvSpPr>
        <p:spPr/>
        <p:txBody>
          <a:bodyPr/>
          <a:lstStyle/>
          <a:p>
            <a:fld id="{23AA811B-2EBD-4900-905E-5BE206449611}" type="slidenum">
              <a:rPr lang="da-DK" smtClean="0"/>
              <a:pPr/>
              <a:t>17</a:t>
            </a:fld>
            <a:endParaRPr lang="da-DK" dirty="0"/>
          </a:p>
        </p:txBody>
      </p:sp>
      <p:pic>
        <p:nvPicPr>
          <p:cNvPr id="7" name="Billede 6" descr="Et billede, der indeholder Grafik, cirkel, symbol, Font/skrifttype&#10;&#10;Automatisk genereret beskrivelse">
            <a:extLst>
              <a:ext uri="{FF2B5EF4-FFF2-40B4-BE49-F238E27FC236}">
                <a16:creationId xmlns:a16="http://schemas.microsoft.com/office/drawing/2014/main" id="{5393F9EF-FF86-BD22-3C78-496960E13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00" y="4643113"/>
            <a:ext cx="1712535" cy="1712535"/>
          </a:xfrm>
          <a:prstGeom prst="rect">
            <a:avLst/>
          </a:prstGeom>
        </p:spPr>
      </p:pic>
    </p:spTree>
    <p:custDataLst>
      <p:tags r:id="rId1"/>
    </p:custDataLst>
    <p:extLst>
      <p:ext uri="{BB962C8B-B14F-4D97-AF65-F5344CB8AC3E}">
        <p14:creationId xmlns:p14="http://schemas.microsoft.com/office/powerpoint/2010/main" val="32377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DB7C03-BFF5-43AD-9FF7-4443559C4633}"/>
              </a:ext>
            </a:extLst>
          </p:cNvPr>
          <p:cNvSpPr>
            <a:spLocks noGrp="1"/>
          </p:cNvSpPr>
          <p:nvPr>
            <p:ph type="title"/>
          </p:nvPr>
        </p:nvSpPr>
        <p:spPr/>
        <p:txBody>
          <a:bodyPr/>
          <a:lstStyle/>
          <a:p>
            <a:r>
              <a:rPr lang="da-DK" sz="2800" dirty="0"/>
              <a:t>Agenda</a:t>
            </a:r>
          </a:p>
        </p:txBody>
      </p:sp>
      <p:sp>
        <p:nvSpPr>
          <p:cNvPr id="6" name="Slide Number Placeholder 5">
            <a:extLst>
              <a:ext uri="{FF2B5EF4-FFF2-40B4-BE49-F238E27FC236}">
                <a16:creationId xmlns:a16="http://schemas.microsoft.com/office/drawing/2014/main" id="{506E08CD-7FC8-4650-851E-4E16C1E1CA31}"/>
              </a:ext>
            </a:extLst>
          </p:cNvPr>
          <p:cNvSpPr>
            <a:spLocks noGrp="1"/>
          </p:cNvSpPr>
          <p:nvPr>
            <p:ph type="sldNum" sz="quarter" idx="16"/>
          </p:nvPr>
        </p:nvSpPr>
        <p:spPr/>
        <p:txBody>
          <a:bodyPr/>
          <a:lstStyle/>
          <a:p>
            <a:fld id="{23AA811B-2EBD-4900-905E-5BE206449611}" type="slidenum">
              <a:rPr lang="da-DK" smtClean="0"/>
              <a:pPr/>
              <a:t>2</a:t>
            </a:fld>
            <a:endParaRPr lang="da-DK" dirty="0"/>
          </a:p>
        </p:txBody>
      </p:sp>
      <p:sp>
        <p:nvSpPr>
          <p:cNvPr id="4" name="Text Placeholder 8">
            <a:extLst>
              <a:ext uri="{FF2B5EF4-FFF2-40B4-BE49-F238E27FC236}">
                <a16:creationId xmlns:a16="http://schemas.microsoft.com/office/drawing/2014/main" id="{4F274825-42B7-489A-940A-9A8356416B1B}"/>
              </a:ext>
            </a:extLst>
          </p:cNvPr>
          <p:cNvSpPr>
            <a:spLocks noGrp="1"/>
          </p:cNvSpPr>
          <p:nvPr>
            <p:ph type="body" sz="quarter" idx="13"/>
          </p:nvPr>
        </p:nvSpPr>
        <p:spPr>
          <a:xfrm>
            <a:off x="3406775" y="2143125"/>
            <a:ext cx="5376863" cy="4352925"/>
          </a:xfrm>
        </p:spPr>
        <p:txBody>
          <a:bodyPr/>
          <a:lstStyle/>
          <a:p>
            <a:pPr marL="342900" indent="-342900">
              <a:buFont typeface="+mj-lt"/>
              <a:buAutoNum type="arabicPeriod"/>
            </a:pPr>
            <a:r>
              <a:rPr lang="da-DK" dirty="0"/>
              <a:t>OK24 genbesøgt</a:t>
            </a:r>
          </a:p>
          <a:p>
            <a:pPr marL="342900" indent="-342900">
              <a:buFont typeface="+mj-lt"/>
              <a:buAutoNum type="arabicPeriod"/>
            </a:pPr>
            <a:endParaRPr lang="da-DK" dirty="0"/>
          </a:p>
          <a:p>
            <a:pPr marL="342900" indent="-342900">
              <a:buFont typeface="+mj-lt"/>
              <a:buAutoNum type="arabicPeriod"/>
            </a:pPr>
            <a:r>
              <a:rPr lang="da-DK" dirty="0"/>
              <a:t>OK26-processen</a:t>
            </a:r>
          </a:p>
          <a:p>
            <a:pPr marL="342900" indent="-342900">
              <a:buFont typeface="+mj-lt"/>
              <a:buAutoNum type="arabicPeriod"/>
            </a:pPr>
            <a:endParaRPr lang="da-DK" dirty="0"/>
          </a:p>
          <a:p>
            <a:pPr marL="342900" indent="-342900">
              <a:buFont typeface="+mj-lt"/>
              <a:buAutoNum type="arabicPeriod"/>
            </a:pPr>
            <a:r>
              <a:rPr lang="da-DK" dirty="0"/>
              <a:t>OK26-bagtæppet</a:t>
            </a:r>
          </a:p>
          <a:p>
            <a:pPr marL="342900" indent="-342900">
              <a:buFont typeface="+mj-lt"/>
              <a:buAutoNum type="arabicPeriod"/>
            </a:pPr>
            <a:endParaRPr lang="da-DK" dirty="0"/>
          </a:p>
          <a:p>
            <a:pPr marL="342900" indent="-342900">
              <a:buFont typeface="+mj-lt"/>
              <a:buAutoNum type="arabicPeriod"/>
            </a:pPr>
            <a:r>
              <a:rPr lang="da-DK" dirty="0"/>
              <a:t>Tre bud på temaer fra Djøf </a:t>
            </a:r>
            <a:r>
              <a:rPr lang="da-DK" dirty="0" err="1"/>
              <a:t>Offentligs</a:t>
            </a:r>
            <a:r>
              <a:rPr lang="da-DK" dirty="0"/>
              <a:t> bestyrelse</a:t>
            </a:r>
          </a:p>
          <a:p>
            <a:pPr marL="342900" indent="-342900">
              <a:buFont typeface="+mj-lt"/>
              <a:buAutoNum type="arabicPeriod"/>
            </a:pPr>
            <a:endParaRPr lang="da-DK" dirty="0"/>
          </a:p>
          <a:p>
            <a:pPr marL="342900" indent="-342900">
              <a:buFont typeface="+mj-lt"/>
              <a:buAutoNum type="arabicPeriod"/>
            </a:pPr>
            <a:r>
              <a:rPr lang="da-DK" dirty="0"/>
              <a:t>Jeres forslag</a:t>
            </a:r>
          </a:p>
          <a:p>
            <a:pPr marL="342900" indent="-342900">
              <a:buFont typeface="+mj-lt"/>
              <a:buAutoNum type="arabicPeriod"/>
            </a:pPr>
            <a:endParaRPr lang="da-DK" dirty="0"/>
          </a:p>
          <a:p>
            <a:pPr marL="342900" indent="-342900">
              <a:buFont typeface="+mj-lt"/>
              <a:buAutoNum type="arabicPeriod"/>
            </a:pPr>
            <a:r>
              <a:rPr lang="da-DK" dirty="0" err="1"/>
              <a:t>Afrundning</a:t>
            </a:r>
            <a:r>
              <a:rPr lang="da-DK" dirty="0"/>
              <a:t> </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endParaRPr lang="da-DK" dirty="0"/>
          </a:p>
        </p:txBody>
      </p:sp>
    </p:spTree>
    <p:custDataLst>
      <p:tags r:id="rId1"/>
    </p:custDataLst>
    <p:extLst>
      <p:ext uri="{BB962C8B-B14F-4D97-AF65-F5344CB8AC3E}">
        <p14:creationId xmlns:p14="http://schemas.microsoft.com/office/powerpoint/2010/main" val="158749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F053-A434-048D-FB55-852DEFB61B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2B7460-DFA1-AD97-8939-09BF6E21C386}"/>
              </a:ext>
            </a:extLst>
          </p:cNvPr>
          <p:cNvSpPr>
            <a:spLocks noGrp="1"/>
          </p:cNvSpPr>
          <p:nvPr>
            <p:ph type="ctrTitle"/>
          </p:nvPr>
        </p:nvSpPr>
        <p:spPr>
          <a:xfrm>
            <a:off x="4081346" y="2144712"/>
            <a:ext cx="5062653" cy="2502000"/>
          </a:xfrm>
        </p:spPr>
        <p:txBody>
          <a:bodyPr/>
          <a:lstStyle/>
          <a:p>
            <a:br>
              <a:rPr lang="da-DK" dirty="0"/>
            </a:br>
            <a:r>
              <a:rPr lang="da-DK" dirty="0"/>
              <a:t>Genbesøgt</a:t>
            </a:r>
          </a:p>
        </p:txBody>
      </p:sp>
      <p:sp>
        <p:nvSpPr>
          <p:cNvPr id="3" name="Pladsholder til dato 2">
            <a:extLst>
              <a:ext uri="{FF2B5EF4-FFF2-40B4-BE49-F238E27FC236}">
                <a16:creationId xmlns:a16="http://schemas.microsoft.com/office/drawing/2014/main" id="{C9B18BF9-3151-5CA2-AF53-DF7FDB9757C5}"/>
              </a:ext>
            </a:extLst>
          </p:cNvPr>
          <p:cNvSpPr>
            <a:spLocks noGrp="1"/>
          </p:cNvSpPr>
          <p:nvPr>
            <p:ph type="dt" sz="half" idx="10"/>
          </p:nvPr>
        </p:nvSpPr>
        <p:spPr/>
        <p:txBody>
          <a:bodyPr/>
          <a:lstStyle/>
          <a:p>
            <a:fld id="{2175A8FB-85DA-447C-BB88-6901ED03F684}" type="datetime2">
              <a:rPr lang="da-DK" smtClean="0"/>
              <a:t>13. januar 2025</a:t>
            </a:fld>
            <a:endParaRPr lang="da-DK" dirty="0"/>
          </a:p>
        </p:txBody>
      </p:sp>
      <p:sp>
        <p:nvSpPr>
          <p:cNvPr id="4" name="Pladsholder til slidenummer 3">
            <a:extLst>
              <a:ext uri="{FF2B5EF4-FFF2-40B4-BE49-F238E27FC236}">
                <a16:creationId xmlns:a16="http://schemas.microsoft.com/office/drawing/2014/main" id="{9257781D-D75F-168B-EE5A-011AA6D741BB}"/>
              </a:ext>
            </a:extLst>
          </p:cNvPr>
          <p:cNvSpPr>
            <a:spLocks noGrp="1"/>
          </p:cNvSpPr>
          <p:nvPr>
            <p:ph type="sldNum" sz="quarter" idx="12"/>
          </p:nvPr>
        </p:nvSpPr>
        <p:spPr/>
        <p:txBody>
          <a:bodyPr/>
          <a:lstStyle/>
          <a:p>
            <a:fld id="{23AA811B-2EBD-4900-905E-5BE206449611}" type="slidenum">
              <a:rPr lang="da-DK" smtClean="0"/>
              <a:pPr/>
              <a:t>3</a:t>
            </a:fld>
            <a:endParaRPr lang="da-DK" dirty="0"/>
          </a:p>
        </p:txBody>
      </p:sp>
      <p:pic>
        <p:nvPicPr>
          <p:cNvPr id="5" name="Pladsholder til indhold 7" descr="Et billede, der indeholder Grafik, cirkel, Font/skrifttype, symbol&#10;&#10;Automatisk genereret beskrivelse">
            <a:extLst>
              <a:ext uri="{FF2B5EF4-FFF2-40B4-BE49-F238E27FC236}">
                <a16:creationId xmlns:a16="http://schemas.microsoft.com/office/drawing/2014/main" id="{8DB1BEED-33A1-399F-42E6-A15665669B4A}"/>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639231" y="2604243"/>
            <a:ext cx="1649513" cy="1649513"/>
          </a:xfrm>
          <a:prstGeom prst="rect">
            <a:avLst/>
          </a:prstGeom>
        </p:spPr>
      </p:pic>
    </p:spTree>
    <p:extLst>
      <p:ext uri="{BB962C8B-B14F-4D97-AF65-F5344CB8AC3E}">
        <p14:creationId xmlns:p14="http://schemas.microsoft.com/office/powerpoint/2010/main" val="409762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433BF-0FFB-EB1A-0D8F-581D9DC25131}"/>
              </a:ext>
            </a:extLst>
          </p:cNvPr>
          <p:cNvSpPr>
            <a:spLocks noGrp="1"/>
          </p:cNvSpPr>
          <p:nvPr>
            <p:ph type="title"/>
          </p:nvPr>
        </p:nvSpPr>
        <p:spPr>
          <a:xfrm>
            <a:off x="539751" y="900000"/>
            <a:ext cx="11112499" cy="684251"/>
          </a:xfrm>
        </p:spPr>
        <p:txBody>
          <a:bodyPr/>
          <a:lstStyle/>
          <a:p>
            <a:r>
              <a:rPr lang="da-DK" dirty="0"/>
              <a:t>OK24-resultatet</a:t>
            </a:r>
          </a:p>
        </p:txBody>
      </p:sp>
      <p:sp>
        <p:nvSpPr>
          <p:cNvPr id="3" name="Pladsholder til indhold 2">
            <a:extLst>
              <a:ext uri="{FF2B5EF4-FFF2-40B4-BE49-F238E27FC236}">
                <a16:creationId xmlns:a16="http://schemas.microsoft.com/office/drawing/2014/main" id="{43511A0B-4FB0-C8FC-B993-697E3140518E}"/>
              </a:ext>
            </a:extLst>
          </p:cNvPr>
          <p:cNvSpPr>
            <a:spLocks noGrp="1"/>
          </p:cNvSpPr>
          <p:nvPr>
            <p:ph idx="1"/>
          </p:nvPr>
        </p:nvSpPr>
        <p:spPr>
          <a:xfrm>
            <a:off x="539750" y="1944251"/>
            <a:ext cx="10082176" cy="4913749"/>
          </a:xfrm>
        </p:spPr>
        <p:txBody>
          <a:bodyPr/>
          <a:lstStyle/>
          <a:p>
            <a:pPr marL="180000" lvl="1" indent="0">
              <a:buNone/>
            </a:pPr>
            <a:r>
              <a:rPr lang="da-DK" b="1" dirty="0">
                <a:solidFill>
                  <a:prstClr val="black"/>
                </a:solidFill>
                <a:ea typeface="Verdana" panose="020B0604030504040204" pitchFamily="34" charset="0"/>
              </a:rPr>
              <a:t>Generelle – procentuelle lønstigninger og samlet rammer på 8,8 % over 2 år</a:t>
            </a:r>
          </a:p>
          <a:p>
            <a:pPr lvl="1">
              <a:buFont typeface="Wingdings" panose="05000000000000000000" pitchFamily="2" charset="2"/>
              <a:buChar char="Ø"/>
            </a:pPr>
            <a:r>
              <a:rPr kumimoji="0" lang="da-DK" i="0" u="none" strike="noStrike" kern="1200" cap="none" spc="0" normalizeH="0" baseline="0" noProof="0" dirty="0">
                <a:ln>
                  <a:noFill/>
                </a:ln>
                <a:solidFill>
                  <a:prstClr val="black"/>
                </a:solidFill>
                <a:effectLst/>
                <a:uLnTx/>
                <a:uFillTx/>
                <a:ea typeface="Verdana" panose="020B0604030504040204" pitchFamily="34" charset="0"/>
              </a:rPr>
              <a:t>Et mere retvisende ind</a:t>
            </a:r>
            <a:r>
              <a:rPr lang="da-DK" dirty="0">
                <a:solidFill>
                  <a:prstClr val="black"/>
                </a:solidFill>
                <a:ea typeface="Verdana" panose="020B0604030504040204" pitchFamily="34" charset="0"/>
              </a:rPr>
              <a:t>eks, som bliver brugt til reguleringsordningen</a:t>
            </a:r>
          </a:p>
          <a:p>
            <a:pPr lvl="1">
              <a:buFont typeface="Wingdings" panose="05000000000000000000" pitchFamily="2" charset="2"/>
              <a:buChar char="Ø"/>
            </a:pPr>
            <a:r>
              <a:rPr kumimoji="0" lang="da-DK" i="0" u="none" strike="noStrike" kern="1200" cap="none" spc="0" normalizeH="0" baseline="0" noProof="0" dirty="0" err="1">
                <a:ln>
                  <a:noFill/>
                </a:ln>
                <a:solidFill>
                  <a:prstClr val="black"/>
                </a:solidFill>
                <a:effectLst/>
                <a:uLnTx/>
                <a:uFillTx/>
                <a:ea typeface="Verdana" panose="020B0604030504040204" pitchFamily="34" charset="0"/>
              </a:rPr>
              <a:t>Pensionss</a:t>
            </a:r>
            <a:r>
              <a:rPr lang="da-DK" dirty="0" err="1">
                <a:solidFill>
                  <a:prstClr val="black"/>
                </a:solidFill>
                <a:ea typeface="Verdana" panose="020B0604030504040204" pitchFamily="34" charset="0"/>
              </a:rPr>
              <a:t>tigninger</a:t>
            </a:r>
            <a:r>
              <a:rPr lang="da-DK" dirty="0">
                <a:solidFill>
                  <a:prstClr val="black"/>
                </a:solidFill>
                <a:ea typeface="Verdana" panose="020B0604030504040204" pitchFamily="34" charset="0"/>
              </a:rPr>
              <a:t> – og muligheder for at vælge mellem løn, pension og opsparingskonto &gt;15 pct.</a:t>
            </a:r>
          </a:p>
          <a:p>
            <a:pPr lvl="1">
              <a:buFont typeface="Wingdings" panose="05000000000000000000" pitchFamily="2" charset="2"/>
              <a:buChar char="Ø"/>
            </a:pPr>
            <a:r>
              <a:rPr kumimoji="0" lang="da-DK" i="0" u="none" strike="noStrike" kern="1200" cap="none" spc="0" normalizeH="0" baseline="0" noProof="0" dirty="0">
                <a:ln>
                  <a:noFill/>
                </a:ln>
                <a:solidFill>
                  <a:prstClr val="black"/>
                </a:solidFill>
                <a:effectLst/>
                <a:uLnTx/>
                <a:uFillTx/>
                <a:ea typeface="Verdana" panose="020B0604030504040204" pitchFamily="34" charset="0"/>
              </a:rPr>
              <a:t>Særlige tillæg finansieret af organisationsmidler (departement-tillæg, børnepsykiatri, natur- og miljøbeskyttelsestillæg) </a:t>
            </a:r>
          </a:p>
          <a:p>
            <a:pPr lvl="2"/>
            <a:endParaRPr kumimoji="0" lang="da-DK" i="0" u="none" strike="noStrike" kern="1200" cap="none" spc="0" normalizeH="0" baseline="0" noProof="0" dirty="0">
              <a:ln>
                <a:noFill/>
              </a:ln>
              <a:solidFill>
                <a:prstClr val="black"/>
              </a:solidFill>
              <a:effectLst/>
              <a:uLnTx/>
              <a:uFillTx/>
              <a:ea typeface="Verdana" panose="020B0604030504040204" pitchFamily="34" charset="0"/>
            </a:endParaRPr>
          </a:p>
          <a:p>
            <a:pPr marL="180000" lvl="1" indent="0">
              <a:buNone/>
            </a:pPr>
            <a:r>
              <a:rPr kumimoji="0" lang="da-DK" b="1" i="0" u="none" strike="noStrike" kern="1200" cap="none" spc="0" normalizeH="0" baseline="0" noProof="0" dirty="0">
                <a:ln>
                  <a:noFill/>
                </a:ln>
                <a:solidFill>
                  <a:prstClr val="black"/>
                </a:solidFill>
                <a:effectLst/>
                <a:uLnTx/>
                <a:uFillTx/>
                <a:ea typeface="Verdana" panose="020B0604030504040204" pitchFamily="34" charset="0"/>
              </a:rPr>
              <a:t>Et arbejdsliv, der er tilpasset den enkeltes livsfaser</a:t>
            </a:r>
          </a:p>
          <a:p>
            <a:pPr lvl="1">
              <a:buFont typeface="Wingdings" panose="05000000000000000000" pitchFamily="2" charset="2"/>
              <a:buChar char="Ø"/>
            </a:pPr>
            <a:r>
              <a:rPr lang="da-DK" dirty="0">
                <a:solidFill>
                  <a:prstClr val="black"/>
                </a:solidFill>
                <a:ea typeface="Verdana" panose="020B0604030504040204" pitchFamily="34" charset="0"/>
              </a:rPr>
              <a:t>Mulighed for opsparing af frihed </a:t>
            </a:r>
          </a:p>
          <a:p>
            <a:pPr lvl="1">
              <a:buFont typeface="Wingdings" panose="05000000000000000000" pitchFamily="2" charset="2"/>
              <a:buChar char="Ø"/>
            </a:pPr>
            <a:r>
              <a:rPr kumimoji="0" lang="da-DK" i="0" u="none" strike="noStrike" kern="1200" cap="none" spc="0" normalizeH="0" baseline="0" noProof="0" dirty="0">
                <a:ln>
                  <a:noFill/>
                </a:ln>
                <a:solidFill>
                  <a:prstClr val="black"/>
                </a:solidFill>
                <a:effectLst/>
                <a:uLnTx/>
                <a:uFillTx/>
                <a:ea typeface="Verdana" panose="020B0604030504040204" pitchFamily="34" charset="0"/>
              </a:rPr>
              <a:t>Mulighed for opsparing af penge</a:t>
            </a:r>
          </a:p>
          <a:p>
            <a:pPr lvl="1">
              <a:buFont typeface="Wingdings" panose="05000000000000000000" pitchFamily="2" charset="2"/>
              <a:buChar char="Ø"/>
            </a:pPr>
            <a:r>
              <a:rPr lang="da-DK" dirty="0">
                <a:solidFill>
                  <a:prstClr val="black"/>
                </a:solidFill>
                <a:ea typeface="Verdana" panose="020B0604030504040204" pitchFamily="34" charset="0"/>
              </a:rPr>
              <a:t>Mere </a:t>
            </a:r>
            <a:r>
              <a:rPr lang="da-DK" dirty="0" err="1">
                <a:solidFill>
                  <a:prstClr val="black"/>
                </a:solidFill>
                <a:ea typeface="Verdana" panose="020B0604030504040204" pitchFamily="34" charset="0"/>
              </a:rPr>
              <a:t>lønret</a:t>
            </a:r>
            <a:r>
              <a:rPr lang="da-DK" dirty="0">
                <a:solidFill>
                  <a:prstClr val="black"/>
                </a:solidFill>
                <a:ea typeface="Verdana" panose="020B0604030504040204" pitchFamily="34" charset="0"/>
              </a:rPr>
              <a:t> til fædre/</a:t>
            </a:r>
            <a:r>
              <a:rPr lang="da-DK" dirty="0" err="1">
                <a:solidFill>
                  <a:prstClr val="black"/>
                </a:solidFill>
                <a:ea typeface="Verdana" panose="020B0604030504040204" pitchFamily="34" charset="0"/>
              </a:rPr>
              <a:t>medmødre</a:t>
            </a:r>
            <a:r>
              <a:rPr lang="da-DK" dirty="0">
                <a:solidFill>
                  <a:prstClr val="black"/>
                </a:solidFill>
                <a:ea typeface="Verdana" panose="020B0604030504040204" pitchFamily="34" charset="0"/>
              </a:rPr>
              <a:t>/soloforældre/</a:t>
            </a:r>
            <a:r>
              <a:rPr lang="da-DK" dirty="0" err="1">
                <a:solidFill>
                  <a:prstClr val="black"/>
                </a:solidFill>
                <a:ea typeface="Verdana" panose="020B0604030504040204" pitchFamily="34" charset="0"/>
              </a:rPr>
              <a:t>flerlingeforældre</a:t>
            </a:r>
            <a:endParaRPr lang="da-DK" dirty="0">
              <a:solidFill>
                <a:prstClr val="black"/>
              </a:solidFill>
              <a:ea typeface="Verdana" panose="020B0604030504040204" pitchFamily="34" charset="0"/>
            </a:endParaRPr>
          </a:p>
          <a:p>
            <a:pPr lvl="1">
              <a:buFont typeface="Wingdings" panose="05000000000000000000" pitchFamily="2" charset="2"/>
              <a:buChar char="Ø"/>
            </a:pPr>
            <a:r>
              <a:rPr lang="da-DK" dirty="0">
                <a:solidFill>
                  <a:prstClr val="black"/>
                </a:solidFill>
                <a:ea typeface="Verdana" panose="020B0604030504040204" pitchFamily="34" charset="0"/>
              </a:rPr>
              <a:t>Overenskomstdækning af pensionerede</a:t>
            </a:r>
            <a:endParaRPr kumimoji="0" lang="da-DK" i="0" u="none" strike="noStrike" kern="1200" cap="none" spc="0" normalizeH="0" baseline="0" noProof="0" dirty="0">
              <a:ln>
                <a:noFill/>
              </a:ln>
              <a:solidFill>
                <a:prstClr val="black"/>
              </a:solidFill>
              <a:effectLst/>
              <a:uLnTx/>
              <a:uFillTx/>
              <a:ea typeface="Verdana" panose="020B0604030504040204" pitchFamily="34" charset="0"/>
            </a:endParaRPr>
          </a:p>
          <a:p>
            <a:pPr marL="180000" lvl="1" indent="0">
              <a:buNone/>
            </a:pPr>
            <a:endParaRPr lang="da-DK" sz="1400" dirty="0">
              <a:solidFill>
                <a:prstClr val="black"/>
              </a:solidFill>
              <a:ea typeface="Verdana" panose="020B0604030504040204" pitchFamily="34" charset="0"/>
            </a:endParaRPr>
          </a:p>
          <a:p>
            <a:pPr lvl="1"/>
            <a:r>
              <a:rPr kumimoji="0" lang="da-DK" sz="1400" b="1" i="0" u="none" strike="noStrike" kern="1200" cap="none" spc="0" normalizeH="0" baseline="0" noProof="0" dirty="0">
                <a:ln>
                  <a:noFill/>
                </a:ln>
                <a:solidFill>
                  <a:prstClr val="black"/>
                </a:solidFill>
                <a:effectLst/>
                <a:uLnTx/>
                <a:uFillTx/>
                <a:ea typeface="Verdana" panose="020B0604030504040204" pitchFamily="34" charset="0"/>
              </a:rPr>
              <a:t>O</a:t>
            </a:r>
            <a:r>
              <a:rPr lang="da-DK" sz="1400" b="1" dirty="0">
                <a:solidFill>
                  <a:prstClr val="black"/>
                </a:solidFill>
                <a:ea typeface="Verdana" panose="020B0604030504040204" pitchFamily="34" charset="0"/>
              </a:rPr>
              <a:t>g så videre…</a:t>
            </a:r>
          </a:p>
          <a:p>
            <a:pPr lvl="1"/>
            <a:endParaRPr lang="da-DK" sz="1400" b="1" dirty="0">
              <a:solidFill>
                <a:prstClr val="black"/>
              </a:solidFill>
              <a:ea typeface="Verdana" panose="020B0604030504040204" pitchFamily="34" charset="0"/>
            </a:endParaRPr>
          </a:p>
          <a:p>
            <a:pPr lvl="1"/>
            <a:endParaRPr lang="da-DK" sz="1400" b="1" dirty="0">
              <a:solidFill>
                <a:schemeClr val="tx1">
                  <a:lumMod val="75000"/>
                  <a:lumOff val="25000"/>
                </a:schemeClr>
              </a:solidFill>
              <a:ea typeface="Verdana" panose="020B0604030504040204" pitchFamily="34" charset="0"/>
            </a:endParaRPr>
          </a:p>
          <a:p>
            <a:endParaRPr lang="da-DK" dirty="0"/>
          </a:p>
        </p:txBody>
      </p:sp>
      <p:sp>
        <p:nvSpPr>
          <p:cNvPr id="5" name="Pladsholder til tekst 4">
            <a:extLst>
              <a:ext uri="{FF2B5EF4-FFF2-40B4-BE49-F238E27FC236}">
                <a16:creationId xmlns:a16="http://schemas.microsoft.com/office/drawing/2014/main" id="{F0004D12-A5F9-9AFA-6E49-53D867474B8E}"/>
              </a:ext>
            </a:extLst>
          </p:cNvPr>
          <p:cNvSpPr>
            <a:spLocks noGrp="1"/>
          </p:cNvSpPr>
          <p:nvPr>
            <p:ph type="body" sz="quarter" idx="17"/>
          </p:nvPr>
        </p:nvSpPr>
        <p:spPr>
          <a:xfrm flipV="1">
            <a:off x="538958" y="6498000"/>
            <a:ext cx="11113200" cy="298454"/>
          </a:xfrm>
        </p:spPr>
        <p:txBody>
          <a:bodyPr/>
          <a:lstStyle/>
          <a:p>
            <a:endParaRPr lang="da-DK" dirty="0"/>
          </a:p>
        </p:txBody>
      </p:sp>
      <p:sp>
        <p:nvSpPr>
          <p:cNvPr id="6" name="Pladsholder til dato 5">
            <a:extLst>
              <a:ext uri="{FF2B5EF4-FFF2-40B4-BE49-F238E27FC236}">
                <a16:creationId xmlns:a16="http://schemas.microsoft.com/office/drawing/2014/main" id="{3D4BDD14-7766-A160-C20D-19019E11F775}"/>
              </a:ext>
            </a:extLst>
          </p:cNvPr>
          <p:cNvSpPr>
            <a:spLocks noGrp="1"/>
          </p:cNvSpPr>
          <p:nvPr>
            <p:ph type="dt" sz="half" idx="10"/>
          </p:nvPr>
        </p:nvSpPr>
        <p:spPr/>
        <p:txBody>
          <a:bodyPr/>
          <a:lstStyle/>
          <a:p>
            <a:fld id="{0626A81D-0A1B-4D38-A0DE-C11D224DA870}" type="datetime2">
              <a:rPr lang="da-DK" smtClean="0"/>
              <a:t>13. januar 2025</a:t>
            </a:fld>
            <a:endParaRPr lang="da-DK" dirty="0"/>
          </a:p>
        </p:txBody>
      </p:sp>
      <p:sp>
        <p:nvSpPr>
          <p:cNvPr id="7" name="Pladsholder til slidenummer 6">
            <a:extLst>
              <a:ext uri="{FF2B5EF4-FFF2-40B4-BE49-F238E27FC236}">
                <a16:creationId xmlns:a16="http://schemas.microsoft.com/office/drawing/2014/main" id="{39E3B2C2-CC61-BAA0-B2F1-FCA72573CE93}"/>
              </a:ext>
            </a:extLst>
          </p:cNvPr>
          <p:cNvSpPr>
            <a:spLocks noGrp="1"/>
          </p:cNvSpPr>
          <p:nvPr>
            <p:ph type="sldNum" sz="quarter" idx="12"/>
          </p:nvPr>
        </p:nvSpPr>
        <p:spPr/>
        <p:txBody>
          <a:bodyPr/>
          <a:lstStyle/>
          <a:p>
            <a:fld id="{23AA811B-2EBD-4900-905E-5BE206449611}" type="slidenum">
              <a:rPr lang="da-DK" smtClean="0"/>
              <a:pPr/>
              <a:t>4</a:t>
            </a:fld>
            <a:endParaRPr lang="da-DK" dirty="0"/>
          </a:p>
        </p:txBody>
      </p:sp>
      <p:pic>
        <p:nvPicPr>
          <p:cNvPr id="8" name="Pladsholder til indhold 7" descr="Et billede, der indeholder Grafik, cirkel, Font/skrifttype, symbol&#10;&#10;Automatisk genereret beskrivelse">
            <a:extLst>
              <a:ext uri="{FF2B5EF4-FFF2-40B4-BE49-F238E27FC236}">
                <a16:creationId xmlns:a16="http://schemas.microsoft.com/office/drawing/2014/main" id="{A89CD012-8C3B-C587-68C5-EFA5A60F1A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59508" y="4401125"/>
            <a:ext cx="1771309" cy="1771309"/>
          </a:xfrm>
          <a:prstGeom prst="rect">
            <a:avLst/>
          </a:prstGeom>
        </p:spPr>
      </p:pic>
    </p:spTree>
    <p:extLst>
      <p:ext uri="{BB962C8B-B14F-4D97-AF65-F5344CB8AC3E}">
        <p14:creationId xmlns:p14="http://schemas.microsoft.com/office/powerpoint/2010/main" val="216793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03CD-2BEC-4B90-B40D-1C7757F050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C816F8-EC32-B502-B905-589FCE4858F2}"/>
              </a:ext>
            </a:extLst>
          </p:cNvPr>
          <p:cNvSpPr>
            <a:spLocks noGrp="1"/>
          </p:cNvSpPr>
          <p:nvPr>
            <p:ph type="ctrTitle"/>
          </p:nvPr>
        </p:nvSpPr>
        <p:spPr>
          <a:xfrm>
            <a:off x="3838222" y="2144712"/>
            <a:ext cx="5305777" cy="2502000"/>
          </a:xfrm>
        </p:spPr>
        <p:txBody>
          <a:bodyPr/>
          <a:lstStyle/>
          <a:p>
            <a:br>
              <a:rPr lang="da-DK" dirty="0"/>
            </a:br>
            <a:r>
              <a:rPr lang="da-DK" dirty="0"/>
              <a:t>Proces</a:t>
            </a:r>
          </a:p>
        </p:txBody>
      </p:sp>
      <p:sp>
        <p:nvSpPr>
          <p:cNvPr id="3" name="Pladsholder til dato 2">
            <a:extLst>
              <a:ext uri="{FF2B5EF4-FFF2-40B4-BE49-F238E27FC236}">
                <a16:creationId xmlns:a16="http://schemas.microsoft.com/office/drawing/2014/main" id="{31E71C27-01D5-0B0C-46E7-3079E67856F0}"/>
              </a:ext>
            </a:extLst>
          </p:cNvPr>
          <p:cNvSpPr>
            <a:spLocks noGrp="1"/>
          </p:cNvSpPr>
          <p:nvPr>
            <p:ph type="dt" sz="half" idx="10"/>
          </p:nvPr>
        </p:nvSpPr>
        <p:spPr/>
        <p:txBody>
          <a:bodyPr/>
          <a:lstStyle/>
          <a:p>
            <a:fld id="{2175A8FB-85DA-447C-BB88-6901ED03F684}" type="datetime2">
              <a:rPr lang="da-DK" smtClean="0"/>
              <a:t>13. januar 2025</a:t>
            </a:fld>
            <a:endParaRPr lang="da-DK" dirty="0"/>
          </a:p>
        </p:txBody>
      </p:sp>
      <p:sp>
        <p:nvSpPr>
          <p:cNvPr id="4" name="Pladsholder til slidenummer 3">
            <a:extLst>
              <a:ext uri="{FF2B5EF4-FFF2-40B4-BE49-F238E27FC236}">
                <a16:creationId xmlns:a16="http://schemas.microsoft.com/office/drawing/2014/main" id="{3403FBAA-02F2-F32B-5916-8F4DA4283404}"/>
              </a:ext>
            </a:extLst>
          </p:cNvPr>
          <p:cNvSpPr>
            <a:spLocks noGrp="1"/>
          </p:cNvSpPr>
          <p:nvPr>
            <p:ph type="sldNum" sz="quarter" idx="12"/>
          </p:nvPr>
        </p:nvSpPr>
        <p:spPr/>
        <p:txBody>
          <a:bodyPr/>
          <a:lstStyle/>
          <a:p>
            <a:fld id="{23AA811B-2EBD-4900-905E-5BE206449611}" type="slidenum">
              <a:rPr lang="da-DK" smtClean="0"/>
              <a:pPr/>
              <a:t>5</a:t>
            </a:fld>
            <a:endParaRPr lang="da-DK" dirty="0"/>
          </a:p>
        </p:txBody>
      </p:sp>
      <p:pic>
        <p:nvPicPr>
          <p:cNvPr id="5" name="Billede 4" descr="Et billede, der indeholder Grafik, cirkel, symbol, Font/skrifttype&#10;&#10;Automatisk genereret beskrivelse">
            <a:extLst>
              <a:ext uri="{FF2B5EF4-FFF2-40B4-BE49-F238E27FC236}">
                <a16:creationId xmlns:a16="http://schemas.microsoft.com/office/drawing/2014/main" id="{38922279-716F-AA4E-D25D-7B4D1731D2E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826329" y="2716015"/>
            <a:ext cx="1425970" cy="1425970"/>
          </a:xfrm>
          <a:prstGeom prst="rect">
            <a:avLst/>
          </a:prstGeom>
        </p:spPr>
      </p:pic>
    </p:spTree>
    <p:extLst>
      <p:ext uri="{BB962C8B-B14F-4D97-AF65-F5344CB8AC3E}">
        <p14:creationId xmlns:p14="http://schemas.microsoft.com/office/powerpoint/2010/main" val="326428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dadgående pil 6"/>
          <p:cNvSpPr/>
          <p:nvPr/>
        </p:nvSpPr>
        <p:spPr>
          <a:xfrm>
            <a:off x="5074689" y="2144713"/>
            <a:ext cx="5349964" cy="3975430"/>
          </a:xfrm>
          <a:prstGeom prst="downArrow">
            <a:avLst>
              <a:gd name="adj1" fmla="val 52583"/>
              <a:gd name="adj2" fmla="val 51646"/>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1">
                  <a:lumMod val="20000"/>
                  <a:lumOff val="80000"/>
                </a:schemeClr>
              </a:solidFill>
            </a:endParaRPr>
          </a:p>
        </p:txBody>
      </p:sp>
      <p:sp>
        <p:nvSpPr>
          <p:cNvPr id="2" name="Titel 1"/>
          <p:cNvSpPr>
            <a:spLocks noGrp="1"/>
          </p:cNvSpPr>
          <p:nvPr>
            <p:ph type="title"/>
          </p:nvPr>
        </p:nvSpPr>
        <p:spPr/>
        <p:txBody>
          <a:bodyPr/>
          <a:lstStyle/>
          <a:p>
            <a:r>
              <a:rPr lang="da-DK" dirty="0"/>
              <a:t>Djøfs OK26-proces</a:t>
            </a:r>
          </a:p>
        </p:txBody>
      </p:sp>
      <p:sp>
        <p:nvSpPr>
          <p:cNvPr id="3" name="Pladsholder til dato 2"/>
          <p:cNvSpPr>
            <a:spLocks noGrp="1"/>
          </p:cNvSpPr>
          <p:nvPr>
            <p:ph type="dt" sz="half" idx="10"/>
          </p:nvPr>
        </p:nvSpPr>
        <p:spPr/>
        <p:txBody>
          <a:bodyPr/>
          <a:lstStyle/>
          <a:p>
            <a:fld id="{CDD40B05-C946-442F-B1AF-FBFF6DE9D77D}" type="datetime2">
              <a:rPr lang="da-DK" smtClean="0"/>
              <a:pPr/>
              <a:t>13. januar 2025</a:t>
            </a:fld>
            <a:endParaRPr lang="en-US" dirty="0"/>
          </a:p>
        </p:txBody>
      </p:sp>
      <p:sp>
        <p:nvSpPr>
          <p:cNvPr id="4" name="Pladsholder til slidenummer 3"/>
          <p:cNvSpPr>
            <a:spLocks noGrp="1"/>
          </p:cNvSpPr>
          <p:nvPr>
            <p:ph type="sldNum" sz="quarter" idx="12"/>
          </p:nvPr>
        </p:nvSpPr>
        <p:spPr/>
        <p:txBody>
          <a:bodyPr/>
          <a:lstStyle/>
          <a:p>
            <a:fld id="{DF28FB93-0A08-4E7D-8E63-9EFA29F1E093}" type="slidenum">
              <a:rPr lang="en-US" smtClean="0"/>
              <a:pPr/>
              <a:t>6</a:t>
            </a:fld>
            <a:endParaRPr lang="en-US" dirty="0"/>
          </a:p>
        </p:txBody>
      </p:sp>
      <p:sp>
        <p:nvSpPr>
          <p:cNvPr id="6" name="Pladsholder til tekst 5"/>
          <p:cNvSpPr>
            <a:spLocks noGrp="1"/>
          </p:cNvSpPr>
          <p:nvPr>
            <p:ph type="body" sz="quarter" idx="14"/>
          </p:nvPr>
        </p:nvSpPr>
        <p:spPr>
          <a:xfrm>
            <a:off x="993533" y="1309857"/>
            <a:ext cx="10365347" cy="4971106"/>
          </a:xfrm>
        </p:spPr>
        <p:txBody>
          <a:bodyPr/>
          <a:lstStyle/>
          <a:p>
            <a:endParaRPr lang="da-DK" dirty="0"/>
          </a:p>
          <a:p>
            <a:pPr>
              <a:tabLst>
                <a:tab pos="4667250" algn="l"/>
              </a:tabLst>
            </a:pPr>
            <a:endParaRPr lang="da-DK" sz="2200" dirty="0"/>
          </a:p>
          <a:p>
            <a:pPr>
              <a:tabLst>
                <a:tab pos="4667250" algn="l"/>
              </a:tabLst>
            </a:pPr>
            <a:r>
              <a:rPr lang="da-DK" sz="2200" dirty="0"/>
              <a:t>Faser:</a:t>
            </a:r>
          </a:p>
          <a:p>
            <a:pPr lvl="1">
              <a:tabLst>
                <a:tab pos="4667250" algn="l"/>
              </a:tabLst>
            </a:pPr>
            <a:r>
              <a:rPr lang="da-DK" sz="2200" b="1" dirty="0" err="1">
                <a:solidFill>
                  <a:schemeClr val="tx2">
                    <a:lumMod val="75000"/>
                    <a:lumOff val="25000"/>
                  </a:schemeClr>
                </a:solidFill>
              </a:rPr>
              <a:t>Kravsindsamling</a:t>
            </a:r>
            <a:r>
              <a:rPr lang="da-DK" sz="2200" dirty="0"/>
              <a:t>		</a:t>
            </a:r>
            <a:r>
              <a:rPr lang="da-DK" sz="2200" b="1" dirty="0">
                <a:solidFill>
                  <a:schemeClr val="tx2">
                    <a:lumMod val="75000"/>
                    <a:lumOff val="25000"/>
                  </a:schemeClr>
                </a:solidFill>
              </a:rPr>
              <a:t>Februar 2025</a:t>
            </a:r>
          </a:p>
          <a:p>
            <a:pPr lvl="1">
              <a:tabLst>
                <a:tab pos="4667250" algn="l"/>
              </a:tabLst>
            </a:pPr>
            <a:r>
              <a:rPr lang="da-DK" sz="2200" dirty="0"/>
              <a:t>Godkendelse af krav		</a:t>
            </a:r>
            <a:r>
              <a:rPr lang="da-DK" sz="2200" dirty="0" err="1"/>
              <a:t>Rep.møde</a:t>
            </a:r>
            <a:r>
              <a:rPr lang="da-DK" sz="2200" dirty="0"/>
              <a:t> 25/4-25</a:t>
            </a:r>
          </a:p>
          <a:p>
            <a:pPr lvl="1">
              <a:tabLst>
                <a:tab pos="4667250" algn="l"/>
              </a:tabLst>
            </a:pPr>
            <a:r>
              <a:rPr lang="da-DK" sz="2200" dirty="0"/>
              <a:t>Behandling i Akademikerne		Aug.-okt. 2025</a:t>
            </a:r>
          </a:p>
          <a:p>
            <a:pPr lvl="1">
              <a:tabLst>
                <a:tab pos="4667250" algn="l"/>
              </a:tabLst>
            </a:pPr>
            <a:r>
              <a:rPr lang="da-DK" sz="2200" dirty="0"/>
              <a:t>Udveksling af krav		Dec. 2025</a:t>
            </a:r>
          </a:p>
          <a:p>
            <a:pPr lvl="1">
              <a:tabLst>
                <a:tab pos="4667250" algn="l"/>
              </a:tabLst>
            </a:pPr>
            <a:r>
              <a:rPr lang="da-DK" sz="2200" dirty="0"/>
              <a:t>Forhandling		Dec. 2025 – feb. 2026</a:t>
            </a:r>
          </a:p>
          <a:p>
            <a:pPr lvl="1">
              <a:tabLst>
                <a:tab pos="4667250" algn="l"/>
              </a:tabLst>
            </a:pPr>
            <a:r>
              <a:rPr lang="da-DK" sz="2200" dirty="0"/>
              <a:t>Godkendelse af resultat		Marts/april 2026</a:t>
            </a:r>
            <a:endParaRPr lang="da-DK" dirty="0"/>
          </a:p>
          <a:p>
            <a:endParaRPr lang="da-DK" dirty="0"/>
          </a:p>
        </p:txBody>
      </p:sp>
    </p:spTree>
    <p:extLst>
      <p:ext uri="{BB962C8B-B14F-4D97-AF65-F5344CB8AC3E}">
        <p14:creationId xmlns:p14="http://schemas.microsoft.com/office/powerpoint/2010/main" val="7121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32B07-F46B-C3B6-DAC5-8571003FDA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BC8C46-F161-47A9-0D62-00D5A9A87E97}"/>
              </a:ext>
            </a:extLst>
          </p:cNvPr>
          <p:cNvSpPr>
            <a:spLocks noGrp="1"/>
          </p:cNvSpPr>
          <p:nvPr>
            <p:ph type="ctrTitle"/>
          </p:nvPr>
        </p:nvSpPr>
        <p:spPr>
          <a:xfrm>
            <a:off x="3996267" y="2144712"/>
            <a:ext cx="5147732" cy="2502000"/>
          </a:xfrm>
        </p:spPr>
        <p:txBody>
          <a:bodyPr/>
          <a:lstStyle/>
          <a:p>
            <a:br>
              <a:rPr lang="da-DK" dirty="0"/>
            </a:br>
            <a:r>
              <a:rPr lang="da-DK" dirty="0"/>
              <a:t>Bagtæppe</a:t>
            </a:r>
          </a:p>
        </p:txBody>
      </p:sp>
      <p:sp>
        <p:nvSpPr>
          <p:cNvPr id="3" name="Pladsholder til dato 2">
            <a:extLst>
              <a:ext uri="{FF2B5EF4-FFF2-40B4-BE49-F238E27FC236}">
                <a16:creationId xmlns:a16="http://schemas.microsoft.com/office/drawing/2014/main" id="{2C2669BD-6631-E736-EF62-C638C6A79926}"/>
              </a:ext>
            </a:extLst>
          </p:cNvPr>
          <p:cNvSpPr>
            <a:spLocks noGrp="1"/>
          </p:cNvSpPr>
          <p:nvPr>
            <p:ph type="dt" sz="half" idx="10"/>
          </p:nvPr>
        </p:nvSpPr>
        <p:spPr/>
        <p:txBody>
          <a:bodyPr/>
          <a:lstStyle/>
          <a:p>
            <a:fld id="{2175A8FB-85DA-447C-BB88-6901ED03F684}" type="datetime2">
              <a:rPr lang="da-DK" smtClean="0"/>
              <a:t>13. januar 2025</a:t>
            </a:fld>
            <a:endParaRPr lang="da-DK" dirty="0"/>
          </a:p>
        </p:txBody>
      </p:sp>
      <p:sp>
        <p:nvSpPr>
          <p:cNvPr id="4" name="Pladsholder til slidenummer 3">
            <a:extLst>
              <a:ext uri="{FF2B5EF4-FFF2-40B4-BE49-F238E27FC236}">
                <a16:creationId xmlns:a16="http://schemas.microsoft.com/office/drawing/2014/main" id="{68A02C86-A0BC-B556-82CA-7BE0547F3464}"/>
              </a:ext>
            </a:extLst>
          </p:cNvPr>
          <p:cNvSpPr>
            <a:spLocks noGrp="1"/>
          </p:cNvSpPr>
          <p:nvPr>
            <p:ph type="sldNum" sz="quarter" idx="12"/>
          </p:nvPr>
        </p:nvSpPr>
        <p:spPr/>
        <p:txBody>
          <a:bodyPr/>
          <a:lstStyle/>
          <a:p>
            <a:fld id="{23AA811B-2EBD-4900-905E-5BE206449611}" type="slidenum">
              <a:rPr lang="da-DK" smtClean="0"/>
              <a:pPr/>
              <a:t>7</a:t>
            </a:fld>
            <a:endParaRPr lang="da-DK" dirty="0"/>
          </a:p>
        </p:txBody>
      </p:sp>
      <p:pic>
        <p:nvPicPr>
          <p:cNvPr id="5" name="Billede 4" descr="Et billede, der indeholder Grafik, cirkel, symbol, Font/skrifttype&#10;&#10;Automatisk genereret beskrivelse">
            <a:extLst>
              <a:ext uri="{FF2B5EF4-FFF2-40B4-BE49-F238E27FC236}">
                <a16:creationId xmlns:a16="http://schemas.microsoft.com/office/drawing/2014/main" id="{15E14F31-1DA7-5EDC-9049-7ED64071888A}"/>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747306" y="2716015"/>
            <a:ext cx="1425970" cy="1425970"/>
          </a:xfrm>
          <a:prstGeom prst="rect">
            <a:avLst/>
          </a:prstGeom>
        </p:spPr>
      </p:pic>
    </p:spTree>
    <p:extLst>
      <p:ext uri="{BB962C8B-B14F-4D97-AF65-F5344CB8AC3E}">
        <p14:creationId xmlns:p14="http://schemas.microsoft.com/office/powerpoint/2010/main" val="70775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1D1DB1-6A8C-3F66-A39F-620A8720FE8A}"/>
              </a:ext>
            </a:extLst>
          </p:cNvPr>
          <p:cNvSpPr>
            <a:spLocks noGrp="1"/>
          </p:cNvSpPr>
          <p:nvPr>
            <p:ph type="dt" sz="half" idx="10"/>
          </p:nvPr>
        </p:nvSpPr>
        <p:spPr/>
        <p:txBody>
          <a:bodyPr/>
          <a:lstStyle/>
          <a:p>
            <a:fld id="{DB708D11-5309-4D75-A02D-BA21E382142F}" type="datetime2">
              <a:rPr lang="da-DK" smtClean="0"/>
              <a:t>13. januar 2025</a:t>
            </a:fld>
            <a:endParaRPr lang="da-DK" dirty="0"/>
          </a:p>
        </p:txBody>
      </p:sp>
      <p:sp>
        <p:nvSpPr>
          <p:cNvPr id="3" name="Pladsholder til slidenummer 2">
            <a:extLst>
              <a:ext uri="{FF2B5EF4-FFF2-40B4-BE49-F238E27FC236}">
                <a16:creationId xmlns:a16="http://schemas.microsoft.com/office/drawing/2014/main" id="{F277A354-A6A2-4CD7-4263-100C598A63B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
        <p:nvSpPr>
          <p:cNvPr id="5" name="Pladsholder til tekst 4">
            <a:extLst>
              <a:ext uri="{FF2B5EF4-FFF2-40B4-BE49-F238E27FC236}">
                <a16:creationId xmlns:a16="http://schemas.microsoft.com/office/drawing/2014/main" id="{369D61BB-5D5A-9794-0E62-64BC7CAE386F}"/>
              </a:ext>
            </a:extLst>
          </p:cNvPr>
          <p:cNvSpPr>
            <a:spLocks noGrp="1"/>
          </p:cNvSpPr>
          <p:nvPr>
            <p:ph type="body" sz="quarter" idx="14"/>
          </p:nvPr>
        </p:nvSpPr>
        <p:spPr>
          <a:xfrm>
            <a:off x="251080" y="2392487"/>
            <a:ext cx="3171130" cy="1150293"/>
          </a:xfrm>
        </p:spPr>
        <p:txBody>
          <a:bodyPr/>
          <a:lstStyle/>
          <a:p>
            <a:pPr marL="447675" lvl="1" indent="-265113"/>
            <a:r>
              <a:rPr lang="da-DK" sz="1400" dirty="0"/>
              <a:t>Inflationen igen under kontrol </a:t>
            </a:r>
          </a:p>
          <a:p>
            <a:pPr marL="447675" lvl="1" indent="-265113"/>
            <a:r>
              <a:rPr lang="da-DK" sz="1400" dirty="0"/>
              <a:t>Økonomien er stærk – råderummet er stort </a:t>
            </a:r>
          </a:p>
          <a:p>
            <a:pPr marL="447675" lvl="1" indent="-265113"/>
            <a:r>
              <a:rPr lang="da-DK" sz="1400" dirty="0"/>
              <a:t>Resultater fra OK25 udestår </a:t>
            </a:r>
          </a:p>
          <a:p>
            <a:pPr marL="447675" lvl="1" indent="-265113"/>
            <a:r>
              <a:rPr lang="da-DK" sz="1400" dirty="0"/>
              <a:t>Geopolitisk situation er usikker</a:t>
            </a:r>
          </a:p>
          <a:p>
            <a:endParaRPr lang="da-DK" dirty="0"/>
          </a:p>
        </p:txBody>
      </p:sp>
      <p:pic>
        <p:nvPicPr>
          <p:cNvPr id="53" name="Picture Placeholder 8">
            <a:extLst>
              <a:ext uri="{FF2B5EF4-FFF2-40B4-BE49-F238E27FC236}">
                <a16:creationId xmlns:a16="http://schemas.microsoft.com/office/drawing/2014/main" id="{86EFC0BF-621A-33C8-1770-38932BED6CB0}"/>
              </a:ext>
            </a:extLst>
          </p:cNvPr>
          <p:cNvPicPr>
            <a:picLocks noGrp="1" noChangeAspect="1"/>
          </p:cNvPicPr>
          <p:nvPr>
            <p:ph type="pic" sz="quarter" idx="18"/>
            <p:custDataLst>
              <p:tags r:id="rId1"/>
            </p:custDataLst>
          </p:nvPr>
        </p:nvPicPr>
        <p:blipFill rotWithShape="1">
          <a:blip r:embed="rId10">
            <a:extLst>
              <a:ext uri="{28A0092B-C50C-407E-A947-70E740481C1C}">
                <a14:useLocalDpi xmlns:a14="http://schemas.microsoft.com/office/drawing/2010/main" val="0"/>
              </a:ext>
            </a:extLst>
          </a:blip>
          <a:srcRect l="-46472" t="-23003" r="-51744" b="-17723"/>
          <a:stretch/>
        </p:blipFill>
        <p:spPr>
          <a:xfrm>
            <a:off x="316525" y="1551254"/>
            <a:ext cx="994272" cy="770961"/>
          </a:xfrm>
        </p:spPr>
      </p:pic>
      <p:pic>
        <p:nvPicPr>
          <p:cNvPr id="62" name="Picture Placeholder 53">
            <a:extLst>
              <a:ext uri="{FF2B5EF4-FFF2-40B4-BE49-F238E27FC236}">
                <a16:creationId xmlns:a16="http://schemas.microsoft.com/office/drawing/2014/main" id="{730DEA5E-7E49-352E-0E6C-B9D85E413566}"/>
              </a:ext>
            </a:extLst>
          </p:cNvPr>
          <p:cNvPicPr>
            <a:picLocks noGrp="1" noChangeAspect="1"/>
          </p:cNvPicPr>
          <p:nvPr>
            <p:ph type="pic" sz="quarter" idx="19"/>
            <p:custDataLst>
              <p:tags r:id="rId2"/>
            </p:custDataLst>
          </p:nvPr>
        </p:nvPicPr>
        <p:blipFill rotWithShape="1">
          <a:blip r:embed="rId11">
            <a:extLst>
              <a:ext uri="{28A0092B-C50C-407E-A947-70E740481C1C}">
                <a14:useLocalDpi xmlns:a14="http://schemas.microsoft.com/office/drawing/2010/main" val="0"/>
              </a:ext>
            </a:extLst>
          </a:blip>
          <a:srcRect l="-36982" t="-20148" r="-38321" b="-34941"/>
          <a:stretch/>
        </p:blipFill>
        <p:spPr>
          <a:xfrm>
            <a:off x="4065412" y="1484196"/>
            <a:ext cx="1147518" cy="1013600"/>
          </a:xfrm>
        </p:spPr>
      </p:pic>
      <p:pic>
        <p:nvPicPr>
          <p:cNvPr id="70" name="Picture Placeholder 62">
            <a:extLst>
              <a:ext uri="{FF2B5EF4-FFF2-40B4-BE49-F238E27FC236}">
                <a16:creationId xmlns:a16="http://schemas.microsoft.com/office/drawing/2014/main" id="{ADA9BC78-3507-00E1-1184-5A8DE8193692}"/>
              </a:ext>
            </a:extLst>
          </p:cNvPr>
          <p:cNvPicPr>
            <a:picLocks noGrp="1" noChangeAspect="1"/>
          </p:cNvPicPr>
          <p:nvPr>
            <p:ph type="pic" sz="quarter" idx="20"/>
            <p:custDataLst>
              <p:tags r:id="rId3"/>
            </p:custDataLst>
          </p:nvPr>
        </p:nvPicPr>
        <p:blipFill rotWithShape="1">
          <a:blip r:embed="rId12">
            <a:extLst>
              <a:ext uri="{28A0092B-C50C-407E-A947-70E740481C1C}">
                <a14:useLocalDpi xmlns:a14="http://schemas.microsoft.com/office/drawing/2010/main" val="0"/>
              </a:ext>
            </a:extLst>
          </a:blip>
          <a:srcRect l="-39840" t="-16484" r="-58553" b="-14593"/>
          <a:stretch/>
        </p:blipFill>
        <p:spPr>
          <a:xfrm>
            <a:off x="4381658" y="4017053"/>
            <a:ext cx="1022925" cy="889868"/>
          </a:xfrm>
        </p:spPr>
      </p:pic>
      <p:sp>
        <p:nvSpPr>
          <p:cNvPr id="14" name="Pladsholder til tekst 13">
            <a:extLst>
              <a:ext uri="{FF2B5EF4-FFF2-40B4-BE49-F238E27FC236}">
                <a16:creationId xmlns:a16="http://schemas.microsoft.com/office/drawing/2014/main" id="{E090B9A0-59E8-FB79-1CF4-73D63D964544}"/>
              </a:ext>
            </a:extLst>
          </p:cNvPr>
          <p:cNvSpPr>
            <a:spLocks noGrp="1"/>
          </p:cNvSpPr>
          <p:nvPr>
            <p:ph type="body" sz="quarter" idx="23"/>
          </p:nvPr>
        </p:nvSpPr>
        <p:spPr>
          <a:xfrm>
            <a:off x="4177507" y="2392071"/>
            <a:ext cx="2801565" cy="1011100"/>
          </a:xfrm>
        </p:spPr>
        <p:txBody>
          <a:bodyPr/>
          <a:lstStyle/>
          <a:p>
            <a:pPr marL="447675" lvl="1" indent="-265113"/>
            <a:r>
              <a:rPr lang="da-DK" dirty="0"/>
              <a:t>N</a:t>
            </a:r>
            <a:r>
              <a:rPr lang="da-DK" sz="1400" dirty="0"/>
              <a:t>yt lønindeks fra april 2025</a:t>
            </a:r>
          </a:p>
          <a:p>
            <a:pPr marL="447675" lvl="1" indent="-265113"/>
            <a:r>
              <a:rPr lang="da-DK" sz="1400" dirty="0"/>
              <a:t>Ultimo-forhandling sidst i OK24-perioden </a:t>
            </a:r>
          </a:p>
          <a:p>
            <a:endParaRPr lang="da-DK" dirty="0"/>
          </a:p>
        </p:txBody>
      </p:sp>
      <p:sp>
        <p:nvSpPr>
          <p:cNvPr id="23" name="Pladsholder til tekst 22">
            <a:extLst>
              <a:ext uri="{FF2B5EF4-FFF2-40B4-BE49-F238E27FC236}">
                <a16:creationId xmlns:a16="http://schemas.microsoft.com/office/drawing/2014/main" id="{A64D0394-551C-96DB-CE79-969047F65E2D}"/>
              </a:ext>
            </a:extLst>
          </p:cNvPr>
          <p:cNvSpPr>
            <a:spLocks noGrp="1"/>
          </p:cNvSpPr>
          <p:nvPr>
            <p:ph type="body" sz="quarter" idx="32"/>
          </p:nvPr>
        </p:nvSpPr>
        <p:spPr>
          <a:xfrm>
            <a:off x="7959642" y="2607992"/>
            <a:ext cx="2509043" cy="507908"/>
          </a:xfrm>
        </p:spPr>
        <p:txBody>
          <a:bodyPr/>
          <a:lstStyle/>
          <a:p>
            <a:pPr marL="171450" indent="-171450">
              <a:buFont typeface="Arial" panose="020B0604020202020204" pitchFamily="34" charset="0"/>
              <a:buChar char="•"/>
            </a:pPr>
            <a:r>
              <a:rPr lang="da-DK" sz="1400" dirty="0" err="1"/>
              <a:t>Løntrepart</a:t>
            </a:r>
            <a:r>
              <a:rPr lang="da-DK" sz="1400" dirty="0"/>
              <a:t> har efterladt et krav om revision af det offentlige lønsystem – BFL </a:t>
            </a:r>
          </a:p>
        </p:txBody>
      </p:sp>
      <p:sp>
        <p:nvSpPr>
          <p:cNvPr id="33" name="Pladsholder til tekst 32">
            <a:extLst>
              <a:ext uri="{FF2B5EF4-FFF2-40B4-BE49-F238E27FC236}">
                <a16:creationId xmlns:a16="http://schemas.microsoft.com/office/drawing/2014/main" id="{D5B49D4E-7AB6-D032-D880-1A17B53F2D43}"/>
              </a:ext>
            </a:extLst>
          </p:cNvPr>
          <p:cNvSpPr>
            <a:spLocks noGrp="1"/>
          </p:cNvSpPr>
          <p:nvPr>
            <p:ph type="body" sz="quarter" idx="42"/>
          </p:nvPr>
        </p:nvSpPr>
        <p:spPr>
          <a:xfrm>
            <a:off x="539750" y="5074024"/>
            <a:ext cx="3270250" cy="1599347"/>
          </a:xfrm>
        </p:spPr>
        <p:txBody>
          <a:bodyPr/>
          <a:lstStyle/>
          <a:p>
            <a:pPr marL="171450" indent="-171450">
              <a:buFont typeface="Arial" panose="020B0604020202020204" pitchFamily="34" charset="0"/>
              <a:buChar char="•"/>
            </a:pPr>
            <a:r>
              <a:rPr lang="da-DK" sz="1400" dirty="0"/>
              <a:t>Socialdemokraterne åbner debat om tilbagetrækningsalderen </a:t>
            </a:r>
          </a:p>
          <a:p>
            <a:pPr marL="171450" indent="-171450">
              <a:buFont typeface="Arial" panose="020B0604020202020204" pitchFamily="34" charset="0"/>
              <a:buChar char="•"/>
            </a:pPr>
            <a:r>
              <a:rPr lang="da-DK" sz="1400" dirty="0"/>
              <a:t>Flere partier i og uden for regeringen er interesserede i familiepolitik</a:t>
            </a:r>
          </a:p>
          <a:p>
            <a:pPr marL="171450" indent="-171450">
              <a:buFont typeface="Arial" panose="020B0604020202020204" pitchFamily="34" charset="0"/>
              <a:buChar char="•"/>
            </a:pPr>
            <a:r>
              <a:rPr lang="da-DK" sz="1400" dirty="0"/>
              <a:t>Ny EU-regulering – fx tidsregistrering</a:t>
            </a:r>
          </a:p>
        </p:txBody>
      </p:sp>
      <p:sp>
        <p:nvSpPr>
          <p:cNvPr id="38" name="Pladsholder til tekst 37">
            <a:extLst>
              <a:ext uri="{FF2B5EF4-FFF2-40B4-BE49-F238E27FC236}">
                <a16:creationId xmlns:a16="http://schemas.microsoft.com/office/drawing/2014/main" id="{D7E218D8-45D9-6979-37E5-E203217822F7}"/>
              </a:ext>
            </a:extLst>
          </p:cNvPr>
          <p:cNvSpPr>
            <a:spLocks noGrp="1"/>
          </p:cNvSpPr>
          <p:nvPr>
            <p:ph type="body" sz="quarter" idx="47"/>
          </p:nvPr>
        </p:nvSpPr>
        <p:spPr>
          <a:xfrm>
            <a:off x="4342877" y="5143864"/>
            <a:ext cx="2508000" cy="1123446"/>
          </a:xfrm>
        </p:spPr>
        <p:txBody>
          <a:bodyPr/>
          <a:lstStyle/>
          <a:p>
            <a:endParaRPr lang="da-DK" dirty="0"/>
          </a:p>
          <a:p>
            <a:endParaRPr lang="da-DK" dirty="0"/>
          </a:p>
          <a:p>
            <a:endParaRPr lang="da-DK" dirty="0"/>
          </a:p>
          <a:p>
            <a:endParaRPr lang="da-DK" dirty="0"/>
          </a:p>
          <a:p>
            <a:endParaRPr lang="da-DK" dirty="0"/>
          </a:p>
          <a:p>
            <a:endParaRPr lang="da-DK" dirty="0"/>
          </a:p>
          <a:p>
            <a:endParaRPr lang="da-DK" dirty="0"/>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r>
              <a:rPr lang="da-DK" sz="1400" dirty="0"/>
              <a:t>Universitetsreform </a:t>
            </a:r>
          </a:p>
          <a:p>
            <a:pPr marL="171450" indent="-171450">
              <a:buFont typeface="Arial" panose="020B0604020202020204" pitchFamily="34" charset="0"/>
              <a:buChar char="•"/>
            </a:pPr>
            <a:r>
              <a:rPr lang="da-DK" sz="1400" dirty="0"/>
              <a:t>Reform af ungdomsuddannelser </a:t>
            </a:r>
          </a:p>
          <a:p>
            <a:pPr marL="171450" indent="-171450">
              <a:buFont typeface="Arial" panose="020B0604020202020204" pitchFamily="34" charset="0"/>
              <a:buChar char="•"/>
            </a:pPr>
            <a:r>
              <a:rPr lang="da-DK" sz="1400" dirty="0"/>
              <a:t>Ny sundhedsstruktur </a:t>
            </a:r>
          </a:p>
          <a:p>
            <a:pPr marL="171450" indent="-171450">
              <a:buFont typeface="Arial" panose="020B0604020202020204" pitchFamily="34" charset="0"/>
              <a:buChar char="•"/>
            </a:pPr>
            <a:endParaRPr lang="da-DK" sz="1400" dirty="0"/>
          </a:p>
          <a:p>
            <a:pPr marL="171450" indent="-171450">
              <a:buFont typeface="Arial" panose="020B0604020202020204" pitchFamily="34" charset="0"/>
              <a:buChar char="•"/>
            </a:pPr>
            <a:endParaRPr lang="da-DK" sz="1400" dirty="0"/>
          </a:p>
        </p:txBody>
      </p:sp>
      <p:sp>
        <p:nvSpPr>
          <p:cNvPr id="43" name="Pladsholder til tekst 42">
            <a:extLst>
              <a:ext uri="{FF2B5EF4-FFF2-40B4-BE49-F238E27FC236}">
                <a16:creationId xmlns:a16="http://schemas.microsoft.com/office/drawing/2014/main" id="{2CDC45D9-289A-2C48-F4B8-91AA846D2463}"/>
              </a:ext>
            </a:extLst>
          </p:cNvPr>
          <p:cNvSpPr>
            <a:spLocks noGrp="1"/>
          </p:cNvSpPr>
          <p:nvPr>
            <p:ph type="body" sz="quarter" idx="52"/>
          </p:nvPr>
        </p:nvSpPr>
        <p:spPr>
          <a:xfrm>
            <a:off x="7960685" y="4811018"/>
            <a:ext cx="2508000" cy="1048344"/>
          </a:xfrm>
        </p:spPr>
        <p:txBody>
          <a:bodyPr/>
          <a:lstStyle/>
          <a:p>
            <a:pPr marL="171450" indent="-171450">
              <a:buFont typeface="Arial" panose="020B0604020202020204" pitchFamily="34" charset="0"/>
              <a:buChar char="•"/>
            </a:pPr>
            <a:r>
              <a:rPr lang="da-DK" sz="1400" dirty="0"/>
              <a:t>Budkrig mellem de politiske partier om afbureaukratisering af den offentlige sektor  </a:t>
            </a:r>
          </a:p>
        </p:txBody>
      </p:sp>
      <p:sp>
        <p:nvSpPr>
          <p:cNvPr id="44" name="Pladsholder til tekst 43">
            <a:extLst>
              <a:ext uri="{FF2B5EF4-FFF2-40B4-BE49-F238E27FC236}">
                <a16:creationId xmlns:a16="http://schemas.microsoft.com/office/drawing/2014/main" id="{013CD6E2-16CD-363A-6EA3-212A0353655A}"/>
              </a:ext>
            </a:extLst>
          </p:cNvPr>
          <p:cNvSpPr>
            <a:spLocks noGrp="1"/>
          </p:cNvSpPr>
          <p:nvPr>
            <p:ph type="body" sz="quarter" idx="53"/>
          </p:nvPr>
        </p:nvSpPr>
        <p:spPr>
          <a:xfrm>
            <a:off x="7960685" y="5859362"/>
            <a:ext cx="2508000" cy="814009"/>
          </a:xfrm>
        </p:spPr>
        <p:txBody>
          <a:bodyPr/>
          <a:lstStyle/>
          <a:p>
            <a:pPr marL="171450" indent="-171450">
              <a:buFont typeface="Arial" panose="020B0604020202020204" pitchFamily="34" charset="0"/>
              <a:buChar char="•"/>
            </a:pPr>
            <a:r>
              <a:rPr lang="da-DK" sz="1400" dirty="0"/>
              <a:t>Administrative besparelser i hele den offentlige sektor</a:t>
            </a:r>
          </a:p>
        </p:txBody>
      </p:sp>
      <p:pic>
        <p:nvPicPr>
          <p:cNvPr id="88" name="Picture Placeholder 83">
            <a:extLst>
              <a:ext uri="{FF2B5EF4-FFF2-40B4-BE49-F238E27FC236}">
                <a16:creationId xmlns:a16="http://schemas.microsoft.com/office/drawing/2014/main" id="{6617BDBD-9BF3-7508-6655-BF2A7717F5E1}"/>
              </a:ext>
            </a:extLst>
          </p:cNvPr>
          <p:cNvPicPr>
            <a:picLocks noGrp="1" noChangeAspect="1"/>
          </p:cNvPicPr>
          <p:nvPr>
            <p:ph type="pic" sz="quarter" idx="58"/>
            <p:custDataLst>
              <p:tags r:id="rId4"/>
            </p:custDataLst>
          </p:nvPr>
        </p:nvPicPr>
        <p:blipFill rotWithShape="1">
          <a:blip r:embed="rId13">
            <a:extLst>
              <a:ext uri="{28A0092B-C50C-407E-A947-70E740481C1C}">
                <a14:useLocalDpi xmlns:a14="http://schemas.microsoft.com/office/drawing/2010/main" val="0"/>
              </a:ext>
            </a:extLst>
          </a:blip>
          <a:srcRect l="-18411" t="-22060" r="-65812" b="-27464"/>
          <a:stretch/>
        </p:blipFill>
        <p:spPr>
          <a:xfrm>
            <a:off x="625544" y="3956733"/>
            <a:ext cx="1285806" cy="1259270"/>
          </a:xfrm>
        </p:spPr>
      </p:pic>
      <p:pic>
        <p:nvPicPr>
          <p:cNvPr id="92" name="Picture Placeholder 89">
            <a:extLst>
              <a:ext uri="{FF2B5EF4-FFF2-40B4-BE49-F238E27FC236}">
                <a16:creationId xmlns:a16="http://schemas.microsoft.com/office/drawing/2014/main" id="{C5B660F2-E1EE-1E2A-5560-20CCC30A80FE}"/>
              </a:ext>
            </a:extLst>
          </p:cNvPr>
          <p:cNvPicPr>
            <a:picLocks noGrp="1" noChangeAspect="1"/>
          </p:cNvPicPr>
          <p:nvPr>
            <p:ph type="pic" sz="quarter" idx="60"/>
            <p:custDataLst>
              <p:tags r:id="rId5"/>
            </p:custDataLst>
          </p:nvPr>
        </p:nvPicPr>
        <p:blipFill rotWithShape="1">
          <a:blip r:embed="rId14">
            <a:extLst>
              <a:ext uri="{28A0092B-C50C-407E-A947-70E740481C1C}">
                <a14:useLocalDpi xmlns:a14="http://schemas.microsoft.com/office/drawing/2010/main" val="0"/>
              </a:ext>
            </a:extLst>
          </a:blip>
          <a:srcRect l="-24519" t="-22251" r="-59011" b="-16738"/>
          <a:stretch/>
        </p:blipFill>
        <p:spPr>
          <a:xfrm>
            <a:off x="7874891" y="3956319"/>
            <a:ext cx="1116623" cy="844267"/>
          </a:xfrm>
        </p:spPr>
      </p:pic>
      <p:sp>
        <p:nvSpPr>
          <p:cNvPr id="96" name="Tekstfelt 95">
            <a:extLst>
              <a:ext uri="{FF2B5EF4-FFF2-40B4-BE49-F238E27FC236}">
                <a16:creationId xmlns:a16="http://schemas.microsoft.com/office/drawing/2014/main" id="{CDE7648D-3645-FECC-4A2F-985E0CFB8A28}"/>
              </a:ext>
            </a:extLst>
          </p:cNvPr>
          <p:cNvSpPr txBox="1"/>
          <p:nvPr/>
        </p:nvSpPr>
        <p:spPr>
          <a:xfrm>
            <a:off x="539750" y="738554"/>
            <a:ext cx="8481158" cy="430887"/>
          </a:xfrm>
          <a:prstGeom prst="rect">
            <a:avLst/>
          </a:prstGeom>
          <a:noFill/>
        </p:spPr>
        <p:txBody>
          <a:bodyPr wrap="square" lIns="0" tIns="0" rIns="0" bIns="0" rtlCol="0">
            <a:spAutoFit/>
          </a:bodyPr>
          <a:lstStyle/>
          <a:p>
            <a:pPr algn="l"/>
            <a:r>
              <a:rPr lang="da-DK" sz="2800" dirty="0"/>
              <a:t>Det politiske og økonomiske bagtæppe</a:t>
            </a:r>
          </a:p>
        </p:txBody>
      </p:sp>
      <p:pic>
        <p:nvPicPr>
          <p:cNvPr id="99" name="Billede 98">
            <a:extLst>
              <a:ext uri="{FF2B5EF4-FFF2-40B4-BE49-F238E27FC236}">
                <a16:creationId xmlns:a16="http://schemas.microsoft.com/office/drawing/2014/main" id="{F0443D77-E2CE-83B5-7D01-BC826453AE82}"/>
              </a:ext>
            </a:extLst>
          </p:cNvPr>
          <p:cNvPicPr>
            <a:picLocks noChangeAspect="1"/>
          </p:cNvPicPr>
          <p:nvPr>
            <p:custDataLst>
              <p:tags r:id="rId6"/>
            </p:custDataLst>
          </p:nvPr>
        </p:nvPicPr>
        <p:blipFill rotWithShape="1">
          <a:blip r:embed="rId15">
            <a:extLst>
              <a:ext uri="{28A0092B-C50C-407E-A947-70E740481C1C}">
                <a14:useLocalDpi xmlns:a14="http://schemas.microsoft.com/office/drawing/2010/main" val="0"/>
              </a:ext>
            </a:extLst>
          </a:blip>
          <a:srcRect l="-816755" t="16969" r="506482" b="-327242"/>
          <a:stretch/>
        </p:blipFill>
        <p:spPr>
          <a:xfrm>
            <a:off x="7709042" y="998638"/>
            <a:ext cx="961657" cy="971116"/>
          </a:xfrm>
          <a:prstGeom prst="rect">
            <a:avLst/>
          </a:prstGeom>
        </p:spPr>
      </p:pic>
      <p:pic>
        <p:nvPicPr>
          <p:cNvPr id="103" name="Picture Placeholder 100">
            <a:extLst>
              <a:ext uri="{FF2B5EF4-FFF2-40B4-BE49-F238E27FC236}">
                <a16:creationId xmlns:a16="http://schemas.microsoft.com/office/drawing/2014/main" id="{D568B3D1-A666-033F-F944-6C1F3BCCBD16}"/>
              </a:ext>
            </a:extLst>
          </p:cNvPr>
          <p:cNvPicPr>
            <a:picLocks noGrp="1" noChangeAspect="1"/>
          </p:cNvPicPr>
          <p:nvPr>
            <p:ph type="pic" sz="quarter" idx="21"/>
            <p:custDataLst>
              <p:tags r:id="rId7"/>
            </p:custDataLst>
          </p:nvPr>
        </p:nvPicPr>
        <p:blipFill rotWithShape="1">
          <a:blip r:embed="rId15">
            <a:extLst>
              <a:ext uri="{28A0092B-C50C-407E-A947-70E740481C1C}">
                <a14:useLocalDpi xmlns:a14="http://schemas.microsoft.com/office/drawing/2010/main" val="0"/>
              </a:ext>
            </a:extLst>
          </a:blip>
          <a:srcRect l="-79316" t="-35672" r="-46642" b="-4547"/>
          <a:stretch/>
        </p:blipFill>
        <p:spPr>
          <a:xfrm>
            <a:off x="7416177" y="1300838"/>
            <a:ext cx="1613510" cy="1011101"/>
          </a:xfrm>
        </p:spPr>
      </p:pic>
    </p:spTree>
    <p:extLst>
      <p:ext uri="{BB962C8B-B14F-4D97-AF65-F5344CB8AC3E}">
        <p14:creationId xmlns:p14="http://schemas.microsoft.com/office/powerpoint/2010/main" val="83004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49115-449C-67A2-E773-78BA345868D1}"/>
              </a:ext>
            </a:extLst>
          </p:cNvPr>
          <p:cNvSpPr>
            <a:spLocks noGrp="1"/>
          </p:cNvSpPr>
          <p:nvPr>
            <p:ph type="ctrTitle"/>
          </p:nvPr>
        </p:nvSpPr>
        <p:spPr>
          <a:xfrm>
            <a:off x="1557196" y="1721964"/>
            <a:ext cx="7849353" cy="4774086"/>
          </a:xfrm>
        </p:spPr>
        <p:txBody>
          <a:bodyPr/>
          <a:lstStyle/>
          <a:p>
            <a:r>
              <a:rPr lang="da-DK" sz="4800" dirty="0"/>
              <a:t>Tre bud på temaer </a:t>
            </a:r>
            <a:br>
              <a:rPr lang="da-DK" sz="4800" dirty="0"/>
            </a:br>
            <a:r>
              <a:rPr lang="da-DK" sz="4800" dirty="0"/>
              <a:t>fra Djøf </a:t>
            </a:r>
            <a:r>
              <a:rPr lang="da-DK" sz="4800" dirty="0" err="1"/>
              <a:t>Offentligs</a:t>
            </a:r>
            <a:r>
              <a:rPr lang="da-DK" sz="4800" dirty="0"/>
              <a:t> bestyrelse</a:t>
            </a:r>
          </a:p>
        </p:txBody>
      </p:sp>
      <p:sp>
        <p:nvSpPr>
          <p:cNvPr id="3" name="Pladsholder til slidenummer 2">
            <a:extLst>
              <a:ext uri="{FF2B5EF4-FFF2-40B4-BE49-F238E27FC236}">
                <a16:creationId xmlns:a16="http://schemas.microsoft.com/office/drawing/2014/main" id="{76213A9A-8EED-4F31-07D3-F394C5E3FB70}"/>
              </a:ext>
            </a:extLst>
          </p:cNvPr>
          <p:cNvSpPr>
            <a:spLocks noGrp="1"/>
          </p:cNvSpPr>
          <p:nvPr>
            <p:ph type="sldNum" sz="quarter" idx="12"/>
          </p:nvPr>
        </p:nvSpPr>
        <p:spPr/>
        <p:txBody>
          <a:bodyPr/>
          <a:lstStyle/>
          <a:p>
            <a:fld id="{23AA811B-2EBD-4900-905E-5BE206449611}" type="slidenum">
              <a:rPr lang="da-DK" smtClean="0"/>
              <a:pPr/>
              <a:t>9</a:t>
            </a:fld>
            <a:endParaRPr lang="da-DK" dirty="0"/>
          </a:p>
        </p:txBody>
      </p:sp>
    </p:spTree>
    <p:extLst>
      <p:ext uri="{BB962C8B-B14F-4D97-AF65-F5344CB8AC3E}">
        <p14:creationId xmlns:p14="http://schemas.microsoft.com/office/powerpoint/2010/main" val="394808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47712.pn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47722.pn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47653.pn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926.pn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mkk\AppData\Local\Temp\Templafy\PowerPointVsto\Assets\a11d11e7-3ff3-4333-af59-fd33fcec4641.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878.png"/>
</p:tagLst>
</file>

<file path=ppt/tags/tag16.xml><?xml version="1.0" encoding="utf-8"?>
<p:tagLst xmlns:a="http://schemas.openxmlformats.org/drawingml/2006/main" xmlns:r="http://schemas.openxmlformats.org/officeDocument/2006/relationships" xmlns:p="http://schemas.openxmlformats.org/presentationml/2006/main">
  <p:tag name="TEMPLAFYSLIDEID" val="637883887261796540"/>
</p:tagLst>
</file>

<file path=ppt/tags/tag2.xml><?xml version="1.0" encoding="utf-8"?>
<p:tagLst xmlns:a="http://schemas.openxmlformats.org/drawingml/2006/main" xmlns:r="http://schemas.openxmlformats.org/officeDocument/2006/relationships" xmlns:p="http://schemas.openxmlformats.org/presentationml/2006/main">
  <p:tag name="TEMPLAFYSLIDEID" val="637846549611528739"/>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4677104.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928.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921.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909.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COLOURBOX60589906.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download_media.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mkk\AppData\Local\Templafy\AddIns\PowerPointVsto\download_media.pn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Præsentation2" id="{D9CFB698-3C47-412E-AC52-9FE093FC8D7C}" vid="{EC7C86FC-CAD7-4BC4-988A-69CDFEA11610}"/>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TemplateConfiguration><![CDATA[{"slideVersion":1,"isValidatorEnabled":false,"isLocked":false,"elementsMetadata":[],"slideId":"638325207396497762","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TemplateConfiguration><![CDATA[{"elementsMetadata":[],"transformationConfigurations":[],"templateName":"Djøf præsentation DK","templateDescription":"","enableDocumentContentUpdater":false,"version":"2.0"}]]></Templafy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FormConfiguration><![CDATA[{"formFields":[],"formDataEntries":[]}]]></TemplafyFormConfiguration>
</file>

<file path=customXml/item7.xml><?xml version="1.0" encoding="utf-8"?>
<TemplafySlideTemplateConfiguration><![CDATA[{"slideVersion":1,"isValidatorEnabled":false,"isLocked":false,"elementsMetadata":[],"slideId":"638325207396276330","enableDocumentContentUpdater":false,"version":"2.0"}]]></TemplafySlideTemplateConfiguration>
</file>

<file path=customXml/item8.xml><?xml version="1.0" encoding="utf-8"?>
<TemplafySlideTemplateConfiguration><![CDATA[{"slideVersion":1,"isValidatorEnabled":false,"isLocked":false,"elementsMetadata":[],"slideId":"638325207396349929","enableDocumentContentUpdater":false,"version":"2.0"}]]></TemplafySlideTemplateConfiguration>
</file>

<file path=customXml/itemProps1.xml><?xml version="1.0" encoding="utf-8"?>
<ds:datastoreItem xmlns:ds="http://schemas.openxmlformats.org/officeDocument/2006/customXml" ds:itemID="{E0B71494-AB16-4782-8259-BE3CA4DA608A}">
  <ds:schemaRefs/>
</ds:datastoreItem>
</file>

<file path=customXml/itemProps2.xml><?xml version="1.0" encoding="utf-8"?>
<ds:datastoreItem xmlns:ds="http://schemas.openxmlformats.org/officeDocument/2006/customXml" ds:itemID="{03E25150-AB0A-4A04-80E9-BBD8755333F2}">
  <ds:schemaRefs/>
</ds:datastoreItem>
</file>

<file path=customXml/itemProps3.xml><?xml version="1.0" encoding="utf-8"?>
<ds:datastoreItem xmlns:ds="http://schemas.openxmlformats.org/officeDocument/2006/customXml" ds:itemID="{9B95FF7A-7514-4090-BC63-FB709AA0CB1B}">
  <ds:schemaRefs/>
</ds:datastoreItem>
</file>

<file path=customXml/itemProps4.xml><?xml version="1.0" encoding="utf-8"?>
<ds:datastoreItem xmlns:ds="http://schemas.openxmlformats.org/officeDocument/2006/customXml" ds:itemID="{703F6B95-4E60-4026-9196-14077B6FD9FC}">
  <ds:schemaRefs/>
</ds:datastoreItem>
</file>

<file path=customXml/itemProps5.xml><?xml version="1.0" encoding="utf-8"?>
<ds:datastoreItem xmlns:ds="http://schemas.openxmlformats.org/officeDocument/2006/customXml" ds:itemID="{0509A9EF-452A-496C-91CE-997120E64645}">
  <ds:schemaRefs/>
</ds:datastoreItem>
</file>

<file path=customXml/itemProps6.xml><?xml version="1.0" encoding="utf-8"?>
<ds:datastoreItem xmlns:ds="http://schemas.openxmlformats.org/officeDocument/2006/customXml" ds:itemID="{DD39F257-73BE-4B5C-A743-3709614EC361}">
  <ds:schemaRefs/>
</ds:datastoreItem>
</file>

<file path=customXml/itemProps7.xml><?xml version="1.0" encoding="utf-8"?>
<ds:datastoreItem xmlns:ds="http://schemas.openxmlformats.org/officeDocument/2006/customXml" ds:itemID="{BC55F4D7-735D-41D0-9CB6-CDEADC655185}">
  <ds:schemaRefs/>
</ds:datastoreItem>
</file>

<file path=customXml/itemProps8.xml><?xml version="1.0" encoding="utf-8"?>
<ds:datastoreItem xmlns:ds="http://schemas.openxmlformats.org/officeDocument/2006/customXml" ds:itemID="{3C608998-D989-402B-9C66-8E8F7B8C4C74}">
  <ds:schemaRefs/>
</ds:datastoreItem>
</file>

<file path=docProps/app.xml><?xml version="1.0" encoding="utf-8"?>
<Properties xmlns="http://schemas.openxmlformats.org/officeDocument/2006/extended-properties" xmlns:vt="http://schemas.openxmlformats.org/officeDocument/2006/docPropsVTypes">
  <Template>blank</Template>
  <TotalTime>4374</TotalTime>
  <Words>5739</Words>
  <Application>Microsoft Office PowerPoint</Application>
  <PresentationFormat>Widescreen</PresentationFormat>
  <Paragraphs>392</Paragraphs>
  <Slides>17</Slides>
  <Notes>17</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17</vt:i4>
      </vt:variant>
    </vt:vector>
  </HeadingPairs>
  <TitlesOfParts>
    <vt:vector size="30" baseType="lpstr">
      <vt:lpstr>Djoef Offc</vt:lpstr>
      <vt:lpstr>DI Sans Book</vt:lpstr>
      <vt:lpstr>Segoe UI</vt:lpstr>
      <vt:lpstr>Aptos</vt:lpstr>
      <vt:lpstr>Times New Roman</vt:lpstr>
      <vt:lpstr>Wingdings</vt:lpstr>
      <vt:lpstr>Calibri Light</vt:lpstr>
      <vt:lpstr>Verdana</vt:lpstr>
      <vt:lpstr>Google Sans</vt:lpstr>
      <vt:lpstr>Cambria</vt:lpstr>
      <vt:lpstr>Arial</vt:lpstr>
      <vt:lpstr>GalanoClassic-Regular</vt:lpstr>
      <vt:lpstr>Djøf PowerPoint skabelon</vt:lpstr>
      <vt:lpstr>OK26  Kravsindsamling</vt:lpstr>
      <vt:lpstr>Agenda</vt:lpstr>
      <vt:lpstr> Genbesøgt</vt:lpstr>
      <vt:lpstr>OK24-resultatet</vt:lpstr>
      <vt:lpstr> Proces</vt:lpstr>
      <vt:lpstr>Djøfs OK26-proces</vt:lpstr>
      <vt:lpstr> Bagtæppe</vt:lpstr>
      <vt:lpstr>PowerPoint-præsentation</vt:lpstr>
      <vt:lpstr>Tre bud på temaer  fra Djøf Offentligs bestyrelse</vt:lpstr>
      <vt:lpstr>Løn &amp; Pension</vt:lpstr>
      <vt:lpstr>Det fleksible arbejdsliv</vt:lpstr>
      <vt:lpstr>Arbejdsformer under forandring</vt:lpstr>
      <vt:lpstr>Jeres forslag </vt:lpstr>
      <vt:lpstr>Proces for gruppedrøftelser om OK26</vt:lpstr>
      <vt:lpstr>Sæt dit aftryk på OK26</vt:lpstr>
      <vt:lpstr>PowerPoint-præsentation</vt:lpstr>
      <vt:lpstr>Tak for jeres bidrag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Kure Kristensen</dc:creator>
  <cp:lastModifiedBy>Maja Kure Kristensen</cp:lastModifiedBy>
  <cp:revision>15</cp:revision>
  <dcterms:created xsi:type="dcterms:W3CDTF">2024-03-26T09:44:39Z</dcterms:created>
  <dcterms:modified xsi:type="dcterms:W3CDTF">2025-01-13T15:22:22Z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2023-10-10T07:45:39</vt:lpwstr>
  </property>
  <property fmtid="{D5CDD505-2E9C-101B-9397-08002B2CF9AE}" pid="4" name="TemplafyTenantId">
    <vt:lpwstr>djoef</vt:lpwstr>
  </property>
  <property fmtid="{D5CDD505-2E9C-101B-9397-08002B2CF9AE}" pid="5" name="TemplafyTemplateId">
    <vt:lpwstr>638300292068440878</vt:lpwstr>
  </property>
  <property fmtid="{D5CDD505-2E9C-101B-9397-08002B2CF9AE}" pid="6" name="TemplafyUserProfileId">
    <vt:lpwstr>726239637122580904</vt:lpwstr>
  </property>
  <property fmtid="{D5CDD505-2E9C-101B-9397-08002B2CF9AE}" pid="7" name="TemplafyFromBlank">
    <vt:bool>false</vt:bool>
  </property>
</Properties>
</file>