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1.xml" ContentType="application/vnd.openxmlformats-officedocument.presentationml.notesSlid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2.xml" ContentType="application/vnd.openxmlformats-officedocument.themeOverride+xml"/>
  <Override PartName="/ppt/charts/chartEx3.xml" ContentType="application/vnd.ms-office.chartex+xml"/>
  <Override PartName="/ppt/charts/style18.xml" ContentType="application/vnd.ms-office.chartstyle+xml"/>
  <Override PartName="/ppt/charts/colors18.xml" ContentType="application/vnd.ms-office.chartcolorstyle+xml"/>
  <Override PartName="/ppt/charts/chartEx4.xml" ContentType="application/vnd.ms-office.chartex+xml"/>
  <Override PartName="/ppt/charts/style19.xml" ContentType="application/vnd.ms-office.chartstyle+xml"/>
  <Override PartName="/ppt/charts/colors1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391" r:id="rId5"/>
    <p:sldId id="3344" r:id="rId6"/>
    <p:sldId id="3345" r:id="rId7"/>
    <p:sldId id="3350" r:id="rId8"/>
    <p:sldId id="3433" r:id="rId9"/>
    <p:sldId id="3434" r:id="rId10"/>
    <p:sldId id="3385" r:id="rId11"/>
    <p:sldId id="3409" r:id="rId12"/>
    <p:sldId id="3420" r:id="rId13"/>
    <p:sldId id="3421" r:id="rId14"/>
    <p:sldId id="3392" r:id="rId15"/>
    <p:sldId id="3394" r:id="rId16"/>
    <p:sldId id="3395" r:id="rId17"/>
    <p:sldId id="3408" r:id="rId18"/>
    <p:sldId id="3397" r:id="rId19"/>
    <p:sldId id="3423" r:id="rId20"/>
    <p:sldId id="3411" r:id="rId21"/>
    <p:sldId id="3400" r:id="rId22"/>
    <p:sldId id="3415" r:id="rId23"/>
    <p:sldId id="3416" r:id="rId24"/>
    <p:sldId id="3402" r:id="rId25"/>
    <p:sldId id="3407" r:id="rId26"/>
    <p:sldId id="3404" r:id="rId27"/>
    <p:sldId id="3417" r:id="rId28"/>
    <p:sldId id="3414" r:id="rId29"/>
    <p:sldId id="3422" r:id="rId30"/>
    <p:sldId id="3435" r:id="rId31"/>
    <p:sldId id="3426" r:id="rId32"/>
    <p:sldId id="3425" r:id="rId33"/>
    <p:sldId id="3429" r:id="rId34"/>
    <p:sldId id="3430" r:id="rId35"/>
    <p:sldId id="3431" r:id="rId36"/>
    <p:sldId id="3432" r:id="rId37"/>
    <p:sldId id="1704" r:id="rId38"/>
  </p:sldIdLst>
  <p:sldSz cx="10691813" cy="7559675"/>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61E8A8-8198-441C-A6C3-BF19C2CEE81A}">
          <p14:sldIdLst>
            <p14:sldId id="3391"/>
            <p14:sldId id="3344"/>
            <p14:sldId id="3345"/>
            <p14:sldId id="3350"/>
            <p14:sldId id="3433"/>
            <p14:sldId id="3434"/>
            <p14:sldId id="3385"/>
            <p14:sldId id="3409"/>
            <p14:sldId id="3420"/>
            <p14:sldId id="3421"/>
            <p14:sldId id="3392"/>
            <p14:sldId id="3394"/>
            <p14:sldId id="3395"/>
            <p14:sldId id="3408"/>
            <p14:sldId id="3397"/>
            <p14:sldId id="3423"/>
            <p14:sldId id="3411"/>
            <p14:sldId id="3400"/>
            <p14:sldId id="3415"/>
            <p14:sldId id="3416"/>
            <p14:sldId id="3402"/>
            <p14:sldId id="3407"/>
            <p14:sldId id="3404"/>
            <p14:sldId id="3417"/>
            <p14:sldId id="3414"/>
            <p14:sldId id="3422"/>
            <p14:sldId id="3435"/>
            <p14:sldId id="3426"/>
            <p14:sldId id="3425"/>
            <p14:sldId id="3429"/>
            <p14:sldId id="3430"/>
            <p14:sldId id="3431"/>
            <p14:sldId id="3432"/>
            <p14:sldId id="17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68303C-E1E5-97CE-57A1-4D59B454D6B8}" name="Morten Nordenhof Wernersen" initials="MNW" userId="S::MNW@hbseconomics.com::09d14d50-a151-4883-8bc3-82b30a655b43" providerId="AD"/>
  <p188:author id="{708C9662-F192-FCC5-07DD-B6AED59C2C1C}" name="Jonas Zielke Schaarup" initials="JZ" userId="S::JZS@hbseconomics.com::9b22fb28-09ad-4a77-8f26-f54bdded4d55" providerId="AD"/>
  <p188:author id="{1A926671-0A0A-6634-34E1-A7B7C623B894}" name="Jonas Zielke Schaarup" initials="JS" userId="S::jzs@hbseconomics.com::9b22fb28-09ad-4a77-8f26-f54bdded4d55" providerId="AD"/>
  <p188:author id="{C5496480-6F27-29E9-A19F-7C82B59349C4}" name="Andreas Groth Wos" initials="AGW" userId="S::agw@hbseconomics.dk::81669154-5aee-455b-b5db-e00ed19733e7" providerId="AD"/>
  <p188:author id="{ADC3B484-14E5-B972-0A4A-A772A32A6578}" name="Ida Svanberg" initials="IS" userId="S::ids@hbseconomics.dk::ff9f3c61-5dca-4760-9617-2c84e5d08f11" providerId="AD"/>
  <p188:author id="{E30235C6-EA28-423A-4179-2C9C78DC7489}" name="Esben Anton Schultz" initials="ES" userId="S::eas@hbseconomics.dk::f162d0e9-d88b-47db-b015-98060a69952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FFFFF"/>
    <a:srgbClr val="CBCED0"/>
    <a:srgbClr val="456966"/>
    <a:srgbClr val="62827F"/>
    <a:srgbClr val="888888"/>
    <a:srgbClr val="89A6A4"/>
    <a:srgbClr val="E6E6E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FC155-B3D2-425C-A49F-67FF310C0C34}" v="1" dt="2025-04-16T09:41:52.66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9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1c6bvz.sharepoint.com/sites/HBS-alle/Delte%20dokumenter/General/DJ&#216;F/Dj&#248;feres%20bidrag%20til%20den%20private%20sektors%20v&#230;rdiskabelse/Excel/Udd_besk%20andel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u1c6bvz.sharepoint.com/sites/HBS-alle/Delte%20dokumenter/General/DJ&#216;F/Dj&#248;feres%20bidrag%20til%20den%20private%20sektors%20v&#230;rdiskabelse/Excel/Figurer%20i%20Powerpoint/Produktive%20virksomheder,%2008.05.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D&#225;njalH&#225;t&#250;nAugustinu\Downloads\Produktive%20virksomheder%20(1).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u1c6bvz.sharepoint.com/sites/HBS-alle/Delte%20dokumenter/General/DJ&#216;F/Dj&#248;feres%20bidrag%20til%20den%20private%20sektors%20v&#230;rdiskabelse/Excel/Figurer%20i%20Powerpoint/Synergieffekter,%2019.04.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u1c6bvz.sharepoint.com/sites/HBS-alle/Delte%20dokumenter/General/DJ&#216;F/Dj&#248;feres%20bidrag%20til%20den%20private%20sektors%20v&#230;rdiskabelse/Excel/Figurer%20i%20Powerpoint/Synergieffekter,%2019.04.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u1c6bvz.sharepoint.com/sites/HBS-alle/Delte%20dokumenter/General/DJ&#216;F/Dj&#248;feres%20bidrag%20til%20den%20private%20sektors%20v&#230;rdiskabelse/Excel/Figurer%20i%20Powerpoint/Synergieffekter,%2019.04.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u1c6bvz.sharepoint.com/sites/HBS-alle/Delte%20dokumenter/General/DJ&#216;F/Dj&#248;feres%20bidrag%20til%20den%20private%20sektors%20v&#230;rdiskabelse/Excel/Figurer%20i%20Powerpoint/Synergieffekter,%2019.0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u1c6bvz.sharepoint.com/sites/HBS-alle/Delte%20dokumenter/General/DJ&#216;F/Dj&#248;feres%20bidrag%20til%20den%20private%20sektors%20v&#230;rdiskabelse/Excel/Figurer%20i%20Powerpoint/Ledighe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u1c6bvz.sharepoint.com/sites/HBS-alle/Delte%20dokumenter/General/DJ&#216;F/Dj&#248;feres%20bidrag%20til%20den%20private%20sektors%20v&#230;rdiskabelse/Excel/Figurer%20i%20Powerpoint/Korrigeret%20indkomst,%2019.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1c6bvz.sharepoint.com/sites/HBS-alle/Delte%20dokumenter/General/DJ&#216;F/Dj&#248;feres%20bidrag%20til%20den%20private%20sektors%20v&#230;rdiskabelse/Excel/Figurer%20i%20Powerpoint/Korrigeret%20indkomst,%2019.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u1c6bvz.sharepoint.com/sites/HBS-alle/Delte%20dokumenter/General/DJ&#216;F/Dj&#248;feres%20bidrag%20til%20den%20private%20sektors%20v&#230;rdiskabelse/Excel/Figurer%20i%20Powerpoint/Geo-%20Brancheopdeling%202022,%2019.0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u1c6bvz.sharepoint.com/sites/HBS-alle/Delte%20dokumenter/General/DJ&#216;F/Dj&#248;feres%20bidrag%20til%20den%20private%20sektors%20v&#230;rdiskabelse/Excel/Figurer%20i%20Powerpoint/Geo-%20Brancheopdeling%202022,%2019.0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u1c6bvz.sharepoint.com/sites/HBS-alle/Delte%20dokumenter/General/DJ&#216;F/Dj&#248;feres%20bidrag%20til%20den%20private%20sektors%20v&#230;rdiskabelse/Excel/Figurer%20i%20Powerpoint/Virksomhedsst&#248;rrelse,%2019.04.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u1c6bvz.sharepoint.com/sites/HBS-alle/Delte%20dokumenter/General/DJ&#216;F/Dj&#248;feres%20bidrag%20til%20den%20private%20sektors%20v&#230;rdiskabelse/Excel/Figurer%20i%20Powerpoint/Virksomhedsst&#248;rrelse,%2019.0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u1c6bvz.sharepoint.com/sites/HBS-alle/Delte%20dokumenter/General/DJ&#216;F/Dj&#248;feres%20bidrag%20til%20den%20private%20sektors%20v&#230;rdiskabelse/Excel/Figurer%20i%20Powerpoint/Produktive%20virksomheder,%2008.05.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u1c6bvz.sharepoint.com/sites/HBS-alle/Delte%20dokumenter/General/DJ&#216;F/Dj&#248;feres%20bidrag%20til%20den%20private%20sektors%20v&#230;rdiskabelse/Excel/Figurer%20i%20Powerpoint/Geo-%20Brancheopdeling%202022,%2019.04.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u1c6bvz.sharepoint.com/sites/HBS-alle/Delte%20dokumenter/General/DJ&#216;F/Dj&#248;feres%20bidrag%20til%20den%20private%20sektors%20v&#230;rdiskabelse/Excel/Figurer%20i%20Powerpoint/Geo-%20Brancheopdeling%202022,%2019.04.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oleObject" Target="https://u1c6bvz.sharepoint.com/sites/HBS-alle/Delte%20dokumenter/General/DJ&#216;F/Dj&#248;feres%20bidrag%20til%20den%20private%20sektors%20v&#230;rdiskabelse/Excel/Figurer%20i%20Powerpoint/Geo-%20Brancheopdeling%202022,%2019.04.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https://u1c6bvz.sharepoint.com/sites/HBS-alle/Delte%20dokumenter/General/DJ&#216;F/Dj&#248;feres%20bidrag%20til%20den%20private%20sektors%20v&#230;rdiskabelse/Excel/Figurer%20i%20Powerpoint/Geo-%20Brancheopdeling%202022,%2019.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55214917291879"/>
          <c:y val="3.2840028188865396E-2"/>
          <c:w val="0.82482740765338569"/>
          <c:h val="0.82012640597515163"/>
        </c:manualLayout>
      </c:layout>
      <c:lineChart>
        <c:grouping val="standard"/>
        <c:varyColors val="0"/>
        <c:ser>
          <c:idx val="0"/>
          <c:order val="0"/>
          <c:tx>
            <c:strRef>
              <c:f>'Print 1 - Data Set WORK.FREQ'!$G$1</c:f>
              <c:strCache>
                <c:ptCount val="1"/>
                <c:pt idx="0">
                  <c:v>Personer</c:v>
                </c:pt>
              </c:strCache>
            </c:strRef>
          </c:tx>
          <c:spPr>
            <a:ln w="28575" cap="rnd">
              <a:solidFill>
                <a:srgbClr val="456966"/>
              </a:solidFill>
              <a:round/>
            </a:ln>
            <a:effectLst/>
          </c:spPr>
          <c:marker>
            <c:symbol val="none"/>
          </c:marker>
          <c:dLbls>
            <c:dLbl>
              <c:idx val="0"/>
              <c:layout>
                <c:manualLayout>
                  <c:x val="-6.0042887776983571E-2"/>
                  <c:y val="5.487940323249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3F-4F16-A6D8-71A9C68D1FEE}"/>
                </c:ext>
              </c:extLst>
            </c:dLbl>
            <c:dLbl>
              <c:idx val="12"/>
              <c:layout>
                <c:manualLayout>
                  <c:x val="0"/>
                  <c:y val="-2.254315149707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3F-4F16-A6D8-71A9C68D1FE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Segoe UI Light" panose="020B0502040204020203" pitchFamily="34" charset="0"/>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'Print 1 - Data Set WORK.FREQ'!$F$2:$F$14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'Print 1 - Data Set WORK.FREQ'!$G$2:$G$14</c:f>
              <c:numCache>
                <c:formatCode>0.0%</c:formatCode>
                <c:ptCount val="13"/>
                <c:pt idx="0">
                  <c:v>2.012248891680659E-2</c:v>
                </c:pt>
                <c:pt idx="1">
                  <c:v>2.0960063155690052E-2</c:v>
                </c:pt>
                <c:pt idx="2">
                  <c:v>2.1889852206690326E-2</c:v>
                </c:pt>
                <c:pt idx="3">
                  <c:v>2.2893960890122494E-2</c:v>
                </c:pt>
                <c:pt idx="4">
                  <c:v>2.3961501878761053E-2</c:v>
                </c:pt>
                <c:pt idx="5">
                  <c:v>2.4977515117666417E-2</c:v>
                </c:pt>
                <c:pt idx="6">
                  <c:v>2.6146029997098912E-2</c:v>
                </c:pt>
                <c:pt idx="7">
                  <c:v>2.8152391022446009E-2</c:v>
                </c:pt>
                <c:pt idx="8">
                  <c:v>2.9895042368218334E-2</c:v>
                </c:pt>
                <c:pt idx="9">
                  <c:v>3.1453900231305496E-2</c:v>
                </c:pt>
                <c:pt idx="10">
                  <c:v>3.4805375254423163E-2</c:v>
                </c:pt>
                <c:pt idx="11">
                  <c:v>3.6360787891983118E-2</c:v>
                </c:pt>
                <c:pt idx="12">
                  <c:v>3.7665271342161528E-2</c:v>
                </c:pt>
              </c:numCache>
            </c:numRef>
          </c:val>
          <c:smooth val="0"/>
          <c:extLst>
            <c:ext xmlns:c16="http://schemas.microsoft.com/office/drawing/2014/chart" uri="{C3380CC4-5D6E-409C-BE32-E72D297353CC}">
              <c16:uniqueId val="{00000000-843F-4F16-A6D8-71A9C68D1FEE}"/>
            </c:ext>
          </c:extLst>
        </c:ser>
        <c:ser>
          <c:idx val="1"/>
          <c:order val="1"/>
          <c:tx>
            <c:strRef>
              <c:f>'Print 1 - Data Set WORK.FREQ'!$H$1</c:f>
              <c:strCache>
                <c:ptCount val="1"/>
                <c:pt idx="0">
                  <c:v>Beskæftigede</c:v>
                </c:pt>
              </c:strCache>
            </c:strRef>
          </c:tx>
          <c:spPr>
            <a:ln w="28575" cap="rnd">
              <a:solidFill>
                <a:schemeClr val="accent3"/>
              </a:solidFill>
              <a:round/>
            </a:ln>
            <a:effectLst/>
          </c:spPr>
          <c:marker>
            <c:symbol val="none"/>
          </c:marker>
          <c:dLbls>
            <c:dLbl>
              <c:idx val="0"/>
              <c:layout>
                <c:manualLayout>
                  <c:x val="-6.8620443173695506E-2"/>
                  <c:y val="-7.1496062992125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3F-4F16-A6D8-71A9C68D1FEE}"/>
                </c:ext>
              </c:extLst>
            </c:dLbl>
            <c:dLbl>
              <c:idx val="12"/>
              <c:layout>
                <c:manualLayout>
                  <c:x val="-1.6368858524597133E-16"/>
                  <c:y val="-2.5361045434213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3F-4F16-A6D8-71A9C68D1FE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Segoe UI Light" panose="020B0502040204020203" pitchFamily="34" charset="0"/>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'Print 1 - Data Set WORK.FREQ'!$F$2:$F$14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'Print 1 - Data Set WORK.FREQ'!$H$2:$H$14</c:f>
              <c:numCache>
                <c:formatCode>0.0%</c:formatCode>
                <c:ptCount val="13"/>
                <c:pt idx="0">
                  <c:v>2.6662696016435519E-2</c:v>
                </c:pt>
                <c:pt idx="1">
                  <c:v>2.7866603104856259E-2</c:v>
                </c:pt>
                <c:pt idx="2">
                  <c:v>2.9147101589440193E-2</c:v>
                </c:pt>
                <c:pt idx="3">
                  <c:v>3.0387512658169916E-2</c:v>
                </c:pt>
                <c:pt idx="4">
                  <c:v>3.1528731048456014E-2</c:v>
                </c:pt>
                <c:pt idx="5">
                  <c:v>3.2663931007684124E-2</c:v>
                </c:pt>
                <c:pt idx="6">
                  <c:v>3.3816823306428025E-2</c:v>
                </c:pt>
                <c:pt idx="7">
                  <c:v>3.599403779260036E-2</c:v>
                </c:pt>
                <c:pt idx="8">
                  <c:v>3.7863268609665109E-2</c:v>
                </c:pt>
                <c:pt idx="9">
                  <c:v>3.9705502711406597E-2</c:v>
                </c:pt>
                <c:pt idx="10">
                  <c:v>4.3620495825496708E-2</c:v>
                </c:pt>
                <c:pt idx="11">
                  <c:v>4.4725529823824647E-2</c:v>
                </c:pt>
                <c:pt idx="12">
                  <c:v>4.6413929947538402E-2</c:v>
                </c:pt>
              </c:numCache>
            </c:numRef>
          </c:val>
          <c:smooth val="0"/>
          <c:extLst>
            <c:ext xmlns:c16="http://schemas.microsoft.com/office/drawing/2014/chart" uri="{C3380CC4-5D6E-409C-BE32-E72D297353CC}">
              <c16:uniqueId val="{00000001-843F-4F16-A6D8-71A9C68D1FEE}"/>
            </c:ext>
          </c:extLst>
        </c:ser>
        <c:dLbls>
          <c:showLegendKey val="0"/>
          <c:showVal val="0"/>
          <c:showCatName val="0"/>
          <c:showSerName val="0"/>
          <c:showPercent val="0"/>
          <c:showBubbleSize val="0"/>
        </c:dLbls>
        <c:smooth val="0"/>
        <c:axId val="749669120"/>
        <c:axId val="749669448"/>
      </c:lineChart>
      <c:catAx>
        <c:axId val="749669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majorUnit val="1.0000000000000002E-2"/>
      </c:valAx>
      <c:spPr>
        <a:noFill/>
        <a:ln>
          <a:noFill/>
        </a:ln>
        <a:effectLst/>
      </c:spPr>
    </c:plotArea>
    <c:legend>
      <c:legendPos val="b"/>
      <c:layout>
        <c:manualLayout>
          <c:xMode val="edge"/>
          <c:yMode val="edge"/>
          <c:x val="0.25766683739228813"/>
          <c:y val="0.64795137449924023"/>
          <c:w val="0.48466610008273625"/>
          <c:h val="0.1345047658516369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10976907014577E-2"/>
          <c:y val="0.11740662438336857"/>
          <c:w val="0.88821554203508712"/>
          <c:h val="0.6427620648898803"/>
        </c:manualLayout>
      </c:layout>
      <c:stockChart>
        <c:ser>
          <c:idx val="0"/>
          <c:order val="0"/>
          <c:tx>
            <c:strRef>
              <c:f>'[Produktive virksomheder, 08.05.xlsx]Regressionsestimater'!$B$9</c:f>
              <c:strCache>
                <c:ptCount val="1"/>
                <c:pt idx="0">
                  <c:v>Øvre grænse</c:v>
                </c:pt>
              </c:strCache>
            </c:strRef>
          </c:tx>
          <c:spPr>
            <a:ln w="25400" cap="rnd">
              <a:noFill/>
              <a:round/>
            </a:ln>
            <a:effectLst/>
          </c:spPr>
          <c:marker>
            <c:symbol val="dot"/>
            <c:size val="5"/>
            <c:spPr>
              <a:solidFill>
                <a:srgbClr val="111111"/>
              </a:solidFill>
              <a:ln w="0">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Segoe UI Light" panose="020B0502040204020203" pitchFamily="34" charset="0"/>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'[Produktive virksomheder, 08.05.xlsx]Regressionsestimater'!$A$10:$A$15</c:f>
              <c:strCache>
                <c:ptCount val="6"/>
                <c:pt idx="0">
                  <c:v>Bygge og anlæg</c:v>
                </c:pt>
                <c:pt idx="1">
                  <c:v>Ejendoms-
handel og udlejning</c:v>
                </c:pt>
                <c:pt idx="2">
                  <c:v>Erhvervs-
service</c:v>
                </c:pt>
                <c:pt idx="3">
                  <c:v>Handel og transport mv.</c:v>
                </c:pt>
                <c:pt idx="4">
                  <c:v>Industri mv.</c:v>
                </c:pt>
                <c:pt idx="5">
                  <c:v>Information og kommu-
nikation</c:v>
                </c:pt>
              </c:strCache>
            </c:strRef>
          </c:cat>
          <c:val>
            <c:numRef>
              <c:f>'[Produktive virksomheder, 08.05.xlsx]Regressionsestimater'!$B$10:$B$15</c:f>
              <c:numCache>
                <c:formatCode>0</c:formatCode>
                <c:ptCount val="6"/>
                <c:pt idx="0">
                  <c:v>116.81650890934131</c:v>
                </c:pt>
                <c:pt idx="1">
                  <c:v>174.12329786746011</c:v>
                </c:pt>
                <c:pt idx="2">
                  <c:v>206.01985120011238</c:v>
                </c:pt>
                <c:pt idx="3">
                  <c:v>298.86228512797936</c:v>
                </c:pt>
                <c:pt idx="4">
                  <c:v>177.6356532912655</c:v>
                </c:pt>
                <c:pt idx="5">
                  <c:v>49.895047777656416</c:v>
                </c:pt>
              </c:numCache>
            </c:numRef>
          </c:val>
          <c:smooth val="0"/>
          <c:extLst>
            <c:ext xmlns:c16="http://schemas.microsoft.com/office/drawing/2014/chart" uri="{C3380CC4-5D6E-409C-BE32-E72D297353CC}">
              <c16:uniqueId val="{00000000-41A3-4D2C-8BBD-8985070A0B32}"/>
            </c:ext>
          </c:extLst>
        </c:ser>
        <c:ser>
          <c:idx val="1"/>
          <c:order val="1"/>
          <c:tx>
            <c:strRef>
              <c:f>'[Produktive virksomheder, 08.05.xlsx]Regressionsestimater'!$C$9</c:f>
              <c:strCache>
                <c:ptCount val="1"/>
                <c:pt idx="0">
                  <c:v>Nedre grænse</c:v>
                </c:pt>
              </c:strCache>
            </c:strRef>
          </c:tx>
          <c:spPr>
            <a:ln w="25400" cap="rnd">
              <a:noFill/>
              <a:round/>
            </a:ln>
            <a:effectLst/>
          </c:spPr>
          <c:marker>
            <c:symbol val="dot"/>
            <c:size val="5"/>
            <c:spPr>
              <a:solidFill>
                <a:srgbClr val="11111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Segoe UI Light" panose="020B0502040204020203" pitchFamily="34" charset="0"/>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'[Produktive virksomheder, 08.05.xlsx]Regressionsestimater'!$A$10:$A$15</c:f>
              <c:strCache>
                <c:ptCount val="6"/>
                <c:pt idx="0">
                  <c:v>Bygge og anlæg</c:v>
                </c:pt>
                <c:pt idx="1">
                  <c:v>Ejendoms-
handel og udlejning</c:v>
                </c:pt>
                <c:pt idx="2">
                  <c:v>Erhvervs-
service</c:v>
                </c:pt>
                <c:pt idx="3">
                  <c:v>Handel og transport mv.</c:v>
                </c:pt>
                <c:pt idx="4">
                  <c:v>Industri mv.</c:v>
                </c:pt>
                <c:pt idx="5">
                  <c:v>Information og kommu-
nikation</c:v>
                </c:pt>
              </c:strCache>
            </c:strRef>
          </c:cat>
          <c:val>
            <c:numRef>
              <c:f>'[Produktive virksomheder, 08.05.xlsx]Regressionsestimater'!$C$10:$C$15</c:f>
              <c:numCache>
                <c:formatCode>0</c:formatCode>
                <c:ptCount val="6"/>
                <c:pt idx="0">
                  <c:v>19.185214283617455</c:v>
                </c:pt>
                <c:pt idx="1">
                  <c:v>-1.0023851685238867</c:v>
                </c:pt>
                <c:pt idx="2">
                  <c:v>161.41097100808713</c:v>
                </c:pt>
                <c:pt idx="3">
                  <c:v>257.40952937156339</c:v>
                </c:pt>
                <c:pt idx="4">
                  <c:v>96.726718552524062</c:v>
                </c:pt>
                <c:pt idx="5">
                  <c:v>-25.76414407884667</c:v>
                </c:pt>
              </c:numCache>
            </c:numRef>
          </c:val>
          <c:smooth val="0"/>
          <c:extLst>
            <c:ext xmlns:c16="http://schemas.microsoft.com/office/drawing/2014/chart" uri="{C3380CC4-5D6E-409C-BE32-E72D297353CC}">
              <c16:uniqueId val="{00000001-41A3-4D2C-8BBD-8985070A0B32}"/>
            </c:ext>
          </c:extLst>
        </c:ser>
        <c:ser>
          <c:idx val="2"/>
          <c:order val="2"/>
          <c:tx>
            <c:strRef>
              <c:f>'[Produktive virksomheder, 08.05.xlsx]Regressionsestimater'!$D$9</c:f>
              <c:strCache>
                <c:ptCount val="1"/>
                <c:pt idx="0">
                  <c:v>Parameterestimat</c:v>
                </c:pt>
              </c:strCache>
            </c:strRef>
          </c:tx>
          <c:spPr>
            <a:ln w="25400" cap="rnd">
              <a:noFill/>
              <a:round/>
            </a:ln>
            <a:effectLst/>
          </c:spPr>
          <c:marker>
            <c:symbol val="dash"/>
            <c:size val="10"/>
            <c:spPr>
              <a:solidFill>
                <a:srgbClr val="11111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Segoe UI Light" panose="020B0502040204020203" pitchFamily="34" charset="0"/>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'[Produktive virksomheder, 08.05.xlsx]Regressionsestimater'!$A$10:$A$15</c:f>
              <c:strCache>
                <c:ptCount val="6"/>
                <c:pt idx="0">
                  <c:v>Bygge og anlæg</c:v>
                </c:pt>
                <c:pt idx="1">
                  <c:v>Ejendoms-
handel og udlejning</c:v>
                </c:pt>
                <c:pt idx="2">
                  <c:v>Erhvervs-
service</c:v>
                </c:pt>
                <c:pt idx="3">
                  <c:v>Handel og transport mv.</c:v>
                </c:pt>
                <c:pt idx="4">
                  <c:v>Industri mv.</c:v>
                </c:pt>
                <c:pt idx="5">
                  <c:v>Information og kommu-
nikation</c:v>
                </c:pt>
              </c:strCache>
            </c:strRef>
          </c:cat>
          <c:val>
            <c:numRef>
              <c:f>'[Produktive virksomheder, 08.05.xlsx]Regressionsestimater'!$D$10:$D$15</c:f>
              <c:numCache>
                <c:formatCode>0</c:formatCode>
                <c:ptCount val="6"/>
                <c:pt idx="0">
                  <c:v>68.000861596479382</c:v>
                </c:pt>
                <c:pt idx="1">
                  <c:v>86.560456349468112</c:v>
                </c:pt>
                <c:pt idx="2">
                  <c:v>183.71541110409976</c:v>
                </c:pt>
                <c:pt idx="3">
                  <c:v>278.13590724977138</c:v>
                </c:pt>
                <c:pt idx="4">
                  <c:v>137.18118592189478</c:v>
                </c:pt>
                <c:pt idx="5">
                  <c:v>12.065451849404871</c:v>
                </c:pt>
              </c:numCache>
            </c:numRef>
          </c:val>
          <c:smooth val="0"/>
          <c:extLst>
            <c:ext xmlns:c16="http://schemas.microsoft.com/office/drawing/2014/chart" uri="{C3380CC4-5D6E-409C-BE32-E72D297353CC}">
              <c16:uniqueId val="{00000002-41A3-4D2C-8BBD-8985070A0B32}"/>
            </c:ext>
          </c:extLst>
        </c:ser>
        <c:dLbls>
          <c:showLegendKey val="0"/>
          <c:showVal val="1"/>
          <c:showCatName val="0"/>
          <c:showSerName val="0"/>
          <c:showPercent val="0"/>
          <c:showBubbleSize val="0"/>
        </c:dLbls>
        <c:hiLowLines>
          <c:spPr>
            <a:ln w="12700" cap="flat" cmpd="sng" algn="ctr">
              <a:solidFill>
                <a:schemeClr val="tx1">
                  <a:lumMod val="75000"/>
                  <a:lumOff val="25000"/>
                </a:schemeClr>
              </a:solidFill>
              <a:round/>
            </a:ln>
            <a:effectLst/>
          </c:spPr>
        </c:hiLowLines>
        <c:axId val="749669120"/>
        <c:axId val="749669448"/>
      </c:stockChart>
      <c:catAx>
        <c:axId val="749669120"/>
        <c:scaling>
          <c:orientation val="minMax"/>
        </c:scaling>
        <c:delete val="0"/>
        <c:axPos val="b"/>
        <c:numFmt formatCode="General" sourceLinked="1"/>
        <c:majorTickMark val="none"/>
        <c:minorTickMark val="none"/>
        <c:tickLblPos val="low"/>
        <c:spPr>
          <a:noFill/>
          <a:ln w="6350" cap="flat" cmpd="sng" algn="ctr">
            <a:solidFill>
              <a:srgbClr val="919399"/>
            </a:solidFill>
            <a:prstDash val="solid"/>
            <a:round/>
          </a:ln>
          <a:effectLst/>
        </c:spPr>
        <c:txPr>
          <a:bodyPr rot="0" spcFirstLastPara="1" vertOverflow="ellipsis" wrap="square" anchor="ctr" anchorCtr="1"/>
          <a:lstStyle/>
          <a:p>
            <a:pPr>
              <a:defRPr sz="9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00" b="0" i="0" u="none" strike="noStrike" kern="1200" baseline="0">
                    <a:solidFill>
                      <a:sysClr val="windowText" lastClr="000000"/>
                    </a:solidFill>
                    <a:latin typeface="Segoe UI Light" panose="020B0502040204020203" pitchFamily="34" charset="0"/>
                    <a:ea typeface="+mn-ea"/>
                    <a:cs typeface="+mn-cs"/>
                  </a:defRPr>
                </a:pPr>
                <a:r>
                  <a:rPr lang="da-DK"/>
                  <a:t>Tusind kr. pr. årsværk</a:t>
                </a:r>
              </a:p>
            </c:rich>
          </c:tx>
          <c:layout>
            <c:manualLayout>
              <c:xMode val="edge"/>
              <c:yMode val="edge"/>
              <c:x val="0"/>
              <c:y val="3.833463734580714E-3"/>
            </c:manualLayout>
          </c:layout>
          <c:overlay val="0"/>
          <c:spPr>
            <a:noFill/>
            <a:ln>
              <a:noFill/>
            </a:ln>
            <a:effectLst/>
          </c:spPr>
          <c:txPr>
            <a:bodyPr rot="0" spcFirstLastPara="1" vertOverflow="ellipsis" wrap="square" anchor="ctr" anchorCtr="1"/>
            <a:lstStyle/>
            <a:p>
              <a:pPr algn="l">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0" sourceLinked="1"/>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2585029801939538E-2"/>
          <c:y val="8.3579985905567297E-2"/>
          <c:w val="0.89596393374345007"/>
          <c:h val="0.68950541858800407"/>
        </c:manualLayout>
      </c:layout>
      <c:lineChart>
        <c:grouping val="standard"/>
        <c:varyColors val="0"/>
        <c:ser>
          <c:idx val="1"/>
          <c:order val="0"/>
          <c:tx>
            <c:strRef>
              <c:f>'Bearbejdet data'!$A$3</c:f>
              <c:strCache>
                <c:ptCount val="1"/>
                <c:pt idx="0">
                  <c:v>Decil 2</c:v>
                </c:pt>
              </c:strCache>
            </c:strRef>
          </c:tx>
          <c:spPr>
            <a:ln w="12700" cap="rnd">
              <a:solidFill>
                <a:schemeClr val="accent5">
                  <a:lumMod val="50000"/>
                </a:schemeClr>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data'!$B$3:$M$3</c:f>
              <c:numCache>
                <c:formatCode>0%</c:formatCode>
                <c:ptCount val="12"/>
                <c:pt idx="0">
                  <c:v>5.2734529917368121E-3</c:v>
                </c:pt>
                <c:pt idx="1">
                  <c:v>6.6391241947553687E-3</c:v>
                </c:pt>
                <c:pt idx="2">
                  <c:v>5.5216372190481419E-3</c:v>
                </c:pt>
                <c:pt idx="3">
                  <c:v>8.0027004213749815E-3</c:v>
                </c:pt>
                <c:pt idx="4">
                  <c:v>8.5789546714414005E-3</c:v>
                </c:pt>
                <c:pt idx="5">
                  <c:v>8.5331143322278907E-3</c:v>
                </c:pt>
                <c:pt idx="6">
                  <c:v>1.0139912259669469E-2</c:v>
                </c:pt>
                <c:pt idx="7">
                  <c:v>1.154150672115529E-2</c:v>
                </c:pt>
                <c:pt idx="8">
                  <c:v>1.0866990594112823E-2</c:v>
                </c:pt>
                <c:pt idx="9">
                  <c:v>9.4382496988814832E-3</c:v>
                </c:pt>
                <c:pt idx="10">
                  <c:v>1.3008149357997757E-2</c:v>
                </c:pt>
                <c:pt idx="11">
                  <c:v>1.1661519439120254E-2</c:v>
                </c:pt>
              </c:numCache>
            </c:numRef>
          </c:val>
          <c:smooth val="0"/>
          <c:extLst>
            <c:ext xmlns:c16="http://schemas.microsoft.com/office/drawing/2014/chart" uri="{C3380CC4-5D6E-409C-BE32-E72D297353CC}">
              <c16:uniqueId val="{00000000-E153-4652-AD71-F3CD67DD3F56}"/>
            </c:ext>
          </c:extLst>
        </c:ser>
        <c:ser>
          <c:idx val="2"/>
          <c:order val="1"/>
          <c:tx>
            <c:strRef>
              <c:f>'Bearbejdet data'!$A$4</c:f>
              <c:strCache>
                <c:ptCount val="1"/>
                <c:pt idx="0">
                  <c:v>Decil 3</c:v>
                </c:pt>
              </c:strCache>
            </c:strRef>
          </c:tx>
          <c:spPr>
            <a:ln w="12700" cap="rnd">
              <a:solidFill>
                <a:schemeClr val="accent5">
                  <a:lumMod val="75000"/>
                </a:schemeClr>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data'!$B$4:$M$4</c:f>
              <c:numCache>
                <c:formatCode>0%</c:formatCode>
                <c:ptCount val="12"/>
                <c:pt idx="0">
                  <c:v>5.0546652665937322E-3</c:v>
                </c:pt>
                <c:pt idx="1">
                  <c:v>6.2335252479774747E-3</c:v>
                </c:pt>
                <c:pt idx="2">
                  <c:v>7.045529400581594E-3</c:v>
                </c:pt>
                <c:pt idx="3">
                  <c:v>8.1936622385817472E-3</c:v>
                </c:pt>
                <c:pt idx="4">
                  <c:v>7.4853835783882279E-3</c:v>
                </c:pt>
                <c:pt idx="5">
                  <c:v>8.1832502009939242E-3</c:v>
                </c:pt>
                <c:pt idx="6">
                  <c:v>1.13944543510444E-2</c:v>
                </c:pt>
                <c:pt idx="7">
                  <c:v>1.0835707938764086E-2</c:v>
                </c:pt>
                <c:pt idx="8">
                  <c:v>1.1178839122157036E-2</c:v>
                </c:pt>
                <c:pt idx="9">
                  <c:v>1.1705744275099005E-2</c:v>
                </c:pt>
                <c:pt idx="10">
                  <c:v>1.1080183183961546E-2</c:v>
                </c:pt>
                <c:pt idx="11">
                  <c:v>1.1929979349362269E-2</c:v>
                </c:pt>
              </c:numCache>
            </c:numRef>
          </c:val>
          <c:smooth val="0"/>
          <c:extLst>
            <c:ext xmlns:c16="http://schemas.microsoft.com/office/drawing/2014/chart" uri="{C3380CC4-5D6E-409C-BE32-E72D297353CC}">
              <c16:uniqueId val="{00000001-E153-4652-AD71-F3CD67DD3F56}"/>
            </c:ext>
          </c:extLst>
        </c:ser>
        <c:ser>
          <c:idx val="3"/>
          <c:order val="2"/>
          <c:tx>
            <c:strRef>
              <c:f>'Bearbejdet data'!$A$5</c:f>
              <c:strCache>
                <c:ptCount val="1"/>
                <c:pt idx="0">
                  <c:v>Decil 4</c:v>
                </c:pt>
              </c:strCache>
            </c:strRef>
          </c:tx>
          <c:spPr>
            <a:ln w="12700" cap="rnd">
              <a:solidFill>
                <a:schemeClr val="accent3">
                  <a:lumMod val="40000"/>
                  <a:lumOff val="60000"/>
                </a:schemeClr>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data'!$B$5:$M$5</c:f>
              <c:numCache>
                <c:formatCode>0%</c:formatCode>
                <c:ptCount val="12"/>
                <c:pt idx="0">
                  <c:v>7.2810336062771952E-3</c:v>
                </c:pt>
                <c:pt idx="1">
                  <c:v>9.2730804902760935E-3</c:v>
                </c:pt>
                <c:pt idx="2">
                  <c:v>9.3536633483940305E-3</c:v>
                </c:pt>
                <c:pt idx="3">
                  <c:v>1.0938097720757545E-2</c:v>
                </c:pt>
                <c:pt idx="4">
                  <c:v>9.040206199475086E-3</c:v>
                </c:pt>
                <c:pt idx="5">
                  <c:v>1.1217525005068722E-2</c:v>
                </c:pt>
                <c:pt idx="6">
                  <c:v>1.0377850414361262E-2</c:v>
                </c:pt>
                <c:pt idx="7">
                  <c:v>1.2964101404091089E-2</c:v>
                </c:pt>
                <c:pt idx="8">
                  <c:v>1.2599409645194282E-2</c:v>
                </c:pt>
                <c:pt idx="9">
                  <c:v>1.3187246343083532E-2</c:v>
                </c:pt>
                <c:pt idx="10">
                  <c:v>1.3191434869112428E-2</c:v>
                </c:pt>
                <c:pt idx="11">
                  <c:v>1.5406298677969527E-2</c:v>
                </c:pt>
              </c:numCache>
            </c:numRef>
          </c:val>
          <c:smooth val="0"/>
          <c:extLst>
            <c:ext xmlns:c16="http://schemas.microsoft.com/office/drawing/2014/chart" uri="{C3380CC4-5D6E-409C-BE32-E72D297353CC}">
              <c16:uniqueId val="{00000002-E153-4652-AD71-F3CD67DD3F56}"/>
            </c:ext>
          </c:extLst>
        </c:ser>
        <c:ser>
          <c:idx val="4"/>
          <c:order val="3"/>
          <c:tx>
            <c:strRef>
              <c:f>'Bearbejdet data'!$A$6</c:f>
              <c:strCache>
                <c:ptCount val="1"/>
                <c:pt idx="0">
                  <c:v>Decil 5</c:v>
                </c:pt>
              </c:strCache>
            </c:strRef>
          </c:tx>
          <c:spPr>
            <a:ln w="12700" cap="rnd">
              <a:solidFill>
                <a:srgbClr val="92D050"/>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data'!$B$6:$M$6</c:f>
              <c:numCache>
                <c:formatCode>0%</c:formatCode>
                <c:ptCount val="12"/>
                <c:pt idx="0">
                  <c:v>9.9408642891422559E-3</c:v>
                </c:pt>
                <c:pt idx="1">
                  <c:v>9.310533436193159E-3</c:v>
                </c:pt>
                <c:pt idx="2">
                  <c:v>9.4231293240954212E-3</c:v>
                </c:pt>
                <c:pt idx="3">
                  <c:v>1.2223436491054685E-2</c:v>
                </c:pt>
                <c:pt idx="4">
                  <c:v>1.2626086693501907E-2</c:v>
                </c:pt>
                <c:pt idx="5">
                  <c:v>1.174100666414514E-2</c:v>
                </c:pt>
                <c:pt idx="6">
                  <c:v>1.2254334851600501E-2</c:v>
                </c:pt>
                <c:pt idx="7">
                  <c:v>1.4407693938015559E-2</c:v>
                </c:pt>
                <c:pt idx="8">
                  <c:v>1.5711750551903249E-2</c:v>
                </c:pt>
                <c:pt idx="9">
                  <c:v>1.8883629209008181E-2</c:v>
                </c:pt>
                <c:pt idx="10">
                  <c:v>1.7372074792676148E-2</c:v>
                </c:pt>
                <c:pt idx="11">
                  <c:v>1.8349555978267328E-2</c:v>
                </c:pt>
              </c:numCache>
            </c:numRef>
          </c:val>
          <c:smooth val="0"/>
          <c:extLst>
            <c:ext xmlns:c16="http://schemas.microsoft.com/office/drawing/2014/chart" uri="{C3380CC4-5D6E-409C-BE32-E72D297353CC}">
              <c16:uniqueId val="{00000003-E153-4652-AD71-F3CD67DD3F56}"/>
            </c:ext>
          </c:extLst>
        </c:ser>
        <c:ser>
          <c:idx val="5"/>
          <c:order val="4"/>
          <c:tx>
            <c:strRef>
              <c:f>'Bearbejdet data'!$A$7</c:f>
              <c:strCache>
                <c:ptCount val="1"/>
                <c:pt idx="0">
                  <c:v>Decil 6</c:v>
                </c:pt>
              </c:strCache>
            </c:strRef>
          </c:tx>
          <c:spPr>
            <a:ln w="12700" cap="rnd">
              <a:solidFill>
                <a:schemeClr val="accent6">
                  <a:lumMod val="40000"/>
                  <a:lumOff val="60000"/>
                </a:schemeClr>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data'!$B$7:$M$7</c:f>
              <c:numCache>
                <c:formatCode>0%</c:formatCode>
                <c:ptCount val="12"/>
                <c:pt idx="0">
                  <c:v>1.3362637346908575E-2</c:v>
                </c:pt>
                <c:pt idx="1">
                  <c:v>1.3678721770874298E-2</c:v>
                </c:pt>
                <c:pt idx="2">
                  <c:v>1.6571271726281755E-2</c:v>
                </c:pt>
                <c:pt idx="3">
                  <c:v>1.5513181646816686E-2</c:v>
                </c:pt>
                <c:pt idx="4">
                  <c:v>1.7410855119904544E-2</c:v>
                </c:pt>
                <c:pt idx="5">
                  <c:v>2.3614186695350821E-2</c:v>
                </c:pt>
                <c:pt idx="6">
                  <c:v>2.4519610436828654E-2</c:v>
                </c:pt>
                <c:pt idx="7">
                  <c:v>2.1216325370754852E-2</c:v>
                </c:pt>
                <c:pt idx="8">
                  <c:v>2.1155375928799201E-2</c:v>
                </c:pt>
                <c:pt idx="9">
                  <c:v>2.060708605553687E-2</c:v>
                </c:pt>
                <c:pt idx="10">
                  <c:v>2.3941291057491702E-2</c:v>
                </c:pt>
                <c:pt idx="11">
                  <c:v>2.361096114766436E-2</c:v>
                </c:pt>
              </c:numCache>
            </c:numRef>
          </c:val>
          <c:smooth val="0"/>
          <c:extLst>
            <c:ext xmlns:c16="http://schemas.microsoft.com/office/drawing/2014/chart" uri="{C3380CC4-5D6E-409C-BE32-E72D297353CC}">
              <c16:uniqueId val="{00000004-E153-4652-AD71-F3CD67DD3F56}"/>
            </c:ext>
          </c:extLst>
        </c:ser>
        <c:ser>
          <c:idx val="6"/>
          <c:order val="5"/>
          <c:tx>
            <c:strRef>
              <c:f>'Bearbejdet data'!$A$8</c:f>
              <c:strCache>
                <c:ptCount val="1"/>
                <c:pt idx="0">
                  <c:v>Decil 7</c:v>
                </c:pt>
              </c:strCache>
            </c:strRef>
          </c:tx>
          <c:spPr>
            <a:ln w="12700" cap="rnd">
              <a:solidFill>
                <a:schemeClr val="bg2">
                  <a:lumMod val="75000"/>
                </a:schemeClr>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data'!$B$8:$M$8</c:f>
              <c:numCache>
                <c:formatCode>0%</c:formatCode>
                <c:ptCount val="12"/>
                <c:pt idx="0">
                  <c:v>1.8980734862362559E-2</c:v>
                </c:pt>
                <c:pt idx="1">
                  <c:v>1.9742618803260729E-2</c:v>
                </c:pt>
                <c:pt idx="2">
                  <c:v>2.3739940931473195E-2</c:v>
                </c:pt>
                <c:pt idx="3">
                  <c:v>2.4330133318201257E-2</c:v>
                </c:pt>
                <c:pt idx="4">
                  <c:v>2.4716025886117352E-2</c:v>
                </c:pt>
                <c:pt idx="5">
                  <c:v>2.6438374833656356E-2</c:v>
                </c:pt>
                <c:pt idx="6">
                  <c:v>2.6848776772407521E-2</c:v>
                </c:pt>
                <c:pt idx="7">
                  <c:v>2.3325606804433904E-2</c:v>
                </c:pt>
                <c:pt idx="8">
                  <c:v>2.4688036675141564E-2</c:v>
                </c:pt>
                <c:pt idx="9">
                  <c:v>2.7274676102896127E-2</c:v>
                </c:pt>
                <c:pt idx="10">
                  <c:v>2.9683834643933114E-2</c:v>
                </c:pt>
                <c:pt idx="11">
                  <c:v>3.0755546956484088E-2</c:v>
                </c:pt>
              </c:numCache>
            </c:numRef>
          </c:val>
          <c:smooth val="0"/>
          <c:extLst>
            <c:ext xmlns:c16="http://schemas.microsoft.com/office/drawing/2014/chart" uri="{C3380CC4-5D6E-409C-BE32-E72D297353CC}">
              <c16:uniqueId val="{00000005-E153-4652-AD71-F3CD67DD3F56}"/>
            </c:ext>
          </c:extLst>
        </c:ser>
        <c:ser>
          <c:idx val="7"/>
          <c:order val="6"/>
          <c:tx>
            <c:strRef>
              <c:f>'Bearbejdet data'!$A$9</c:f>
              <c:strCache>
                <c:ptCount val="1"/>
                <c:pt idx="0">
                  <c:v>Decil 8</c:v>
                </c:pt>
              </c:strCache>
            </c:strRef>
          </c:tx>
          <c:spPr>
            <a:ln w="12700" cap="rnd">
              <a:solidFill>
                <a:schemeClr val="accent4"/>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data'!$B$9:$M$9</c:f>
              <c:numCache>
                <c:formatCode>0%</c:formatCode>
                <c:ptCount val="12"/>
                <c:pt idx="0">
                  <c:v>2.5235073807924207E-2</c:v>
                </c:pt>
                <c:pt idx="1">
                  <c:v>2.7171854977363026E-2</c:v>
                </c:pt>
                <c:pt idx="2">
                  <c:v>2.9302120946836981E-2</c:v>
                </c:pt>
                <c:pt idx="3">
                  <c:v>3.0861351947992718E-2</c:v>
                </c:pt>
                <c:pt idx="4">
                  <c:v>3.014946082390365E-2</c:v>
                </c:pt>
                <c:pt idx="5">
                  <c:v>3.2185775166540441E-2</c:v>
                </c:pt>
                <c:pt idx="6">
                  <c:v>3.6124107715750288E-2</c:v>
                </c:pt>
                <c:pt idx="7">
                  <c:v>3.689215641503657E-2</c:v>
                </c:pt>
                <c:pt idx="8">
                  <c:v>3.412855834388856E-2</c:v>
                </c:pt>
                <c:pt idx="9">
                  <c:v>3.5606621479680772E-2</c:v>
                </c:pt>
                <c:pt idx="10">
                  <c:v>3.9437302702031121E-2</c:v>
                </c:pt>
                <c:pt idx="11">
                  <c:v>3.7818650608709106E-2</c:v>
                </c:pt>
              </c:numCache>
            </c:numRef>
          </c:val>
          <c:smooth val="0"/>
          <c:extLst>
            <c:ext xmlns:c16="http://schemas.microsoft.com/office/drawing/2014/chart" uri="{C3380CC4-5D6E-409C-BE32-E72D297353CC}">
              <c16:uniqueId val="{00000006-E153-4652-AD71-F3CD67DD3F56}"/>
            </c:ext>
          </c:extLst>
        </c:ser>
        <c:ser>
          <c:idx val="8"/>
          <c:order val="7"/>
          <c:tx>
            <c:strRef>
              <c:f>'Bearbejdet data'!$A$10</c:f>
              <c:strCache>
                <c:ptCount val="1"/>
                <c:pt idx="0">
                  <c:v>Decil 9</c:v>
                </c:pt>
              </c:strCache>
            </c:strRef>
          </c:tx>
          <c:spPr>
            <a:ln w="12700" cap="rnd">
              <a:solidFill>
                <a:schemeClr val="accent6"/>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data'!$B$10:$M$10</c:f>
              <c:numCache>
                <c:formatCode>0%</c:formatCode>
                <c:ptCount val="12"/>
                <c:pt idx="0">
                  <c:v>4.9809713052297366E-2</c:v>
                </c:pt>
                <c:pt idx="1">
                  <c:v>5.1677213536443174E-2</c:v>
                </c:pt>
                <c:pt idx="2">
                  <c:v>5.4069152431431802E-2</c:v>
                </c:pt>
                <c:pt idx="3">
                  <c:v>4.8263225634319784E-2</c:v>
                </c:pt>
                <c:pt idx="4">
                  <c:v>5.7685874888812744E-2</c:v>
                </c:pt>
                <c:pt idx="5">
                  <c:v>5.2025378068355943E-2</c:v>
                </c:pt>
                <c:pt idx="6">
                  <c:v>5.3448438012032633E-2</c:v>
                </c:pt>
                <c:pt idx="7">
                  <c:v>4.9124084408017299E-2</c:v>
                </c:pt>
                <c:pt idx="8">
                  <c:v>4.7708132941551955E-2</c:v>
                </c:pt>
                <c:pt idx="9">
                  <c:v>5.3747726093293431E-2</c:v>
                </c:pt>
                <c:pt idx="10">
                  <c:v>5.3089160451812743E-2</c:v>
                </c:pt>
                <c:pt idx="11">
                  <c:v>5.2626215692715687E-2</c:v>
                </c:pt>
              </c:numCache>
            </c:numRef>
          </c:val>
          <c:smooth val="0"/>
          <c:extLst>
            <c:ext xmlns:c16="http://schemas.microsoft.com/office/drawing/2014/chart" uri="{C3380CC4-5D6E-409C-BE32-E72D297353CC}">
              <c16:uniqueId val="{00000007-E153-4652-AD71-F3CD67DD3F56}"/>
            </c:ext>
          </c:extLst>
        </c:ser>
        <c:ser>
          <c:idx val="0"/>
          <c:order val="8"/>
          <c:tx>
            <c:strRef>
              <c:f>'Bearbejdet data'!$A$2</c:f>
              <c:strCache>
                <c:ptCount val="1"/>
                <c:pt idx="0">
                  <c:v>Decil 1</c:v>
                </c:pt>
              </c:strCache>
            </c:strRef>
          </c:tx>
          <c:spPr>
            <a:ln w="28575" cap="rnd">
              <a:solidFill>
                <a:schemeClr val="tx2"/>
              </a:solidFill>
              <a:round/>
            </a:ln>
            <a:effectLst/>
          </c:spPr>
          <c:marker>
            <c:symbol val="none"/>
          </c:marker>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data'!$B$2:$M$2</c:f>
              <c:numCache>
                <c:formatCode>0%</c:formatCode>
                <c:ptCount val="12"/>
                <c:pt idx="0">
                  <c:v>1.0167036693138542E-2</c:v>
                </c:pt>
                <c:pt idx="1">
                  <c:v>9.8863912216007686E-3</c:v>
                </c:pt>
                <c:pt idx="2">
                  <c:v>1.2104055693664106E-2</c:v>
                </c:pt>
                <c:pt idx="3">
                  <c:v>1.2545225691667944E-2</c:v>
                </c:pt>
                <c:pt idx="4">
                  <c:v>1.26480882790658E-2</c:v>
                </c:pt>
                <c:pt idx="5">
                  <c:v>1.193217695570847E-2</c:v>
                </c:pt>
                <c:pt idx="6">
                  <c:v>1.4099375252504346E-2</c:v>
                </c:pt>
                <c:pt idx="7">
                  <c:v>2.1601832786409651E-2</c:v>
                </c:pt>
                <c:pt idx="8">
                  <c:v>2.7286297975043665E-2</c:v>
                </c:pt>
                <c:pt idx="9">
                  <c:v>2.522224135609007E-2</c:v>
                </c:pt>
                <c:pt idx="10">
                  <c:v>2.8574441962450643E-2</c:v>
                </c:pt>
                <c:pt idx="11">
                  <c:v>3.0630229810882818E-2</c:v>
                </c:pt>
              </c:numCache>
            </c:numRef>
          </c:val>
          <c:smooth val="0"/>
          <c:extLst>
            <c:ext xmlns:c16="http://schemas.microsoft.com/office/drawing/2014/chart" uri="{C3380CC4-5D6E-409C-BE32-E72D297353CC}">
              <c16:uniqueId val="{00000008-E153-4652-AD71-F3CD67DD3F56}"/>
            </c:ext>
          </c:extLst>
        </c:ser>
        <c:ser>
          <c:idx val="9"/>
          <c:order val="9"/>
          <c:tx>
            <c:strRef>
              <c:f>'Bearbejdet data'!$A$11</c:f>
              <c:strCache>
                <c:ptCount val="1"/>
                <c:pt idx="0">
                  <c:v>Decil 10</c:v>
                </c:pt>
              </c:strCache>
            </c:strRef>
          </c:tx>
          <c:spPr>
            <a:ln w="28575" cap="rnd">
              <a:solidFill>
                <a:schemeClr val="accent3"/>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'Bearbejdet data'!$B$1:$M$1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'Bearbejdet data'!$B$11:$M$11</c:f>
              <c:numCache>
                <c:formatCode>0%</c:formatCode>
                <c:ptCount val="12"/>
                <c:pt idx="0">
                  <c:v>5.8828558742854996E-2</c:v>
                </c:pt>
                <c:pt idx="1">
                  <c:v>5.4885561153098214E-2</c:v>
                </c:pt>
                <c:pt idx="2">
                  <c:v>5.5762095321134075E-2</c:v>
                </c:pt>
                <c:pt idx="3">
                  <c:v>6.3536315674308008E-2</c:v>
                </c:pt>
                <c:pt idx="4">
                  <c:v>5.5365336638220818E-2</c:v>
                </c:pt>
                <c:pt idx="5">
                  <c:v>5.9589656931978097E-2</c:v>
                </c:pt>
                <c:pt idx="6">
                  <c:v>6.1361746331753696E-2</c:v>
                </c:pt>
                <c:pt idx="7">
                  <c:v>6.4120504737067416E-2</c:v>
                </c:pt>
                <c:pt idx="8">
                  <c:v>7.1258789827365943E-2</c:v>
                </c:pt>
                <c:pt idx="9">
                  <c:v>7.2428706690360514E-2</c:v>
                </c:pt>
                <c:pt idx="10">
                  <c:v>7.3754341978885127E-2</c:v>
                </c:pt>
                <c:pt idx="11">
                  <c:v>7.7938009585469398E-2</c:v>
                </c:pt>
              </c:numCache>
            </c:numRef>
          </c:val>
          <c:smooth val="0"/>
          <c:extLst>
            <c:ext xmlns:c16="http://schemas.microsoft.com/office/drawing/2014/chart" uri="{C3380CC4-5D6E-409C-BE32-E72D297353CC}">
              <c16:uniqueId val="{00000009-E153-4652-AD71-F3CD67DD3F56}"/>
            </c:ext>
          </c:extLst>
        </c:ser>
        <c:dLbls>
          <c:showLegendKey val="0"/>
          <c:showVal val="0"/>
          <c:showCatName val="0"/>
          <c:showSerName val="0"/>
          <c:showPercent val="0"/>
          <c:showBubbleSize val="0"/>
        </c:dLbls>
        <c:smooth val="0"/>
        <c:axId val="749669120"/>
        <c:axId val="749669448"/>
      </c:lineChart>
      <c:catAx>
        <c:axId val="749669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sz="900"/>
                  <a:t>Andel </a:t>
                </a:r>
                <a:r>
                  <a:rPr lang="da-DK" sz="900" err="1"/>
                  <a:t>SAMF’ere</a:t>
                </a:r>
                <a:endParaRPr lang="da-DK" sz="900"/>
              </a:p>
            </c:rich>
          </c:tx>
          <c:layout>
            <c:manualLayout>
              <c:xMode val="edge"/>
              <c:yMode val="edge"/>
              <c:x val="0"/>
              <c:y val="6.0634915350168675E-3"/>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0%" sourceLinked="1"/>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97486956374913"/>
          <c:y val="2.8070175438596492E-2"/>
          <c:w val="0.86357409398164031"/>
          <c:h val="0.56870064926094765"/>
        </c:manualLayout>
      </c:layout>
      <c:barChart>
        <c:barDir val="col"/>
        <c:grouping val="clustered"/>
        <c:varyColors val="0"/>
        <c:ser>
          <c:idx val="0"/>
          <c:order val="0"/>
          <c:tx>
            <c:strRef>
              <c:f>'Synergi, UDD - DJØF'!$C$77</c:f>
              <c:strCache>
                <c:ptCount val="1"/>
                <c:pt idx="0">
                  <c:v>&lt; 5% SAMF'ere</c:v>
                </c:pt>
              </c:strCache>
            </c:strRef>
          </c:tx>
          <c:spPr>
            <a:solidFill>
              <a:srgbClr val="456966"/>
            </a:solidFill>
            <a:ln w="6350">
              <a:noFill/>
            </a:ln>
            <a:effectLst/>
          </c:spPr>
          <c:invertIfNegative val="0"/>
          <c:dPt>
            <c:idx val="0"/>
            <c:invertIfNegative val="0"/>
            <c:bubble3D val="0"/>
            <c:spPr>
              <a:solidFill>
                <a:srgbClr val="111111">
                  <a:lumMod val="50000"/>
                  <a:lumOff val="50000"/>
                </a:srgbClr>
              </a:solidFill>
              <a:ln w="6350">
                <a:noFill/>
              </a:ln>
              <a:effectLst/>
            </c:spPr>
            <c:extLst>
              <c:ext xmlns:c16="http://schemas.microsoft.com/office/drawing/2014/chart" uri="{C3380CC4-5D6E-409C-BE32-E72D297353CC}">
                <c16:uniqueId val="{00000001-705B-4596-93CF-2412171F602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DJØF'!$B$78:$B$80</c:f>
              <c:strCache>
                <c:ptCount val="3"/>
                <c:pt idx="0">
                  <c:v>It- og
informationstjenester</c:v>
                </c:pt>
                <c:pt idx="1">
                  <c:v>Medicinalindustri</c:v>
                </c:pt>
                <c:pt idx="2">
                  <c:v>Rådgivning mv.</c:v>
                </c:pt>
              </c:strCache>
            </c:strRef>
          </c:cat>
          <c:val>
            <c:numRef>
              <c:f>'Synergi, UDD - DJØF'!$C$78:$C$80</c:f>
              <c:numCache>
                <c:formatCode>_-* #,##0.0_-;\-* #,##0.0_-;_-* "-"??_-;_-@_-</c:formatCode>
                <c:ptCount val="3"/>
                <c:pt idx="0">
                  <c:v>58.563220893816116</c:v>
                </c:pt>
                <c:pt idx="1">
                  <c:v>58.020511149271336</c:v>
                </c:pt>
                <c:pt idx="2">
                  <c:v>49.315415203004974</c:v>
                </c:pt>
              </c:numCache>
            </c:numRef>
          </c:val>
          <c:extLst>
            <c:ext xmlns:c16="http://schemas.microsoft.com/office/drawing/2014/chart" uri="{C3380CC4-5D6E-409C-BE32-E72D297353CC}">
              <c16:uniqueId val="{00000002-705B-4596-93CF-2412171F6023}"/>
            </c:ext>
          </c:extLst>
        </c:ser>
        <c:ser>
          <c:idx val="1"/>
          <c:order val="1"/>
          <c:tx>
            <c:strRef>
              <c:f>'Synergi, UDD - DJØF'!$D$77</c:f>
              <c:strCache>
                <c:ptCount val="1"/>
                <c:pt idx="0">
                  <c:v>≥ 5% SAMF'ere</c:v>
                </c:pt>
              </c:strCache>
            </c:strRef>
          </c:tx>
          <c:spPr>
            <a:solidFill>
              <a:srgbClr val="89A6A4"/>
            </a:solidFill>
            <a:ln w="6350">
              <a:noFill/>
            </a:ln>
            <a:effectLst/>
          </c:spPr>
          <c:invertIfNegative val="0"/>
          <c:dPt>
            <c:idx val="0"/>
            <c:invertIfNegative val="0"/>
            <c:bubble3D val="0"/>
            <c:spPr>
              <a:solidFill>
                <a:srgbClr val="111111">
                  <a:lumMod val="10000"/>
                  <a:lumOff val="90000"/>
                </a:srgbClr>
              </a:solidFill>
              <a:ln w="6350">
                <a:noFill/>
              </a:ln>
              <a:effectLst/>
            </c:spPr>
            <c:extLst>
              <c:ext xmlns:c16="http://schemas.microsoft.com/office/drawing/2014/chart" uri="{C3380CC4-5D6E-409C-BE32-E72D297353CC}">
                <c16:uniqueId val="{00000004-705B-4596-93CF-2412171F6023}"/>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extLst>
                <c:ext xmlns:c16="http://schemas.microsoft.com/office/drawing/2014/chart" uri="{C3380CC4-5D6E-409C-BE32-E72D297353CC}">
                  <c16:uniqueId val="{00000005-705B-4596-93CF-2412171F602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extLst>
                <c:ext xmlns:c16="http://schemas.microsoft.com/office/drawing/2014/chart" uri="{C3380CC4-5D6E-409C-BE32-E72D297353CC}">
                  <c16:uniqueId val="{00000006-705B-4596-93CF-2412171F602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DJØF'!$B$78:$B$80</c:f>
              <c:strCache>
                <c:ptCount val="3"/>
                <c:pt idx="0">
                  <c:v>It- og
informationstjenester</c:v>
                </c:pt>
                <c:pt idx="1">
                  <c:v>Medicinalindustri</c:v>
                </c:pt>
                <c:pt idx="2">
                  <c:v>Rådgivning mv.</c:v>
                </c:pt>
              </c:strCache>
            </c:strRef>
          </c:cat>
          <c:val>
            <c:numRef>
              <c:f>'Synergi, UDD - DJØF'!$D$78:$D$80</c:f>
              <c:numCache>
                <c:formatCode>_-* #,##0.0_-;\-* #,##0.0_-;_-* "-"??_-;_-@_-</c:formatCode>
                <c:ptCount val="3"/>
                <c:pt idx="0">
                  <c:v>58.880606522351705</c:v>
                </c:pt>
                <c:pt idx="1">
                  <c:v>61.197945655732667</c:v>
                </c:pt>
                <c:pt idx="2">
                  <c:v>61.310723781172854</c:v>
                </c:pt>
              </c:numCache>
            </c:numRef>
          </c:val>
          <c:extLst>
            <c:ext xmlns:c16="http://schemas.microsoft.com/office/drawing/2014/chart" uri="{C3380CC4-5D6E-409C-BE32-E72D297353CC}">
              <c16:uniqueId val="{00000007-705B-4596-93CF-2412171F6023}"/>
            </c:ext>
          </c:extLst>
        </c:ser>
        <c:dLbls>
          <c:dLblPos val="inEnd"/>
          <c:showLegendKey val="0"/>
          <c:showVal val="1"/>
          <c:showCatName val="0"/>
          <c:showSerName val="0"/>
          <c:showPercent val="0"/>
          <c:showBubbleSize val="0"/>
        </c:dLbls>
        <c:gapWidth val="100"/>
        <c:axId val="749669120"/>
        <c:axId val="749669448"/>
      </c:barChart>
      <c:catAx>
        <c:axId val="749669120"/>
        <c:scaling>
          <c:orientation val="minMax"/>
        </c:scaling>
        <c:delete val="0"/>
        <c:axPos val="b"/>
        <c:numFmt formatCode="General" sourceLinked="1"/>
        <c:majorTickMark val="none"/>
        <c:minorTickMark val="none"/>
        <c:tickLblPos val="low"/>
        <c:spPr>
          <a:noFill/>
          <a:ln w="6350" cap="flat" cmpd="sng" algn="ctr">
            <a:solidFill>
              <a:srgbClr val="919399"/>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1"/>
        <c:axPos val="l"/>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Tusind</a:t>
                </a:r>
                <a:r>
                  <a:rPr lang="da-DK" baseline="0"/>
                  <a:t> kr.</a:t>
                </a:r>
                <a:endParaRPr lang="da-DK"/>
              </a:p>
            </c:rich>
          </c:tx>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_-* #,##0.0_-;\-* #,##0.0_-;_-* &quot;-&quot;??_-;_-@_-" sourceLinked="1"/>
        <c:majorTickMark val="in"/>
        <c:minorTickMark val="none"/>
        <c:tickLblPos val="nextTo"/>
        <c:crossAx val="749669120"/>
        <c:crosses val="autoZero"/>
        <c:crossBetween val="between"/>
      </c:valAx>
      <c:spPr>
        <a:noFill/>
        <a:ln>
          <a:noFill/>
        </a:ln>
        <a:effectLst/>
      </c:spPr>
    </c:plotArea>
    <c:legend>
      <c:legendPos val="b"/>
      <c:layout>
        <c:manualLayout>
          <c:xMode val="edge"/>
          <c:yMode val="edge"/>
          <c:x val="0.27231734703640964"/>
          <c:y val="0.86549523414836305"/>
          <c:w val="0.45536508079449328"/>
          <c:h val="0.1345047658516369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8177269478199"/>
          <c:y val="7.7125307369469417E-2"/>
          <c:w val="0.8855182273052179"/>
          <c:h val="0.4779306788683283"/>
        </c:manualLayout>
      </c:layout>
      <c:barChart>
        <c:barDir val="col"/>
        <c:grouping val="clustered"/>
        <c:varyColors val="0"/>
        <c:ser>
          <c:idx val="0"/>
          <c:order val="0"/>
          <c:tx>
            <c:strRef>
              <c:f>'Synergi, UDD - DJØF'!$C$85</c:f>
              <c:strCache>
                <c:ptCount val="1"/>
                <c:pt idx="0">
                  <c:v>&lt; 5% SAMF’ere</c:v>
                </c:pt>
              </c:strCache>
            </c:strRef>
          </c:tx>
          <c:spPr>
            <a:solidFill>
              <a:srgbClr val="456966"/>
            </a:solidFill>
            <a:ln w="6350">
              <a:noFill/>
            </a:ln>
            <a:effectLst/>
          </c:spPr>
          <c:invertIfNegative val="0"/>
          <c:dPt>
            <c:idx val="0"/>
            <c:invertIfNegative val="0"/>
            <c:bubble3D val="0"/>
            <c:spPr>
              <a:solidFill>
                <a:srgbClr val="111111">
                  <a:lumMod val="50000"/>
                  <a:lumOff val="50000"/>
                </a:srgbClr>
              </a:solidFill>
              <a:ln w="6350">
                <a:noFill/>
              </a:ln>
              <a:effectLst/>
            </c:spPr>
            <c:extLst>
              <c:ext xmlns:c16="http://schemas.microsoft.com/office/drawing/2014/chart" uri="{C3380CC4-5D6E-409C-BE32-E72D297353CC}">
                <c16:uniqueId val="{00000001-4BE6-4FC9-BA85-746DEB53543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DJØF'!$B$86:$B$88</c:f>
              <c:strCache>
                <c:ptCount val="3"/>
                <c:pt idx="0">
                  <c:v>It- og
informationstjenester</c:v>
                </c:pt>
                <c:pt idx="1">
                  <c:v>Medicinalindustri</c:v>
                </c:pt>
                <c:pt idx="2">
                  <c:v>Rådgivning mv.</c:v>
                </c:pt>
              </c:strCache>
            </c:strRef>
          </c:cat>
          <c:val>
            <c:numRef>
              <c:f>'Synergi, UDD - DJØF'!$C$86:$C$88</c:f>
              <c:numCache>
                <c:formatCode>_-* #,##0.0_-;\-* #,##0.0_-;_-* "-"??_-;_-@_-</c:formatCode>
                <c:ptCount val="3"/>
                <c:pt idx="0">
                  <c:v>60.26990329631095</c:v>
                </c:pt>
                <c:pt idx="1">
                  <c:v>60.085998699321166</c:v>
                </c:pt>
                <c:pt idx="2">
                  <c:v>54.579690501905198</c:v>
                </c:pt>
              </c:numCache>
            </c:numRef>
          </c:val>
          <c:extLst>
            <c:ext xmlns:c16="http://schemas.microsoft.com/office/drawing/2014/chart" uri="{C3380CC4-5D6E-409C-BE32-E72D297353CC}">
              <c16:uniqueId val="{00000002-4BE6-4FC9-BA85-746DEB535433}"/>
            </c:ext>
          </c:extLst>
        </c:ser>
        <c:ser>
          <c:idx val="1"/>
          <c:order val="1"/>
          <c:tx>
            <c:strRef>
              <c:f>'Synergi, UDD - DJØF'!$D$85</c:f>
              <c:strCache>
                <c:ptCount val="1"/>
                <c:pt idx="0">
                  <c:v>≥ 5% SAMF’ere</c:v>
                </c:pt>
              </c:strCache>
            </c:strRef>
          </c:tx>
          <c:spPr>
            <a:solidFill>
              <a:srgbClr val="89A6A4"/>
            </a:solidFill>
            <a:ln w="6350">
              <a:noFill/>
            </a:ln>
            <a:effectLst/>
          </c:spPr>
          <c:invertIfNegative val="0"/>
          <c:dPt>
            <c:idx val="0"/>
            <c:invertIfNegative val="0"/>
            <c:bubble3D val="0"/>
            <c:spPr>
              <a:solidFill>
                <a:srgbClr val="111111">
                  <a:lumMod val="10000"/>
                  <a:lumOff val="90000"/>
                </a:srgbClr>
              </a:solidFill>
              <a:ln w="6350">
                <a:noFill/>
              </a:ln>
              <a:effectLst/>
            </c:spPr>
            <c:extLst>
              <c:ext xmlns:c16="http://schemas.microsoft.com/office/drawing/2014/chart" uri="{C3380CC4-5D6E-409C-BE32-E72D297353CC}">
                <c16:uniqueId val="{00000004-4BE6-4FC9-BA85-746DEB53543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extLst>
                <c:ext xmlns:c16="http://schemas.microsoft.com/office/drawing/2014/chart" uri="{C3380CC4-5D6E-409C-BE32-E72D297353CC}">
                  <c16:uniqueId val="{00000004-4BE6-4FC9-BA85-746DEB53543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DJØF'!$B$86:$B$88</c:f>
              <c:strCache>
                <c:ptCount val="3"/>
                <c:pt idx="0">
                  <c:v>It- og
informationstjenester</c:v>
                </c:pt>
                <c:pt idx="1">
                  <c:v>Medicinalindustri</c:v>
                </c:pt>
                <c:pt idx="2">
                  <c:v>Rådgivning mv.</c:v>
                </c:pt>
              </c:strCache>
            </c:strRef>
          </c:cat>
          <c:val>
            <c:numRef>
              <c:f>'Synergi, UDD - DJØF'!$D$86:$D$88</c:f>
              <c:numCache>
                <c:formatCode>_-* #,##0.0_-;\-* #,##0.0_-;_-* "-"??_-;_-@_-</c:formatCode>
                <c:ptCount val="3"/>
                <c:pt idx="0">
                  <c:v>67.800605335398743</c:v>
                </c:pt>
                <c:pt idx="1">
                  <c:v>65.817380629037004</c:v>
                </c:pt>
                <c:pt idx="2">
                  <c:v>62.900651556129155</c:v>
                </c:pt>
              </c:numCache>
            </c:numRef>
          </c:val>
          <c:extLst>
            <c:ext xmlns:c16="http://schemas.microsoft.com/office/drawing/2014/chart" uri="{C3380CC4-5D6E-409C-BE32-E72D297353CC}">
              <c16:uniqueId val="{00000005-4BE6-4FC9-BA85-746DEB535433}"/>
            </c:ext>
          </c:extLst>
        </c:ser>
        <c:dLbls>
          <c:dLblPos val="inEnd"/>
          <c:showLegendKey val="0"/>
          <c:showVal val="1"/>
          <c:showCatName val="0"/>
          <c:showSerName val="0"/>
          <c:showPercent val="0"/>
          <c:showBubbleSize val="0"/>
        </c:dLbls>
        <c:gapWidth val="100"/>
        <c:axId val="749669120"/>
        <c:axId val="749669448"/>
      </c:barChart>
      <c:catAx>
        <c:axId val="749669120"/>
        <c:scaling>
          <c:orientation val="minMax"/>
        </c:scaling>
        <c:delete val="0"/>
        <c:axPos val="b"/>
        <c:numFmt formatCode="General" sourceLinked="1"/>
        <c:majorTickMark val="none"/>
        <c:minorTickMark val="none"/>
        <c:tickLblPos val="low"/>
        <c:spPr>
          <a:noFill/>
          <a:ln w="6350" cap="flat" cmpd="sng" algn="ctr">
            <a:solidFill>
              <a:srgbClr val="919399"/>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1"/>
        <c:axPos val="l"/>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Tusind</a:t>
                </a:r>
                <a:r>
                  <a:rPr lang="da-DK" baseline="0"/>
                  <a:t> kr.</a:t>
                </a:r>
                <a:endParaRPr lang="da-DK"/>
              </a:p>
            </c:rich>
          </c:tx>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_-* #,##0.0_-;\-* #,##0.0_-;_-* &quot;-&quot;??_-;_-@_-" sourceLinked="1"/>
        <c:majorTickMark val="in"/>
        <c:minorTickMark val="none"/>
        <c:tickLblPos val="nextTo"/>
        <c:crossAx val="7496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7769835596856"/>
          <c:y val="7.7192982456140355E-2"/>
          <c:w val="0.83977126518942091"/>
          <c:h val="0.56870064926094765"/>
        </c:manualLayout>
      </c:layout>
      <c:barChart>
        <c:barDir val="col"/>
        <c:grouping val="clustered"/>
        <c:varyColors val="0"/>
        <c:ser>
          <c:idx val="0"/>
          <c:order val="0"/>
          <c:tx>
            <c:strRef>
              <c:f>'Synergi, UDD - DJØF'!$C$81</c:f>
              <c:strCache>
                <c:ptCount val="1"/>
                <c:pt idx="0">
                  <c:v>&lt; 5% SAMF’ere</c:v>
                </c:pt>
              </c:strCache>
            </c:strRef>
          </c:tx>
          <c:spPr>
            <a:solidFill>
              <a:srgbClr val="456966"/>
            </a:solidFill>
            <a:ln w="63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DJØF'!$B$82:$B$84</c:f>
              <c:strCache>
                <c:ptCount val="3"/>
                <c:pt idx="0">
                  <c:v>Forskning og udvikling</c:v>
                </c:pt>
                <c:pt idx="1">
                  <c:v>Handel</c:v>
                </c:pt>
                <c:pt idx="2">
                  <c:v>Medicinalindustri</c:v>
                </c:pt>
              </c:strCache>
            </c:strRef>
          </c:cat>
          <c:val>
            <c:numRef>
              <c:f>'Synergi, UDD - DJØF'!$C$82:$C$84</c:f>
              <c:numCache>
                <c:formatCode>_-* #,##0.0_-;\-* #,##0.0_-;_-* "-"??_-;_-@_-</c:formatCode>
                <c:ptCount val="3"/>
                <c:pt idx="0">
                  <c:v>64.686915330678005</c:v>
                </c:pt>
                <c:pt idx="1">
                  <c:v>53.960845349405758</c:v>
                </c:pt>
                <c:pt idx="2">
                  <c:v>62.150544835137843</c:v>
                </c:pt>
              </c:numCache>
            </c:numRef>
          </c:val>
          <c:extLst>
            <c:ext xmlns:c16="http://schemas.microsoft.com/office/drawing/2014/chart" uri="{C3380CC4-5D6E-409C-BE32-E72D297353CC}">
              <c16:uniqueId val="{00000000-E0CE-4B47-AC0B-9F7969E1038F}"/>
            </c:ext>
          </c:extLst>
        </c:ser>
        <c:ser>
          <c:idx val="1"/>
          <c:order val="1"/>
          <c:tx>
            <c:strRef>
              <c:f>'Synergi, UDD - DJØF'!$D$81</c:f>
              <c:strCache>
                <c:ptCount val="1"/>
                <c:pt idx="0">
                  <c:v>≥ 5% SAMF’ere</c:v>
                </c:pt>
              </c:strCache>
            </c:strRef>
          </c:tx>
          <c:spPr>
            <a:solidFill>
              <a:srgbClr val="89A6A4"/>
            </a:solidFill>
            <a:ln w="63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DJØF'!$B$82:$B$84</c:f>
              <c:strCache>
                <c:ptCount val="3"/>
                <c:pt idx="0">
                  <c:v>Forskning og udvikling</c:v>
                </c:pt>
                <c:pt idx="1">
                  <c:v>Handel</c:v>
                </c:pt>
                <c:pt idx="2">
                  <c:v>Medicinalindustri</c:v>
                </c:pt>
              </c:strCache>
            </c:strRef>
          </c:cat>
          <c:val>
            <c:numRef>
              <c:f>'Synergi, UDD - DJØF'!$D$82:$D$84</c:f>
              <c:numCache>
                <c:formatCode>_-* #,##0.0_-;\-* #,##0.0_-;_-* "-"??_-;_-@_-</c:formatCode>
                <c:ptCount val="3"/>
                <c:pt idx="0">
                  <c:v>75.072492874196683</c:v>
                </c:pt>
                <c:pt idx="1">
                  <c:v>73.142274363446433</c:v>
                </c:pt>
                <c:pt idx="2">
                  <c:v>70.003286072267485</c:v>
                </c:pt>
              </c:numCache>
            </c:numRef>
          </c:val>
          <c:extLst>
            <c:ext xmlns:c16="http://schemas.microsoft.com/office/drawing/2014/chart" uri="{C3380CC4-5D6E-409C-BE32-E72D297353CC}">
              <c16:uniqueId val="{00000001-E0CE-4B47-AC0B-9F7969E1038F}"/>
            </c:ext>
          </c:extLst>
        </c:ser>
        <c:dLbls>
          <c:dLblPos val="inEnd"/>
          <c:showLegendKey val="0"/>
          <c:showVal val="1"/>
          <c:showCatName val="0"/>
          <c:showSerName val="0"/>
          <c:showPercent val="0"/>
          <c:showBubbleSize val="0"/>
        </c:dLbls>
        <c:gapWidth val="100"/>
        <c:axId val="749669120"/>
        <c:axId val="749669448"/>
      </c:barChart>
      <c:catAx>
        <c:axId val="749669120"/>
        <c:scaling>
          <c:orientation val="minMax"/>
        </c:scaling>
        <c:delete val="0"/>
        <c:axPos val="b"/>
        <c:numFmt formatCode="General" sourceLinked="1"/>
        <c:majorTickMark val="none"/>
        <c:minorTickMark val="none"/>
        <c:tickLblPos val="low"/>
        <c:spPr>
          <a:noFill/>
          <a:ln w="6350" cap="flat" cmpd="sng" algn="ctr">
            <a:solidFill>
              <a:srgbClr val="919399"/>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1"/>
        <c:axPos val="l"/>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Tusind kr.</a:t>
                </a:r>
              </a:p>
            </c:rich>
          </c:tx>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_-* #,##0.0_-;\-* #,##0.0_-;_-* &quot;-&quot;??_-;_-@_-" sourceLinked="1"/>
        <c:majorTickMark val="in"/>
        <c:minorTickMark val="none"/>
        <c:tickLblPos val="nextTo"/>
        <c:crossAx val="7496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38129034799869E-2"/>
          <c:y val="7.7125307369469417E-2"/>
          <c:w val="0.87501083451058959"/>
          <c:h val="0.54804459465875499"/>
        </c:manualLayout>
      </c:layout>
      <c:barChart>
        <c:barDir val="col"/>
        <c:grouping val="clustered"/>
        <c:varyColors val="0"/>
        <c:ser>
          <c:idx val="0"/>
          <c:order val="0"/>
          <c:tx>
            <c:strRef>
              <c:f>'Synergi, UDD - DJØF'!$C$73</c:f>
              <c:strCache>
                <c:ptCount val="1"/>
                <c:pt idx="0">
                  <c:v>&lt; 5% SAMF'ere</c:v>
                </c:pt>
              </c:strCache>
            </c:strRef>
          </c:tx>
          <c:spPr>
            <a:solidFill>
              <a:srgbClr val="456966"/>
            </a:solidFill>
            <a:ln w="6350">
              <a:noFill/>
            </a:ln>
            <a:effectLst/>
          </c:spPr>
          <c:invertIfNegative val="0"/>
          <c:dPt>
            <c:idx val="0"/>
            <c:invertIfNegative val="0"/>
            <c:bubble3D val="0"/>
            <c:spPr>
              <a:solidFill>
                <a:srgbClr val="111111">
                  <a:lumMod val="50000"/>
                  <a:lumOff val="50000"/>
                </a:srgbClr>
              </a:solidFill>
              <a:ln w="6350">
                <a:noFill/>
              </a:ln>
              <a:effectLst/>
            </c:spPr>
            <c:extLst>
              <c:ext xmlns:c16="http://schemas.microsoft.com/office/drawing/2014/chart" uri="{C3380CC4-5D6E-409C-BE32-E72D297353CC}">
                <c16:uniqueId val="{00000001-4E74-432C-8801-6A100FA1ABF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DJØF'!$B$74:$B$76</c:f>
              <c:strCache>
                <c:ptCount val="3"/>
                <c:pt idx="0">
                  <c:v>Forlag, tv og radio</c:v>
                </c:pt>
                <c:pt idx="1">
                  <c:v>Handel</c:v>
                </c:pt>
                <c:pt idx="2">
                  <c:v>It- og
informationstjenester</c:v>
                </c:pt>
              </c:strCache>
            </c:strRef>
          </c:cat>
          <c:val>
            <c:numRef>
              <c:f>'Synergi, UDD - DJØF'!$C$74:$C$76</c:f>
              <c:numCache>
                <c:formatCode>_-* #,##0.0_-;\-* #,##0.0_-;_-* "-"??_-;_-@_-</c:formatCode>
                <c:ptCount val="3"/>
                <c:pt idx="0">
                  <c:v>46.150957159743207</c:v>
                </c:pt>
                <c:pt idx="1">
                  <c:v>41.880674343026435</c:v>
                </c:pt>
                <c:pt idx="2">
                  <c:v>47.381284298657029</c:v>
                </c:pt>
              </c:numCache>
            </c:numRef>
          </c:val>
          <c:extLst>
            <c:ext xmlns:c16="http://schemas.microsoft.com/office/drawing/2014/chart" uri="{C3380CC4-5D6E-409C-BE32-E72D297353CC}">
              <c16:uniqueId val="{00000002-4E74-432C-8801-6A100FA1ABF1}"/>
            </c:ext>
          </c:extLst>
        </c:ser>
        <c:ser>
          <c:idx val="1"/>
          <c:order val="1"/>
          <c:tx>
            <c:strRef>
              <c:f>'Synergi, UDD - DJØF'!$D$73</c:f>
              <c:strCache>
                <c:ptCount val="1"/>
                <c:pt idx="0">
                  <c:v>≥ 5% SAMF'ere</c:v>
                </c:pt>
              </c:strCache>
            </c:strRef>
          </c:tx>
          <c:spPr>
            <a:solidFill>
              <a:srgbClr val="89A6A4"/>
            </a:solidFill>
            <a:ln w="6350">
              <a:noFill/>
            </a:ln>
            <a:effectLst/>
          </c:spPr>
          <c:invertIfNegative val="0"/>
          <c:dPt>
            <c:idx val="0"/>
            <c:invertIfNegative val="0"/>
            <c:bubble3D val="0"/>
            <c:spPr>
              <a:solidFill>
                <a:srgbClr val="111111">
                  <a:lumMod val="10000"/>
                  <a:lumOff val="90000"/>
                </a:srgbClr>
              </a:solidFill>
              <a:ln w="6350">
                <a:noFill/>
              </a:ln>
              <a:effectLst/>
            </c:spPr>
            <c:extLst>
              <c:ext xmlns:c16="http://schemas.microsoft.com/office/drawing/2014/chart" uri="{C3380CC4-5D6E-409C-BE32-E72D297353CC}">
                <c16:uniqueId val="{00000004-4E74-432C-8801-6A100FA1ABF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extLst>
                <c:ext xmlns:c16="http://schemas.microsoft.com/office/drawing/2014/chart" uri="{C3380CC4-5D6E-409C-BE32-E72D297353CC}">
                  <c16:uniqueId val="{00000004-4E74-432C-8801-6A100FA1ABF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'Synergi, UDD - DJØF'!$B$74:$B$76</c:f>
              <c:strCache>
                <c:ptCount val="3"/>
                <c:pt idx="0">
                  <c:v>Forlag, tv og radio</c:v>
                </c:pt>
                <c:pt idx="1">
                  <c:v>Handel</c:v>
                </c:pt>
                <c:pt idx="2">
                  <c:v>It- og
informationstjenester</c:v>
                </c:pt>
              </c:strCache>
            </c:strRef>
          </c:cat>
          <c:val>
            <c:numRef>
              <c:f>'Synergi, UDD - DJØF'!$D$74:$D$76</c:f>
              <c:numCache>
                <c:formatCode>_-* #,##0.0_-;\-* #,##0.0_-;_-* "-"??_-;_-@_-</c:formatCode>
                <c:ptCount val="3"/>
                <c:pt idx="0">
                  <c:v>47.387002947192336</c:v>
                </c:pt>
                <c:pt idx="1">
                  <c:v>47.965243617282582</c:v>
                </c:pt>
                <c:pt idx="2">
                  <c:v>50.21463501455095</c:v>
                </c:pt>
              </c:numCache>
            </c:numRef>
          </c:val>
          <c:extLst>
            <c:ext xmlns:c16="http://schemas.microsoft.com/office/drawing/2014/chart" uri="{C3380CC4-5D6E-409C-BE32-E72D297353CC}">
              <c16:uniqueId val="{00000005-4E74-432C-8801-6A100FA1ABF1}"/>
            </c:ext>
          </c:extLst>
        </c:ser>
        <c:dLbls>
          <c:dLblPos val="inEnd"/>
          <c:showLegendKey val="0"/>
          <c:showVal val="1"/>
          <c:showCatName val="0"/>
          <c:showSerName val="0"/>
          <c:showPercent val="0"/>
          <c:showBubbleSize val="0"/>
        </c:dLbls>
        <c:gapWidth val="100"/>
        <c:axId val="749669120"/>
        <c:axId val="749669448"/>
      </c:barChart>
      <c:catAx>
        <c:axId val="749669120"/>
        <c:scaling>
          <c:orientation val="minMax"/>
        </c:scaling>
        <c:delete val="0"/>
        <c:axPos val="b"/>
        <c:numFmt formatCode="General" sourceLinked="1"/>
        <c:majorTickMark val="none"/>
        <c:minorTickMark val="none"/>
        <c:tickLblPos val="low"/>
        <c:spPr>
          <a:noFill/>
          <a:ln w="6350" cap="flat" cmpd="sng" algn="ctr">
            <a:solidFill>
              <a:srgbClr val="919399"/>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min val="0"/>
        </c:scaling>
        <c:delete val="1"/>
        <c:axPos val="l"/>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Tusind </a:t>
                </a:r>
                <a:r>
                  <a:rPr lang="da-DK" baseline="0"/>
                  <a:t>kr.</a:t>
                </a:r>
                <a:endParaRPr lang="da-DK"/>
              </a:p>
            </c:rich>
          </c:tx>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_-* #,##0.0_-;\-* #,##0.0_-;_-* &quot;-&quot;??_-;_-@_-" sourceLinked="1"/>
        <c:majorTickMark val="out"/>
        <c:minorTickMark val="none"/>
        <c:tickLblPos val="nextTo"/>
        <c:crossAx val="749669120"/>
        <c:crosses val="autoZero"/>
        <c:crossBetween val="between"/>
      </c:valAx>
      <c:spPr>
        <a:noFill/>
        <a:ln>
          <a:noFill/>
        </a:ln>
        <a:effectLst/>
      </c:spPr>
    </c:plotArea>
    <c:legend>
      <c:legendPos val="b"/>
      <c:layout>
        <c:manualLayout>
          <c:xMode val="edge"/>
          <c:yMode val="edge"/>
          <c:x val="0.27231734703640964"/>
          <c:y val="0.8656131544747584"/>
          <c:w val="0.45536508079449328"/>
          <c:h val="0.1343868455252415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022485127171823E-2"/>
          <c:y val="7.5748926521160595E-2"/>
          <c:w val="0.88352647841821774"/>
          <c:h val="0.61761319333268139"/>
        </c:manualLayout>
      </c:layout>
      <c:lineChart>
        <c:grouping val="standard"/>
        <c:varyColors val="0"/>
        <c:ser>
          <c:idx val="0"/>
          <c:order val="0"/>
          <c:tx>
            <c:strRef>
              <c:f>'[Ledighed.xlsx]Arbejdsløshed, uddannelse'!$I$13</c:f>
              <c:strCache>
                <c:ptCount val="1"/>
                <c:pt idx="0">
                  <c:v>SAMF</c:v>
                </c:pt>
              </c:strCache>
            </c:strRef>
          </c:tx>
          <c:spPr>
            <a:ln w="28575" cap="rnd">
              <a:solidFill>
                <a:srgbClr val="C4122E"/>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09-4C66-962A-4D79B5342D78}"/>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9-4C66-962A-4D79B5342D7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Segoe UI Light" panose="020B0502040204020203" pitchFamily="34" charset="0"/>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'[Ledighed.xlsx]Arbejdsløshed, uddannelse'!$J$12:$V$12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'[Ledighed.xlsx]Arbejdsløshed, uddannelse'!$J$13:$V$13</c:f>
              <c:numCache>
                <c:formatCode>0.0%</c:formatCode>
                <c:ptCount val="13"/>
                <c:pt idx="0">
                  <c:v>2.2327634388569627E-2</c:v>
                </c:pt>
                <c:pt idx="1">
                  <c:v>2.3460491212629612E-2</c:v>
                </c:pt>
                <c:pt idx="2">
                  <c:v>2.8409763800250017E-2</c:v>
                </c:pt>
                <c:pt idx="3">
                  <c:v>2.6078512969898739E-2</c:v>
                </c:pt>
                <c:pt idx="4">
                  <c:v>2.6098172525194079E-2</c:v>
                </c:pt>
                <c:pt idx="5">
                  <c:v>2.3447846967097005E-2</c:v>
                </c:pt>
                <c:pt idx="6">
                  <c:v>2.2149024414265549E-2</c:v>
                </c:pt>
                <c:pt idx="7">
                  <c:v>2.4784777088749734E-2</c:v>
                </c:pt>
                <c:pt idx="8">
                  <c:v>2.4288885937114556E-2</c:v>
                </c:pt>
                <c:pt idx="9">
                  <c:v>2.5059505097229082E-2</c:v>
                </c:pt>
                <c:pt idx="10">
                  <c:v>4.3165467625899283E-2</c:v>
                </c:pt>
                <c:pt idx="11">
                  <c:v>2.5674429943851468E-2</c:v>
                </c:pt>
                <c:pt idx="12">
                  <c:v>2.0865853038762278E-2</c:v>
                </c:pt>
              </c:numCache>
            </c:numRef>
          </c:val>
          <c:smooth val="0"/>
          <c:extLst>
            <c:ext xmlns:c16="http://schemas.microsoft.com/office/drawing/2014/chart" uri="{C3380CC4-5D6E-409C-BE32-E72D297353CC}">
              <c16:uniqueId val="{00000002-C609-4C66-962A-4D79B5342D78}"/>
            </c:ext>
          </c:extLst>
        </c:ser>
        <c:ser>
          <c:idx val="2"/>
          <c:order val="1"/>
          <c:tx>
            <c:strRef>
              <c:f>'[Ledighed.xlsx]Arbejdsløshed, uddannelse'!$I$15</c:f>
              <c:strCache>
                <c:ptCount val="1"/>
                <c:pt idx="0">
                  <c:v>Øvrig LVU</c:v>
                </c:pt>
              </c:strCache>
            </c:strRef>
          </c:tx>
          <c:spPr>
            <a:ln w="28575" cap="rnd">
              <a:solidFill>
                <a:srgbClr val="456966"/>
              </a:solidFill>
              <a:round/>
            </a:ln>
            <a:effectLst/>
          </c:spPr>
          <c:marker>
            <c:symbol val="none"/>
          </c:marker>
          <c:cat>
            <c:numRef>
              <c:f>'[Ledighed.xlsx]Arbejdsløshed, uddannelse'!$J$12:$V$12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'[Ledighed.xlsx]Arbejdsløshed, uddannelse'!$J$15:$V$15</c:f>
              <c:numCache>
                <c:formatCode>0.0%</c:formatCode>
                <c:ptCount val="13"/>
                <c:pt idx="0">
                  <c:v>2.8517212366409479E-2</c:v>
                </c:pt>
                <c:pt idx="1">
                  <c:v>2.9674696515301822E-2</c:v>
                </c:pt>
                <c:pt idx="2">
                  <c:v>3.2094185508905575E-2</c:v>
                </c:pt>
                <c:pt idx="3">
                  <c:v>3.0237009930938204E-2</c:v>
                </c:pt>
                <c:pt idx="4">
                  <c:v>2.9156481383072943E-2</c:v>
                </c:pt>
                <c:pt idx="5">
                  <c:v>2.5546675865769756E-2</c:v>
                </c:pt>
                <c:pt idx="6">
                  <c:v>2.7019194631480281E-2</c:v>
                </c:pt>
                <c:pt idx="7">
                  <c:v>3.1576144377539361E-2</c:v>
                </c:pt>
                <c:pt idx="8">
                  <c:v>3.1488584623787841E-2</c:v>
                </c:pt>
                <c:pt idx="9">
                  <c:v>3.2688784062999493E-2</c:v>
                </c:pt>
                <c:pt idx="10">
                  <c:v>5.307596138019912E-2</c:v>
                </c:pt>
                <c:pt idx="11">
                  <c:v>3.3379122256424656E-2</c:v>
                </c:pt>
                <c:pt idx="12">
                  <c:v>3.2616080102095886E-2</c:v>
                </c:pt>
              </c:numCache>
            </c:numRef>
          </c:val>
          <c:smooth val="0"/>
          <c:extLst>
            <c:ext xmlns:c16="http://schemas.microsoft.com/office/drawing/2014/chart" uri="{C3380CC4-5D6E-409C-BE32-E72D297353CC}">
              <c16:uniqueId val="{00000003-C609-4C66-962A-4D79B5342D78}"/>
            </c:ext>
          </c:extLst>
        </c:ser>
        <c:ser>
          <c:idx val="1"/>
          <c:order val="2"/>
          <c:tx>
            <c:strRef>
              <c:f>'[Ledighed.xlsx]Arbejdsløshed, uddannelse'!$I$14</c:f>
              <c:strCache>
                <c:ptCount val="1"/>
                <c:pt idx="0">
                  <c:v>Ikke LVU</c:v>
                </c:pt>
              </c:strCache>
            </c:strRef>
          </c:tx>
          <c:spPr>
            <a:ln w="28575" cap="rnd">
              <a:solidFill>
                <a:srgbClr val="89A6A4"/>
              </a:solidFill>
              <a:round/>
            </a:ln>
            <a:effectLst/>
          </c:spPr>
          <c:marker>
            <c:symbol val="none"/>
          </c:marker>
          <c:cat>
            <c:numRef>
              <c:f>'[Ledighed.xlsx]Arbejdsløshed, uddannelse'!$J$12:$V$12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'[Ledighed.xlsx]Arbejdsløshed, uddannelse'!$J$14:$V$14</c:f>
              <c:numCache>
                <c:formatCode>0.0%</c:formatCode>
                <c:ptCount val="13"/>
                <c:pt idx="0">
                  <c:v>5.0013909224303058E-2</c:v>
                </c:pt>
                <c:pt idx="1">
                  <c:v>4.7831963435042597E-2</c:v>
                </c:pt>
                <c:pt idx="2">
                  <c:v>5.156563448330128E-2</c:v>
                </c:pt>
                <c:pt idx="3">
                  <c:v>4.7975181928014365E-2</c:v>
                </c:pt>
                <c:pt idx="4">
                  <c:v>4.1236665969248354E-2</c:v>
                </c:pt>
                <c:pt idx="5">
                  <c:v>3.8057664708868927E-2</c:v>
                </c:pt>
                <c:pt idx="6">
                  <c:v>3.633762956956333E-2</c:v>
                </c:pt>
                <c:pt idx="7">
                  <c:v>3.7020523102786668E-2</c:v>
                </c:pt>
                <c:pt idx="8">
                  <c:v>3.3324354668389296E-2</c:v>
                </c:pt>
                <c:pt idx="9">
                  <c:v>3.3041461674463597E-2</c:v>
                </c:pt>
                <c:pt idx="10">
                  <c:v>3.8301226940812824E-2</c:v>
                </c:pt>
                <c:pt idx="11">
                  <c:v>2.1656202656630891E-2</c:v>
                </c:pt>
                <c:pt idx="12">
                  <c:v>2.1528019749575755E-2</c:v>
                </c:pt>
              </c:numCache>
            </c:numRef>
          </c:val>
          <c:smooth val="0"/>
          <c:extLst>
            <c:ext xmlns:c16="http://schemas.microsoft.com/office/drawing/2014/chart" uri="{C3380CC4-5D6E-409C-BE32-E72D297353CC}">
              <c16:uniqueId val="{00000004-C609-4C66-962A-4D79B5342D78}"/>
            </c:ext>
          </c:extLst>
        </c:ser>
        <c:dLbls>
          <c:showLegendKey val="0"/>
          <c:showVal val="0"/>
          <c:showCatName val="0"/>
          <c:showSerName val="0"/>
          <c:showPercent val="0"/>
          <c:showBubbleSize val="0"/>
        </c:dLbls>
        <c:smooth val="0"/>
        <c:axId val="749669120"/>
        <c:axId val="749669448"/>
      </c:lineChart>
      <c:catAx>
        <c:axId val="749669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6315703567791"/>
          <c:y val="8.1754385964912274E-2"/>
          <c:w val="0.67532061708869662"/>
          <c:h val="0.6775913800248653"/>
        </c:manualLayout>
      </c:layout>
      <c:lineChart>
        <c:grouping val="standard"/>
        <c:varyColors val="0"/>
        <c:ser>
          <c:idx val="0"/>
          <c:order val="0"/>
          <c:tx>
            <c:strRef>
              <c:f>'[Korrigeret indkomst, 19.04.xlsx]Privat sektor'!$B$4</c:f>
              <c:strCache>
                <c:ptCount val="1"/>
                <c:pt idx="0">
                  <c:v>Faglært</c:v>
                </c:pt>
              </c:strCache>
            </c:strRef>
          </c:tx>
          <c:spPr>
            <a:ln w="28575" cap="rnd">
              <a:solidFill>
                <a:schemeClr val="accent6"/>
              </a:solidFill>
              <a:round/>
            </a:ln>
            <a:effectLst/>
          </c:spPr>
          <c:marker>
            <c:symbol val="none"/>
          </c:marker>
          <c:cat>
            <c:numRef>
              <c:f>'[Korrigeret indkomst, 19.04.xlsx]Privat sektor'!$C$3:$N$3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sektor'!$C$4:$N$4</c:f>
              <c:numCache>
                <c:formatCode>General</c:formatCode>
                <c:ptCount val="12"/>
                <c:pt idx="0">
                  <c:v>215.41</c:v>
                </c:pt>
                <c:pt idx="1">
                  <c:v>217.62</c:v>
                </c:pt>
                <c:pt idx="2">
                  <c:v>219.13</c:v>
                </c:pt>
                <c:pt idx="3">
                  <c:v>221.32</c:v>
                </c:pt>
                <c:pt idx="4">
                  <c:v>223.35</c:v>
                </c:pt>
                <c:pt idx="5">
                  <c:v>226.65</c:v>
                </c:pt>
                <c:pt idx="6">
                  <c:v>230.59</c:v>
                </c:pt>
                <c:pt idx="7">
                  <c:v>235.94</c:v>
                </c:pt>
                <c:pt idx="8">
                  <c:v>239.45000000000002</c:v>
                </c:pt>
                <c:pt idx="9">
                  <c:v>244.24</c:v>
                </c:pt>
                <c:pt idx="10">
                  <c:v>248.02</c:v>
                </c:pt>
                <c:pt idx="11">
                  <c:v>255.63</c:v>
                </c:pt>
              </c:numCache>
            </c:numRef>
          </c:val>
          <c:smooth val="0"/>
          <c:extLst>
            <c:ext xmlns:c16="http://schemas.microsoft.com/office/drawing/2014/chart" uri="{C3380CC4-5D6E-409C-BE32-E72D297353CC}">
              <c16:uniqueId val="{00000000-B601-48A2-8908-E9C0902A7B7D}"/>
            </c:ext>
          </c:extLst>
        </c:ser>
        <c:ser>
          <c:idx val="1"/>
          <c:order val="1"/>
          <c:tx>
            <c:strRef>
              <c:f>'[Korrigeret indkomst, 19.04.xlsx]Privat sektor'!$B$5</c:f>
              <c:strCache>
                <c:ptCount val="1"/>
                <c:pt idx="0">
                  <c:v>HUM</c:v>
                </c:pt>
              </c:strCache>
            </c:strRef>
          </c:tx>
          <c:spPr>
            <a:ln w="28575" cap="rnd">
              <a:solidFill>
                <a:schemeClr val="accent2"/>
              </a:solidFill>
              <a:round/>
            </a:ln>
            <a:effectLst/>
          </c:spPr>
          <c:marker>
            <c:symbol val="none"/>
          </c:marker>
          <c:cat>
            <c:numRef>
              <c:f>'[Korrigeret indkomst, 19.04.xlsx]Privat sektor'!$C$3:$N$3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sektor'!$C$5:$N$5</c:f>
              <c:numCache>
                <c:formatCode>General</c:formatCode>
                <c:ptCount val="12"/>
                <c:pt idx="0">
                  <c:v>255.49</c:v>
                </c:pt>
                <c:pt idx="1">
                  <c:v>260.33</c:v>
                </c:pt>
                <c:pt idx="2">
                  <c:v>263.36</c:v>
                </c:pt>
                <c:pt idx="3">
                  <c:v>285.11</c:v>
                </c:pt>
                <c:pt idx="4">
                  <c:v>283.90000000000003</c:v>
                </c:pt>
                <c:pt idx="5">
                  <c:v>287.26</c:v>
                </c:pt>
                <c:pt idx="6">
                  <c:v>291.03000000000003</c:v>
                </c:pt>
                <c:pt idx="7">
                  <c:v>295.55</c:v>
                </c:pt>
                <c:pt idx="8">
                  <c:v>297.95</c:v>
                </c:pt>
                <c:pt idx="9">
                  <c:v>304.39</c:v>
                </c:pt>
                <c:pt idx="10">
                  <c:v>307.52</c:v>
                </c:pt>
                <c:pt idx="11">
                  <c:v>314.45</c:v>
                </c:pt>
              </c:numCache>
            </c:numRef>
          </c:val>
          <c:smooth val="0"/>
          <c:extLst>
            <c:ext xmlns:c16="http://schemas.microsoft.com/office/drawing/2014/chart" uri="{C3380CC4-5D6E-409C-BE32-E72D297353CC}">
              <c16:uniqueId val="{00000001-B601-48A2-8908-E9C0902A7B7D}"/>
            </c:ext>
          </c:extLst>
        </c:ser>
        <c:ser>
          <c:idx val="2"/>
          <c:order val="2"/>
          <c:tx>
            <c:strRef>
              <c:f>'[Korrigeret indkomst, 19.04.xlsx]Privat sektor'!$B$6</c:f>
              <c:strCache>
                <c:ptCount val="1"/>
                <c:pt idx="0">
                  <c:v>NAT</c:v>
                </c:pt>
              </c:strCache>
            </c:strRef>
          </c:tx>
          <c:spPr>
            <a:ln w="28575" cap="rnd">
              <a:solidFill>
                <a:schemeClr val="accent3"/>
              </a:solidFill>
              <a:round/>
            </a:ln>
            <a:effectLst/>
          </c:spPr>
          <c:marker>
            <c:symbol val="none"/>
          </c:marker>
          <c:cat>
            <c:numRef>
              <c:f>'[Korrigeret indkomst, 19.04.xlsx]Privat sektor'!$C$3:$N$3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sektor'!$C$6:$N$6</c:f>
              <c:numCache>
                <c:formatCode>General</c:formatCode>
                <c:ptCount val="12"/>
                <c:pt idx="0">
                  <c:v>339.61</c:v>
                </c:pt>
                <c:pt idx="1">
                  <c:v>344.78000000000003</c:v>
                </c:pt>
                <c:pt idx="2">
                  <c:v>341.71</c:v>
                </c:pt>
                <c:pt idx="3">
                  <c:v>344.79</c:v>
                </c:pt>
                <c:pt idx="4">
                  <c:v>347.37</c:v>
                </c:pt>
                <c:pt idx="5">
                  <c:v>351.07</c:v>
                </c:pt>
                <c:pt idx="6">
                  <c:v>356.35</c:v>
                </c:pt>
                <c:pt idx="7">
                  <c:v>364</c:v>
                </c:pt>
                <c:pt idx="8">
                  <c:v>369.54</c:v>
                </c:pt>
                <c:pt idx="9">
                  <c:v>374.64</c:v>
                </c:pt>
                <c:pt idx="10">
                  <c:v>380.28000000000003</c:v>
                </c:pt>
                <c:pt idx="11">
                  <c:v>389.7</c:v>
                </c:pt>
              </c:numCache>
            </c:numRef>
          </c:val>
          <c:smooth val="0"/>
          <c:extLst>
            <c:ext xmlns:c16="http://schemas.microsoft.com/office/drawing/2014/chart" uri="{C3380CC4-5D6E-409C-BE32-E72D297353CC}">
              <c16:uniqueId val="{00000002-B601-48A2-8908-E9C0902A7B7D}"/>
            </c:ext>
          </c:extLst>
        </c:ser>
        <c:ser>
          <c:idx val="3"/>
          <c:order val="3"/>
          <c:tx>
            <c:strRef>
              <c:f>'[Korrigeret indkomst, 19.04.xlsx]Privat sektor'!$B$7</c:f>
              <c:strCache>
                <c:ptCount val="1"/>
                <c:pt idx="0">
                  <c:v>SUND</c:v>
                </c:pt>
              </c:strCache>
            </c:strRef>
          </c:tx>
          <c:spPr>
            <a:ln w="28575" cap="rnd">
              <a:solidFill>
                <a:schemeClr val="accent4"/>
              </a:solidFill>
              <a:round/>
            </a:ln>
            <a:effectLst/>
          </c:spPr>
          <c:marker>
            <c:symbol val="none"/>
          </c:marker>
          <c:cat>
            <c:numRef>
              <c:f>'[Korrigeret indkomst, 19.04.xlsx]Privat sektor'!$C$3:$N$3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sektor'!$C$7:$N$7</c:f>
              <c:numCache>
                <c:formatCode>General</c:formatCode>
                <c:ptCount val="12"/>
                <c:pt idx="0">
                  <c:v>391.60500000000002</c:v>
                </c:pt>
                <c:pt idx="1">
                  <c:v>405.18</c:v>
                </c:pt>
                <c:pt idx="2">
                  <c:v>401.11</c:v>
                </c:pt>
                <c:pt idx="3">
                  <c:v>396.42</c:v>
                </c:pt>
                <c:pt idx="4">
                  <c:v>395.33</c:v>
                </c:pt>
                <c:pt idx="5">
                  <c:v>397.81</c:v>
                </c:pt>
                <c:pt idx="6">
                  <c:v>418.94</c:v>
                </c:pt>
                <c:pt idx="7">
                  <c:v>423.90000000000003</c:v>
                </c:pt>
                <c:pt idx="8">
                  <c:v>431.21000000000004</c:v>
                </c:pt>
                <c:pt idx="9">
                  <c:v>431.77</c:v>
                </c:pt>
                <c:pt idx="10">
                  <c:v>438.38</c:v>
                </c:pt>
                <c:pt idx="11">
                  <c:v>451.76</c:v>
                </c:pt>
              </c:numCache>
            </c:numRef>
          </c:val>
          <c:smooth val="0"/>
          <c:extLst>
            <c:ext xmlns:c16="http://schemas.microsoft.com/office/drawing/2014/chart" uri="{C3380CC4-5D6E-409C-BE32-E72D297353CC}">
              <c16:uniqueId val="{00000003-B601-48A2-8908-E9C0902A7B7D}"/>
            </c:ext>
          </c:extLst>
        </c:ser>
        <c:ser>
          <c:idx val="4"/>
          <c:order val="4"/>
          <c:tx>
            <c:strRef>
              <c:f>'[Korrigeret indkomst, 19.04.xlsx]Privat sektor'!$B$8</c:f>
              <c:strCache>
                <c:ptCount val="1"/>
                <c:pt idx="0">
                  <c:v>TEK</c:v>
                </c:pt>
              </c:strCache>
            </c:strRef>
          </c:tx>
          <c:spPr>
            <a:ln w="28575" cap="rnd">
              <a:solidFill>
                <a:schemeClr val="accent5"/>
              </a:solidFill>
              <a:round/>
            </a:ln>
            <a:effectLst/>
          </c:spPr>
          <c:marker>
            <c:symbol val="none"/>
          </c:marker>
          <c:cat>
            <c:numRef>
              <c:f>'[Korrigeret indkomst, 19.04.xlsx]Privat sektor'!$C$3:$N$3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sektor'!$C$8:$N$8</c:f>
              <c:numCache>
                <c:formatCode>General</c:formatCode>
                <c:ptCount val="12"/>
                <c:pt idx="0">
                  <c:v>354.13</c:v>
                </c:pt>
                <c:pt idx="1">
                  <c:v>358.91</c:v>
                </c:pt>
                <c:pt idx="2">
                  <c:v>360.77</c:v>
                </c:pt>
                <c:pt idx="3">
                  <c:v>362.44</c:v>
                </c:pt>
                <c:pt idx="4">
                  <c:v>366.61</c:v>
                </c:pt>
                <c:pt idx="5">
                  <c:v>370.67</c:v>
                </c:pt>
                <c:pt idx="6">
                  <c:v>375.72</c:v>
                </c:pt>
                <c:pt idx="7">
                  <c:v>384.74</c:v>
                </c:pt>
                <c:pt idx="8">
                  <c:v>390.56</c:v>
                </c:pt>
                <c:pt idx="9">
                  <c:v>394.34000000000003</c:v>
                </c:pt>
                <c:pt idx="10">
                  <c:v>398.54</c:v>
                </c:pt>
                <c:pt idx="11">
                  <c:v>408.71000000000004</c:v>
                </c:pt>
              </c:numCache>
            </c:numRef>
          </c:val>
          <c:smooth val="0"/>
          <c:extLst>
            <c:ext xmlns:c16="http://schemas.microsoft.com/office/drawing/2014/chart" uri="{C3380CC4-5D6E-409C-BE32-E72D297353CC}">
              <c16:uniqueId val="{00000004-B601-48A2-8908-E9C0902A7B7D}"/>
            </c:ext>
          </c:extLst>
        </c:ser>
        <c:ser>
          <c:idx val="5"/>
          <c:order val="5"/>
          <c:tx>
            <c:strRef>
              <c:f>'[Korrigeret indkomst, 19.04.xlsx]Privat sektor'!$B$9</c:f>
              <c:strCache>
                <c:ptCount val="1"/>
                <c:pt idx="0">
                  <c:v>SAMF</c:v>
                </c:pt>
              </c:strCache>
            </c:strRef>
          </c:tx>
          <c:spPr>
            <a:ln w="28575" cap="rnd">
              <a:solidFill>
                <a:schemeClr val="tx2"/>
              </a:solidFill>
              <a:round/>
            </a:ln>
            <a:effectLst/>
          </c:spPr>
          <c:marker>
            <c:symbol val="none"/>
          </c:marker>
          <c:cat>
            <c:numRef>
              <c:f>'[Korrigeret indkomst, 19.04.xlsx]Privat sektor'!$C$3:$N$3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sektor'!$C$9:$N$9</c:f>
              <c:numCache>
                <c:formatCode>General</c:formatCode>
                <c:ptCount val="12"/>
                <c:pt idx="0">
                  <c:v>376.34000000000003</c:v>
                </c:pt>
                <c:pt idx="1">
                  <c:v>381.95</c:v>
                </c:pt>
                <c:pt idx="2">
                  <c:v>389.49</c:v>
                </c:pt>
                <c:pt idx="3">
                  <c:v>390.62</c:v>
                </c:pt>
                <c:pt idx="4">
                  <c:v>391.8</c:v>
                </c:pt>
                <c:pt idx="5">
                  <c:v>399.43</c:v>
                </c:pt>
                <c:pt idx="6">
                  <c:v>405.44</c:v>
                </c:pt>
                <c:pt idx="7">
                  <c:v>414.68</c:v>
                </c:pt>
                <c:pt idx="8">
                  <c:v>421.14</c:v>
                </c:pt>
                <c:pt idx="9">
                  <c:v>426.57</c:v>
                </c:pt>
                <c:pt idx="10">
                  <c:v>433.25</c:v>
                </c:pt>
                <c:pt idx="11">
                  <c:v>442.33</c:v>
                </c:pt>
              </c:numCache>
            </c:numRef>
          </c:val>
          <c:smooth val="0"/>
          <c:extLst>
            <c:ext xmlns:c16="http://schemas.microsoft.com/office/drawing/2014/chart" uri="{C3380CC4-5D6E-409C-BE32-E72D297353CC}">
              <c16:uniqueId val="{00000005-B601-48A2-8908-E9C0902A7B7D}"/>
            </c:ext>
          </c:extLst>
        </c:ser>
        <c:dLbls>
          <c:showLegendKey val="0"/>
          <c:showVal val="0"/>
          <c:showCatName val="0"/>
          <c:showSerName val="0"/>
          <c:showPercent val="0"/>
          <c:showBubbleSize val="0"/>
        </c:dLbls>
        <c:smooth val="0"/>
        <c:axId val="749669120"/>
        <c:axId val="749669448"/>
      </c:lineChart>
      <c:catAx>
        <c:axId val="749669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min val="17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Kr.</a:t>
                </a:r>
              </a:p>
            </c:rich>
          </c:tx>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General" sourceLinked="1"/>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5021922295453"/>
          <c:y val="8.1682711895847152E-2"/>
          <c:w val="0.67915192516589462"/>
          <c:h val="0.67787403565761883"/>
        </c:manualLayout>
      </c:layout>
      <c:lineChart>
        <c:grouping val="standard"/>
        <c:varyColors val="0"/>
        <c:ser>
          <c:idx val="0"/>
          <c:order val="0"/>
          <c:tx>
            <c:strRef>
              <c:f>'[Korrigeret indkomst, 19.04.xlsx]Privat sektor'!$B$12</c:f>
              <c:strCache>
                <c:ptCount val="1"/>
                <c:pt idx="0">
                  <c:v>Faglært</c:v>
                </c:pt>
              </c:strCache>
            </c:strRef>
          </c:tx>
          <c:spPr>
            <a:ln w="28575" cap="rnd">
              <a:solidFill>
                <a:schemeClr val="accent6"/>
              </a:solidFill>
              <a:round/>
            </a:ln>
            <a:effectLst/>
          </c:spPr>
          <c:marker>
            <c:symbol val="none"/>
          </c:marker>
          <c:cat>
            <c:numRef>
              <c:f>'[Korrigeret indkomst, 19.04.xlsx]Privat sektor'!$C$11:$N$11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sektor'!$C$12:$N$12</c:f>
              <c:numCache>
                <c:formatCode>General</c:formatCode>
                <c:ptCount val="12"/>
                <c:pt idx="0">
                  <c:v>196.03</c:v>
                </c:pt>
                <c:pt idx="1">
                  <c:v>199.85</c:v>
                </c:pt>
                <c:pt idx="2">
                  <c:v>203.16</c:v>
                </c:pt>
                <c:pt idx="3">
                  <c:v>205.49</c:v>
                </c:pt>
                <c:pt idx="4">
                  <c:v>205.83</c:v>
                </c:pt>
                <c:pt idx="5">
                  <c:v>208.53</c:v>
                </c:pt>
                <c:pt idx="6">
                  <c:v>210.59</c:v>
                </c:pt>
                <c:pt idx="7">
                  <c:v>214.23000000000002</c:v>
                </c:pt>
                <c:pt idx="8">
                  <c:v>218.06</c:v>
                </c:pt>
                <c:pt idx="9">
                  <c:v>222.14000000000001</c:v>
                </c:pt>
                <c:pt idx="10">
                  <c:v>225.16</c:v>
                </c:pt>
                <c:pt idx="11">
                  <c:v>229.9</c:v>
                </c:pt>
              </c:numCache>
            </c:numRef>
          </c:val>
          <c:smooth val="0"/>
          <c:extLst>
            <c:ext xmlns:c16="http://schemas.microsoft.com/office/drawing/2014/chart" uri="{C3380CC4-5D6E-409C-BE32-E72D297353CC}">
              <c16:uniqueId val="{00000000-5CA8-45C1-BA0B-9E5B0FBB224C}"/>
            </c:ext>
          </c:extLst>
        </c:ser>
        <c:ser>
          <c:idx val="1"/>
          <c:order val="1"/>
          <c:tx>
            <c:strRef>
              <c:f>'[Korrigeret indkomst, 19.04.xlsx]Privat sektor'!$B$13</c:f>
              <c:strCache>
                <c:ptCount val="1"/>
                <c:pt idx="0">
                  <c:v>HUM</c:v>
                </c:pt>
              </c:strCache>
            </c:strRef>
          </c:tx>
          <c:spPr>
            <a:ln w="28575" cap="rnd">
              <a:solidFill>
                <a:schemeClr val="accent2"/>
              </a:solidFill>
              <a:round/>
            </a:ln>
            <a:effectLst/>
          </c:spPr>
          <c:marker>
            <c:symbol val="none"/>
          </c:marker>
          <c:cat>
            <c:numRef>
              <c:f>'[Korrigeret indkomst, 19.04.xlsx]Privat sektor'!$C$11:$N$11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sektor'!$C$13:$N$13</c:f>
              <c:numCache>
                <c:formatCode>General</c:formatCode>
                <c:ptCount val="12"/>
                <c:pt idx="0">
                  <c:v>239.8</c:v>
                </c:pt>
                <c:pt idx="1">
                  <c:v>248.01000000000002</c:v>
                </c:pt>
                <c:pt idx="2">
                  <c:v>249.22</c:v>
                </c:pt>
                <c:pt idx="3">
                  <c:v>257.93</c:v>
                </c:pt>
                <c:pt idx="4">
                  <c:v>259.10000000000002</c:v>
                </c:pt>
                <c:pt idx="5">
                  <c:v>261.75</c:v>
                </c:pt>
                <c:pt idx="6">
                  <c:v>266.12</c:v>
                </c:pt>
                <c:pt idx="7">
                  <c:v>271.42</c:v>
                </c:pt>
                <c:pt idx="8">
                  <c:v>276.22000000000003</c:v>
                </c:pt>
                <c:pt idx="9">
                  <c:v>280.18</c:v>
                </c:pt>
                <c:pt idx="10">
                  <c:v>284.7</c:v>
                </c:pt>
                <c:pt idx="11">
                  <c:v>291.98</c:v>
                </c:pt>
              </c:numCache>
            </c:numRef>
          </c:val>
          <c:smooth val="0"/>
          <c:extLst>
            <c:ext xmlns:c16="http://schemas.microsoft.com/office/drawing/2014/chart" uri="{C3380CC4-5D6E-409C-BE32-E72D297353CC}">
              <c16:uniqueId val="{00000001-5CA8-45C1-BA0B-9E5B0FBB224C}"/>
            </c:ext>
          </c:extLst>
        </c:ser>
        <c:ser>
          <c:idx val="2"/>
          <c:order val="2"/>
          <c:tx>
            <c:strRef>
              <c:f>'[Korrigeret indkomst, 19.04.xlsx]Privat sektor'!$B$14</c:f>
              <c:strCache>
                <c:ptCount val="1"/>
                <c:pt idx="0">
                  <c:v>NAT</c:v>
                </c:pt>
              </c:strCache>
            </c:strRef>
          </c:tx>
          <c:spPr>
            <a:ln w="28575" cap="rnd">
              <a:solidFill>
                <a:schemeClr val="accent3"/>
              </a:solidFill>
              <a:round/>
            </a:ln>
            <a:effectLst/>
          </c:spPr>
          <c:marker>
            <c:symbol val="none"/>
          </c:marker>
          <c:cat>
            <c:numRef>
              <c:f>'[Korrigeret indkomst, 19.04.xlsx]Privat sektor'!$C$11:$N$11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sektor'!$C$14:$N$14</c:f>
              <c:numCache>
                <c:formatCode>General</c:formatCode>
                <c:ptCount val="12"/>
                <c:pt idx="0">
                  <c:v>307.125</c:v>
                </c:pt>
                <c:pt idx="1">
                  <c:v>317.89</c:v>
                </c:pt>
                <c:pt idx="2">
                  <c:v>316.22000000000003</c:v>
                </c:pt>
                <c:pt idx="3">
                  <c:v>317.20999999999998</c:v>
                </c:pt>
                <c:pt idx="4">
                  <c:v>318.48</c:v>
                </c:pt>
                <c:pt idx="5">
                  <c:v>322.2</c:v>
                </c:pt>
                <c:pt idx="6">
                  <c:v>329</c:v>
                </c:pt>
                <c:pt idx="7">
                  <c:v>336.55</c:v>
                </c:pt>
                <c:pt idx="8">
                  <c:v>341.35</c:v>
                </c:pt>
                <c:pt idx="9">
                  <c:v>344.35</c:v>
                </c:pt>
                <c:pt idx="10">
                  <c:v>350.19</c:v>
                </c:pt>
                <c:pt idx="11">
                  <c:v>357.97</c:v>
                </c:pt>
              </c:numCache>
            </c:numRef>
          </c:val>
          <c:smooth val="0"/>
          <c:extLst>
            <c:ext xmlns:c16="http://schemas.microsoft.com/office/drawing/2014/chart" uri="{C3380CC4-5D6E-409C-BE32-E72D297353CC}">
              <c16:uniqueId val="{00000002-5CA8-45C1-BA0B-9E5B0FBB224C}"/>
            </c:ext>
          </c:extLst>
        </c:ser>
        <c:ser>
          <c:idx val="3"/>
          <c:order val="3"/>
          <c:tx>
            <c:strRef>
              <c:f>'[Korrigeret indkomst, 19.04.xlsx]Privat sektor'!$B$15</c:f>
              <c:strCache>
                <c:ptCount val="1"/>
                <c:pt idx="0">
                  <c:v>SUND</c:v>
                </c:pt>
              </c:strCache>
            </c:strRef>
          </c:tx>
          <c:spPr>
            <a:ln w="28575" cap="rnd">
              <a:solidFill>
                <a:schemeClr val="accent4"/>
              </a:solidFill>
              <a:round/>
            </a:ln>
            <a:effectLst/>
          </c:spPr>
          <c:marker>
            <c:symbol val="none"/>
          </c:marker>
          <c:cat>
            <c:numRef>
              <c:f>'[Korrigeret indkomst, 19.04.xlsx]Privat sektor'!$C$11:$N$11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sektor'!$C$15:$N$15</c:f>
              <c:numCache>
                <c:formatCode>General</c:formatCode>
                <c:ptCount val="12"/>
                <c:pt idx="0">
                  <c:v>362.26</c:v>
                </c:pt>
                <c:pt idx="1">
                  <c:v>382.17</c:v>
                </c:pt>
                <c:pt idx="2">
                  <c:v>362.01</c:v>
                </c:pt>
                <c:pt idx="3">
                  <c:v>358.6</c:v>
                </c:pt>
                <c:pt idx="4">
                  <c:v>361</c:v>
                </c:pt>
                <c:pt idx="5">
                  <c:v>368.86</c:v>
                </c:pt>
                <c:pt idx="6">
                  <c:v>379.77</c:v>
                </c:pt>
                <c:pt idx="7">
                  <c:v>392.48</c:v>
                </c:pt>
                <c:pt idx="8">
                  <c:v>395.62</c:v>
                </c:pt>
                <c:pt idx="9">
                  <c:v>396.65000000000003</c:v>
                </c:pt>
                <c:pt idx="10">
                  <c:v>407.37</c:v>
                </c:pt>
                <c:pt idx="11">
                  <c:v>411.65000000000003</c:v>
                </c:pt>
              </c:numCache>
            </c:numRef>
          </c:val>
          <c:smooth val="0"/>
          <c:extLst>
            <c:ext xmlns:c16="http://schemas.microsoft.com/office/drawing/2014/chart" uri="{C3380CC4-5D6E-409C-BE32-E72D297353CC}">
              <c16:uniqueId val="{00000003-5CA8-45C1-BA0B-9E5B0FBB224C}"/>
            </c:ext>
          </c:extLst>
        </c:ser>
        <c:ser>
          <c:idx val="4"/>
          <c:order val="4"/>
          <c:tx>
            <c:strRef>
              <c:f>'[Korrigeret indkomst, 19.04.xlsx]Privat sektor'!$B$16</c:f>
              <c:strCache>
                <c:ptCount val="1"/>
                <c:pt idx="0">
                  <c:v>TEK</c:v>
                </c:pt>
              </c:strCache>
            </c:strRef>
          </c:tx>
          <c:spPr>
            <a:ln w="28575" cap="rnd">
              <a:solidFill>
                <a:schemeClr val="accent5"/>
              </a:solidFill>
              <a:round/>
            </a:ln>
            <a:effectLst/>
          </c:spPr>
          <c:marker>
            <c:symbol val="none"/>
          </c:marker>
          <c:cat>
            <c:numRef>
              <c:f>'[Korrigeret indkomst, 19.04.xlsx]Privat sektor'!$C$11:$N$11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sektor'!$C$16:$N$16</c:f>
              <c:numCache>
                <c:formatCode>General</c:formatCode>
                <c:ptCount val="12"/>
                <c:pt idx="0">
                  <c:v>317.14</c:v>
                </c:pt>
                <c:pt idx="1">
                  <c:v>320.31</c:v>
                </c:pt>
                <c:pt idx="2">
                  <c:v>318.78000000000003</c:v>
                </c:pt>
                <c:pt idx="3">
                  <c:v>321.26</c:v>
                </c:pt>
                <c:pt idx="4">
                  <c:v>324.2</c:v>
                </c:pt>
                <c:pt idx="5">
                  <c:v>330.94</c:v>
                </c:pt>
                <c:pt idx="6">
                  <c:v>333.55</c:v>
                </c:pt>
                <c:pt idx="7">
                  <c:v>341.08</c:v>
                </c:pt>
                <c:pt idx="8">
                  <c:v>346.24</c:v>
                </c:pt>
                <c:pt idx="9">
                  <c:v>351.89</c:v>
                </c:pt>
                <c:pt idx="10">
                  <c:v>357.71</c:v>
                </c:pt>
                <c:pt idx="11">
                  <c:v>367.11</c:v>
                </c:pt>
              </c:numCache>
            </c:numRef>
          </c:val>
          <c:smooth val="0"/>
          <c:extLst>
            <c:ext xmlns:c16="http://schemas.microsoft.com/office/drawing/2014/chart" uri="{C3380CC4-5D6E-409C-BE32-E72D297353CC}">
              <c16:uniqueId val="{00000004-5CA8-45C1-BA0B-9E5B0FBB224C}"/>
            </c:ext>
          </c:extLst>
        </c:ser>
        <c:ser>
          <c:idx val="5"/>
          <c:order val="5"/>
          <c:tx>
            <c:strRef>
              <c:f>'[Korrigeret indkomst, 19.04.xlsx]Privat sektor'!$B$17</c:f>
              <c:strCache>
                <c:ptCount val="1"/>
                <c:pt idx="0">
                  <c:v>SAMF</c:v>
                </c:pt>
              </c:strCache>
            </c:strRef>
          </c:tx>
          <c:spPr>
            <a:ln w="28575" cap="rnd">
              <a:solidFill>
                <a:schemeClr val="tx2"/>
              </a:solidFill>
              <a:round/>
            </a:ln>
            <a:effectLst/>
          </c:spPr>
          <c:marker>
            <c:symbol val="none"/>
          </c:marker>
          <c:cat>
            <c:numRef>
              <c:f>'[Korrigeret indkomst, 19.04.xlsx]Privat sektor'!$C$11:$N$11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'[Korrigeret indkomst, 19.04.xlsx]Privat sektor'!$C$17:$N$17</c:f>
              <c:numCache>
                <c:formatCode>General</c:formatCode>
                <c:ptCount val="12"/>
                <c:pt idx="0">
                  <c:v>312.7</c:v>
                </c:pt>
                <c:pt idx="1">
                  <c:v>319.92</c:v>
                </c:pt>
                <c:pt idx="2">
                  <c:v>322.57</c:v>
                </c:pt>
                <c:pt idx="3">
                  <c:v>324.8</c:v>
                </c:pt>
                <c:pt idx="4">
                  <c:v>324.35000000000002</c:v>
                </c:pt>
                <c:pt idx="5">
                  <c:v>328.61</c:v>
                </c:pt>
                <c:pt idx="6">
                  <c:v>334.24</c:v>
                </c:pt>
                <c:pt idx="7">
                  <c:v>342.17</c:v>
                </c:pt>
                <c:pt idx="8">
                  <c:v>349.55</c:v>
                </c:pt>
                <c:pt idx="9">
                  <c:v>353.87</c:v>
                </c:pt>
                <c:pt idx="10">
                  <c:v>358.77</c:v>
                </c:pt>
                <c:pt idx="11">
                  <c:v>368.19</c:v>
                </c:pt>
              </c:numCache>
            </c:numRef>
          </c:val>
          <c:smooth val="0"/>
          <c:extLst>
            <c:ext xmlns:c16="http://schemas.microsoft.com/office/drawing/2014/chart" uri="{C3380CC4-5D6E-409C-BE32-E72D297353CC}">
              <c16:uniqueId val="{00000005-5CA8-45C1-BA0B-9E5B0FBB224C}"/>
            </c:ext>
          </c:extLst>
        </c:ser>
        <c:dLbls>
          <c:showLegendKey val="0"/>
          <c:showVal val="0"/>
          <c:showCatName val="0"/>
          <c:showSerName val="0"/>
          <c:showPercent val="0"/>
          <c:showBubbleSize val="0"/>
        </c:dLbls>
        <c:smooth val="0"/>
        <c:axId val="749669120"/>
        <c:axId val="749669448"/>
      </c:lineChart>
      <c:catAx>
        <c:axId val="749669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max val="475"/>
          <c:min val="17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Kr.</a:t>
                </a:r>
              </a:p>
            </c:rich>
          </c:tx>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General" sourceLinked="1"/>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849015471167371"/>
          <c:y val="2.390684875144234E-2"/>
          <c:w val="0.45914592123769338"/>
          <c:h val="0.92390048111786727"/>
        </c:manualLayout>
      </c:layout>
      <c:barChart>
        <c:barDir val="bar"/>
        <c:grouping val="clustered"/>
        <c:varyColors val="0"/>
        <c:ser>
          <c:idx val="0"/>
          <c:order val="0"/>
          <c:spPr>
            <a:solidFill>
              <a:srgbClr val="456966"/>
            </a:solidFill>
            <a:ln w="6350">
              <a:noFill/>
            </a:ln>
            <a:effectLst/>
          </c:spPr>
          <c:invertIfNegative val="0"/>
          <c:dPt>
            <c:idx val="6"/>
            <c:invertIfNegative val="0"/>
            <c:bubble3D val="0"/>
            <c:spPr>
              <a:solidFill>
                <a:srgbClr val="C4122E"/>
              </a:solidFill>
              <a:ln w="6350">
                <a:noFill/>
              </a:ln>
              <a:effectLst/>
            </c:spPr>
            <c:extLst>
              <c:ext xmlns:c16="http://schemas.microsoft.com/office/drawing/2014/chart" uri="{C3380CC4-5D6E-409C-BE32-E72D297353CC}">
                <c16:uniqueId val="{00000001-7DCE-44EF-94AA-7512F0D523C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 Brancheopdeling 2022, 19.04.xlsx]Brancheopdeling, sektoropdelt'!$B$36:$B$46</c:f>
              <c:strCache>
                <c:ptCount val="11"/>
                <c:pt idx="0">
                  <c:v>Bygge og anlæg (3% LVU)</c:v>
                </c:pt>
                <c:pt idx="1">
                  <c:v>Landbrug mv. (9% LVU)</c:v>
                </c:pt>
                <c:pt idx="2">
                  <c:v>Handel og transport mv. (9% LVU)</c:v>
                </c:pt>
                <c:pt idx="3">
                  <c:v>Industri, forsyning mv. (15% LVU)</c:v>
                </c:pt>
                <c:pt idx="4">
                  <c:v>Off. adm., undervisning og sundhed (18% LVU)</c:v>
                </c:pt>
                <c:pt idx="5">
                  <c:v>Ejendomshandel og udlejning (10% LVU)</c:v>
                </c:pt>
                <c:pt idx="6">
                  <c:v>I alt (16% LVU)</c:v>
                </c:pt>
                <c:pt idx="7">
                  <c:v>Information og kommunikation (33% LVU)</c:v>
                </c:pt>
                <c:pt idx="8">
                  <c:v>Erhvervsservice (29% LVU)</c:v>
                </c:pt>
                <c:pt idx="9">
                  <c:v>Kultur, fritid mv. (26% LVU)</c:v>
                </c:pt>
                <c:pt idx="10">
                  <c:v>Finansiering og forsikring (27% LVU)</c:v>
                </c:pt>
              </c:strCache>
            </c:strRef>
          </c:cat>
          <c:val>
            <c:numRef>
              <c:f>'[Geo- Brancheopdeling 2022, 19.04.xlsx]Brancheopdeling, sektoropdelt'!$C$36:$C$46</c:f>
              <c:numCache>
                <c:formatCode>0.0%</c:formatCode>
                <c:ptCount val="11"/>
                <c:pt idx="0">
                  <c:v>0.26473838800595539</c:v>
                </c:pt>
                <c:pt idx="1">
                  <c:v>9.4886411597593326E-2</c:v>
                </c:pt>
                <c:pt idx="2">
                  <c:v>0.36589378725301758</c:v>
                </c:pt>
                <c:pt idx="3">
                  <c:v>0.24364630541078594</c:v>
                </c:pt>
                <c:pt idx="4">
                  <c:v>0.21771773920349999</c:v>
                </c:pt>
                <c:pt idx="5">
                  <c:v>0.54544152691634262</c:v>
                </c:pt>
                <c:pt idx="6">
                  <c:v>0.34169994447024904</c:v>
                </c:pt>
                <c:pt idx="7">
                  <c:v>0.28750172512567412</c:v>
                </c:pt>
                <c:pt idx="8">
                  <c:v>0.35757801227424613</c:v>
                </c:pt>
                <c:pt idx="9">
                  <c:v>0.40779866497564776</c:v>
                </c:pt>
                <c:pt idx="10">
                  <c:v>0.61588649154923969</c:v>
                </c:pt>
              </c:numCache>
            </c:numRef>
          </c:val>
          <c:extLst>
            <c:ext xmlns:c16="http://schemas.microsoft.com/office/drawing/2014/chart" uri="{C3380CC4-5D6E-409C-BE32-E72D297353CC}">
              <c16:uniqueId val="{00000002-7DCE-44EF-94AA-7512F0D523CF}"/>
            </c:ext>
          </c:extLst>
        </c:ser>
        <c:dLbls>
          <c:dLblPos val="outEnd"/>
          <c:showLegendKey val="0"/>
          <c:showVal val="1"/>
          <c:showCatName val="0"/>
          <c:showSerName val="0"/>
          <c:showPercent val="0"/>
          <c:showBubbleSize val="0"/>
        </c:dLbls>
        <c:gapWidth val="100"/>
        <c:axId val="749669120"/>
        <c:axId val="749669448"/>
      </c:barChart>
      <c:catAx>
        <c:axId val="749669120"/>
        <c:scaling>
          <c:orientation val="minMax"/>
        </c:scaling>
        <c:delete val="0"/>
        <c:axPos val="l"/>
        <c:numFmt formatCode="General" sourceLinked="1"/>
        <c:majorTickMark val="none"/>
        <c:minorTickMark val="none"/>
        <c:tickLblPos val="low"/>
        <c:spPr>
          <a:noFill/>
          <a:ln w="6350" cap="flat" cmpd="sng" algn="ctr">
            <a:solidFill>
              <a:srgbClr val="919399"/>
            </a:solidFill>
            <a:prstDash val="solid"/>
            <a:round/>
          </a:ln>
          <a:effectLst/>
        </c:spPr>
        <c:txPr>
          <a:bodyPr rot="0" spcFirstLastPara="1" vertOverflow="ellipsis" wrap="square" anchor="ctr" anchorCtr="1"/>
          <a:lstStyle/>
          <a:p>
            <a:pPr>
              <a:defRPr sz="9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max val="0.69000000000000017"/>
          <c:min val="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56966"/>
            </a:solidFill>
            <a:ln w="6350">
              <a:noFill/>
            </a:ln>
            <a:effectLst/>
          </c:spPr>
          <c:invertIfNegative val="0"/>
          <c:dPt>
            <c:idx val="6"/>
            <c:invertIfNegative val="0"/>
            <c:bubble3D val="0"/>
            <c:spPr>
              <a:solidFill>
                <a:srgbClr val="C4122E"/>
              </a:solidFill>
              <a:ln w="6350">
                <a:noFill/>
              </a:ln>
              <a:effectLst/>
            </c:spPr>
            <c:extLst>
              <c:ext xmlns:c16="http://schemas.microsoft.com/office/drawing/2014/chart" uri="{C3380CC4-5D6E-409C-BE32-E72D297353CC}">
                <c16:uniqueId val="{00000001-C848-49D4-B7DD-699794B9BE8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'[Geo- Brancheopdeling 2022, 19.04.xlsx]Brancheopdeling, sektoropdelt'!$B$24:$B$34</c:f>
              <c:strCache>
                <c:ptCount val="11"/>
                <c:pt idx="0">
                  <c:v>Bygge og anlæg</c:v>
                </c:pt>
                <c:pt idx="1">
                  <c:v>Landbrug mv.</c:v>
                </c:pt>
                <c:pt idx="2">
                  <c:v>Handel og transport mv.</c:v>
                </c:pt>
                <c:pt idx="3">
                  <c:v>Industri, forsyning mv.</c:v>
                </c:pt>
                <c:pt idx="4">
                  <c:v>Off. adm., undervisning og sundhed</c:v>
                </c:pt>
                <c:pt idx="5">
                  <c:v>Ejendomshandel og udlejning</c:v>
                </c:pt>
                <c:pt idx="6">
                  <c:v>I alt</c:v>
                </c:pt>
                <c:pt idx="7">
                  <c:v>Information og kommunikation</c:v>
                </c:pt>
                <c:pt idx="8">
                  <c:v>Erhvervsservice</c:v>
                </c:pt>
                <c:pt idx="9">
                  <c:v>Kultur, fritid mv.</c:v>
                </c:pt>
                <c:pt idx="10">
                  <c:v>Finansiering og forsikring</c:v>
                </c:pt>
              </c:strCache>
            </c:strRef>
          </c:cat>
          <c:val>
            <c:numRef>
              <c:f>'[Geo- Brancheopdeling 2022, 19.04.xlsx]Brancheopdeling, sektoropdelt'!$C$24:$C$34</c:f>
              <c:numCache>
                <c:formatCode>0.0%</c:formatCode>
                <c:ptCount val="11"/>
                <c:pt idx="0">
                  <c:v>7.4655765971590599E-3</c:v>
                </c:pt>
                <c:pt idx="1">
                  <c:v>8.0957020655333251E-3</c:v>
                </c:pt>
                <c:pt idx="2">
                  <c:v>3.23991001031275E-2</c:v>
                </c:pt>
                <c:pt idx="3">
                  <c:v>3.5584880746658859E-2</c:v>
                </c:pt>
                <c:pt idx="4">
                  <c:v>3.8336663306152735E-2</c:v>
                </c:pt>
                <c:pt idx="5">
                  <c:v>5.4042473049011518E-2</c:v>
                </c:pt>
                <c:pt idx="6">
                  <c:v>5.5955851792913167E-2</c:v>
                </c:pt>
                <c:pt idx="7">
                  <c:v>9.615267310402191E-2</c:v>
                </c:pt>
                <c:pt idx="8">
                  <c:v>0.10218266197165687</c:v>
                </c:pt>
                <c:pt idx="9">
                  <c:v>0.10776739699192991</c:v>
                </c:pt>
                <c:pt idx="10">
                  <c:v>0.16843400961844873</c:v>
                </c:pt>
              </c:numCache>
            </c:numRef>
          </c:val>
          <c:extLst>
            <c:ext xmlns:c16="http://schemas.microsoft.com/office/drawing/2014/chart" uri="{C3380CC4-5D6E-409C-BE32-E72D297353CC}">
              <c16:uniqueId val="{00000002-C848-49D4-B7DD-699794B9BE89}"/>
            </c:ext>
          </c:extLst>
        </c:ser>
        <c:dLbls>
          <c:dLblPos val="outEnd"/>
          <c:showLegendKey val="0"/>
          <c:showVal val="1"/>
          <c:showCatName val="0"/>
          <c:showSerName val="0"/>
          <c:showPercent val="0"/>
          <c:showBubbleSize val="0"/>
        </c:dLbls>
        <c:gapWidth val="100"/>
        <c:axId val="749669120"/>
        <c:axId val="749669448"/>
      </c:barChart>
      <c:catAx>
        <c:axId val="749669120"/>
        <c:scaling>
          <c:orientation val="minMax"/>
        </c:scaling>
        <c:delete val="0"/>
        <c:axPos val="l"/>
        <c:numFmt formatCode="General" sourceLinked="1"/>
        <c:majorTickMark val="none"/>
        <c:minorTickMark val="none"/>
        <c:tickLblPos val="low"/>
        <c:spPr>
          <a:noFill/>
          <a:ln w="6350" cap="flat" cmpd="sng" algn="ctr">
            <a:solidFill>
              <a:srgbClr val="919399"/>
            </a:solidFill>
            <a:prstDash val="solid"/>
            <a:round/>
          </a:ln>
          <a:effectLst/>
        </c:spPr>
        <c:txPr>
          <a:bodyPr rot="0" spcFirstLastPara="1" vertOverflow="ellipsis" wrap="square" anchor="ctr" anchorCtr="1"/>
          <a:lstStyle/>
          <a:p>
            <a:pPr>
              <a:defRPr sz="9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1"/>
        <c:axPos val="b"/>
        <c:numFmt formatCode="0.0%" sourceLinked="1"/>
        <c:majorTickMark val="in"/>
        <c:minorTickMark val="none"/>
        <c:tickLblPos val="low"/>
        <c:crossAx val="749669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23059617547805"/>
          <c:y val="3.2738202646896572E-2"/>
          <c:w val="0.68976940382452201"/>
          <c:h val="0.93452359470620683"/>
        </c:manualLayout>
      </c:layout>
      <c:barChart>
        <c:barDir val="bar"/>
        <c:grouping val="clustered"/>
        <c:varyColors val="0"/>
        <c:ser>
          <c:idx val="0"/>
          <c:order val="0"/>
          <c:spPr>
            <a:solidFill>
              <a:srgbClr val="456966"/>
            </a:solidFill>
            <a:ln w="6350">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'[Virksomhedsstørrelse, 19.04.xlsx]Djøfere, virksomhedsstørrelse'!$B$13:$B$21</c:f>
              <c:strCache>
                <c:ptCount val="9"/>
                <c:pt idx="0">
                  <c:v>0-5</c:v>
                </c:pt>
                <c:pt idx="1">
                  <c:v>5-10</c:v>
                </c:pt>
                <c:pt idx="2">
                  <c:v>10-20</c:v>
                </c:pt>
                <c:pt idx="3">
                  <c:v>20-50</c:v>
                </c:pt>
                <c:pt idx="4">
                  <c:v>50-100</c:v>
                </c:pt>
                <c:pt idx="5">
                  <c:v>100-250</c:v>
                </c:pt>
                <c:pt idx="6">
                  <c:v>250-500</c:v>
                </c:pt>
                <c:pt idx="7">
                  <c:v>500-1000</c:v>
                </c:pt>
                <c:pt idx="8">
                  <c:v>&lt;1000</c:v>
                </c:pt>
              </c:strCache>
            </c:strRef>
          </c:cat>
          <c:val>
            <c:numRef>
              <c:f>'[Virksomhedsstørrelse, 19.04.xlsx]Djøfere, virksomhedsstørrelse'!$C$13:$C$21</c:f>
              <c:numCache>
                <c:formatCode>0.0%</c:formatCode>
                <c:ptCount val="9"/>
                <c:pt idx="0">
                  <c:v>4.046684821853716E-2</c:v>
                </c:pt>
                <c:pt idx="1">
                  <c:v>3.109129508465942E-2</c:v>
                </c:pt>
                <c:pt idx="2">
                  <c:v>3.7463524702726535E-2</c:v>
                </c:pt>
                <c:pt idx="3">
                  <c:v>4.1318738338115203E-2</c:v>
                </c:pt>
                <c:pt idx="4">
                  <c:v>4.9932837425107242E-2</c:v>
                </c:pt>
                <c:pt idx="5">
                  <c:v>6.186709698662228E-2</c:v>
                </c:pt>
                <c:pt idx="6">
                  <c:v>9.1916352685507491E-2</c:v>
                </c:pt>
                <c:pt idx="7">
                  <c:v>9.3873789525379933E-2</c:v>
                </c:pt>
                <c:pt idx="8">
                  <c:v>0.11709319609428052</c:v>
                </c:pt>
              </c:numCache>
            </c:numRef>
          </c:val>
          <c:extLst>
            <c:ext xmlns:c16="http://schemas.microsoft.com/office/drawing/2014/chart" uri="{C3380CC4-5D6E-409C-BE32-E72D297353CC}">
              <c16:uniqueId val="{00000000-4FEE-447F-80B7-233735EB680E}"/>
            </c:ext>
          </c:extLst>
        </c:ser>
        <c:dLbls>
          <c:dLblPos val="outEnd"/>
          <c:showLegendKey val="0"/>
          <c:showVal val="1"/>
          <c:showCatName val="0"/>
          <c:showSerName val="0"/>
          <c:showPercent val="0"/>
          <c:showBubbleSize val="0"/>
        </c:dLbls>
        <c:gapWidth val="100"/>
        <c:axId val="749669120"/>
        <c:axId val="749669448"/>
      </c:barChart>
      <c:catAx>
        <c:axId val="749669120"/>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Antal årsværk i virksomhed</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General" sourceLinked="1"/>
        <c:majorTickMark val="none"/>
        <c:minorTickMark val="none"/>
        <c:tickLblPos val="low"/>
        <c:spPr>
          <a:noFill/>
          <a:ln w="6350" cap="flat" cmpd="sng" algn="ctr">
            <a:solidFill>
              <a:srgbClr val="919399"/>
            </a:solidFill>
            <a:prstDash val="solid"/>
            <a:round/>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1"/>
        <c:axPos val="b"/>
        <c:numFmt formatCode="0.0%" sourceLinked="1"/>
        <c:majorTickMark val="in"/>
        <c:minorTickMark val="none"/>
        <c:tickLblPos val="low"/>
        <c:crossAx val="749669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94488188976373"/>
          <c:y val="3.2738194974815962E-2"/>
          <c:w val="0.47905511811023621"/>
          <c:h val="0.9345236100503681"/>
        </c:manualLayout>
      </c:layout>
      <c:barChart>
        <c:barDir val="bar"/>
        <c:grouping val="clustered"/>
        <c:varyColors val="0"/>
        <c:ser>
          <c:idx val="0"/>
          <c:order val="0"/>
          <c:spPr>
            <a:solidFill>
              <a:srgbClr val="456966"/>
            </a:solidFill>
            <a:ln w="6350">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Segoe UI Light" panose="020B0502040204020203" pitchFamily="34" charset="0"/>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'[Virksomhedsstørrelse, 19.04.xlsx]Djøfere, virksomhedsstørrelse'!$B$24:$B$32</c:f>
              <c:strCache>
                <c:ptCount val="9"/>
                <c:pt idx="0">
                  <c:v>0-5 (12% LVU)</c:v>
                </c:pt>
                <c:pt idx="1">
                  <c:v>5-10 (11% LVU)</c:v>
                </c:pt>
                <c:pt idx="2">
                  <c:v>10-20 (12% LVU)</c:v>
                </c:pt>
                <c:pt idx="3">
                  <c:v>20-50 (13% LVU)</c:v>
                </c:pt>
                <c:pt idx="4">
                  <c:v>50-100 (14% LVU)</c:v>
                </c:pt>
                <c:pt idx="5">
                  <c:v>100-250 (17% LVU)</c:v>
                </c:pt>
                <c:pt idx="6">
                  <c:v>250-500 (23% LVU)</c:v>
                </c:pt>
                <c:pt idx="7">
                  <c:v>500-1000 (27% LVU)</c:v>
                </c:pt>
                <c:pt idx="8">
                  <c:v>&lt;1000 (35% LVU)</c:v>
                </c:pt>
              </c:strCache>
            </c:strRef>
          </c:cat>
          <c:val>
            <c:numRef>
              <c:f>'[Virksomhedsstørrelse, 19.04.xlsx]Djøfere, virksomhedsstørrelse'!$C$24:$C$32</c:f>
              <c:numCache>
                <c:formatCode>0.0%</c:formatCode>
                <c:ptCount val="9"/>
                <c:pt idx="0">
                  <c:v>0.3298050477757376</c:v>
                </c:pt>
                <c:pt idx="1">
                  <c:v>0.28235723957258657</c:v>
                </c:pt>
                <c:pt idx="2">
                  <c:v>0.30955442130236666</c:v>
                </c:pt>
                <c:pt idx="3">
                  <c:v>0.32201317848222127</c:v>
                </c:pt>
                <c:pt idx="4">
                  <c:v>0.34481149015147239</c:v>
                </c:pt>
                <c:pt idx="5">
                  <c:v>0.37092122823053497</c:v>
                </c:pt>
                <c:pt idx="6">
                  <c:v>0.40229069128476314</c:v>
                </c:pt>
                <c:pt idx="7">
                  <c:v>0.34547053367772917</c:v>
                </c:pt>
                <c:pt idx="8">
                  <c:v>0.3332773756487854</c:v>
                </c:pt>
              </c:numCache>
            </c:numRef>
          </c:val>
          <c:extLst>
            <c:ext xmlns:c16="http://schemas.microsoft.com/office/drawing/2014/chart" uri="{C3380CC4-5D6E-409C-BE32-E72D297353CC}">
              <c16:uniqueId val="{00000000-4B32-4974-8579-B380E46661D1}"/>
            </c:ext>
          </c:extLst>
        </c:ser>
        <c:dLbls>
          <c:dLblPos val="outEnd"/>
          <c:showLegendKey val="0"/>
          <c:showVal val="1"/>
          <c:showCatName val="0"/>
          <c:showSerName val="0"/>
          <c:showPercent val="0"/>
          <c:showBubbleSize val="0"/>
        </c:dLbls>
        <c:gapWidth val="100"/>
        <c:axId val="749669120"/>
        <c:axId val="749669448"/>
      </c:barChart>
      <c:catAx>
        <c:axId val="749669120"/>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Antal årsværk i virksomhed</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General" sourceLinked="1"/>
        <c:majorTickMark val="none"/>
        <c:minorTickMark val="none"/>
        <c:tickLblPos val="low"/>
        <c:spPr>
          <a:noFill/>
          <a:ln w="6350" cap="flat" cmpd="sng" algn="ctr">
            <a:solidFill>
              <a:srgbClr val="919399"/>
            </a:solidFill>
            <a:prstDash val="solid"/>
            <a:round/>
          </a:ln>
          <a:effectLst/>
        </c:spPr>
        <c:txPr>
          <a:bodyPr rot="0" spcFirstLastPara="1" vertOverflow="ellipsis"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1"/>
        <c:axPos val="b"/>
        <c:numFmt formatCode="0.0%" sourceLinked="1"/>
        <c:majorTickMark val="in"/>
        <c:minorTickMark val="none"/>
        <c:tickLblPos val="low"/>
        <c:crossAx val="749669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20925797022509E-2"/>
          <c:y val="0.11761460050051881"/>
          <c:w val="0.93117907420297752"/>
          <c:h val="0.65868810796113497"/>
        </c:manualLayout>
      </c:layout>
      <c:barChart>
        <c:barDir val="col"/>
        <c:grouping val="clustered"/>
        <c:varyColors val="0"/>
        <c:ser>
          <c:idx val="0"/>
          <c:order val="0"/>
          <c:tx>
            <c:strRef>
              <c:f>'[Produktive virksomheder, 08.05.xlsx]Histogram'!$B$2</c:f>
              <c:strCache>
                <c:ptCount val="1"/>
                <c:pt idx="0">
                  <c:v>Mindre end 5% SAMF'ere</c:v>
                </c:pt>
              </c:strCache>
            </c:strRef>
          </c:tx>
          <c:spPr>
            <a:solidFill>
              <a:srgbClr val="456966">
                <a:alpha val="50000"/>
              </a:srgbClr>
            </a:solidFill>
            <a:ln w="6350">
              <a:solidFill>
                <a:srgbClr val="456966"/>
              </a:solidFill>
            </a:ln>
            <a:effectLst/>
          </c:spPr>
          <c:invertIfNegative val="0"/>
          <c:cat>
            <c:strRef>
              <c:f>[1]Histogram!$A$3:$A$26</c:f>
              <c:strCache>
                <c:ptCount val="24"/>
                <c:pt idx="0">
                  <c:v>-500 - -350</c:v>
                </c:pt>
                <c:pt idx="1">
                  <c:v>-350 - -200</c:v>
                </c:pt>
                <c:pt idx="2">
                  <c:v>-200 - -50</c:v>
                </c:pt>
                <c:pt idx="3">
                  <c:v>-50 - 100</c:v>
                </c:pt>
                <c:pt idx="4">
                  <c:v>100 - 250</c:v>
                </c:pt>
                <c:pt idx="5">
                  <c:v>250 - 400</c:v>
                </c:pt>
                <c:pt idx="6">
                  <c:v>400 - 550</c:v>
                </c:pt>
                <c:pt idx="7">
                  <c:v>550 - 700</c:v>
                </c:pt>
                <c:pt idx="8">
                  <c:v>700 - 850</c:v>
                </c:pt>
                <c:pt idx="9">
                  <c:v>850 - 1000</c:v>
                </c:pt>
                <c:pt idx="10">
                  <c:v>1000 - 1150</c:v>
                </c:pt>
                <c:pt idx="11">
                  <c:v>1150 - 1300</c:v>
                </c:pt>
                <c:pt idx="12">
                  <c:v>1300 - 1450</c:v>
                </c:pt>
                <c:pt idx="13">
                  <c:v>1450 - 1600</c:v>
                </c:pt>
                <c:pt idx="14">
                  <c:v>1600 - 1750</c:v>
                </c:pt>
                <c:pt idx="15">
                  <c:v>1750 - 1900</c:v>
                </c:pt>
                <c:pt idx="16">
                  <c:v>1900 - 2050</c:v>
                </c:pt>
                <c:pt idx="17">
                  <c:v>2050 - 2200</c:v>
                </c:pt>
                <c:pt idx="18">
                  <c:v>2200 - 2350</c:v>
                </c:pt>
                <c:pt idx="19">
                  <c:v>2350 - 2500</c:v>
                </c:pt>
                <c:pt idx="20">
                  <c:v>2500 - 2650</c:v>
                </c:pt>
                <c:pt idx="21">
                  <c:v>2650 - 2800</c:v>
                </c:pt>
                <c:pt idx="22">
                  <c:v>2800 - 2950</c:v>
                </c:pt>
                <c:pt idx="23">
                  <c:v>2950-3000</c:v>
                </c:pt>
              </c:strCache>
            </c:strRef>
          </c:cat>
          <c:val>
            <c:numRef>
              <c:f>[1]Histogram!$B$3:$B$26</c:f>
              <c:numCache>
                <c:formatCode>0%</c:formatCode>
                <c:ptCount val="24"/>
                <c:pt idx="0">
                  <c:v>0</c:v>
                </c:pt>
                <c:pt idx="1">
                  <c:v>1.7763882474153552E-3</c:v>
                </c:pt>
                <c:pt idx="2">
                  <c:v>2.8066934309162609E-3</c:v>
                </c:pt>
                <c:pt idx="3">
                  <c:v>6.2884143958503568E-3</c:v>
                </c:pt>
                <c:pt idx="4">
                  <c:v>2.8244573133904147E-2</c:v>
                </c:pt>
                <c:pt idx="5">
                  <c:v>0.15163250079937471</c:v>
                </c:pt>
                <c:pt idx="6">
                  <c:v>0.27278217927310194</c:v>
                </c:pt>
                <c:pt idx="7">
                  <c:v>0.2275908622588553</c:v>
                </c:pt>
                <c:pt idx="8">
                  <c:v>0.12967634206132092</c:v>
                </c:pt>
                <c:pt idx="9">
                  <c:v>6.8106725405904719E-2</c:v>
                </c:pt>
                <c:pt idx="10">
                  <c:v>3.7233097665825846E-2</c:v>
                </c:pt>
                <c:pt idx="11">
                  <c:v>2.280882509681316E-2</c:v>
                </c:pt>
                <c:pt idx="12">
                  <c:v>1.4921661278288983E-2</c:v>
                </c:pt>
                <c:pt idx="13">
                  <c:v>1.0267524070060752E-2</c:v>
                </c:pt>
                <c:pt idx="14">
                  <c:v>6.3594699257469717E-3</c:v>
                </c:pt>
                <c:pt idx="15">
                  <c:v>5.0804703876079155E-3</c:v>
                </c:pt>
                <c:pt idx="16">
                  <c:v>3.9791096742103956E-3</c:v>
                </c:pt>
                <c:pt idx="17">
                  <c:v>2.7356379010196469E-3</c:v>
                </c:pt>
                <c:pt idx="18">
                  <c:v>2.2737769566916546E-3</c:v>
                </c:pt>
                <c:pt idx="19">
                  <c:v>1.8829715422602764E-3</c:v>
                </c:pt>
                <c:pt idx="20">
                  <c:v>1.3855828329839769E-3</c:v>
                </c:pt>
                <c:pt idx="21">
                  <c:v>9.947774185525989E-4</c:v>
                </c:pt>
                <c:pt idx="22">
                  <c:v>1.1724162432941343E-3</c:v>
                </c:pt>
                <c:pt idx="23">
                  <c:v>0</c:v>
                </c:pt>
              </c:numCache>
            </c:numRef>
          </c:val>
          <c:extLst>
            <c:ext xmlns:c16="http://schemas.microsoft.com/office/drawing/2014/chart" uri="{C3380CC4-5D6E-409C-BE32-E72D297353CC}">
              <c16:uniqueId val="{00000000-AFEB-49E5-98E5-5A62D60FD575}"/>
            </c:ext>
          </c:extLst>
        </c:ser>
        <c:ser>
          <c:idx val="1"/>
          <c:order val="1"/>
          <c:tx>
            <c:strRef>
              <c:f>'[Produktive virksomheder, 08.05.xlsx]Histogram'!$C$2</c:f>
              <c:strCache>
                <c:ptCount val="1"/>
                <c:pt idx="0">
                  <c:v>Mindst 5% SAMF'ere</c:v>
                </c:pt>
              </c:strCache>
            </c:strRef>
          </c:tx>
          <c:spPr>
            <a:solidFill>
              <a:srgbClr val="1F497D">
                <a:alpha val="50000"/>
              </a:srgbClr>
            </a:solidFill>
            <a:ln w="6350">
              <a:solidFill>
                <a:srgbClr val="1F497D"/>
              </a:solidFill>
            </a:ln>
            <a:effectLst/>
          </c:spPr>
          <c:invertIfNegative val="0"/>
          <c:cat>
            <c:strRef>
              <c:f>[1]Histogram!$A$3:$A$26</c:f>
              <c:strCache>
                <c:ptCount val="24"/>
                <c:pt idx="0">
                  <c:v>-500 - -350</c:v>
                </c:pt>
                <c:pt idx="1">
                  <c:v>-350 - -200</c:v>
                </c:pt>
                <c:pt idx="2">
                  <c:v>-200 - -50</c:v>
                </c:pt>
                <c:pt idx="3">
                  <c:v>-50 - 100</c:v>
                </c:pt>
                <c:pt idx="4">
                  <c:v>100 - 250</c:v>
                </c:pt>
                <c:pt idx="5">
                  <c:v>250 - 400</c:v>
                </c:pt>
                <c:pt idx="6">
                  <c:v>400 - 550</c:v>
                </c:pt>
                <c:pt idx="7">
                  <c:v>550 - 700</c:v>
                </c:pt>
                <c:pt idx="8">
                  <c:v>700 - 850</c:v>
                </c:pt>
                <c:pt idx="9">
                  <c:v>850 - 1000</c:v>
                </c:pt>
                <c:pt idx="10">
                  <c:v>1000 - 1150</c:v>
                </c:pt>
                <c:pt idx="11">
                  <c:v>1150 - 1300</c:v>
                </c:pt>
                <c:pt idx="12">
                  <c:v>1300 - 1450</c:v>
                </c:pt>
                <c:pt idx="13">
                  <c:v>1450 - 1600</c:v>
                </c:pt>
                <c:pt idx="14">
                  <c:v>1600 - 1750</c:v>
                </c:pt>
                <c:pt idx="15">
                  <c:v>1750 - 1900</c:v>
                </c:pt>
                <c:pt idx="16">
                  <c:v>1900 - 2050</c:v>
                </c:pt>
                <c:pt idx="17">
                  <c:v>2050 - 2200</c:v>
                </c:pt>
                <c:pt idx="18">
                  <c:v>2200 - 2350</c:v>
                </c:pt>
                <c:pt idx="19">
                  <c:v>2350 - 2500</c:v>
                </c:pt>
                <c:pt idx="20">
                  <c:v>2500 - 2650</c:v>
                </c:pt>
                <c:pt idx="21">
                  <c:v>2650 - 2800</c:v>
                </c:pt>
                <c:pt idx="22">
                  <c:v>2800 - 2950</c:v>
                </c:pt>
                <c:pt idx="23">
                  <c:v>2950-3000</c:v>
                </c:pt>
              </c:strCache>
            </c:strRef>
          </c:cat>
          <c:val>
            <c:numRef>
              <c:f>[1]Histogram!$C$3:$C$26</c:f>
              <c:numCache>
                <c:formatCode>0%</c:formatCode>
                <c:ptCount val="24"/>
                <c:pt idx="0">
                  <c:v>3.7556829412927458E-3</c:v>
                </c:pt>
                <c:pt idx="1">
                  <c:v>8.4997034987151603E-3</c:v>
                </c:pt>
                <c:pt idx="2">
                  <c:v>0</c:v>
                </c:pt>
                <c:pt idx="3">
                  <c:v>2.0952757461949002E-2</c:v>
                </c:pt>
                <c:pt idx="4">
                  <c:v>0</c:v>
                </c:pt>
                <c:pt idx="5">
                  <c:v>7.4915991302628979E-2</c:v>
                </c:pt>
                <c:pt idx="6">
                  <c:v>0.1320419055149239</c:v>
                </c:pt>
                <c:pt idx="7">
                  <c:v>0.18106345127495552</c:v>
                </c:pt>
                <c:pt idx="8">
                  <c:v>0.16169203399881399</c:v>
                </c:pt>
                <c:pt idx="9">
                  <c:v>0.11879818145878632</c:v>
                </c:pt>
                <c:pt idx="10">
                  <c:v>8.1439019569084795E-2</c:v>
                </c:pt>
                <c:pt idx="11">
                  <c:v>6.1276932200039533E-2</c:v>
                </c:pt>
                <c:pt idx="12">
                  <c:v>4.032417473809053E-2</c:v>
                </c:pt>
                <c:pt idx="13">
                  <c:v>3.1033801146471633E-2</c:v>
                </c:pt>
                <c:pt idx="14">
                  <c:v>2.6685115635501088E-2</c:v>
                </c:pt>
                <c:pt idx="15">
                  <c:v>1.5615734334848785E-2</c:v>
                </c:pt>
                <c:pt idx="16">
                  <c:v>1.4232061672267246E-2</c:v>
                </c:pt>
                <c:pt idx="17">
                  <c:v>1.1069381300652303E-2</c:v>
                </c:pt>
                <c:pt idx="18">
                  <c:v>8.6973710219410954E-3</c:v>
                </c:pt>
                <c:pt idx="19">
                  <c:v>7.9067009290373583E-3</c:v>
                </c:pt>
                <c:pt idx="20">
                  <c:v>0</c:v>
                </c:pt>
                <c:pt idx="21">
                  <c:v>0</c:v>
                </c:pt>
                <c:pt idx="22">
                  <c:v>0</c:v>
                </c:pt>
                <c:pt idx="23">
                  <c:v>0</c:v>
                </c:pt>
              </c:numCache>
            </c:numRef>
          </c:val>
          <c:extLst>
            <c:ext xmlns:c16="http://schemas.microsoft.com/office/drawing/2014/chart" uri="{C3380CC4-5D6E-409C-BE32-E72D297353CC}">
              <c16:uniqueId val="{00000001-AFEB-49E5-98E5-5A62D60FD575}"/>
            </c:ext>
          </c:extLst>
        </c:ser>
        <c:dLbls>
          <c:showLegendKey val="0"/>
          <c:showVal val="0"/>
          <c:showCatName val="0"/>
          <c:showSerName val="0"/>
          <c:showPercent val="0"/>
          <c:showBubbleSize val="0"/>
        </c:dLbls>
        <c:gapWidth val="0"/>
        <c:overlap val="100"/>
        <c:axId val="749669120"/>
        <c:axId val="749669448"/>
      </c:barChart>
      <c:catAx>
        <c:axId val="74966912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r>
                  <a:rPr lang="da-DK"/>
                  <a:t>Værditilvækst</a:t>
                </a:r>
                <a:r>
                  <a:rPr lang="da-DK" baseline="0"/>
                  <a:t> i 1000 kr. pr. årsværk i virksomhed</a:t>
                </a:r>
                <a:endParaRPr lang="da-DK"/>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General" sourceLinked="1"/>
        <c:majorTickMark val="none"/>
        <c:minorTickMark val="none"/>
        <c:tickLblPos val="low"/>
        <c:spPr>
          <a:noFill/>
          <a:ln w="6350" cap="flat" cmpd="sng" algn="ctr">
            <a:solidFill>
              <a:srgbClr val="919399"/>
            </a:solidFill>
            <a:prstDash val="solid"/>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448"/>
        <c:crosses val="autoZero"/>
        <c:auto val="1"/>
        <c:lblAlgn val="ctr"/>
        <c:lblOffset val="100"/>
        <c:noMultiLvlLbl val="0"/>
      </c:catAx>
      <c:valAx>
        <c:axId val="749669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00" b="0" i="0" u="none" strike="noStrike" kern="1200" baseline="0">
                    <a:solidFill>
                      <a:sysClr val="windowText" lastClr="000000"/>
                    </a:solidFill>
                    <a:latin typeface="Segoe UI Light" panose="020B0502040204020203" pitchFamily="34" charset="0"/>
                    <a:ea typeface="+mn-ea"/>
                    <a:cs typeface="+mn-cs"/>
                  </a:defRPr>
                </a:pPr>
                <a:r>
                  <a:rPr lang="da-DK"/>
                  <a:t>Andel virksomheder</a:t>
                </a:r>
              </a:p>
            </c:rich>
          </c:tx>
          <c:layout>
            <c:manualLayout>
              <c:xMode val="edge"/>
              <c:yMode val="edge"/>
              <c:x val="0"/>
              <c:y val="1.1408732999284181E-2"/>
            </c:manualLayout>
          </c:layout>
          <c:overlay val="0"/>
          <c:spPr>
            <a:noFill/>
            <a:ln>
              <a:noFill/>
            </a:ln>
            <a:effectLst/>
          </c:spPr>
          <c:txPr>
            <a:bodyPr rot="0" spcFirstLastPara="1" vertOverflow="ellipsis" wrap="square" anchor="ctr" anchorCtr="1"/>
            <a:lstStyle/>
            <a:p>
              <a:pPr algn="l">
                <a:defRPr sz="1000" b="0" i="0" u="none" strike="noStrike" kern="1200" baseline="0">
                  <a:solidFill>
                    <a:sysClr val="windowText" lastClr="000000"/>
                  </a:solidFill>
                  <a:latin typeface="Segoe UI Light" panose="020B0502040204020203" pitchFamily="34" charset="0"/>
                  <a:ea typeface="+mn-ea"/>
                  <a:cs typeface="+mn-cs"/>
                </a:defRPr>
              </a:pPr>
              <a:endParaRPr lang="da-DK"/>
            </a:p>
          </c:txPr>
        </c:title>
        <c:numFmt formatCode="0%" sourceLinked="1"/>
        <c:majorTickMark val="in"/>
        <c:minorTickMark val="none"/>
        <c:tickLblPos val="nextTo"/>
        <c:spPr>
          <a:noFill/>
          <a:ln w="12700">
            <a:noFill/>
            <a:prstDash val="soli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crossAx val="749669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Light" panose="020B0502040204020203" pitchFamily="34" charset="0"/>
              <a:ea typeface="+mn-ea"/>
              <a:cs typeface="+mn-cs"/>
            </a:defRPr>
          </a:pPr>
          <a:endParaRPr lang="da-DK"/>
        </a:p>
      </c:txPr>
    </c:legend>
    <c:plotVisOnly val="1"/>
    <c:dispBlanksAs val="gap"/>
    <c:showDLblsOverMax val="0"/>
  </c:chart>
  <c:spPr>
    <a:noFill/>
    <a:ln w="9525" cap="flat" cmpd="sng" algn="ctr">
      <a:noFill/>
      <a:round/>
    </a:ln>
    <a:effectLst/>
  </c:spPr>
  <c:txPr>
    <a:bodyPr/>
    <a:lstStyle/>
    <a:p>
      <a:pPr>
        <a:defRPr sz="1000" baseline="0">
          <a:solidFill>
            <a:sysClr val="windowText" lastClr="000000"/>
          </a:solidFill>
          <a:latin typeface="Segoe UI Light" panose="020B0502040204020203" pitchFamily="34" charset="0"/>
        </a:defRPr>
      </a:pPr>
      <a:endParaRPr lang="da-DK"/>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'[Geo- Brancheopdeling 2022, 19.04.xlsx]Kommuneopdeling, sektoropdelt'!$A$100:$A$193</cx:f>
        <cx:lvl ptCount="94">
          <cx:pt idx="0">Aabenraa Kommune</cx:pt>
          <cx:pt idx="1">Aalborg Kommune</cx:pt>
          <cx:pt idx="2">Aarhus Kommune</cx:pt>
          <cx:pt idx="3">Albertslund Kommune</cx:pt>
          <cx:pt idx="4">Allerød Kommune</cx:pt>
          <cx:pt idx="5">Assens Kommune</cx:pt>
          <cx:pt idx="6">Ballerup Kommune</cx:pt>
          <cx:pt idx="7">Billund Kommune</cx:pt>
          <cx:pt idx="8">Bornholm Kommune</cx:pt>
          <cx:pt idx="9">Brøndby Kommune</cx:pt>
          <cx:pt idx="10">Brønderslev Kommune</cx:pt>
          <cx:pt idx="11">Dragør Kommune</cx:pt>
          <cx:pt idx="12">Egedal Kommune</cx:pt>
          <cx:pt idx="13">Esbjerg Kommune</cx:pt>
          <cx:pt idx="14">Faaborg-Midtfyn Kommune</cx:pt>
          <cx:pt idx="15">Favrskov Kommune</cx:pt>
          <cx:pt idx="16">Faxe Kommune</cx:pt>
          <cx:pt idx="17">Fredensborg Kommune</cx:pt>
          <cx:pt idx="18">Fredericia Kommune</cx:pt>
          <cx:pt idx="19">Frederiksberg Kommune</cx:pt>
          <cx:pt idx="20">Frederikshavn Kommune</cx:pt>
          <cx:pt idx="21">Frederikssund Kommune</cx:pt>
          <cx:pt idx="22">Furesø Kommune</cx:pt>
          <cx:pt idx="23">Gentofte Kommune</cx:pt>
          <cx:pt idx="24">Gladsaxe Kommune</cx:pt>
          <cx:pt idx="25">Glostrup Kommune</cx:pt>
          <cx:pt idx="26">Greve Kommune</cx:pt>
          <cx:pt idx="27">Gribskov Kommune</cx:pt>
          <cx:pt idx="28">Guldborgsund Kommune</cx:pt>
          <cx:pt idx="29">Haderslev Kommune</cx:pt>
          <cx:pt idx="30">Halsnæs Kommune</cx:pt>
          <cx:pt idx="31">Hedensted Kommune</cx:pt>
          <cx:pt idx="32">Helsingør Kommune</cx:pt>
          <cx:pt idx="33">Herlev Kommune</cx:pt>
          <cx:pt idx="34">Herning Kommune</cx:pt>
          <cx:pt idx="35">Hillerød Kommune</cx:pt>
          <cx:pt idx="36">Hjørring Kommune</cx:pt>
          <cx:pt idx="37">Holbæk Kommune</cx:pt>
          <cx:pt idx="38">Holstebro Kommune</cx:pt>
          <cx:pt idx="39">Horsens Kommune</cx:pt>
          <cx:pt idx="40">Hvidovre Kommune</cx:pt>
          <cx:pt idx="41">Høje-Taastrup Kommune</cx:pt>
          <cx:pt idx="42">Hørsholm Kommune</cx:pt>
          <cx:pt idx="43">Ikast-Brande Kommune</cx:pt>
          <cx:pt idx="44">Ishøj Kommune</cx:pt>
          <cx:pt idx="45">Jammerbugt Kommune</cx:pt>
          <cx:pt idx="46">Kalundborg Kommune</cx:pt>
          <cx:pt idx="47">Kerteminde Kommune</cx:pt>
          <cx:pt idx="48">Kolding Kommune</cx:pt>
          <cx:pt idx="49">København Kommune</cx:pt>
          <cx:pt idx="50">Køge Kommune</cx:pt>
          <cx:pt idx="51">Langeland Kommune</cx:pt>
          <cx:pt idx="52">Lejre Kommune</cx:pt>
          <cx:pt idx="53">Lemvig Kommune</cx:pt>
          <cx:pt idx="54">Lolland Kommune</cx:pt>
          <cx:pt idx="55">Lyngby-Taarbæk Kommune</cx:pt>
          <cx:pt idx="56">Mariagerfjord Kommune</cx:pt>
          <cx:pt idx="57">Middelfart Kommune</cx:pt>
          <cx:pt idx="58">Morsø Kommune</cx:pt>
          <cx:pt idx="59">Norddjurs Kommune</cx:pt>
          <cx:pt idx="60">Nordfyns Kommune</cx:pt>
          <cx:pt idx="61">Nyborg Kommune</cx:pt>
          <cx:pt idx="62">Næstved Kommune</cx:pt>
          <cx:pt idx="63">Odder Kommune</cx:pt>
          <cx:pt idx="64">Odense Kommune</cx:pt>
          <cx:pt idx="65">Odsherred Kommune</cx:pt>
          <cx:pt idx="66">Randers Kommune</cx:pt>
          <cx:pt idx="67">Rebild Kommune</cx:pt>
          <cx:pt idx="68">Ringkøbing-Skjern Kommune</cx:pt>
          <cx:pt idx="69">Ringsted Kommune</cx:pt>
          <cx:pt idx="70">Roskilde Kommune</cx:pt>
          <cx:pt idx="71">Rudersdal Kommune</cx:pt>
          <cx:pt idx="72">Rødovre Kommune</cx:pt>
          <cx:pt idx="73">Silkeborg Kommune</cx:pt>
          <cx:pt idx="74">Skanderborg Kommune</cx:pt>
          <cx:pt idx="75">Skive Kommune</cx:pt>
          <cx:pt idx="76">Slagelse Kommune</cx:pt>
          <cx:pt idx="77">Solrød Kommune</cx:pt>
          <cx:pt idx="78">Sorø Kommune</cx:pt>
          <cx:pt idx="79">Stevns Kommune</cx:pt>
          <cx:pt idx="80">Struer Kommune</cx:pt>
          <cx:pt idx="81">Svendborg Kommune</cx:pt>
          <cx:pt idx="82">Syddjurs Kommune</cx:pt>
          <cx:pt idx="83">Sønderborg Kommune</cx:pt>
          <cx:pt idx="84">Thisted Kommune</cx:pt>
          <cx:pt idx="85">Tårnby Kommune</cx:pt>
          <cx:pt idx="86">Tønder Kommune</cx:pt>
          <cx:pt idx="87">Vallensbæk Kommune</cx:pt>
          <cx:pt idx="88">Varde Kommune</cx:pt>
          <cx:pt idx="89">Vejen Kommune</cx:pt>
          <cx:pt idx="90">Vejle Kommune</cx:pt>
          <cx:pt idx="91">Vesthimmerlands Kommune</cx:pt>
          <cx:pt idx="92">Viborg Kommune</cx:pt>
          <cx:pt idx="93">Vordingborg Kommune</cx:pt>
        </cx:lvl>
      </cx:strDim>
      <cx:numDim type="colorVal">
        <cx:f>'[Geo- Brancheopdeling 2022, 19.04.xlsx]Kommuneopdeling, sektoropdelt'!$H$100:$H$193</cx:f>
        <cx:lvl ptCount="94" formatCode="0%">
          <cx:pt idx="0">0.034017560584539551</cx:pt>
          <cx:pt idx="1">0.045922015255404687</cx:pt>
          <cx:pt idx="2">0.07210220382448386</cx:pt>
          <cx:pt idx="3">0.042035500635147258</cx:pt>
          <cx:pt idx="4">0.063644120142474087</cx:pt>
          <cx:pt idx="5">0.020090492630402666</cx:pt>
          <cx:pt idx="6">0.081021404929463622</cx:pt>
          <cx:pt idx="7">0.05408219261031795</cx:pt>
          <cx:pt idx="8">0.011549321427103935</cx:pt>
          <cx:pt idx="9">0.059061823304469456</cx:pt>
          <cx:pt idx="10">0.017452244074673374</cx:pt>
          <cx:pt idx="11">0.027769632131176097</cx:pt>
          <cx:pt idx="12">0.049329566259638649</cx:pt>
          <cx:pt idx="13">0.022066496958731835</cx:pt>
          <cx:pt idx="14">0.01321501729650887</cx:pt>
          <cx:pt idx="15">0.02590834187399936</cx:pt>
          <cx:pt idx="16">0.020662313122011611</cx:pt>
          <cx:pt idx="17">0.061161403724544462</cx:pt>
          <cx:pt idx="18">0.041427142027450743</cx:pt>
          <cx:pt idx="19">0.10882532327752702</cx:pt>
          <cx:pt idx="20">0.01472785844337428</cx:pt>
          <cx:pt idx="21">0.01894097268301707</cx:pt>
          <cx:pt idx="22">0.044225594418373849</cx:pt>
          <cx:pt idx="23">0.17563078735764764</cx:pt>
          <cx:pt idx="24">0.083552048615607222</cx:pt>
          <cx:pt idx="25">0.043425392241308827</cx:pt>
          <cx:pt idx="26">0.017386740667429693</cx:pt>
          <cx:pt idx="27">0.015491782257607455</cx:pt>
          <cx:pt idx="28">0.011257333160738405</cx:pt>
          <cx:pt idx="29">0.022593215314942263</cx:pt>
          <cx:pt idx="30">0.010133721018010432</cx:pt>
          <cx:pt idx="31">0.016293346003884636</cx:pt>
          <cx:pt idx="32">0.020805788758332482</cx:pt>
          <cx:pt idx="33">0.043929673202950062</cx:pt>
          <cx:pt idx="34">0.023467159939300757</cx:pt>
          <cx:pt idx="35">0.057491160787631397</cx:pt>
          <cx:pt idx="36">0.015526581458016617</cx:pt>
          <cx:pt idx="37">0.024727614199271334</cx:pt>
          <cx:pt idx="38">0.015672913990446229</cx:pt>
          <cx:pt idx="39">0.030402015135580766</cx:pt>
          <cx:pt idx="40">0.030976510713852642</cx:pt>
          <cx:pt idx="41">0.063417099559145637</cx:pt>
          <cx:pt idx="42">0.091730673603674429</cx:pt>
          <cx:pt idx="43">0.033731926432109462</cx:pt>
          <cx:pt idx="44">0.01604450877619246</cx:pt>
          <cx:pt idx="45">0.014884884327123321</cx:pt>
          <cx:pt idx="46">0.010933745926652727</cx:pt>
          <cx:pt idx="47">0.017428731703126987</cx:pt>
          <cx:pt idx="48">0.036309851220876495</cx:pt>
          <cx:pt idx="49">0.14266469710752236</cx:pt>
          <cx:pt idx="50">0.018570616435960134</cx:pt>
          <cx:pt idx="51">0.0082149345791736536</cx:pt>
          <cx:pt idx="52">0.012395719314518128</cx:pt>
          <cx:pt idx="53">0.0076968864787158794</cx:pt>
          <cx:pt idx="54">0.0095126800349667837</cx:pt>
          <cx:pt idx="55">0.10477870693789809</cx:pt>
          <cx:pt idx="56">0.019514351209307699</cx:pt>
          <cx:pt idx="57">0.028624861608681235</cx:pt>
          <cx:pt idx="58">0.0085722141926290879</cx:pt>
          <cx:pt idx="59">0.01081692417686401</cx:pt>
          <cx:pt idx="60">0.015091015953263469</cx:pt>
          <cx:pt idx="61">0.021516713048331113</cx:pt>
          <cx:pt idx="62">0.013351232800854105</cx:pt>
          <cx:pt idx="63">0.018039845879642344</cx:pt>
          <cx:pt idx="64">0.040022036954209972</cx:pt>
          <cx:pt idx="65">0.010779874468781257</cx:pt>
          <cx:pt idx="66">0.028246491454379595</cx:pt>
          <cx:pt idx="67">0.017181503007039682</cx:pt>
          <cx:pt idx="68">0.015413156966642227</cx:pt>
          <cx:pt idx="69">0.020502340767018883</cx:pt>
          <cx:pt idx="70">0.036310984679887866</cx:pt>
          <cx:pt idx="71">0.074179719054939544</cx:pt>
          <cx:pt idx="72">0.025597887477845669</cx:pt>
          <cx:pt idx="73">0.050413242090820175</cx:pt>
          <cx:pt idx="74">0.033704498911456021</cx:pt>
          <cx:pt idx="75">0.015430423502459696</cx:pt>
          <cx:pt idx="76">0.013942179619361502</cx:pt>
          <cx:pt idx="77">0.018372258823348864</cx:pt>
          <cx:pt idx="78">0.018918846268322565</cx:pt>
          <cx:pt idx="79">0.01118021299478248</cx:pt>
          <cx:pt idx="80">0.011487840497106393</cx:pt>
          <cx:pt idx="81">0.023245112010771438</cx:pt>
          <cx:pt idx="82">0.019728700428446596</cx:pt>
          <cx:pt idx="83">0.025912109985967949</cx:pt>
          <cx:pt idx="84">0.013084945897639526</cx:pt>
          <cx:pt idx="85">0.029721395245825875</cx:pt>
          <cx:pt idx="86">0.01543484187682222</cx:pt>
          <cx:pt idx="87">0.072134190372497062</cx:pt>
          <cx:pt idx="88">0.009108723779671488</cx:pt>
          <cx:pt idx="89">0.016034717306783457</cx:pt>
          <cx:pt idx="90">0.029445549682643287</cx:pt>
          <cx:pt idx="91">0.017015966012816488</cx:pt>
          <cx:pt idx="92">0.028643140954061647</cx:pt>
          <cx:pt idx="93">0.022619414275034087</cx:pt>
        </cx:lvl>
      </cx:numDim>
    </cx:data>
  </cx:chartData>
  <cx:chart>
    <cx:plotArea>
      <cx:plotAreaRegion>
        <cx:series layoutId="regionMap" uniqueId="{5083FDFF-1EC3-4F8E-A8C1-53526B45ED08}">
          <cx:tx>
            <cx:txData>
              <cx:f/>
              <cx:v>Andel af fuldtidspersoner</cx:v>
            </cx:txData>
          </cx:tx>
          <cx:dataId val="0"/>
          <cx:layoutPr>
            <cx:geography cultureLanguage="da-DK" cultureRegion="DK" attribution="Leveret af Bing">
              <cx:geoCache provider="{E9337A44-BEBE-4D9F-B70C-5C5E7DAFC167}">
                <cx:binary>3L3ZcuNGEu/9Ko6+/iBjXybGE+HCQlLU1pJ6sW8QlMTGvu94nzPPMPd+sfOHlrYAFulmRyDi8KM7
bLcoJhP4oSqzMrOy/v3Y/usx3G7yX9oojIt/Pba/fXDLMv3Xr78Wj+422hRnkfeYJ0XyrTx7TKJf
k2/fvMftr0/5pvFi51ee5cRfH91NXm7bD//5N6Q52+QiedyUXhJ/rLZ5d7stqrAsDrxHfeuXzVPk
xYZXlLn3WPK/ffh987CN883ml3USRVW8/fDLNi69srvv0u1vH8a//eGXX6dCdxT4JYSOZfWED0vS
GSuKMi8KvPb8Uj/8Eiax8/q2dibyrCYrHPv6Et+++2oT4eNHafas1+bpKd8WBa7x+b80EaML+u3D
7dbBDf3lrnt62sTRJg8+/MANekyquBwIDJ/97YPx9kmvSPSXt/RkuH5j/XzDfh3T+8+/Jz/ALZz8
5B3g6f3+p7d21F8m4cNf/w3mwatwqszxsvyCVxvh5bgzhRMkUVG4MddjNKJj3ZGwh6r/13/DcBM/
7ULdkXBSTH/f5G5VzIFUPuMEDVBV+WVM8mOkLN7meEHg8fOXaeJtqP6wQnSi0yuiA730nkq/24N0
KuKkiC7CzVOxabdzMJXOFFEReVXVqEz5M1HWFE7iJkyPUolOdVcEnesyqbdPRbl52sa7Q3VXyEmR
vf/rf/HTNp8DrHimCSori5JKA6ueqTKviayivs7OynjMHqMYHe+OBDrdQ8Z1R8RJsSWbMNzmVToH
XIxagRUkleNovhPHnwmwvAKrSmOqR6lEx7orgs714KjdFXJSZH/fhA9J7swBVoFTLPMyqwovoxbe
0cgp1nhO4iXt1QCzwpjvMYrR8e5IoNO9SvKnA7Z2cntOC274sM3LIqzipzkAS2eyBP9JeHOLx6ue
YeRKMq9K7Ou0DK955EodqdweyDQpdNAHh/HvNDknBZt44XygFUnBOIZn9fyCgX03ktUzjVfwCxjL
r68x6GMUo0PekUAHfMj+7og4KbZrDOMtwhlPM/nNoiQMCN8cqBFejsUwx+JWFRUq3iN1oxOmCTke
Mk3KSXH+fXCz/vrfTLO1KkkSpusxXczSPMdJiiiPR+1RqtCh7oqgI/2HiXl6S06K6MUmdrZDaGYO
AzysixSsed98qAlaFnEpWZFklf/ugL03wMepRkdMkUFnfGhupgg5Kca/F8U2niVKJZ3xsgS88ptp
HY1d7QyBDp5T2Ld3J4GNI/Si050KOB7tVMJJcSVJHrtJGM0xdJEx0DRR4jWFFtLgxDOFlVmN1Sar
ojeVil9egvJF8APJDDrc/aLomA/O0vuFnRZxGN/46aGbhzjcKFXh1Un2AGFJVkVgi3vNHU2WSeQY
lfaQ3hHxM4R3hJwU2WWSzzdJIzcEQ4vR+vKaTNKqKMJ9lifxq2MUomPdkUCnejCXsCPjpKAucu8B
M2A9x3CVz2BaORZZWxpVBDc4TeJYVZzk/I5Sic51VwQd7MEJeVfISZF9mfW2eRFuZ6GrnPEwvAg5
T8aqJoqqLAhvzCdroqO1ogOmi6FDPhidpAs6KdDD9X3r5vKeJVlEfYm4sy5iNR5DV0XA8v2C6Chd
6Gh3RdCxHloO7co4KaKoOCjK7UOezDMrC5LGCpz8mgkc5xTUM5mTNE7DvE1d8R6nGp0wRQYd8T/Y
3Z2bdFKQrXyLXK8XFMVsuQWYVkURtPEMDbvLyngERHWy1j1eITrePXLoiA9a4D2STgqzkW+cv/43
S05fOpM0VRVlUXwZqpM5mj8DZtjot6zwZFV0jGJ00DsSfgLxjoyTgms626dNOMcsjZQ+go6Yoneg
chqC0OIwqN8b3iM0ocOcCvgJllMRJ4XyInmuFZuDJSJRSAyxvDw2tSh6lFhJFFCYMWZ5jCp0mDsS
6DTv9hc97kg4KZjLbR6jNHoOmEPVo6IB6OuadmxckchFGkjm3go22GnI4gjF6Gh3Lo2O9rDrNNXi
pOCaxYO/nafeRkJ9o4wI4xBMHF7jyVc9Q7SZVaSX9/DvSZXcMYrR4e5IoMM9tPTZEXFSbNd//Q9b
DNxNHc8xdlFto8oospBfgxPjIgw4xijRYBWkg8bz8d9K/ViGis6WKoXO96BTTJVzUpCtzeYBBXPM
MEchcDEPaV6QOBRFvi5jsdR5V26DegxR5VRNEifT889oRqe9VxKd+KERvVfUSUFfb4bSqoH7PLxl
VUCBM5A/v8YTNzwtJBYEmRemI/s4peioaVe2h/J+f4sm5KT43sLfQtBqliINmGVRVjnk/qiJBGwe
0hQJpbCvmxYm+YSjNKMj3hVxNOBdESeFd+kjiJHP5FMrcKywPUxQEat6fo1ma9RoYMWrIVf0+u4k
bnWcanTAFBl0wkNkeW+pM0XKSUG2NnU+XzKQlxUY3cHkjk0xK6vDJrLJjs6jdKFD3RVBZ3pwrbQr
5KSQDs/rk1/lP+a5HrlnV8a4FUSeH8JRu+N2qHpFBQ4iHH9n9d+HrI5TjY6YIuMnGFOknBRka7bd
gKhpRiaIHwc54E5pEtZR2lCH857oD+tBhzn+OJ3jgZDV+OOnBXDIBcXFfN6xxrES+70OY2eXiaih
+IaXJob1Of1yhFZ7qNKujQ734LqXqs1JUb7q5gOMOVZFJeS+5S4cZHnYRjYer0coRGc7FUDHemhx
O5VwUkAXYYLeGHPt6cSeMB7hyJ0glaBJmsRPt9UfpQud5q4IOs+Dw3RXyGkhhT1Dn5WZNgkpEsqV
sd/vxVvaIQujOtRdvKUWxoN1cYxmewDviPgZwDtCTgrwxTaqvVliUPIZAhSypsLffX6NY47qmYC9
vKIkva1xJ8b2CL3ocKcC6GgPrnWmIk4K7GuxyKM3U3siSZZ4WUP/i+fXeOxqZ9gjxHNvvW0QqxiP
3SN1owOmCaFDPmRwaVJOkXNQYGP2LOMYWSIFkeTvO4bGqIcskYBUvkr1lod6rh/W6yDmqRw66YOm
+BX1VNJp0p4rJ4jYo8ihTP1t7E5os6CNxAGvTMNTb9V7P6zXP9Aey6HTHuIUe4OP32mPJZ0W7Qo9
2f763zwZIgUZIoFXX6PIO2tgRJ+H9yfJA+sIjfYQnkqgsz08kqcyTorqIt/WMznUEqApIvv37tz3
oWX+bNgPxiPlP7bGP64Pnejk83SeBwJVk8+fFEv4j0/b8BuaTc4zSBFJFliUn4+SBHCvBLS6wQ6w
F896WnhzpFJ0qjQhe9Ae6ABJk3JSgBdV+Jyln6sqHcWQsihzIkdfBHNnqoJ3OGUyDx+tFh0yXcwe
zPuz9XQxJ8V5iQ56s+0Nw6Z7VMkpvDi2sujiqmmKqqDk9fsSGdEEdJB9aQ15nE50whQZe/AeGMUU
IacFdxsWyNXPtO8A+zoFFEkOcciX12iyxgJJHspwEOt6gTwZycvjdNtDmSKEjvmgX0XT5aRAr4JN
UTIkR3eUWTys5x6vsMfs62w9Hc+oyVHQuuq18IadoD5aOzpsuhg6btjf/W1f6YJOCvhyExbxX/+d
JZ0voXgdqFWJGuMa9o1xioievpMtvUepRCe8K4JO9/Bg3rk1p0W29p6SOp9lGCOkhSiHggqclyl5
Uh6J/hmKgv7q+Of5NRnGy2M02wN4R8TPAN4RclqAt/lMW/GxWQyuFlZNr+3lJjEs4EWPK2QMp1x/
XKE9VCcCfobpRMSJER2qNmYrelXQlgpte6ljVjvDJC3yw4aFlxcs88iVfi4o+VHV9uHduTw64YNG
d7mryWlBRlPQGTsKIj4lKejP/EIRI3QcwRKwV1uDL/3d0x5BPkq1PZB3ZdAhH7a9u1JOC/Jf//O3
zP0G3vR89Rwo2uBE9rVWcuxJw7ni0VBD1BAXeX5Np+rj9duDe4+gn2G+R9RJgb/oYuehG8jnMx59
Mpx9glD1yyDesc7YBYx42NSt/hnN6Mz3SvoJ6HtlnRT1JSIjxXx9CVUVpxjhoIyXoYzM4XhOH+Ii
HHrqTCz2UTrRSVOu6ycYU6ScFN1V4WJqmic/gdottKKbxDUxe+P0BX6o7RkzPUITOtCpgJ+gORVx
UijvXk5EmatuFt1/WRV2Fx0ln19jo4y0k6phSSW/hbcmgY9jlaMjpkqhcz5U10MVc1KszzdRtM0f
KmeW1KJyxmE3Co64ec0Vj2flIcMoaDJSjy9z9jSSeaRudNI0IXTQBws9aGJOCvQ6CZ9m2kmInaKq
Jmoq/Ozn17gGE/knhKpFnCP4upya1MMfoxgd8Y4EOt9DA3lHxEmxvUST2HkKeGTs8hWHLd7UuRon
WA0tzYS34T0dwEfoRSc7FUAHe3DgTkWcFNi7YMgx5XNZ4iGnKGGVhJjX82scocYWYIFD4vj7BvCp
JT5SOTpi6iXSOR+MeFHlnBRs9BhxZkpEiKijHqzsnrUwN/TlQCn12I/+cX3oZCefpzM9ULE1+fxJ
sbxGwdZM7QfRdWHouvE6IU/iGjj/Ex1YENN6LdqaIP1xtehIJ5+nIz04TCcSTgrqxdafK1MoaQKy
Cnt2EqI8Cz0nOUH+uxPH+4D0j6tFhzr5PB3qgXE6+fxJIb3c5N7G2ebffFR5zxG8kNEPVOHQRf91
jTM1sYomYLWLdMPrazwFH68eHfEeOXTUh90p+g07KehXKOUocaDtHLxRhIdydx5dj15cqkluCV1z
ZAXpBn6SOTxKJTrjXRF0vAdG8q6Ik+J6PWROZ/KgMEAVMN3Xc0PAziSM8El0+QiF6EynAvYQPVBU
OZVwYkALd5tj0888IxX9GQRsHaUXXqFP7JBLwPZ+6sx8/XSMavvo7sjYA3h/UTRFj5NCfPu8wJ2l
sg6NcmROkTA0qVMxi8WvwonoYTa2ucdoROe6I4FO9aCfvCPjtKhuH7xwllErn6FvFa9hN+gL1Gms
UUVVByp0XiOR7CQ1dPvjeu1BOxFAJ3vQg5rqcFJg71CpMc/CFqNVRd+N4WTt59c4K6RiNka+nhfe
NiNN9nofoRcd7FQAHezBITsVcVJgh06JAfoA4z/MXYBWz7N0iEXAUWNx4vIbxvFqSMUGFhGlV2+t
OqaHCP6kjnTgh4T9BPxD4k7rQUiKAHP3TG60jM77Q7+Ol8l7jH+odUc9LY9j5yYW+RiV9tDeEUFn
fGBxdLsj4rS4VsPWs9kOzlA5XuL2TN4Ai06yaOE+7dBxe5ROe8juyqCjPVhKSdHktOji8O0Z9zGA
LjYrvIawJiENwMV+JB41HZNRe4xKe9juiPgZtDtCTorsnRcG2/kSgGjBgfMV0PWM4nRp6K0Er0t4
696gTROAR6lGR0y5PDrjw67XrianBTnw5mnWgPZYOIOb/17hPLa4Gs4KxUZCnCn4Yo+n+fu7H1Zr
D9zx538G7FjCaUENkVkI5wpIwlHmUEP3Mm618WoJvWJxCJkkwpkaz8l3x6i0h+mOCDrWA57Urhan
xTUJcab0LNENHC6H1s4IJb8WZIyjG8N+BQ41GexbS45JdvfuCMX2wJ1KOJ7tVMKJoQXZeYLNooDN
CCwm4+fXJG2PYDOCWihn/jtr9D7De5f8qFr7sI4+/xNQR58/LaTltp7rmF4cIjf0MKOmdofydFWR
4TdPVrN3P67QHpoTAcfjnAg4LZ71ds4TbYY+sJL0FmWczL9Db32VV1AzNzGrR+m0h+qujD1gD2T7
7naFnBZcXNt85yag0FyS0UaSljkYTqdSJOzXRyes59cU8TGa7SG8I4IO+PBKZ0fISQG+d725tm7L
w/kI6CmJvSXPLyxW3+0AwxHbODhdwdEZ9KXOMYrR8e5IoNM9mBvakXFacP/6P3n80M3jP8GSopEz
/7bgGcGFrcWgltH+6jXvNxm890cotgfuVAId7sEY444WJwX38wY78nEuxV//DWYDjA5W/OSkosGL
QgMVbBd7GdWThO6xWtHpUqX8BGGqnBOjnM+W+kEVJDodUffn4pBXeNKwv2+njU0ijZ83P6rWPsCj
z9PRHtofNFHgtJhu/e0s2Vzs+0JrKiTlqQU2Gs5sRm8cEdFH+tD9YbX2MB1//ieYjgWcGtNwphTt
8wDF0YAv0MaBRWQEhnbNIv9WX4M4xvtAxeet/4Nq7WX6/vM/xfS9gBNjWpSuN2zHDVEUN1NJnMqi
dzNqMF7ojsNQoMthj4GKPbsvr0n0+PP2eAX3cd4jiU78oM+8V6vTgu/Nl+PDOa4ah0ON6CNaxMOA
bMHbdvtJtOrzj+u1B/VEAJ3wwTXvVIfTAouNJSiqmouuhP6QcJqxtW+8IsJpgayGrZvTrPznI9XZ
A5UmhU72QB6Iqsv/03D3KfdiA++7dPvbh9HvfDjycE90A0UyHqcuU8tb1TM06R7q1ZHGfW92jU0c
bfLg7Yc0Pegcv39wpPRvH77/3CsSPaniMu/05AkXZ6yfr+jXx/Zfzja5SB43pZfE//n35AfFzk8+
omy0u90WVVgeeg8ffBFtbMqN+dyl+t0nD7+756Ovd+rlpoye0e/mbfX02wdO5rBFFv1k3iEblBjd
6H1NOScCtuhoBok4tIZFw2ZsIsBRJjgIA9/XwIQ+v4Msn6Zh6IpDyevAM07y0v3tg4SuobIMM8xz
6I8yxDQ+/FIk1etb2JKArnSIhGCHETqLfni75Jsk7Jwk/n5/Xv/+S1xFN4kXl8VvH7CG/vBL+vJ7
g7rw3HE0ISKeaHeoII8hKlAifdwMhYz4de7/0/iOlSs3Y/XSSMzMbK3GdPVMtw3NVMzMKM3GCBjJ
YBudb0hZEiYiUUb8mAR/Fp+ij8nHor1MzIB437iEI2JtMEKsB7Le3YR/yAWJxBVb1rrPENFLSdEE
PsH/S6XOOQbb6ayrhzzxZCJVeiQ2F0Edksq+EkJL7YjXE55RPlcd8fMGX+CH4nka6/5FpfePGnkI
dPcLu5LvBYeUX/pltnDWXHzeJSRgiHAbXVatzjt6f98aOc8R4TrrieBXpL4Xc1L1DElkIodElK3+
3gsjwsUtqXnPCF3itecZZ/Ulcft1kpiFoses0TRmmywV1erjVVbVi9QlbGu0d6JIeiO96DpduY5C
Eick60h5ISzzu/I6Ofct0TdDS7GUR/k8+eyu/IR057lHik27ynT5ppJ0xlRIHeulRnhFd678m2gZ
taTQcQfcVZOT/KK89s6TS49UZtGZwcZZyrq0rhaCJVgP97aRrp2CVBk+K1z7q+qcWcZfHXbjfFMv
1UX1Ob1Q7pyQCHe2YNVZpMux0eiXl66OCyOBpHOeto4NpoSWqqZb16FArIebh4BcP3Cs9bnSr3Kl
WbWVGeuF6a/6pW9IV142PA/eJ7E03JiElqxnxNVlvbnK/xA3/Ka9+FN7LCv9K5ddKo6h/un0JNgo
d2m54IyiXrsPpUS6bNmnAon9pbBUc5Jwi/Sr6xtafh4GVtDplWJ5n5m1yxmiHsV6DTX5gig8saz+
QiCiXhO+uuj03LANj3hLXmdIp/MLdZU+8RtZZ4VFnv0hO4yuJluJpAZjCWRtOSTSlatkIdkk/kOO
F16w4njiW/51V6c6o/REyRZJHFheQBzifSxSK46/+jcJkQq9az8Wn/ov9UO91nKdca2Q0/tsUX6p
mGWUXMjMQkxJ6es9Z4o+Sa1gqVn2ql7W63ap+brc6FK88iqjXTqqafvDXRT9Re5ZwVb2ibryLvMv
9lP6pY8IfyOuhKt0aV/Ea/XC/ZI0pPmDTQm+wC+JvMrX5Vpdlesa/9greyXdQotPwXkZE/4Te5le
B6awDK3Q8M7xT0DSZCV1F9kl6yyDS5c3c1x/TPCsVVuVIaVLmm0SEPzBIFBYXLh/Hcl6kOi4EPkP
1jfwp6vNKr7NS2KvtIhozRPvL2zFVFKT5aw2Xiq57pSLfqFKN7xo2PWq72/j9NzhLY3fSMw6VEni
rHzfyhkjwSyjks4758qVpq2uV+ENazrLclWu0vvo1q11gSesTGLB6OwLlbsWQ+LdRrEpbnqMVOJ+
MUvSe6Z6wXlmsKyXSbL5ipvIlpdd4et8dJEYjHNdpZmRcaS+8jSi8nodGq1s9FeMZtq4+q++aEVf
o2ql2isBU1ZzXqXE9szWIW5wKcj3FX+VswupJYLt6k5DOD61NDx4glGbYkwqphj+v4+yZRqWepSZ
vp3oDb/i19q3WkkIF5CmXDKq7kQxSW/FcpmL571z3dhWUBEtvGGaS/4uD/DQeEbG2sTr+s9e9FHj
OtP2apIz+bpxCl1Q4x4jxsgjb9kH2TWvXje1aLlCWhMhuMnadlEp0l2oFEbhMUYqMWbglesqUa88
9aPK9rri+IvSdf5MlI5wqWAlvvu57SKdS63CvU4/1Y2ugPeDyi66JWemn7P7dtFxrSnp7AUG5N2n
b7m+qYwlu2RWilHpeEZcktyxpCORUV66JNV9k1/7pm8KleGawxsbz/DNNsNbLgk/5qQhMqBt/fNc
x5Rb+Nanp0i5jHVHz1vd/xgZvPaRJx9FzfIqEsic5bd4zEiCkefrKqsnrtU53o1a9WamGTZrpr7p
ZYuIM7nS4Hw8zo+lb7qiIcWWHS271hOMUBMMlfMMeVHyN7KZ5jfNku8wfVVW316W2YX8pfwU3fFf
3JY4MXExmbFEizFS9cQOzP7mncNAsbs8SzO7iorek1iXYcGNUOd7s4uG0kEh8hWr55Z0zZ8nV75P
wsdMD63yC3crXWYe4XT/Vsv09DbVG18vIvLeKRv5Ao9J2uWe45YvrsH3v/7nOt3G2LCy3ZaXm/TZ
ffv7vfFf8clX725wh0Z/2XHQ3vwRqve2583j/DMB69Nf30sa+We/hzgHsCzCKt4pz3rnog0yvrto
aEAGRwt+nyigEhY+0HcXDYVWWDHjZBykDCcu2nBirKJiM4Oiqeqwl/tvF01GDHvY4YAyAkS0j3LR
0GiH8qyg4zSHqI3K8hA9flZczm61IvJYPS3apeKYCib0DiW1XzL+XCrPy9xwmU3WLx1PbyRLEM1Y
/VTy36L0c+n92fbBRaNyJLDNKiSaSnyWtDX/0VdWKnsu1esCT7tgFd7KL87z5D7yvuBXS3kp10bU
XmqCGbYYssmjyN67zi3eY3hdUhZBdd0T/xqTeb2C+W+VP7ly7Zd6ZuJN7isPOym3Jsx/wS1KJtGz
Tq85l0CeJ61zvyYu95lrr1q4gXG1VGWyCMR1dekLZimaYpcb8Ar6dAk7lHY+HLJCr26ltZrpmegb
oQWr1H/pPSs3MoUI97KZmOs1hCvKQltKtVX0uqsExPbPeZONOuI6jJn1iybGb6uBEQaFGcOCeqFD
GtVsw8QSIt7i4F6VFv9kd5vb9ikJIsP7ApcukHqSRYFuB18dgzO4P6CkxSWf7qIvWgR/2CFqF2CW
Ju6CY1Y2/MZQgScUrDy3N8QaLgRczaDf8KZQ+0Zzy7BXTKCLlfM18AMiw076izaGKZJ6I/b5RZ3c
h4wRCf7HvipIsMqX6QXjDtNmpKfCSop7o+VMrfaIjK9PXJgXodND7hPr39S2Lnn1U5gY2sYujMxb
h/1D7BJf9UwFMhxmWeJSBH4ZJFaemq1CEtFwCxh5C3/k4jqoV6WtC66F+xPVJqcZra23vg4rJ7kW
fh9/YEYcZ5kLK6UzFjKzwqqPwy2IQ1l3nCcu/dKUhnrPREZVrHrVkK0i0OvPPS6mIqKox6oheHqn
noeO5QsLVziXRbMrTCm9Se5d+yoLLrr2i+3eBu1arHRV/Mym17yzztRV2P/p4YnWiF2vuczqwmAp
u+uK/cax9wFj1TmJ8hULF72L/2j7laumpAlYkmkkKA1FuCzgTdTnbWPIMeFEEuZ6GBtiglXHZSQ+
9rKB3wxzopZ6k3yM2UWYW6FwX7FX/abzSMaTdMPAzVAi4rSfNW4dBPdhzK3LrruMQ0+v4KAkYKt9
DCy3XcG+BUbH6IlvtZJhx18VzPN1+0cprEvlSpWWca+3vR5mT6x06yqpbodwFyrHdMMvofNRVped
a6qlqammqpLiTs7MIjfhi7uKnl3bck+S1iMuANXuMk70WiTNU38p+ET8Wv/JwKYskwve0G78Zf6p
WxX3nF7DsmcWZzKr4qI1008hVlkP7SWLZZMR/+lc54EhSbp2U9wUMO69EbG4N/AnLKnRHZWot/5l
s0ovcxh495J3TdEo4e/dMd1Ca1VScl9lBv58vui2MoyosJaklHjeN5l1iOPc4vtjx5BWMW/F8A+S
Wywwl+GKqy9VW9f+cP1HxYhqS4T33T228ATP1RIe4Eenwr9zoq3iYYW1aV1cWqKHW7cxFWaZiStR
Pteajz6EVdeVuKrirXKNWzksLYwkOc9sPY911QXJTZGv4+Qi9a/U8ipslsPaADMB3ENHVx8CDJWW
hK3ePbBr92NyXV6qCRGDCy+ycpm0C8k3RGHZYRZlbh1xWbRPcspY/7+xzaMY0VusaTCrMszSfpv8
PZb0ErF6+8CrAZbQsEpCs1cZmWFsEFOQkXgxwOoZLCwPmyyywxEbsgor+xYjUXDyM4/3EFbB1gb8
528DLJ5BHDKOCJEMhhMW881ZGPlFCF5RfDXEWtK/IySw4WhtCPcAHV1EnJ+HfuJj84tVINP6Xt9g
QsgFomWaZ9hlmpmdlyXLd/eE8lVjS//8VYj6ocRFQZdqtPfCJb33CgNPsXuxKhC3EBi41bnAW15X
BBetUscXLuukiyaPwk9+mquL1Kvd1eGvFyiXisPFhkOWJXhDuOvj768at7Mjpy91Twwc94bjXdXk
W9VTMUvXcUYY0cfiSnCa6rLzuXzrcHKm6K7rcHeKUCuPjq/YWPRpuWLkYcdGxA8kzKc9lyuZZQdM
xFl870fxQuH85lvWZIpvxLKbIeKk4rbmTBi5ul8nCDW5eRZ/a+2kD0nE+wpHFKXk7pxSi7BMEDP7
wVG6+ktdS1jnFkx8qdUdg7kkDt1Ph28Kanl3H4ChZkwWRDhzOJJ4uGvvQmRdytq53MG3aTyNdUnF
ivwmriXFI10qwQAzvix+YUOewylJaAlkKFhoNFhqp5jy5F7Invqo4RFdcG3JYtzQkTGbOuljwbWp
QrQ6jWy9Z/hcIZIvCfEijCrhkWux03LhSEF5b5d84xquH4YPEiJ1ocXUat4u1TJNvraVKiS6J9vd
rZRFWEHmqttWpJUZPzQ0NS8f/apr74tAKSKTwVU0V1xXuVd1W8B5LMTUla5du/IDi42UqFixmRTX
uKA26kmkpTKCFDJf5mbQaHJH8lx04WxGXqvoWhCXGzZkI1h9ueOSVVHxinzZq4nCGEUhqH/aXKYG
sJRuk5punXO95eWtohicrXmKEfdVeSdLouPcCLHf8rqdqe5GyXGS0pJPeKldNEob1bqcKwVPiiLu
MzMobSElaSEVpcH2npjpbu6xgeFLnoognNhLMsn6WqwqIsRaJepd3bKIYfZNIFzUjK0p68K2C0Q3
RTm89WTNY02lZWLO4Cs804aohrmylPzS9v/UgtJVv6IZARPdB7aqNJe2w2i21Xtq6lmeX3PwwvE8
RHrAxny4sgUhDBHtCAreLFNei699zu8RS4l8vjQktwmxCMWYuebluE8MIVQaDe56ESP2adeF/VD1
outZYikojg48HbxrJpMzo2800TWUQBM6wsaR2hha4MNxE6uwsZjAbj2L7VS2Ng4/9rSpCO0gVQ4n
pCBCPRQ7v3/oC1/qgpqtYNsTRVvILicahVxk1wHH1z2pmrI1+5pJrJr1U6KGlf3t8PdTBp2GwhIW
bQBwaKkymIT3319yjOOFaljrqe/EZpkn4povKu+cFyNukXCaf3H4+zjK3IfFmqrg0OIhtD4sAt9/
oZy5XJJy8DabuElIKcolwhFxvvbyRN1UWZsvbb6HsyO1CIFlNbsKs1R4SJog6ay242QS+XZo9RIj
rAXGd5SX5fpLnoNiGrhh7h+bIRy2rGIrJovMPY+4/Vg/PmK1NssQX8oYG2ZN66RFJfii2bBD0Nxp
PcQLnBZeYB0pGtxCntOFUuytJGLKRVEx7D/YqsEWjPWBpWYlSZQ0WG2kEcb6xEwRs5yACEYRiRli
an7jaETp/Ej/BzAD6ckXwTvA+SzikMqUpMn0y6WB1LBqx+pu0tQ3UlgyhZnZNbONxELZMm0Cv7z1
Uc0PB9HNOdJ3Huy0KOMQCrjSjd8ZQd41XzOpFzirkvOMNRRGDBcRU9hYoCQRlqqHVd59dhHRQVNz
tLjAjYEHMr41OHVIUmp70Lju0wdOSIqF3dqR5Smxe+f1jLg4/H3cJJqElmM4A0HGRkBkDLG9aNjB
+f7ZZZQgqRyGZ/WaCcXPmY0+3MTL5QZLJ6cXDDlrYhfxsdC59rUg+Nw0uSCTJite/da9D+n4mYDT
AreFFThOhRfD4hSOyaB1eynlUs7PdFFlmo8hoiaErYPu/h8ul/Y1qBHEKacqOgrAQRtfLpr/wCQG
bqYzSavddlmEAHyURfKtV4VYNYS+upThxiwqm8WzgUCwI+gtGyPyAf8lwMJMzoII63/WvVW8NLw9
rN545hxugoisu4qSOF5V4UdNJpJU9flCtKFd3kT2KpNUBvEFzl3EQf3JqQLfVMWaM+wscNdsVxd3
x387IkUqK8louq+IExfSy/nCESs51ZW+5ByzDJEySAKPQeDYdQqjbxPmMqj5JjK4lK3MXOmbPw9r
MB6vL9ePXCf6aglDXlMe7s87dwmhNBfuHR6COvaxvC1Tm0Pm0M/amyRFvs32Q6RpuqI2D3/tZIIc
vheV3zLcfgmzJLZxTB4+IUtkPk+bFLkKIfFMG8n1T6GTwSmqBSe4hJemmEyRcNdSJPsSQs9u01qe
5AWhkUhhn1oyK7mtcVgr8Xke/Hv6elaLw44TPBNI6KI/wkStKqn4otPkTC/S5sbJBPWjx7RFSmI2
rAh8sdxQwrQkfF8imVBdSVVkagg8ST6zUN2gDXTZ94N1kitSThysGVgiCDkea6G35YxwYSk/RnxS
enrhikxipI4vKIYbcO5X2ZU0pB4L+FKpnYYL3Iv+RnS0L77DOhfYXsrZZsCorgCX1lNu3BBzK4EP
VH2TXM39KjJt7pMY1Wq9yUpp4ehRweaxFbdp98i4duaaZaPyq6aSohbZj7JuDTvgbSOPZQlPudql
f4hZw14zKaciSubKNTKGMb58HdRqHyFIwtWKwZa2d80zje+SIuX4FZukWrGCG5UmBPvW5YaoQSrd
NYnW2HrVZD5HctFGYjfuupoh2CZbx/DiIiFfxB5XFudd15ZW5CVcaMCjUr+pGcN0RG3l7LPMVUgk
ZPDiW8MpghYRrfL/UvclzXHjWpe/iB0gwQHY9IJkZmqWLEuW5Q3CIwGSIAGQ4PTrv5Ou96KtlNqK
6l1vXOWqiARBArj3nuHCup+RkJkuaKKBv5k2UBddPSDBqgIAbe3kx4clof3nVqjhJ6uoBWST6C4p
k8HVP2WIrBBQahqznA7rBErTLfM3RHLl8g1B8oHElV726cZbd0ZbOh8hWNEA+GKRCHKw5utt59vw
p2fL8o2FUt6gUproA5epelJZtiIrVEN87YOwQ43URxJEp+r7GflJRHWhA89VLoDqNUW0kLHZpVnf
hbmpsKzz2Wx4MhwWlt20hqrPkm7hTTajzCzIsNIuH4lswFcK72y5RJIftjTrVNEbA+Qv7NatEGFC
zzvXghZ1q2/xo8jsf6y+2T7FAvssn+ZEnC92APkSzOsYFo1ZJ1fYJOD4iO1Qf2L96r/W08jjgtaE
PEfIV34gvQSb5UO9/UqbrPosGzl2ZUOWcDlf2zWhuQw6+uCCxj73fiYfejijPwTtTFqIB2h9ofu6
MnnT4cUXEZ/5gmpyW27GaQNZFBi6ZoAyffY9ZEnLc66zBhutj+lF0rBUHJDLop5zPfVuF5mkmi6r
eELBEKQDiw7DElTVXtZzneWjnXtT1trI22lsmilfEwXVw9gsy3nNpEnydg0o5uIZURc0bYCiqanx
WKXCxmOxCYlqJUx7+zXVzTgAQRdmLlAoRlu+mJ4AFzOL/RW3i/zKempckSybZ8WqGjbtNPG9yasJ
6ARep3fNrhkqzy5Wl8ZtYZsmOJ/WSAZFI1ug5SOCwDcRxNuSZ5tNzQWmb5YbvyZVeGjkirDsKTp0
lc4sNSlHEQqgXxtFSQeusq0HENiDHnKkZYYUzZjGQ3mMpeDJBywW6CuGiu7bqOdY4mMffUYdB4qK
KUFvGuzBJXdkTPVZlE5kLN1Yp2YnNiKiMu4YFrbXY5VnVcNvenwoVsZZBU57wjY3+IxqvLJB3wxl
lXYTzW0dM/ygrqLPlWINMNiEG4tEu04/zUMbTWU6eiAIbSfqzzFt+zXPAuaD8wY6mi+mHwNRTuug
f7RrZj8Ek4XYyQdrlh4CFXB8+FV0l26rpN6hKs/u+9SptghYh03VjpQ/RwFlv0bOxWcN5P2h160/
vtfluAEpHx7WdYvw3Jth3S5cAp7kiarCbD9kLHgOkwqxeKQNR+STCb2rQrXpva1lMp5FuPH5eqxi
w3bphlcD/LvNitlMFhWmmeJ7nrSAjTPHhq3skf3LPGr8/NGsCDR5P4XQgsRr7UkeRYnDAtkmfaVU
mJj9xEYJjQDvySUldrubFtV+JGTu1ty0VIDTGF2C6r6VVQ9RwqjGwpOILjuWmOCMjt0ki2FJwxvT
13TZAxyozsLtuPI7pFM/0KWvaoulWciFworgpW5dGF+Ha4ykm4+a+yJDih7s2ZgiCg8tYPGqGbYP
wRx1P8lG6yf8QvxrCISfy3qx3TPTDqh+uzVKlUoo0iHaKSPLlcV9SWQKVpZKQlU+t07dQ7GSbpcp
T6LS04h2tywyYC16S4EgEcfT+0XY9VPdLVNWoOZbnqa2X8zFOmCxnMWDX5tdMrlkAvaLqrAczNq2
Z0u4pSjW47j3eTjP2y+coeENrwXKOzuwucr9JCtVbjUdoSEyJD3385L5InRW9Donfbv5/Tz0jany
pDJNdOtx0s5XUqbDXSvFANlB2KdTMdTtoIulYtWKA7FKHrpty2Yc4wTYROH6huNECF28HsyckvGy
Y+l6QTKF+S5L1idnjePgiGm0TYCqZcKWgk1GiH1P/DQWsQklDo9QDhfYPiktNU+nD02f+H3YqPST
jdbgfuvDbTzfWt1cR8uAwCgjCUFWTb33h2Brdu3cB1ezF0adxaKxIKHdvRIpYoadKg3Ny3CtOZox
67Y1T6Gd79wEVgUpzoWpdK/eqape59UJgEko3lADRkfh2su80vcBV63ox6IJh3ZXhTgVxnqrkGBm
wSWQgm4XjS0pm7omN2k3Rvu/Z3Ivi7rfeRxFOgudNDhi1N8naX24Ri0RqBkLJ/l6s0lhDsHq4jL1
nuzTVNXv1Nev0+iEwiuFZhC4HwtE88l0zbKxuRmwL7vFVp+ZWUGbhX7ZM+z0R+7qGUeqaD/8fZLh
sVI8yVYpuqeitILXDk6s41v4I3kHzuamekqHYuDKXLV8CZ7qgUwXK09QZTuE9lkMdRlILwBDdwCj
ApYWkht38/cneWP6x3u1I7RPiNCdihxrwD8eJOgUa5UALzn0dQCMYUx3fJ4hoooTCO1kaAqyNuT8
74MeLw08nT6Qhgi0Ae5aQLO6k0K6iaeszboJUpt2mH50WA1xEU6O83JWphv3YzA2YEKBCYlDly4Q
sAku169yjAQtLI7RrtxM5LrdMm7V3oaJSkDpeX/Noy5tiyhziOzxzOZx35gweCZ0QGyJTPuwraYp
K1nHhd8aSPx6Tq95MvVh2Y0Z5Fw6cz00f8PUQ+vTscXkq47b3dZF4NMYGIGlGOwq0rICKDsceNAP
QDhJsOQzUYvY9WMm6DuY1Os6HPcnRyQFsAthwu+rGf/8RkBiMh26Zi601tEvEkrU2XSo4+qdcY71
/MmizFDN4kpAIE4EheXJWsDIY22EL9QYUhSyLEYshpR35/v+g4iRmhUIhZBURm5+b45vbHvswiP1
hCURwyDxcmwU+QRJewDJqWinPIur8dyTxX+K23i7nKRjT39fgm/MFTKUMMt+UzD0lIKhyxZtQQMY
Muwoh/Q2SHYNcrI8cGz8qE3GdmEv173oefpOAf3G1/xjZOiRX850C9uuZQ31WMcoSqsEsieRLe07
p/gJzvr7HGVguFAR4TI47LCTFzrDv98m1k1Fa6Q+q7DJr6mjTWF92D34NnNHsPKbH5BBxXqApkJl
1SMfK3IdryG/GHTfnNcu7r4mU8LeAU/C1/sf14HjyA05YCwKmOzlO2h7pIHKtVBoRk0IpnnsTVXM
qzN9kSSu+a6S2qdFVNfbbR0toYYW4liKCm/klCN1mUESpcjMoXOIGSJkJv0XZ1ozoIII4q5MOFHQ
0JK1Vjng4ta/Aze8AYIABjw+OkgmQmN6coDZJTS6XdKl4JYMkLrQ+mBWjfPLm3D8QTL7MVaJ76G+
adw5kG3y3STx8qDoArJqIh1d3vvev0/ql7sXWCgOcPRgjyEyP/3go8Ry75rGF5wj+7/os7YtOIsp
vnGfjmcpS8H+cKO4KdsoUJ+gU4eSybjGsiKcVf1JE+ohbWLh9IF3PdnyuSLgbJA1piwHOqzY7UBD
+RMdDqUueTtCBMIlcyuwpmhaj+NCT5QFgfwxj2k97YSc466IfGRrJJmm/WYdF+HF1nE7FyqBoMAT
fLR8CoNgzKdpFR+9DidoOvu1ehBIq74ORCy0HCtPf4EaI8/tVsUqb7j1GvWogBSDzHG/lHKLR1nE
gnGIkWYsu7NtzkJ1mVY6fWzV4mUhBXXPEiz2Rxo2OoHMebIO/JgCFciqCLDCOGZ2F4PgCy5pX8db
mVQekqQ0bSooFdbmlxpqm+ZGofDMZ1SwCSQKMYRLgyDpFVxD2Rc2ue3rVK91u3O9032eDZwEZVcl
nYHiNZiagrVdLcpkVeNUoNru90mndZxr0otdW3n75LmDat8nmaGFHsEOFd3A2y9V4CskrknfQhqW
TOGBZUPzKwUyEEOMAX3qCKwCee9GoZinGNsUqm6MKNp0HW/5Bgg2B0LdXqFeYgN0l8YM5dLICiKW
iJtrwCJJWIg+gKx/5rLn70SX1yd8in1w7C9AfjcfP9kyW8WjJF0gNU4jGR54ssy7Kq5ZYThbL4Ka
z+/s0TfGO7awiIEOx7ij65Q4IZPrt9jpsRAV326w/qwCb72I2xHpnSo0+IzgnSm+PtrBoXHEUJi0
8efp0Z75Hv/djMfDibpCjgxcPjKWzL4zzhvHJ9qrHLc7nCS4T+4khIS+HwYXI0XP1kHdIaur975C
WVyFLvjsNcCgBJXKOSLDtKM6qO/+HjtfUnjHowVAAyInIGCcGqieX57ehAi5kQnyhWkZ2d57yu9C
b5ZCE9J//vtQb3zEBFkBSAiUJFFCTwIFYUPVIgfHTLNt/Sh9FQmo2rN+xzgqw0Q2w6d/PyADMYnJ
gemBvOXl3JBrkcD14ViwJqn3DNzCmQDG8mCzFIL+dK7fGS86xuGTYxuSHNxnA070SLydJF19t6YD
Kk+woLpDMdrxTf6cWRID9LVpGQ4h3w7N7NcHkyaQBraWx5+CpoYKMMksgc2hqSVk8m3qbyTw76DM
6ip2BUsWf1+PAWRUxKxIbNaeG5hrqiF8jxF4YzXCXoWVj1QQEt3TVa+9HMKVAn2rAJhfOL80txoy
2jyyCaRkWVJV0AEGdDd0NT1vo2VL3tkOr2sYZK3x8drFY0YHfuLlN6sAOvouFlgkA4wDjml6WMhq
fo2iSYGxVEueEkgZ/r5Q3tjrSJUjgh5HxyaSx/vS/0zKDc9WPzg+FkuENbmB+7mgst6u//0oUCqB
58RWPyZzL0eBKGAMoxajpH22fXCohgvIK8w/xsH/K594/JWTNZge9fG4LOvoVj9d9A5FvieDmIrF
sX4frtqUoqbAhLoExpoOery/z+qNAwTtR7CnsV6io7nu5ax0YkgyOwZ4JuqSSz4GCo6bUe/DuAf2
8/exwiNgcDI53PsGS2CKghtar5PTCkdGBlRNz9Di0i9gFdylGSz4EMT/c2VGW9AwyO5ABYA7Ge26
q5WMbqZOr/uGpAJqyql15L2HemPXw/mPgw1ZFvROx2tx/lw903aElZrFF2MViFsWd+aMrXX/aQzN
6ouUzOmOGQFNqKlV/YwFDtFy5P17SeNxmJN3gyIBZB4KyxTf/2QRd2NFpZo0ckZv4yw3IFsfh0ZH
H+1aDVAsZ/BKgvqJg7Ag/bL8ZG7icBwqGX4HCBRBO9cwVr1TIL2xnXGLEKht8IsR3tHJuxmmgemM
DlCIBOJrF1cr3EIpvSDTsu24Qro2QxLxzpt4XQ4epSigDYHgoiSMj4voDxiEtQFrl0r6Iu62+rwS
VVuGccNzsAO2yBDndls9kSs5TcP3v6/PN2bLQwQ3dIrATaOovF+OXC2INzXnE5LehtxJkK+3QbRC
9owC52xN3PgN+WL/9e+DRq9HhQAxCzFTdozhp+dKr3R1RElxrqS9Y0WQ+Gi8QUchZcoBuYPIh2b0
0PZbDvJOANnwu5oMW3hlo258ypaoRvJqYtkVK5GR2wNkZjGEXb6Fe6vp5hqAtglvoEdbP/iGxT/l
mOBspqFAuVQlS7LfbKzhIQRekx7krKIFcX1Yr/UmhndyiNenDQQQSFgIdDLY66eFUdC2zPQM6HHg
p+Tg4qbdIWkcci5Uf/739/pqqN+4KUSMuMkMctijjPbPZdSIWteyZ1uho/Fhs8FyEG5OCiNl8m8X
LDIUZGJHXATsGTvdJIrpVYczClBwOqqcQyvOOxRgBQlCUy5DKEpLzXBPo27Y/32Orw9ULFaGFhdA
FWBpxjO8nCQiA02EqLaCQ2F3ZyFhfXAs7c+2dUvv2g6qwGADowsWjd4M9dB/CKWNcz9W2XlT2+Fm
6I8nx98f6lU0ho8b/cwoti+UCfzU50W4pj1mvRX1kopryXx6mVQNvfj7KNFrVAW3JkEmfdQpZyB/
4pPIlTQ+0raPlmLpoQbcq5AHshgz00a7DCz95zFr+89kSY56rWRxUCp29QzGnPbwM64owdd8BluN
ylwiHudwqbsvfGnYt77u4TWR3dyx6wiIc7ebG0I+BoGdbjUbRrtPFKmrHJmf3UoR1b1AGU/ivght
kMrzeLaRh1a/GmGVhbwZdCMqQblbBm3dPpw8u+a1FR2wEtvxnDQSBb6uA7Lk0LgkcZmpxj8PYQgV
aKQdNE5xpj0MGv26/fTWqxR+wFaSSyd93F9UtgEPMzs/TIBmCRnO5yadYPTmbb2eGx4IULU44eGO
nKkfzjyI8exes9WJcquwFn5ROyeP3C7Tj4T1W3cmta7hGs2ogfjQuRVxRy2wTgJsBVHqIFHu4FiY
xm+iFdEXMIgDz6eg0jDP+AVUTDJpezfqUYAwirSA9jkLqp9JVq1HIMgqEEWpjb8rG0cwho/WPze9
iH9BchBdbksECWngGsN3ac+7rtBr212D+Avri61uOp2nUGRB1kOPFgwIYCWyalx2WERr6ySeo049
/LMrDN2kG1DvZSpFKr7MNMPosXEfu6SCt9X00CGXyTRC2zqP3fapMx157MeY1TlfjnKTDesA9o4U
LHAO6akVsPbM5raKl/k7i7qF7Dru1i/jJlSUW2v0Y+BtmuxkM7KgkGlDbd6gSNU5NgoRkMbNMLPO
EPzKs2wLm+bgo6o7I1AluTMA3qzdN9aEpIxrYkdQuguHrMVKSFJssy490ml43GI1uqEQrgM4jDBs
g3yBosXh8A8dnM0J3Bx8jvprSPU0z2EDB9GtdTNXhdTdEb7TfWDO7WhMtYOsbV4hHvIermXZkTgP
RZXBndTOyzcDlp9eyUjwPfHpEO/86mx91QfplOW1it1nh7Ptrk8lgy1FWn8NFVL3VEsbPXjoM9BE
oF2EL31wBG3myPF7riP5UPOFwzIPOOQbAY38bdimOQIkxNPPGilaCrtvCB84NhdEnoGaV55bZpME
ZtYFFoFlEEHpQiAwxz0TPdIEVLtzm/2Omsaf64ZSnQ96nZpSSs+/I4MO0HlgsuO+izdAP2MS48VM
wwjVuJszZvcSKgB84jXoW3Q9AIcO0yDU0XnXOBAIUlv+I+lT+7ndgDzBMk7hRe+i0FyG68h/rvNU
4RhI5YS9PKSyKXvPLJouqE5CVhDDK1NSoOxdObJkIvuhgnj7skXOeYOKRoxw0fURDIY8qaJ3ItPv
8/9FUokzMovCo10TaOSrEnoALzKBwUarCxln3b6KuuyxSxlwshoQ7yV4zRq+/3RZ7rHJxL0FhX7e
2UZ9aOrI2IJRbMNCBnSGEXnMpH2ncHsjRqNIJWjtwYA/I5S9DF9Is9oOhgg02tA1/TZCf1D0cTc8
9718J8t6HZSOWAn6BfEUwrSMn1Qeamx0q2aUOXFlp7LBLj+YwGzvxeNXuSsgNfhzjkbYo4f2NCaN
AiQFeHvIJPwM4YDDxvnShluYSxHA+jcvw13UsunSxGY9tLK3z5DcYPf0LStacqRctsieLSvEYxGk
aAdoKZ5NHwSPPRakeydQv9LQoupBVzTUmBADATA4heUgn+nbQAxzIcHzl5GAlB/JJqt/AuhJb/3C
YUnzKyuA3FbXUi395TTH/t8WvHgIQOVgHpHBoBHqyZdJTE8RMME/gFALDvMqopzZ5ZkmY3wzeRO+
U9G8qq+Pw6HeBZke4kOdznmZQJ2xDATeJCd6UxGtvy3x1pzDogC7E1finSXxCpHBeCiucd0usjT4
gE64nwZhJiAKiFwU9Ba6Pm0cGsp0sE4SWe0EF9nZLDZ2PwAV3jkmEPz+nii9Ki+ODwDIDvrUiOP9
nqSIPeQW87bAYEX6rC+V19kFdVv2Nanrn1Ot58+LjJOnv4/5el9jTKRkwBTQJRN10st9TYJW6mjo
l0Kopgaarcz5Aj0QBKpV9s4Rl7zxQcMwQoDHJRI0i7Ljs/xRLgq+BjIGAVIAxVCqUFAtobeHi9Pn
eeaZv8zkNDwDb2irQ1wnAJ5TotTVJgRiO467+N7Iyj+poI4+jkEFORh8KJs/TIkJH9MgFDZfVHID
O5T4QEB96dySpW13tpn7Dtm1Id+2jsaqSCEzPbRADx87w+VXQaIK2jyUx5fz1PHrTU1M7qN4SqCk
G2t9x0S9Tnm6DF2G/i41jNppotE2oqVokWJd3X1ds1CqnQ6o+ZYMSG5BfMwx6rQY0qgxqGFCUYEm
UTGTQCaHjFbTL8Dp85pHw+YgEpm5q64nSLfsh0lLcHPrVqt+z9A7A55yGAzfQwve+hRYZSmq2Qgf
47QaAV8+pgm1KISW9lnrNLpaNGYXTDM0eJD2dO8s7TfGw5kBrBb1HZQTv6UNf3x6RrnaIEpDBsPD
Ear3WMDXqjKj0aGmR8MTGZN3wsgbRQfMQZDCoPkBJDHs6AB9udpUEoTYT6Byt+1mwTmeV4b2N5BI
DV/7UUJp3w9hCfqzvnL1AnEhSmlYmdLPhpP1DIJFtptqQss60LV752x7Y9tRQEe4CPh4CRL73VXh
j/cR2JnxLkZFZMNFPVEJAq4eJzS1MWm6vVNev3GsQHiNvQ3eFdqgU0PC6PWMvCDDWBydDZS19sr4
jVxCaGzx114eBEj7dyYYvfXFUWBTCFUQXjN2crB4NG9RQYIZTpLDKGXXNBWXXZPKeG/iaEqRoYtK
7bO5RVsTG8BOyYUheThCBltKpab1CjsSYW6tgWPlrtLNd8MEbaFeqe0TtHnjxwTQ21a4IbbLHg1u
2C1+M852wOP8bkrqxh6MqftfUIdD2OKDaWTvHGmvGe1j0haFDGawGPc2JCdH9oSNuwgAewVLvfuk
AETtAUrrKTdhx3eVcOjkFNOgqCZIFmVLgQw3wRjDcZMOV85yd/b34/yN5AnPwzLcEQECi5x6XFxo
BId+/mhkN41CGgvKKQcbVr1T08OkfIKBoo5Hi12YnHF44J8nu8vBj8rNMM8FqVZ15kPSj7sVMukP
a9bNYZ52UO+C0Kvl1w3ADzrfpMts4SjQ1dd6AWKdt4LKc+UEDPhxn+p7gtwiu7Ax8m8U5ENo0V0L
vawAGC1Pqg2IKzY1o+lRPMhAQQEhBZQN4E0vm6rZ4iLo0v4HSt/wZxMt6MAFCqK7h6W3vspWLu+a
FkLyPA3GQewZIZDp17OwT+FmIKRostB2BSj99FcrbLvtV2krbI2oTt7jOn/j5i/SfMg5wa4ixgPI
j+Eef3kqVWPGaqFMUkDLHvZlGsAnG2yCzqCntwmS0yx8AiYX3bMg4VB7NpPTF1CT64daZOl9M8Vd
9QGpxxDvBYhDfxWIRX/tVrijS9NkACk4nt7vssHy/mOW1TbbIaIq948j8T9tdO7+eeSTjjwnf/3f
1+q764f+1/iyG89vN/v/adXz/10bnwAlGEpuBtvaH5vvVaPF669O4fY896tGp9HT+waOLQRe/M5/
egkQ3HpHsISRzyKJx9n4314CaGx8xMZQhyAHBebKETH+20sg/V+oURDEIDs55kz/beSDixPhKULB
iBYDMYqY+P+9jwBOL2iKMlhMcWDjeplXAtK5qodOtUBGyaAPm0yGEog/DIhRuv/jJf1n3fzZ1PEk
LvweCF0l0yNtEB6n9HIDdEfRHpTMC+xx+iyt4Fmlw9NcTeZsUMhA/j7YyXH4n8EgH4AWEibEU5pA
BaZBBMZg/UTPK5q5XaLq91iQN2aEAxDSP+TQsPudWurQawnGEYX4GviLhdwQ9QPhR/ru38/lxTDH
uf6RMqgWW1lZgWHIz279Pq8f//W7QgcBAHJHmzHUvSeUCiHKBYxAqVmb6yB0BaDNd5LAY9OLP4mz
fz4HyBosN7ys+BWnAEEhbSXe1IgOj8FVuFe77eyB3rAS/S4LXow7QKe7da/Lqvw15/6d4HiSCB2H
fzHD4///4w32KzJOIGOIS+gZNaGN1AVLd959zILD31/laVrwz0j06K8EwA58/SQ61qlut2FABGTo
PQqsr9o1Nyhnzp3cI9Pj8PSdZ+adt5v81v/+EVv+GfUoRT3eIQQS8Jh0/jG/OoP5WgAQhErMA17V
9AyuuSvbzRBkZuf1TC9WNt5pNVR5nc73S9/AY1HLy3mEeNcTu5xRGHXKjkOoK0KzFQNOsIeMLetZ
MgdPdiK6jGH9y1uIMa+nqYUvB5IwYPLVXlUfOlVN+1ZOaNBF2++0gtdHAsjZp4as1xZqbbQmbApC
LERfzhQmU4eqRbemcDwwdPlbg+GDnrNH0maPwbGzhoCRKq7XAE0RTVgCkYbareu7fartL4cJii34
NEFvSWaKTKv+0WuH5hsCLFJdhJl81Jv94kOFuZgZ/YRaXizo6zQM4T1sI6UnLM/ESOG/QCfYyk3q
Cv7cHzFUbgca8Djnw+PSJ8Eh6fW1dWlTLludL9DRSd306BqiLpsJcTyb6kJn6tcQDSAbjj01IJCu
Y8gFXfBYt+YRps97u/UFcy3eaMu+w4yS27g72HAEUQ078vS1hgL7MKLxYBfKOIfwXeVZu11YBStm
PYBXdCrNaWjuIsVvGCqERmk0ghUuyrWtb9JAQJrl9Cdr2O1UkSto/MrZZLDj8/EuiGPQWu1z6/sz
P26sQK8PXioqBI4SdD2DyntHN7vCfDXeDmbU8DO1TbFFMQhubJUVFsF9Mm2XQ89s2WYeHi5ItJJh
VcWYpPgjCy+Ar9Ki6uhBLVTvZqY+UBk0OVpy7MOZ3Y18mA4T/BCVy/C+hGwO09R9srzZydWieyJy
5CyTz3iEoJga9JiNIrhfdJR3aTahdydQka7rk6JxyeXmsq+Z95+Xpr2aokkfiKPQDIovdctu2Lzc
hgJSw7WzZ1ljd3M0sFwwO5arn3LEpC2HnOdQz6SDRLBOUALhQfWQfUkcD9BYJHviQj+msUG7YEmD
PMham8dCX8wzlsb2vbFYfJD8x0WrE1YS7wA8aAV0GLKIrK3cRdWwS6hfHtch+GLqjwAHsmKY4Y1N
0YRAdU9yWyGQcPJuDXTBdf3I6uTjYJeLtjN6V2t/S82XvuMPtuurvOMtv7SpczA8ClhNPdq1cWYv
lVX90UHpYYoxJYG3CN3dqu4uyfqLWFTzHhgVuXbdeNss02fwfAWS4E8g42HJBTYxAb3b+t3I3WMt
GM1VguIEpVp0heICvbVwbIXtI274hbVwlBfxUaWUugd0srlMpmEfBuK61e5pNhBZLGsBZBvN0+Ci
64bqQJi8nKgc4ULS+qZpBfyq24/ABoWa27MBfVolhQU/G89WRbuHjcPTA8jxjDXBQTH0aNbSs0sT
ZggCXZWeiapffkZGHbokvZ6q4U6iO8LeEnT57Vu0r8sCNLSNlx8oMoc7C2OYmNEItmWeflioQEO8
FO7cdjqElMmnrp+2va43GDd6hr6+ZFePI1YAqedyXiyapWTn8AQXyFLQRU53kCJHcwkT2geysR9s
rQ5zPxWdrPcB7fVhtWizEkIVB/MjeqQMHO5ZNQ078GQzuna1t2he81Q5+txY+XlCU7SkdRek1mUm
yT0MSnvCHM7ICit2yfZBN93bSH6c2HKPdtpV4cUMc0vdxTNUx1jx+dLF7flA3XAFWr0qwmbBT6pR
XkatRcPoKH5UNXqFNvEFklCconzr0MXN6vJIAwZJt9yqer7rFuBO20JzbBGHDhUtKmx0w9P3jRlu
1+TrEvHvA7SvVLa/sgT/YugMjyrCyrjugV09jDO6tJljY7aMwpOa7DuCtnOZiC9shrjC0KK2iuxz
GEQ3tR3vZAYWKFDdD7LQ+xC95KBpLnvGD9Cyf+bg/iaoiora44xf0Giagh1HE8cIhGluArTijiJ5
yJZ1T7PmK0Dq+9qx+gbWrm3ftsF+nMFLLUofks0/ANwYc266fbaw/yHvPHYkN9Qs/US8oDfLpguf
EenNhkhL7z2frPf9YvOx1LoqlUyNMKvBhQqCkKpMRjIY5G/O+c7ZivvVAznZcTve6YK2lYeMX9w0
9k1rGn5UyWdFwaFhia6lplhPF1X2arakMiKefaAgeDCHbD+2EibOIN/V0GxzzrnNgOOLmcN9qufj
DmmH3Ut8GmXrKIgyvGvccqGlfGqZyBMPLz2zeqyHcL2ZTD6WeXrRBGGfNsO2aLCb5sP8imaJCRVk
K1uc9TuzibzSlE5CVvVO3wS3RlfaQiffD2HnRGl8ibSHVsWxqckbRcZ3ryrzlZxMr2LLrVWAdo4p
745B9klWdB+0wT7Vs+c21HaImf1h7B7yVjnUtdbYelxV9MvRRs1jfNLqcj/K8QtYp2PVqk9NwB0Z
t2riR3IYHsIilm9HKeq2BZfIZdFoEpZQe4rF5ihGpQglsnJ1MwLVW7bMk+evsBtfKSl8xnSmG8wa
HG4ZA0n3ioW4gIeSPOppf8flgCJcq70KDaRWCltJmFC2NTdSOO+nRXxe2sqZNX2nRhWP4a58TBLq
jyKUvYjNbBDoX4Nh8Kwrj/3C3cwQmKVZy5esPxgg+ZZ08CatdtlxcxrD0NguBaody4QInPEEyfSv
pWKP3SMHUCrQhKJS4mc1eXTEkrJLUErakhleySNPFku9Q737v73KP+qo/7/rldlFaTQMq5b6r/F6
uzb6n/9O/qxF/u7bv6PdUjSvqBaULui7fm2Q12Rx0WKQKTHBXLdPHPLXBplAAjpjjHjYvBhLrfDc
X5tk4soZhBFWjqBdNPnvf9Ikf/M3fVdh07ZislwbVxkHC9i1HzqIrKlqcF2h6CTpaLCNHaZrhosK
n/vYwMo2ZW4F6D8ck13RtulDbArbxZL4YKE1aUVB3ptzr/C4aVypeS/M9BLras+Sx5g2YScfl0bd
oCD7qgRrdqnSjppwow3mm94M1Y7hV4a11WByGiiDXVbKV4QT3i6LzNgHepe4cdW29mgKV4bUlNeq
+qIqY+UiE5kdxIwwaxX52PHE8ZhB/K828z/h6kXS93dX73+9vn0WzevrX1+/337AL9evxZXIRbLO
ASRMefRhv16/1r9wcCAeEUEXwN9hmvP99buqWqEFfTfdUf/FHBKo4zeXqcwV908u3D+MKBSJF4Pu
jYWDzIfnh360SbMaBGCzsu9jxC3Vs9FTyhrxTpCWy3cn5/9mvvPDoX6Y7whDvGiyWWMkrctNGCBo
72Yvo8JmIv2TffSPKx6mBaDIufms/yFiif1hZBEhnpoVwCcwQBJUttJ1MYsngyUxxin85zxir35z
5NaKdWBx98EJ95tRfeyN4ApZzOz8/e/Pjf7HKQeuU95eGRIabziXwe/b8N+YOlUibi21uhqt9gqP
0i6Uenmj1cMzFR2essJhWg/GHiIvXEQG0Ep+AE/ktYt47IvqUhPuUefV7huLJ6tQiuI382BBvCWd
cTARRTgsNZ2xTf7N5AmLGdhubYkHjFjrE7vxiuKzAXZDAyMdSlNuduEib5GbcSkMhY91MXOSRHew
aGmeWXR0icVnoofnoIapGM0fYDbXhTisBAi0Rt36baA5A2EK5hx7swldu+zohyT9AY5HhPY23MF9
oujpvTCcFS/NPqIAnDdwEMREmwjaTVsBrhOWzJ/C5WYQxpd0yIMrOU+x5zO2d7R09X7lp2KoDCcz
Sa0YAEvOabuj2TuMQaEikCpbpG51a9cy7H4ZKdXSdqfRXD4hWQl205YXFo66nWhGY9cFxvhSv9La
rrcLLfL0RtyaY/8+p93tMqzocXi91pD7YsGYIqSwsMbG1fPoJuCoOXuEbWqYTgnghwrRuJuU+l1m
PjakJn9NYd4w17sCQJJQGG9aNXpZnYLNaCmsVj7ioKtfWRh9yuFI4dhRICWfacBbUVgpQ4n8IKFC
o98mSSCgAJl0PTypoKEkY/rq1UmEKoFSTlbRgTV68Qw6Z5eP4ysivHtlaOez3nbjCyCIbtsa7NSQ
7Se4muBo86TYTwASstq4sZb8TsiWszJLn4kxvOR1dzBg9DEbgMFptg8ZIsoqQ9GXmk6Q9B4fKL8W
kl0VveA0OqSjcDMhFZPq8Gwm81E2w7ssVm5CcblKMtgLNVs6PbxISnSAgEd4zKgZu8VAwSUJWQBN
Bfx73td2vqr+0Jn1vBEFj63M1PG6WJN+I5P+4FXNmDqS2X3ht5TtOZy2vTVEbt0qSM8E7VKknccv
dm0BbFID1mq1KTymFKsjakuNLtiDH3EbYqMEzC4+tFF1DKf7KDM2cg79O5H8dMme43j2jXoisKMT
9mHT+CUnEdrOuJFG4iWq5C4LizdLbz7Y3F1Zan4oYmyxsTnflSqUrik5NLHsxVnBGcnim3iub6GY
VE5azMcoi586GfkAOm16NwrhQlJfEw3uuxZOTqrIkauo2c0Qa9dK2IR+Z47e0ggfrLlmbpQa/gno
q9FYMAcyZ5idOPuBxKmMULLXIeh3Bi3ssH5RzqpxU2nSBcZHaKN6A8Q+QejCgf1utdl1NxZcwEXx
nHedZoeicALQMToL8md1rDKW4zEQr6Hf92hOOHPiM0sl9msJqRpTJO8Spc0PSZDfdvUkHCNNL51K
zsdNBGIzZJEAyxHzVBs7Q1xuGZAA2gkF4ZDnUXilz8qnDBljPyzPQVDN0EyuxSo5yYt5VBuRvCCA
+EkouQsaZKQWVnFRhNVyMhSTaw5hf8g6k6FD+a6zh3AgOjUwl6b8Kc6LwyjkJ1A0XgjyJ5PD0sFi
/9jJKYp7wQ7SYwg2W0Zov3BRkKdiTaqdMFPgsoBDu8hMT8xtoOQnbfgEe9VwxStPYV0+GdKibDuG
n0Jo8cDQBssRGXkoyATcspGOIzUWpFMn1CjWelM7CBPXc2Dmp1l5g26T28vi6EB4amjAPlKhfTKk
91bZ2Cqi51CWbQPtKzuifV0lTlXFRxy8rmKAeG8Q8TmpNT6lIJfcroRyz5rqhXfA8Lt4GtzGSqoV
1qjbbTF9GQUG6YWnmZRyU11m2F3CyHuPX7WEPkjfvxE74RQDK37ukyw8oMtgNKEusT0EQuMMPeDB
RX5p6unQcmv6WITaNWuicL49Ef8TSkNs6t89/f+wAnSb1/B//rv568rw2/f/u7MhkoNyjh3bupz/
rTJcQ9g0xBkWfyCMaybV23edDTpaBJe/oMJXx8l3nQ39Ed4bOI48UWnB/gFG/Nve+bvOBo0dK2lV
xZTHJbXusn5ftFi1jvw9U4B0+k+H0i52k/sGwdhNncbbHL3BM23JuedJZDPL+MnmgtbuxwKVw6/6
CRo4+EU4qn6omX5Tv3IjZpYIFjkjRk16z3IMwcjxPVnaW9KDUd5V6nsR30/LpZTv6mQnS5sg90yD
2oh0r2BHXoBT7PRrgQcJr17cNuvtz+sFT2pchmBJ41qSbdJE0RSpvia507vS29QFbEXY1oQPkDqS
zotkVwOJgnHQcGYG+uGmwdpGShlhJaAOHyXFVnadK5z16+hIUfKYfaZvw3N0jHbZTvRSD4CdN7jD
U7WzfMwc+JHsfkP6yV3Ip3f1y9ndfMlHN37tXIvq5bYv3eUy38waI01ipKIP9Z60qRtr9Sesry9j
/iY7SeshCZZnu36VGzvIXH4EHd0iufp157f78lH32n3r8UOJaEs3GAdc/nb6CrAwXkf/Lj/9aXpq
vcYl3+tKvyJXzV7/7kIAWELGmuzoG06U3vip4MWvya705BOEAjs+TCQUifvOnzfSMyAxm5LOtjzz
Atkx3g87hvDBxuDndsdMOOniSZ9feBOk93lfeqLDlHyLkN2tC5LNTgw902KjIPbYhQ/wxjlZhctt
i9eSvurX0ntxl97MX8GLfjLOwSbepgfd6Y7mdfsVz7Z2bh/aTeTqrsolunsh6u5p/OKKOXc+oyde
WX3K+ab2oWu9OfCKnnEuOUu2Rgwg4z6urgzlr8OT0oyc+Ut4ZzL5IL4Gm/JheCqCfdv4DKCad/kU
vyG13Q9P7T4/hGfjEm2IjfEAY7nmJtl1T/GDdNbvy2297d+SfegSEXGAQ75TT4yK9Bfp3Xqajskd
yHHWIVxgjymxU4aNG4O3+Uvw221yCrz6gDEgeFVfxGtx37jjPuL9+gIX1q/ZXlcmN/93DK3BPTA5
oXPk68FfeIuh+O5iahynk1yunNBgQXfIabhmn30MpJRGcYSUed9BFzdG6s/LKVO98KFnrYP6sLEV
CH2zx8g1uhPO8WtjMfV353kbCTx7YJU5CjJ8FiUFlun1yo+MXc+kG0oCRfOtcktJmgdgnq+78q6P
dyAY1MxtxkM6ny1EWd2mDi5tcejTW1YZTlleqcWhHF6RGRbhBrljrT9ZkptzxbRb/iQmiM2LkTlY
dusv5Rw+mCc+qEznsSgDBrkTFIcPuzozC7TV03KbOR8fT7zbkDuc5J3fxM12EOEI/GLFktkdTVN4
M7pStEvte7TrtgIP8lHMP/lcIkJylea2M2+l66OMHpBAs4/gg++86wQ/tdcYwtD+tN/P527nfswe
l1m0UdiqVQ77Jj9MDt6KRvSqx5wztBMcYOobybBv1GfDPqGg2AbXpxPF/NNJ1A/rlypI++2Wm4iO
CpJiSZ7dNnDkm8YXN70n8vL1TUG+XHyj8ct089vmZkiuC8m5IdIuK58XvybyL3I3g21v7KMhHINw
v4sivoQxKbbJ44EvchReQvvmRnUnW/ONe8m4LTfLoRg2tHTsUNZV4qngzVo/ct35LNnnu3PuaX6m
PlV+5c0no95V9Q7UW7KfzKv6BevJm0gyQLKVtgf59PDiqxfLK1yWFqUTevEpuHs3nAtb3ffLu8FM
3JGHk3IwE1dSz98C/CIOMgxXmuVLpl34kBcei55sGF/99PXsylqOabRTeL6Mz712tWb8+SU5n350
Xi+b0Jk/jW27mUhGpMq18337khS0o2tAn6KyVWSzutURsGZOBenkwQrP1dpYml+hdYOV0eutD0l8
NQp2HYSrsHzW3Ug3WF3y6qkUFfCkaXE/Ej+Z1xmRkeaDXJu2yNVaa+oubr1gBWRtc6th5i1t8itp
OiLSZplpdq4MnQ6fxkP2kL0uzXsvXQrLWYCuf6jwsLw2dsvnVvRx4Dp6dq7gMYpuYzhg+NrLcGM8
9JfMHhzZFbbRTscWv4EuUjROUnBzclP00n7dXsfaQ+CE8FAuy0Pb3MXDRjCgUN4YyW7w6uPwJU6P
SbEx7cUpbCIv7dl/VvaSE9MhkRho2v25uJZMj+5U3A7NqxHdLqQfSYY7rTtoGx9ah1UYDwHJTY3b
d54pu+Q96aXd3PQXax+hp2Mg4URbZTfUF1X9AiuGKJ7sGZ1mc6A3ZuvRWGQaua/g7zrYoZ7IXjQO
tqP5qbWUneUm4C6WJI74wWghlMhxxECtxVTcnC5hU1kHMb2IS+tkWulAsHd2kvo061tWnbJ0VAxm
JilicCcY2Klto+YtIySrS7YBdiFTe2v6+6J8UKZzwsd/PHT9fS095NWprK75M5vnqL1RxOtf/uDU
vi9QO4mbUPVixUlyb8ncDoEq99h74V4FA2oznLGJODo13rRX3eXauuelqLXLMfiuTDuEPAaKA217
NtvJF/+zGQX76O1viYAsHfYG5bma1vietLcX2rxPTIq+6uab4nbZpvfpKXFbR3WYBmwLny0Rli3z
o3oLKvxTPLQ8ibokss1zsmUbCrpYmjZdCPKQa8ElI7DDxFTYM2lI/Fty5Jb1uZ3f6m/ssXAsDdlB
f0vFI5vC5qUXXFF0ZdkpFcjGeNJQ2LtqswkFN+iv8uXYkpQhQ451VNFeV+e4JTEsKuE2IFhW+DIV
Et72CV9q24M07OrpHZgI2M8n42NUznq+y+ebnt/IChn2RNAzHrXo0A24Su+jYDtYN6VK3tpGtzy+
GKt+1l+r0KcKchSQ9bqp5GlIFwtfG/cLt+IIvRYTKfLHElbKfnDFcEhANSI5mO6Eu+9K9z8ZXP5B
tEMtDRoGLDhK6W9QjN+XwNEMNzRVRtGRblWyazOfXk69DY/oHcj6coXxF5XQf0JfZKzMg79e+FzN
b2UT/nVb9O3b/62IxEsv4ceG6KjRLzEC/994Q/FfmkI8oYUhhyGvpKEm+60tYowNCwOf2BpaLTJk
/q0t4nuA3/BmwjWxaLP+QVu0auq+74pAOK3mI51/4KSIqyD0e0XVkAhmXOQ9OR+5BM18M2dP352X
P7nokIP9ySFofWDYYMFmr/SDTj6NQfspecghTN3P2AjVhj1jqE0r3xyp9IUvoZJOczQwbBV2Wli4
heDz7NP0rZH7OWkgso6IREltAKDO0j6pq1clie6aRbuS6tQBy8cKnfp0DrglvlR6aCt54ppgNOKF
rXnevBUSkHJr2Q4RAcq9ZYez4ayxBYUkAbDVt3XF86Aicxb7qVNhGx7S64WGImk0l/lIIJLyU6MD
mnaWMB8nc5OLbxh5l/ppkVqXQakrDsMOroxXKhYkq+rNFAruane5op/j+DHLcHZaLTZe8NZpcxxU
TxInvyfWZTEhezI+nUcGzdhrCQu4M6Puhitnq/REmlj9c1GLJzGzXsNu3hs9ZX4SXLRRPwAQAOxV
nBEAhRj8UlfqBarI+irmbPbx8Jrq6b0W4b9p26epQXKmzMOuqSWH4AE7gAeUD5seecRgEPBI2mmu
1Zd6Fj2FkB452yfQzCsFw4zhTHOzqVtA6tl0Z0oPhAx4SnHdhdpRIWVPzHaFuYtp3yxtuTbzW4PA
x4VsvDzd9e1XpZgOG0TXik1bLQhsLKCYz+lwF6aGv2pxUKF1CLWaYPEFlaeeAgHXLK5Hmc6tK12Z
WNispgMsUWytbQJZeYPTM59OQH6UnbuoCXod7PMEVjKf5OGpQ482MRsb9iJProWDFmZniPaAJmVS
UYiQskUhW7YPWvtcEC7OcM7uhp4ZGhIG4VbgmcNic0q8IYLFPJ4ivEQRydGIo2wz1kilpCZNx62l
RE6ggbeQE3/oHkJVdtmPwn5TPCsr3lYfeM3mH2KpEUT84o+J/o7n1qi/5Crdj5RnOQ98LdP2EXrB
ltG9IdihPmwXUKNTmXioHGvtftGJ524fZQRcapcftDHcdBQLefQ6rWV+flAyZH8E0CD2sLNW8lJ6
fbSSXHI8CqXrPHONmm3BgGQpk/2y31dLsE8JimzWQbKADE4ng9qI4asym7NEfd+NgieOpAN0oTdA
tG+yexGxSSLeBOZZAwtdoaLJrgj45cqoAeRTTNDe6DzqMoaSFluqqjXcyoJaJ9ScEYYA5m2rPVrC
a57JxBiFxP/GTCI4PXp9Af560Sv5cUkY4NVtrvlJZZUO98lTMROaqQ3Ce9sOJzACr+qauRgqZ2m0
DoISn8qAF5iE5jFZRP6SeZ2J+U00PyBgirEHINxRU0Yi0aMhvRkiYah9uBVzJtuCqtmtQBiUyh56
q6eXooUPH8dVTtFlkWEMk2IJrtc4gRoSvVLpvtyI4DVMHwD7UapRfKYGGwzF4GG/eqyyQx++weC4
CTBsWyBb2L0WAuX13ZAhopEXKuN8T/rDZUgXH9ItGcwkKk5X5BsR+51YNJGUpKOcbrI1UnMNniJH
hHtW4em5fptPhJvSr1i6eslX8jppmtMg2vAFPpEC+iZyqLQjcVuMXBQ+ZJyAWWS8b3S4oXKZUIJ0
flgGy4sl4ZRP8TUUyCqUfKW+JHp0jkQg74NZUBkP6FSWbcM9K0p0T4qz08xxdULMl94upYlYVyIZ
sbj35vAu94pbReox+2ZdQvTo4TCJ3FcG8kX/KjXmHmU5I+SHJdyF6Y3QvkFpVNTyQ8u8jsHCeJ5L
eBOJyINCbJ6nKnTTmo9CHut7LfwEJOYBxUip2wgw6a3Qac0EsWS4KzUq9naThTCJQVLJ5M7ycnJr
l8qvc7efYM5U1wwHnYr8N2ihI+Hmw6lNK1YVu2RI9gHh1F2sYEZ8wBO3DbTwYJjlIVKvh5YhMk+b
Vrlhe+OalYZRGqNVtNHCwGv4uBBqks6S24adneDdaXN1TyLFR9Y+rEq2UQwo7tq9qOu33K38Jep9
wTA3pWlu4xEWAmG7Xaa6TfyiBMuu5jIdhjslPJOWYS+G+EQSxr5PgltCdewuo+yueBTtRKX1Q7E/
tRUE48UXCW7LeHZFwKELu+0lB+SBK+PuyxvP6gO6yCtdnndC9T63rB2Az5DXMNZ+EuV7YXqNW/2a
UbnXGgxRWkICSl9oYlcMLW9suZNVjP9rLs1I4BZEA5TlyRGpHcud/i3r8qeR0BM7wdrXW/ssm9iK
INqbxV0plX5mjX6sMBOwvBKVn4oymIWjM9fbyHhsyTQlayIOa9dqWDpwH5B7Oon4Y2qkh4jGime3
P8zGBe2IIyTKraFf6l65j9E/yjsT7bBSavzkSD5ksDwYO/piNzqWgQx2qk5RTnq6QRZNUJ/NBXls
tGxbiWmG+qxVDIPEwi9hbRTmjajiYK3JWrFVMQx5MsqA9/odWoIS0ueSahuhYKhSmtge6B5T+qcu
fVQkr45uCsWVeRrF0u0orqvfMwSGQn4WlEezG0knPk6FdVQ6P4ws/PMeL+yl1L1xkZ6q4FbrlPus
+WoEgbUWK4vGYmW4mnnXBMBRRmLX2nlwNiJkoxYgD3kfcRefTIF3lh4Pgehq5rxWagYGVfxUC802
x7U+EC4QUNGJxrUWgLwdZOmuRpyqMxGJq/iyNPdVwIxPiJkXmfeWxKjTVC5Y87f1QMdX65ull+4h
TnmJpp0DttITzuwkfOuF0RuV9DpI6YJHbfYa1s9Dpaq/qAz+A3oH2Ed/2zv812v2t83DL9//7+Zh
tSuxGyF/VYcZQf3+S/Ng/UvhGWzx/3Q4kYhrEGn82jwY/1qN7ojIiGzDt7OKYX5tHnBaITwTsX6R
pLl6lf9J87A2B79rHngFuI9X4ZmKA+nH5qGndehTkfAXEUYKMn3SFreJct/ELbkvDelvP6Ee/rhD
Qfr2u+P9oIYJtIaNJTQwAPTieZqEvSafa4kr+WdhhH9i4+FALIoQ1qkAcX7wmZTmmnQzdTNBrIyN
NPYzU7dB6GILCrMKXXOL6CJDzqhvDBGTplG5f980rUu4Pzmzv72AVYHzndFFTwNdphWZKchThVIz
2SVIawgyL/e5eZeNLwUDCNHq7DpUfnLsP3SEnGSiDnHLmSTvGvoPv3tU1z15dfW8PkQg34gPiqCP
P9mH/dkbSaQwpDATcy1hB7//9YiAxx8/sy/XeApHDZ6ZsGW0LB4GufyZj1f+s6uUqYcMQAjnIZrG
3x8MJVSIVxaftjEcyjo7waLqLiJa+oJldLWK63ExwC9YBfdwUC/LbFIWJQT2KdNnt4rzy1WmHzQK
gv0ap0hJKKsjAd23TaMkJUwFx5p4UV14wqg7CxWiPnS0FvJEaWXc6gQQ+Bky3q4uTooZpk6YF4y4
lXg6zX13zI3ssGhoWVKGQT0mXjIsvRS9ect+plQpANoZfsB8BRjocZqHG5IX7kMhvW9ZafLIj4/V
8CmixbCixJuVzIdtha3I4IKN8B4xOpfFeEOPml2s4SEbbvlEe7FII5CnAHWsxtpXis76MBWOevXZ
0zqLpIGHev4qLYV535GO5ctWNNzWRq9v8nJaGLIlyd4cXnVDRAQUE/gllcWpFLP50KoUFUVV7gLm
fE0b7MZwxkJV9RspweOzDGXFXJn8HDV9Ag42XdXksQTDXG86syUXrqbXSwj62FLSH0MQnbCWSECW
UtPlZmhLk+mFbHo9MrhsUw0d0Sq3ZUnkZoFkYnqum3iNy4GnUfNFSpX5Kmk/TGs+lmFBxWNdA+u1
hVm7dDpBWW14JC3mDJrAoloCNJZ2T2ImoJ3aE7ZmJwmH5yOuxNIpkGfNlVOk3RmqHBdL5LUyz8ap
nCG4KGh53lT61pBXKHXnrLW6hwB0o9uqGlLXaX4wxFyzqyE4yWq/nImo+ehLS3SYyal2W0cfTVX5
tdx6fVZtQDe9EjngDCrDZTz0Udt6Rl74dZbtF1xcvqoUX+Gk9ftCrF9NKyh5I2lIG14vZk1b5/sW
tTrWA9YdXQyY3ubbLkylTVVEoCIQ28rdoSlE/IkK1jOhSOym7zby0rul9DwMtC1xbzlCFosufQKh
BMKDjuejNqbzZCAInuvXcdK8ehXA5SOOqqo8KCFbS0hl8JlCiqRGp29Td2nYvmhyiINdVSnb7rqI
9XUjgjVoNFhlgdYxDkr9nugzbCcBnz2Gt5YMdxNz4VjsqOzavTAvDUPZamg+xHx+Mc3Km3LxSRr0
+2kCUJvGvmxkr/QDySbsAf4JMzE4+P6IZsXKE5YPAOMRzZvhBl7F6xgvJzULnI40204R+fQvEauI
yM+H+J5our3e5SdYIc+ZzFbK5KMeGtjR2sKD3aI4ksbmOVT3OdgSq22P6JCOljBcBJmSOZ8OnTGe
p5AGJ4G4rJMdBp0CecyACCgUyu4Yd53C4CfhI6jWN3U8Tx7KosMkM6IgYgnSkEuo0k60stcZHRSC
ox7AAsvqNrnpFGmL90ciAnpK2JZ3ZxwL+56o4DiKPod4es7aeFujHD1KwfRRp4Xol7x9DLG6FRCA
kAh5nZ9HxlHEOi8SOVCX9DjNMPppa97piOPGDOebMQzMBUhCX1c1pukZmXU1du1O7ow7rNNOUFCz
g/S5k2ZBsIdIcNXW6Ox0+VqQH9kpsHNwcCyJQG/Ou7RU6cEr4Ukc3Vrjisoz7TyRl+lw/+Da66kc
iAXMVMpbE8SobJTb2AqvwnnYto0lXxOhJpzKeEpsAya+3eUow9u8eJTp+UopOpoFsx6BG4tp1E/F
3G5IuDplTfGVrfqvkA+Zrg03C88yeU7IDDYL4HR9fswF0x0BaTB9cIOlA5Ay65tOHVO/YPvTTm3s
JUB2UE+wWpMXkZlTghxUBhvoDjO0RHCKOF9KNfL5jdNdnfdb4srcxux7t7agDeGc9gy9uUP4xE9g
f0F6ueZZal9fFXk0s0nWJj/B0hSGU82E4WvpWDobWrK4XHV3oYQxLYur29iaYCuGzUYx5ltCcN5a
YLuuXMl+X8iXqFM8MdD2RMHdJUPGnr9k9woLkk3ZUL+YLb2huMa5j4g/lmCM/STuMFaVSF8nkSmA
CD9aJxPDyQn68uOy2OQ5rULaWoHTTMkjrgTCC+Lhlky1o4i50Pv7oudPigKiP3Sc+WvJCzvm989p
rYzSoBxmgnTaGwB5fYD2j/1O1mc/qXDWH/RD2croHPQW8BaZMu+HAylpBMdyDe4yC/WWRKlFVS9m
/8vu4y/Z2dIfyw6ZC1uC4C7D/Nd+NM23sL2gMOHqJHcyrsxoDQG1UMVQUGnBFhPSdalImQcTj4f9
5CoxPDhhov8yy+hxiLEKrhXGIJoY1ywD2U0k/aQ0+uN5WF8hYTBY9zgZP/KDslbuLcHqJkciiL3V
jx0h9Ur98vfv6s8O8kOpJxQtsbOgOJ2K97LShtcgEnbKhEn8/+046xbiu4q5ysmoYlROlZeRuYeO
MulfFbH8SQfyx+KYU8amZtXk43/4poz/7ijRYKh6PXLKmiq5MqfgMpo/A0n98br5fZPzQ7kaQRxH
G0yTQ0nW6771Zsh7BJfLZ/v292fsZwdaP4/f/S6txBBtNjkQcwBslRfmbq/MxHZ/f5S1J/vhw/Z9
z6b/sP2pcYBoMIRmp1y8VnNrwbNuotbvYzdEVHrz9wf7077p++blh6stEgJRGXSO1u47Yk0QWSFU
QXt0GbufXG9/dvZU3il8EDzs2KD9/uz1+aDPw8CRqqfmHR1O4oIF1yX7Z0h48FV/OIOysXYvkswA
QAaw/PsjmeK8MBRmqWGEQ7NDv66DxxlvBXYWYWbaVmPsY/Q2KKPpPUZ0hJWHK3JTD9cpGiMZO2Ax
GI7KrV8yW79sNQG9X0NKxqB+JUUc+4vBrkrLRRoZpmXXpbBaBtAhgL23IXFuyHCPHClQD+vMsG9N
O2oYiUr651iXO4ys2DcTFGSVhoNdJ7VKKvNLGiDTbVvtFYawcgrLLt8Fcb7sQ6ZfVjVcYvoObxCn
kwma1h5q6aoVyjsIztcR3kSSNH2jYUNggHynRsJ2plQ5rtqVblA8LBluZkNrE4e8T3QZEzNGa74O
hIDM8ZDIt2YQN3wyGdk3OOqhzmqeZsYkHLdizcoo/Uir+lkcDWmTybR2hMWf9ZrWRZav+oraAJ2y
HZfii9YS3N0kxpNJBjTI49BNVHZnTMNkCi9Pn1gbwh0G6qUgbg5hu/bxspsM87EIiet0MzptLAj9
fZJLmFSiZDv1DOkq4Axlu42XAJcbldY4KIFDm6qfKn3qz11NHSiGwVXKY8DupLZ22+YVVe0hNUxU
GK2m3JLFSiSa8l7jO9WFGcFTgizFNDS47Bj8Xpue5QBtqk4A0BrRxnv2f8g7j+XIrWyLfhEU8Gb4
MmHSZ9KbCYIskvDe48ve/P3YWyi1uimqVBUad/SkQyUVMpHAvfecs/fa/p0y68zNlJMe+vsuElCQ
a8pRQhqnGAJKp3CTp9ajNdL3zzUKAtzNyQoTKe6jqj3C07W8Jp+vkfO/FLrRuLo4b8asvUxpt5cZ
/qyLODnTEMrvBG4tEnseOR8BFNMoDkj+fZ3He3Gc3Y5hymnoTMDXYnKl5P2rPiir2RIP7dDV9tz7
MwbceT8VU7whUIY6W9BFqi7piMl671vJdCRedwUy9FQH5rGQc+tRLRSd3VK7GytpRxb3qmK0ts66
4F63oDIY+Uovhj3Jz/CYLUQXZIc2cbiFBj1wghNtM6ksO7bCahtpTDGbiykE3tyH3/Sm8ppYf+nI
15biHgSBBLI7NHjLGutWM4MnfyG716nu5AnT5SB0WFc5II7B3ZRNjEmrWtgUSZU4ikBDOZ58Do7W
cE6VyZkbnqmFV+zmErPjMtnPXXNXTow+1dBosH/InZ0Y1osgjPt+4F8mB/pMEsMmq+cG66Wc7Ppx
6R3X6i1OoMEz0rjeEnKL2EeJm+1IlGpZ5v67Msa9K0d+QOpw8s+XXWTNHKVAP2kwYb42ArVOnYWi
E4G3wuNeZ5J1XU1qh6lncgMJkoY0KNtB8VdDw0zQKrVf7Mo/WiE/X3758087WcQ6Az+Wyw9LpvIq
uGsey2eoLxjkLj/fYP56RuWLEgnK/5gY/eVQN01aUsSiOqzTqnLVqvdUIkMszfZV/xeH1B9sZZwb
6ZGBDAKXjKfyz1+KeUVN1DhfKpfec3UbyLukO1nZo5iBc044EuyaX93H7wErf96s/3zNZdP7dCOH
IdAGVmn4OoriBdStg8I82JjLK5Z+3sIbJOkARdlI4jNPNK4+/SMXGcHPfvUokAC+Bov3Epet+/Pb
/tfNls8FUJXtD6jcX7T7YlM3NLth8RUnfYvaA2WdA2cC/cLPr/Ojn5fEG0hjuEhNY7HNfv7+JnRk
YYy5DiRU6q7m2tLFKzw8qygNNt8v9V8w31joWZ9u6188I/+Tpu/1//3vD4lx/7LDL3/Bv00jeHbJ
TvgeNoNvmJ/+X+qoxQ5vSERIcZMp1xZv7B8DDu03JiIcvy2ZD8M//2O6wT+H76bhFyGGES/KP7IU
S3/xuaKXA+WKX4PEDpEs4KW2+fQ6YDYnXnYgs6FnpM5JxImEdJcGiZ2Ew0UNfVplC/2+P5lomwXO
RFX8avQsfFU4PQWxCCslGp6nGAlv0rQHOfWEBJUCakBOUe6kkH6BQjZQsrMqbWUxcdtxJZW5Z0WN
NzUgRoY3XZ0YWwrMTy1tPXTKKpuLjYQWif7K+CEgt5Wt7STBbEJLqfNKSql0KHTT7gzOiqTAKXLq
ZMNRMZ5aUX5pI+k6xdiAYluClgH+if94qxPeqPX6OlBxCKI7eEgStMB0yBs4OKB46l0ORUgcGdln
nq4eMs0YCXeMUSskyp4Yl70U+2fxnGZL4rjyShg3tlJp77e5U9UVaJ/mYVYGrx/VNfxplPWJ7Cpq
HJBBmCTfZnq+K1NJQbpAJdJxuuYYyWS/tIVMB26vueRFdGQcrOS+c7KEDG5RP+s58s/kKVWfS6nc
pUiZOnEXNGiP9Uh6oC9pT0lMk01H3yqdxjyxsfZtm4QeObnJoLDhpT5NqXgNfJrDQdKjFkKKFUkQ
gXq78F/nyNyBaqePXVdr/HenEUlnk0YPs5ncSolyJNLFHlusj/gSE/Hkc/yTZkw2BE3aBCWtxVjc
L0P0tlc4mbmGyMItvJFu3wmyhzeUIpIOGSCRHJfvEJcOBtnVktfXp5uJE2hovSfg20cStVcBiiO5
EdKV2JVP8FVXEmDBUukdyY/uZZrJmAer9xass5arO3n8oHRxiMrk4Fe6UeRfRV1xLKr5qGU0PGK3
5Bccsgd/Ll9LM3utDEbVckX7KYiXDpYXKYdIK7cBn0qzmtvB6r0CSNR/xxqIWpJF62droPvS101S
9H+jEP3jL/j3kFdewAUY55a0NSAVf6yBwBbIYAK1gP+fRRAw/n/WQP03TgUsfzojNHKwdQ49fyyD
+m8sWKxXAAgJWhCRsv4DhShcdpa5P50KcLkC0ZYUFAV8uK+xkoSOdGISI3FokavUTehK4dDYU1B9
xA3+2HqRLRHOfp/GEaGyyNrwoVmq3WjNVZflN6Ms2UldjKvciFHKAz3rWnwIbq2Rl9G4/lDgXeic
uTSP0UxGxsj5O1Bx4vQKpaAJcwQBqNV6yJMDkjxWykhhRYDxOD5qyfQo+SbdbuOZBxxln7EruYqQ
d/bQhD00HmdMaU6njjh27tQPO3XMN1pirNrxNJeTnRsFJnRWFtxIVqNA7eJNmuTjTE6FzKnLJ+qk
08dbeX6RVGOD3rIW7BTpTpqH+Kco27LaFsvS5ke6hTAo0T0VLxykdlwkRd3Coh5tNBzxNLV3WmvZ
zAue0eq9NQIFkFy8m8V4SLLoGWDy21AEOP1at8Zv1oPMW0cYTRpwQKQ4ishTpdpfhaHvVgzChhm2
tBxjPV/AUOq15FurUUPDmKuPAbm2koJrThTEm0afdnq+12LQQyPjjxnUVWaynPSBo9TxsYcOGI/5
NtNpmvQ3IsUiPtkKdcdLyhhJme/VaFzV1SZHKCpJxKWQNzROFt6n3p2sNz14D5R8pZBCGXe6I2aW
F/mTKyO97YXyKmdF7v2WQhajSjgOT2NO7VP4uyIJjyjqOv8gyqIXi8VND/d4kvhLZc0T80C0+VdO
KsG/KkE0C4N6jA/U1Ucl2yqVdDRSNJEThP14cV5DMxKUZiVZ0BlRToqFtIWcIa58fVLRHWJwM06t
BK7ACo410lmme5HO9g2oe6Yvr9XHmnM9GS/cedEhdQhBHTIiHqqwzr1C1XhufUTFZ63pNnVOV0XF
yKK9aRkin7LZ1+STz+V2Bi2JWm4XBt+G9m6K8Dvywa0Ut2SB622Y3EETNvHwzgO0y5gXt6Vxn46w
69pCO5upipc8+KD2cBIMUUMleI3JaHeCZachx0QsRoDOC4XzSvDVtWyl6loZc4RMQortEiBnkONq
i+V9E0WnMLPsoHwo4vTo4wqv5GNXqTdpb5zj+baQXjKoGULhZezymbTrMyfUpnUd3mT1FrCjnc1H
kG5rU+y3qn7smsMc7+GvrDh8XdXMAMMmtOPgJGD5VjR9pUYIBobWVS3ecSl+6CQBFxBtnqa4TprM
jhLfCfD7gEnJJ+umVeO1hhyZcMxJR5E5gzLZ1NpjgvbNsDInhyGSjVsiT41IsbHxtV2FIrnh6b0y
0WWrYn8ImKhOJymvz1G+j7QHLd51wTvzmW3bWXsGPTZW+w06j4tRz3YTImCTH4Yxv1Nl4UJz4GRZ
rQvwhvYSccdV6y/xSLixENYa1kmPPZI+V63JthxIDzq5bRHLYMUYcOw5ssikwQMHQPzPQS97qyfr
TCn8WofVYWqHOyN6HcxrjSepq02Pg8jKZAKgx/eifprN8m7slylYvQ8KZxSUJyv/NqSaLfCYWEHp
GgpiMQLVmnUsc+wz7pRQsUm7JTv8ZuaDivK7Xj6GZrMWkGs4fVDARUBrKZanIMoxeOnHSnwwigXi
AQEWYbSP2AustgNRPhnw6BHs0ljNIcFzzIzVSZrKnbT4KjQyR60cRSeSuzA2SdptpRoddiKtC0iV
dL4OIceSOLLWKIM2HHRYrLeaSS7FrV6VN+1UXpdTedv1nZ2pRMbr6l2QaKNTafXGCruzZcW1zb5F
cBOhVBLnQ7Io12Rg0/UqEzeoC0dnKhIV163GXKJwS+Dl4uhkWFOlBytuwKq0i+EKWANWWDJjyGzZ
6nxRbayuI7FxFbMDDGp4XQMH0a89lV+rzECilemqHJVTRI5aj9crnKjtpIlxlhq+BDVuMxPHUwFy
r49OwUxMFlANXxzuqrgnKZ3kKKlxSy3Z6GLvNiGOrL5pTwzor6pEwLCW2hET5z6T7wjMCdcIvi+F
FLvI9nloUkfL5jU0h/3sq3Y4CgBCapx93XBCTXrpNdUD8LFtAjtC49kr4i7RiqsCiKmfzsey8SIc
vaZWLpy5J5I/vUloPa3JaB+GAK8yVrpjxRh7Skp6sNYlD17S3I2MR4vz6NhX2zqXcTwXyK5HwsqT
fR2IuLaUdTcEbpWD92JHMdEqizXr2nWUN8cqwvGp5nYp0gWekQGW5xm6qM8cu8joJTYOhdjOmMHL
ojqviRYn/9DOKy9u1BNDcFdpQC0bxb7kXbcQMxeidWsI/rpJcHrM8rHPEy+YC7cVhf3UTR+YIghg
N95AUG3i+TzVxXUg1Ls+lA6ZP+6hEQbkua1o1WVJti4qDuZ16gbVJijLjZFL22zcFFrtUohMxoDQ
PNnQJ4Pyik8sZqgcSrd0i6Awos1tCncWd6Nf8/xhCu7IbmfbrCApYhtLQZX43U4TAAfS0euAPRq0
EcvouSjrTQAhuMCuoruZ9p6WFIQavtd2lHcyu4FPZEtbweTsOl6qsF2XMiNams1E7nGeuRYQjUqN
fM4E3R1RzREth8hX3spq8KQINNERKQRRcusno4b6bMlQebDw8CmaBvO1d0ibJ3QsOtdittOzg6XR
hCZSjQPUjoiSC7l4tga8LSwkj1yMjRgJV3kYPSetgWGlt610cHPTVpMQu3h4Tmdxk838hElIA7T0
FLCSGEZw71qS9ahI27H0xnry9HpHVvy2qHXP5wMsQqUch3lkeXPDpsTZyVcOaFjOZsXciiyI4RiJ
7pI92ePy0QvbqqaVoAWnQieOxOo2Y0m3NKHNzOfXOv4q1sHW4pQ2DdtINB2qmpvRkvJNm8jGrsEq
qpuPTZd65SJUUa5NjDBDs8XRsjKkYx37W6nKtl1fPDa4/aJqrcmcHxO8+qBH7gbzqh21da1HblDO
G9V8pqNpd3zvUD4KyLf9ZmJ9YIXv9W1msNv3fA9DcRT5HWSk45eub41rNIDNJD3KcAgGzjvlFXrl
WvimoOmAMaVqW41nsbqVLNwR/hHFuy2GxxAjIyXfPFwVJMGp6uyk/fgty64g8WyqlDSQkpc9PdYa
zJsxvypn8RZ4KQkqDnOS1ZJ4xrwRd0x+NU2pA5yaU2hBbJ2+ivCQmDVYsOk94MgM23MbBBE8ZYSK
DVuCqN53w/JER7YQvctptJ1T307YyI3COrad4qWp71oMIsrEX/mdSRhP3Dt5f8kU/yYhLk6MgAGa
5ioNTWfWADZgn/fJGOJI9+HPXAGHiMidySMVMIBMgwDJVz+sJ3wBYXGdAfcRY8EutA11upcbL2HR
uiTTl+MuSxq7MbCrespsrprwXJp2W1/H0kblh+gwGFTNWS8Qxpe7vPOxz74QYBpFdmW6uXUTakes
swzO7TTz/IQj+JXPxbCJNtolwj1iPfidK3JIUeYzAxygxWCFWNThEIc9/cyBjK9Z8PwBbXujrsJF
sNHPtiqYqPRf4A/ua1T/qHLtRP2QjG4b12807gu12hdM/tKqYPdhFoGxU5Ono5qM73mYeZkfbNJh
Xlf6t6oliR2XDAnCFhyywpdcAf+lAu2ipvJg3BMSZPLeiCgR0aLExKtt+g7Dho8yz4hWIiiMRn0i
j/GMjaefIqY7rLQJZvMeYIA43mjqKbCm60G9RbfyJFsPCd2aoT79d1TqVMjf69m/d3L+z0sdds3f
1Ol//Of/rtMXtTP5XqgloM8bVON/iLFJ2YOFrzC91b4zcD7X6QrxVaxNlOiMSBZ56h91uvYbXTu8
nLDsl2nCP6nSF6/opyJ96RFoGm0FEyfpcjX9i2zAtyqxmjPKYsnHKrauauQzHSya9wyc9gUf6fhh
Lf4F/FGrWRQiy0mDtD11nAQxqKnomgiKUqLHUJml0xTHsEySSqHr10wUd02oXcaMHXBVVTqJq72R
eSMBL55UIohDrymmbBBEXlGOAYuW0byiNYsl4TzNC/FLTZKYEq7VsiuxL6Y3Bt059ZdQIvfR6Ca+
NwNRyNagS2+yIFUq8zopPytVatyXHfaUHNUQm4hYpNuwiF7Jwmg+6DVbGUa1yHqyINcfjLkKgMIg
X16F6jx1+1CO1V9Mmr6oWUQ6LWRamRBaVVmU+b9/7gib5pj4VgTBS0Bhgtf1QN9mpVXJ76/b34qH
1C86k79c58sgQpHHpkSGyEANXGIQf0tGnFEtAJGKtRil4rzpKNNjABOVtfIZ2M7pUWiwd2m2EWRr
LUdOXOP9ahQYcMqbWXuJ6GjJC6EdO2JltwF7MdPdkyjd14z8myrZaOniE1zJ/qpleR0X/+yespac
Orz3HINyoqNjwSm6RykZHntLdT41yC6/95M+x6b86tYuM6BPzXYW5XlQOZusR7JLSzE4+IaP/7b5
hbb/h5exZMYDDAosfs0/X0aqAz0cs24gRIFRunZHIojd/yqpYnkMPnXMfv/5CHQ0FMkUaZh9+fnS
YspIOmR2Ry41L+RdEr40IR2A+RdDwh9dB8GcgeNEgYX4XYP26Z5VhLjiWeIxofdgnAzP8NJfPPBf
x5Dfv8rnS3yZreplHcZ9wc9irJ6v39OVsxtW9z//5aUFvfX1dn26hvxFIzQnVhmm35/27ew263aj
OcJa2YVHDlu/j93+9s360c//+VJfKGBETBttMnDHpta068raF5DuVGhQP/9KP76MgWeHtUKiFfvl
KVPa3ic4YlgnI4fI+8HatlSP/x178vfmNzfs7/dkr0vfFotU0+V/N0X84y/59xRR0jUVwrAuiiAu
uN3/GiJKIBb4R8TzGTLRgPzBHzNE9TdqUYjElJLsmIAY/rMvq+DqSNLBHoUeFYmO/k92Zl378njz
l7DH47aiLUY7HgLcnx+GQR9TxayYKkec0OO8vsQTcq2GE6KWMvAiNZynEE4NjUonkEnVnKNKXldB
chfiDl5b0RiuBnMC+pgOG0OhPA86K9z7dXg7qdl5ijqdQT3bAoG/0lqRwLoh/R2RlRanRpw2XZ9o
i52DqX7l6GZMxRnHN+EoO1MIuEVsg85u+9HT5WgPMIfxHmOjKML0kQrEQuBvVwHfcx7VlLWoTfvQ
eO06qCiGjDSnicEspEtSDt9sl1EdDvhyjbo+1DNxPJ0YbHqxchMrfiKs4kkpNC+h0Rz0qk3+G55q
+qvaVgExkzUOdrY1onkbxkInxruo1e069fezgEQskG3JJEkFPigJJ14bx1cIC1elWnpqrgD+LKhV
9NMQbvtmPOGLBb5UWPtWISbVT8VtKwsvoUUTjrnsYyDcFzHzVwNyML1L/4qRsqN3aL5NiAyyTJD9
VRyMYIaUjnjVEF6r5SbmfGl6qLVGnZ/LCb1VkowbM+Y1n8TLVO/wdNpEoZ/HTsMGoKGhngB/cUXc
FClG/1H7yNuPYXpNdHklqetej5w0etH1J7Fm+mh8yzgk4cSeq0sktsjt5G+ZlN8FZQo7mYEu7IPq
GqmNE1V3UanP6yl+EwAmyfQjcx0jjqvWgx0OqqMHV4kkwgal74hyaIny4I6vpHb7XVmKQySdD3qP
ll7A4BI09ISOcQzkyTRW/WxByqFfM7ndsJMRIKEmIngWJgcAnnE35AAh1OfO/+gq+llMgctMB9tL
p9xY9HLh1EIPa5WzgDxyZRnDJc51oIf9fVWnNqPKpc5c3BZUsRHuf3pyWZBsKis8qMbs6LwcrOC7
ocYOHNduN70ndII7aKoManDSdJhwzuEUIdTvEPxHdpKC/DHHnV9T7xdNjcsLxMjc7jsjP+FIGgyH
c4Qb5TsCFldytJmSTZR49O6rYdsBkC9F1zeckrTCaREjSmtaAQpz5eydtvV6lG8neqrTgLUnOUiY
ofFmzUmFewAxoU6TMfBoJzuZxPmrcsmSkmnB68wj2rnFebCLRub3HMjUt0hmbGDEzvJPQtzcfMC1
hbhXilCsTsxkynnYhMzpNRFrX3U7a+PF0p9jlI5q9SaFzKT6qwKfTwCHd+zvi/lWNs9ySLZtw+n4
4Eeym8PZGKv+oZw5C4KhluHixwnAkosZpls6PTZBuBFRLtz2LLeN0ecd0s9tAXBYnXdQXJ6HtLEh
Bbl5bm2E7znG8Q1dGjh6HHyrFJQVBNfxwdBucnS8OonF2nWJJEHOjxmZOfKW1COvKq9Yle0+rKE5
dW4kCVdCzawhe1UMaBvFbqJ4RZpG2pRBxMxhSgrm+dNGb89zeABLA3rK2EiADLVyw6/u+hlqRKF6
0cuDnk27QR4BM/X1PqQqUWawJkV7ykz9apJRE46L3DMO6mXgsO2Y8ifAIVaDpd71sBUSfrWeBleB
Ek+WvxnJZW7uVSF9i3F7lGO6V026tYPq1XH0nCr5RhlxCojRfqqMq4Ejf0P7NEnRn/JEtozPm2Aj
zMZFSMR7VRkv81i/D5N4KMX5GSzx2yjflEK0ayfydwbjqMXIEEturg7uaQyOiYLLKwPS5ZOysvg4
DJ+T/QLxGOb6LTALO9P7h16rxFVGtZW3y1fISy+En96LyG8TfydG4Rkty1M42V2ya2T4j8xKW/KY
Gvm1QKBMgbWphngvNYrX+4cYzzy2R8/PH9NSpQ0fHiktGdIty8SYHMKs3qey9ewX4jeSlzwS2bzE
7F47+Q4TzCEV4w+poBXccUYrYV2Xk3nThjdWWz1FaOJF+mKq/JJG/Qmzum3Ie18J9nkMLbPStI2u
e3KvUTeqkpMbtLB56UPCG6JkfKT+tjVI5TIBwqDvNECHEHJ4ETFWgko1c/3Mzn4UlI7129fsAQSQ
UtZwfwF0mo2dBKM7TOp6IjoHasOTIvX8vWerumTCRUhZftoGEsY4iG5X32qRvE6i0mv7K3qBWnUj
I3Cmg6cOx0Daz8ExJL0mENhp51VColRYDq6VmyOhMqljJpY9gzUdAYM23amMsT2J12G9rapgY/nx
VV3m9jw+DR0Yd7YXW8mUlWDw9neDp6mQy8pun6VuJJ+UcZcEnqUF63y8Syw2hzHYCszFRx29jkA3
v1phgF73Gv27cBJld1LPVnDPdPBFLM2HDv5yKtBEtq4qxj+K7rv0Oi1GzNj74gY0jEGOMIFzLJLv
Ihy1LroGrH/NePXMmNCTMiz/DAKgI21m9RYewjoMpm2p1Q1LU773xfqumx6M+B2KP2/Vazb5Z7AU
Xt+bV0o9blPlaKjp2ZdJKZ8GKd/pxkw7fD5HVfqex7PimEG7D1sG7UYYZ9wofxvmxTuuqF3fpHvC
+hydYPRMhss43GSdE/vsM+K6plDTWNMKBE7zkySntqnGTo7QOcTbGk0HYvkO0gBHJ7nuJBq5E+wS
f3Qn8dVoY6jbJ6j/mPi2PkluZvUSDiXzYN4Na1fVJ627zdK7LiAMbPE8Cvto8hblbRcQ5Z03tsLK
XdBuC+UPCW1QX0GI62qwjyJ/dymAbCgG7L0Q6AvGQZ9OvT8oiRdNyefCaDk5cnSUVdXQsBJJfxGg
SXkSgQkcmJcM7lBUmYvKByBnHT9Xcwx/H8l+YcUXBaNioJHKhqctC5leAypte7oohfASCEx3lZIR
YQAsya5S/1mpWZaRZo3+duzGCWmCqm3mCZaJlNW/KCC/dDK+fwWaM1hzoS6r5AH/+fCrJHToCPZk
48jPYX6s4pef36OvxePvFyAZQ4KEAKPC+GL8qdq8LTtTGtZaZRfRfVli4m2VVWvc9elHVN2m7Fdh
s4rCp59fWP7Bsd7QDFLfDJnvR0Phz98sVZQiRqA/rCvS3pQsX0ct+gm3rm/JUlruKa/Bjd7QmyEw
grXL7MBNs+u07XpebI8p2gTQGlHpr0XmuXma/OLWL0Xmp7L6+535/AG/3JlChktUZHxAuZmPvV1y
ZvU5cPeuQuZeqvS/EM9+bRX863qEPy+RJWijv9Q5giBXBroyOjiyRS5i5A7WvYoNRBqvEgCd8XTX
9dK2Q0Pz819iUUH94Iv+58Jfqm06kCGwHC7MOb2rvgFSLDDqGk+qdDurW2PepPO1oqwH0hYSGf4c
HkkcIA8//xRfSv7v3x7cjwyabxFzmcuH/NSLGbFEyEa/ZJPC551eheCK+f/PL/GjHxRpK31e2sV0
fZaP8OkSqskgXA2Fng1rUVs/VE1i1/N1Ky5ikfB9CFT35xf80Y21wIuo37/VXwSwuahi+q1kvtPs
SFbnpQTQyWx3yfbn15F+sEpQcPOwGpZCw+Rrv6TLcxzZNSCANrouZX0lMkqnn7lj7srZOvcIUVsJ
+q04oVVZT7p40mv+MA3vfvE5fvBOfy/8l448PvCvdxhZT4tal88BQWA7qvdlejsOCHrqV1MbN3lg
Z5gY/NsOw9DPr2z+aK1HX0cXQ6VjiB/zy3ISk2KAr5mFEiSh0V6lentRlJdImoCvKmxFQO5IzSGV
ZrQ2taDZabrPZdK35tKRCLzjvEvEjaNKV5Mw3dfapUT/FN9nAymuzBCjyu3hHhKn4/WaZ5kbreff
QGAUfFgq7PN2HwfJlrDWS8c8qioPeFkO1YRDmzPUXm9fTAzhhAaG1nxOGUlHfrFPlGf8MA49TiI9
AMZqqrmBzwZ0gU7nsIqR7MgpcLAcuyTo8uQ4xe/98E6DmkQd477SBghoB71uvYWHIZf6fWDNJDTm
a7UVPuToLa1FQEhPMT7YATeOiqErWWrc8jro30LtWkox7Kcbnt6jmKgINPaichqijSXdjQODwdxZ
bN8pqrB6uuaEsATbrhW+SRim7zxBNkmClf9swQXOtnBfMcdkstPRfx7o1mZNckSg5dQUJ6J4qadv
hZi/jxbYSqtyywH2vTTfJgxjS3k9Vxs5lEFxr/PFMXBSfX2tg1/X1A10KrRb6056ylFt5fGjPjH1
tTwfC6nMrzcsbq9WOc3UFXnxqI+PbZytdT3ytMDJOzdE5hVd0uQwZxLZIwDx5k07HSbuGeSUGaoW
QYRegiFKkEn0KV3KO1ss6D5Um1J9wEM1aV5XHbT+RrG2opQz0TwWIRlIwA45ngMaodqRBLICQR4y
92/qySZ1gHzRxj8ZjTdMXlkgQR6f0JQP+E4IeZRijnFa4iEFpWjNV6XC8XlR322t4dEwrpB9DR00
rfKNYs6nzgxV8zYfvBpI40DGjiEYa9rkhKtwrA7duOZTJSVjfe5BcjHVcm8pI3NexSkIO5JRoU1t
DU+cg1g4Mb1XH2QZ1bShTCwZyKyL9zp25f52Cm50ZSdiXMvyRV3VHPsW8XW8Duj5ir3mqNHt0J61
4CIHg5ejeg6MadfTZjPVq5yheUEd6ycMsijPfAmNkv6eJqOrVXTXRea8+X2M4LKHBsEvz1GQ7sfe
upNDMkAdo4bIY6lnQQDF2GdeGNhtQmdeeO2mjcgpTCCPimQjngu1se6l2IKWF29qiYOB+lzgK1xp
w7TV2ndJazdKpj5VmpOjEwLBqXQXZA1qfxuPhEJS3q6TGPaFRjYw7Q89GM/sPgcwbeeqG1+14iLN
HYKjvVwUrAg3aOwh6RkPc5LYcwuOgYS+3nyqomiVh+e2fUi02ywQn2ejurWotzLDsIvhIaL6BwOC
VKRYgGSg7yLUAkz2e/mSSFdd/6DHxbFFMhgjXUtJnNVB3FmTygA9fZuE4phqkE9nUoGz9lEsr1v1
GE1QMVS+DwwaV68LMBrpqUz1dWYRfJr3K1hmEMlF+ZmZCaVFvYI2Y2fpNy19lmcSLIHutErtGZK/
jY3klYgx20BPnFsRSQDZulVfW+UQD0BELMHVWhkFP1K1ee2H5B/VdIAKjGEzubZBsJshMJtyq22R
T7rJGG2tkrU0g1ph1q3bDio1G9BL5JEwLmK8qqilynXdtseaYzVypXMYhfwsnd3XpDYF8OMRESXm
vQSrHpmtw/dURelJbZEgS/116JOcSGkxlpQV1RpDHb0LxdFMEUCktROaDL0w0H/Aa23f3GmwHaeS
6PAhukul9NLPPjZeVGMxJU0tYhFJ6CCV4kcoLvZcArxMyTWECz/hTQG7r+yhwxizN7XU4IbSY7kM
yfJFTWQnDV06iyDlvnfVtHgBh3JSu+4DbtgjSeUw8KQTRICDYDSOgi9EaRFit0OP/yrfFDnXSPdV
Gm8SU953aF9KozticcjJfVa3XdlDuZ6ex0Z9N5puP2q8uEjMLOl5iliS8+tEIj6tzA+akh4aErQa
SXhUNVA2eDFC+cqQwxuEYQhLFVgiXbenil+H+vAUccipxWClEyo2T5Kb5p4eyzQYOAnxO8UlfA2D
+w1x1vRPZkgzqj0MxXWZAhUNZnbUKHP8ccNpO1JFx2RJGpmiEqKuwi4X0v6cUjgBd70h5nnVT8oW
LQ95rBqKwkb20j6nbcGfIDYtag0Phd0OB5ZosQP/S/fXSYEA6sF1Uky7eTCum5yCkczgIlzeH+vW
IhZkkoI3+CtATsvHyWRpldpvUtDvO1m+TSt2U51vipy2h9ZoCYdJWA8DBHvhKZA+oP2tKvwksowM
y+WWsik5cSjZgjLtY6NUKENCVwmKuxwurNxDc4cbXHbOgCaT039EDEHn1NF8CCNCOuZeskMfhRfW
kqJ80yqkTvRtu0NhIogrlPmjQent6+k6UJCHGrhHKrVFxTjR+xHg3IqtdjsHBr2Hm/8n772SI8ey
bdsWIQ1afF4H3B0uSacmf2BUAa01GnQ78jr2BqIys0iPSNLyt64dKztWIgkHsAGsvdacY9ZIa8HY
2Q0sJ61ob/AGN1iuJdZSKd23nb6MvZKMdV7fswX9TfYrtMRJs4wYSTQZvfKRxl9qrprxthpMR+6S
Fa2o5ci6xgqVJ9eqejDq28x81qZLTU3f4NpavQPhMaWGSDd6tEn9jAAfNL8MHXb09rBsgYQwkxVK
t8wkNA2rDt1yfVvULiIFdD9uWj5J8rLjU+NZ28zAiVyeZES7iPp9yztOwqsfXcrFXQkAWiF+ijj5
3lFI3Bn23FshQBpGT9yBV6+kyJ2RIO5yEjYqLTu07OvAk+LeIrmEpI5hfOjzfZRdYYcA6Dy5xNVt
DFPcjVri9CYSyvjg0U4cSROH52Py8KfDvrQezYakulalW1k95lXuNu2TNCYbBS9o7Ef7XLnxkbpX
QH3TftNDqzaCd6VWFiR1UsvwAMjbvnxiTuZyqor4SJNDmkq7J94CngBnECzytiDmYWNax9JYhUhE
I+j7xO+Y/cEEUCwkGyl+kZqtWl+W/hPUsVyy1q2/lylAOvmgRG+dRhI6FjTR6skfaJHdlZu64q/o
T2WyM2fn75OfP1p0xWvZM53RYpAQl04UZy7Kp12TNhdqWTy3pbJSvHbP1MLuJXKL4DPp03GYhb7+
KteYB13kyFhqn0pOve3VU+MdtPgkYDIY0lOt7xkyLFTz2ugIQYzXAp3wQsTm3zHqRRmqIyzL/b1S
Eg76YNX6nS6+hczerPpZDldZ81IG2jqtMYed8gxVYZo/SyE9vVHEPT+8ebDztfSgUCZ6060faHDJ
umTRDhPVmewqvQRMCXkE4rhTlT6Pgu5I2rUqNHucZrcpqQIVH4S+eJ3E7PT1LmIexp/v+Odxs0Z+
MLiI8z2EkrO7Gv2mt731sJvW9ap0tvJV+s1O9yf+8JfDsA1iRKpizdTPNvqZJmcFQ8Le1p/IWiI7
wcmQk2yq+4GpBSUu4jQ8wnvEzwIbEofvRruBwNow6UOJaAdP9U78RjHz2x4A4iv2qCacfVj7n/fG
JppyCjJ+E4Vp+izfha6/Ca7EB+UU/KDhZz2VLm9t6W28+vqS/27ryvVGfWVIIiaf82sOYT1G94Xg
kZKQemYNqJb8FmZ0dvPj9jq7++YWz9f2/NqD9gQyCTkFs8VZDyAxQmNkSkQxewqPgzudgMstvzml
3237Px7jrJXh0S+Weo1jsJCekK4vbsgOtV/5QuzNxZLpk+N+fcRft/8m4jjmxwq2Xk3Wzw44pVM8
el0O+mlct9ltQUTp1wf4TW/q8xHOliy2dPI3c46gXKSnNl6Lj8p6VjAjMb3/LmfjN2cDIIC8VzR/
qBHOnfty61s5XJLBbnhT0yyPEv2b6/W70/l0iLPVPgwI4BJYy0Cw7WavArt/IT6g35SbFkXudxfv
164IVkKe85k+Q46fLn9+tmR4i6gCgTXP8Jd0IMZbJYmx6Pea/JgXrjY0O0VZG7627qXgm/X+Ux3x
ecFzcAKQ0U/Q8ULm+PngfUyvpJm9/113rWvFPpjuK0NZh2ntFOohU25r4SizkzT5aEzgtFUsKmVI
vN4eepnLv71sylnH7i1axOehnpPMKR+rqryQrHo7wS9kjhmErz8X3P+8vf+nroZG8T+Lc/Z5kjx/
rcvhn/9Tl4P85mdMuMljYKk0QP8W5oh/WAh2UOBBgZ0TTv4rzNH+mPU6s5YH/z1tZLqgfwlmEebQ
Vkbjymowfsov/4WxFcbAr+9ShLc6YlNAyQh453X/oZ/az8qaZOo6GJymwA5bv86zYD9W3dGIpEsY
+MhL58FJnVD2sntc9wAT61h6DXXZv7b87BjDuYzMSH33B2UjoAnQe0R+FNXFqknvI6U5aEVuT4Jw
0nGIqzM0D5VsCQXQW7XJSxdRsuTxm6ZhhAppLEmRIwv6fjKxayUSoJh07NZSAmY/LRQyJqiIE0BJ
duiLlLqlaQ+tQNgeUBKi1Hqykvr+pqX8pkNt2JaEQpzS3BSNmzgjOUtMMW4Uer+pNW+VD/KPAbot
ni1q/rYVbw1pIJ8p7MBHGaOT58V71RvvIS3AeN5XYPbdYcIkXhEMk+LXz9q8QQkZtyN7YNPSduKN
5ucXZV+LbDwt2kdG6NtDT3eShJn8wNgqotxkOOMbdDOgR4aTdNsLw22lKguvaB58TPhDH+NJQTJs
dnbat46oxZspbrqlVkWk+XXqMQrQfwQKGMXopg7Gm94IL/hR7iCDwDK8clpLYUz7QpHXIz1JJq8D
SvkYh0v8kjJ71TQ2fRFuHpQ7E8qkwUdZX7DHD4Zu1YGNXE1SQqOwFg8Wgo5I6N9EliqZZqIjqBLm
BdK7K/hGdKQs76kjibOqRQwh8VNlVbktyHpxIQzdA4ZHFLaidCiLEtuG1JBHWWKqL3JSHSIPgzNj
kURpXwsyJ5aAcXXfGafqvSbCFk3Voy6om0Rmk5lVh6hJQT3q1xG22lj17gGiTnYhYAzT6SoSeU1i
c7oygmYbkHDWjzmmEoGgL7gK2Hm9fcEAPU8g2aITixsCqBST9ifRCXnSXVV9fep5ocYmU+Qp6kxb
VB7KksCOyDQCxs2DM+nabmjMAq9I5G+kiPhSvYpuOtGr3S7Hss3wb7LbpIsOQFnv2gKP5YQaiEnw
QtY2cps5WhjemYSBeBYAqUizm6je6SNQ21C4ZHuMHsPrd6OfgQsqaS4iY/aQNMu8xSWEPCpJbbOZ
Tug1fLPhsZDVdkGkCdQr+lWN2IPoGExaL9EmDNDD+phJkh65xLwONLlcjyGeGmQqF1Ln36Sx+TD1
yTr3i/dMsI5Ciz5z6qU97YGthEqsbYVVAjdZjTqyZ5KAmDsdjx3dHcZa7UtAdoAAfmGUsRqqWASJ
4o5cIdM0O2ZXUPkpcrL8aip0E0Zqd98IybLDSSdHRKbVcYbuSN1qhQEHq2mXVl+QtWEKFrxR4VLL
GTwoEoEHeK3N7jasVdBdxYMC1D9J+tzWaHr7NBjYGWlHxlH4/hRwapISXaA6tbOAEXyf9R4thOhW
KnO3k8knqPpN51fpKp7bRpo0ke6IMyzUOQHIZT0uToYsUhg8DVFwOfQILxoDBFApNT8SMnoaIUSC
U/ALgGQYBfFlsesV+XOTkbgdNQexmY4GpluBoPAFBN73wsRDI6GSS8t0nU+8QQSh3VvKaBxbEMAZ
/D91LIK9LMK5ENCgIcoMF0o1beNMjuwA72lkDB3+QLb0daN5ILZrDEeo0VoCZYWKG2YN9bORT3js
IgnyNckT4kHQBe+NGZF8NNSWFca0ZUlIuG93ZuUqtL9EhhYECcknebF0RnoC6/SHZbRb2fetTUIL
ccVWLzxoihBe9wr5LmbqH+bvkZOMRYgruD+UQbzsOsxUDBU6vIwDKpK2M946lDPt7Ey0fNvvMeRD
TNAnuvS0HgP248YYuGxdwS36fUM2xXuG88tUqnxl1PlWBhpNASPfooMI1txOEpMY1BNBG4b6nRCK
FSaATtmo0yB8U/P/WrMSKPbhU3hW4jWW2hRjohGqNGD16ypcDQn8rA+FwuV/iraPEv/ff28R25oq
c3NZOivCDc8voAOMne2XttFqCwEeOH24+LvR/FwSfi4Z55P573HOqmOTTuo0ZhPfdRoQ+VoL+IBd
fX0q3xziXLKe8ansJ9zrdictWiCv9bgL0Q99fZDfzHuhHGnQYw0FztFPBcKH+iSH2VcT3ML1QsoZ
vOb6wVKfVHMVXwjS/deH+t35fDwUJdzHUkgDNEBcxDCfT70KBB99GAqgUS2mb87pd2vg44HmH/Lh
nKKCr6Nack5JefL8N3+6hDHshat/fzpQhEWRDRjVoip/PooYaxqUX9A6g/QO28kOMgScmvP1QX6X
p2jSBkH8ASbKAEb1+SjqFEyiWTLyt4zbNriM2ibfIKDm6R4oVeQcSEQi+/W6ncrE7hTiZRmOoftO
vrmmv5GimJ9+yNnppoXUZwrvJVreJsPTCBjpmEXLeqS5mlr1Mgirm6pI6MY0fODrcLwXQ55u9lG2
BxPUN8h8nebkAdG69I0kdqJSv/MAdvuYFWsyl7++cL8uNpManoKA9EFTp/b+fN2KWuogIvsIU0zC
dsRAWVtVwiTO077bPM4n/vlNwJFU6Kzwu2YvztmboI5kTTA8GodAYwJHm4byBnEKTSK1HdxQ8RRn
Flib9QzQiJi1NKneL70cmAXKy1ukuk4O0XM16vWmzz1HwTcOkH1hpV7gmoV0DP3GJNgv+u5p/M0V
ohFiqHP+hi7p+vxm+PCUBMPYiHXJFYohiYlCVTv5BECykGMUW1XLjBQFkSYn1HLTuDNkEle8sH01
LAx8TSVvx1ggiqyLs0VXxAT36WKz0RRtBWz/R4UFNksC4BpJfVUH0mFKELqnAmN/s5DXSp9uLT2z
E8Co1Yh6PeuKG2gY7wqh4akluFWN+z5jBByAvWA4VKnxm280KPRGiBJ4q1ZaBWKTwcZRDZ8G+Y52
4aHGSF606EYHFWpKPgJ0Jc4AVigQK0O4M6L8T7jUPzp9fn3RoAnj5pPgIvMxMM4WWWrmSpxUXMKs
ONAgGQ1osCpihe8evt+9BehdMT2jP4HBQ51/yId7FcFuwT/ObqWq4OwIDy2ydDQrjBh9HBcMEj1r
SVN4JYzhSpq6Z5Ntw9fP07yKz1b5p19wtsrLrIUW2fEL2nw23rM/bJDlSnMwWl8UjW3NSnX2aPMg
3Pvm2D/pT78c3MJ/JhPmwo5+riw+nL4lNubAQ8ZmjduMMtPup2AnBsEVyQGbliy5pqOcHkWfR4lw
4DJ126E5orI9BaFwNK3WBo61GJNyB9ZuqVNgfX1xftOgxZir4dblPWAa7Lc+/0AhFcIyC2bLl4gN
QmtSb6crpcNMy2kIZlQHTCxT5/DcYPlOYjBQ3kBIFnrtRLUexiz/pnl3vjAhS4rgDnVD1Gc+/HnX
QQHXwr6NPNSgwjXjDbdGkDgiyo9SzL+Br59XdeeHOvsumP4ghBpZoKgfpgMhCTsP8cC/vLwcg1ED
rEUTAaaM2+rz5VWatibphtuohw0xNeu6uJPEUwr0Xl5a2aWcbUURGhUEBPMl1MlsML7B2P/mJD/9
gLOT9H1lTBKdH9Anws7ATRJhxvj6JOd3xcc1/p9zBL+GnZfwLOvsdZyVQiuMotfa2bRXKm09qm+8
CRGk31vhN9/G82f586GoYD5fzpCSAsgMeR+VcjW7s4SwPQi0d3pBeS478x2VzCKs8uuvT/DXtIL5
LuJpp8icgXHnBROK+F7kBcdF5C5KaniQE/JYg8o4yR18BdTCWdQerG66kQIYOmyM26Fk7twT71Ep
e1/EwtBb+bWcxTRA1HDz9e87/x7OVwXgkEJPnTEB1uvPV0VogkHMfaJ3erpHWoqVBUPtNzXjr88l
mwZM9CZdR138ZXhG7l/G5JSbLBt2PpSuWlq3ANPsKfvmQL98MSh7Ph3p7GwmDVjZGPAGwBW/13rt
ZgxMJ5T9g17P0cjJsgiDvV/me0E27nOFINeksq6+vqK/jBDmH2GIdFMRZc/t1rOKX+9Hxa9olNg1
3wTEHoSpIFkRfR0vShCvM7LOE422RK0x46vjx68Pf/5EoWzn6yyTQ0euCGkfZ6WzJuMrnrt6iMAW
5S2Tb3ORLceXrw/yc0P58bmlK2f9TKdTdWAAVJqfl00jBAPpqHwY2Qg40iJeytiYeec67/BLFqJL
ateSwJjF14f93cji42G1s2d4KIbSF+aKQL/rLvjwL0gG3imu+mhu4oO/xXjsTjZ59k65M4/CBitl
cTsuikNhp6vvRsLSfB8/XoOfLxQwZQrtdMpJ5ez7XOqQWH2MJLY6LkbpNGAHoSlmPafS3c9cJbB+
Niacw58T2f/5CYgGVHMW5/7zBGQB3Th7exn/GRry8w/8bU1m9MH3nrcW7xZztiD/6U2W/+CeqHOC
O+WjZhqszr/MydofusEglM0lImTzDBqiS6A48ZQTJ8+r+l8lOM5zlo+rQ2RvwRBG5OXPX2LQNr8U
P1Rv1WQEZLxB8FZRYOaGLi9pY2O98QmcSenCgU9CpZYNLW4odZHKxY9sDDaJIdAg6urJlbXyrYj6
ytUK4FaVrKhOk8vEyVgTcQDJtCMcES2m2AClGZRFISfqWhwRqQ6WVC2GKCS8IqneJ2WXBp2+EGqF
rKO2/H/FK89iNGay6z8vxv9T1+/ZF/yan//43/wamfGZhWgD1QaTt79WovUH20wSbTQEFIg6GK59
XIk/J790ObB00OTgRf7XNE77Q2JNy/ynKtYe1va/sclbMz3n41L82QywFIU/JTER5F+flyKBIqKM
1hHdE81PMcUe2CMyY7gGRAHrjMTUBN8DH05iMMs1mJ4rQkYhdIbmpZxr5qLDB9jUR9Or1xPSY1rj
nWnYXl0dlOFHGimLSHOl5MFLkodaqx7HOsTrG00r+serOGoINYe9SHKJLNoF0dmFqW/JZQ7TazN5
MafIsYxlZaxAucXtQUSGWeExIwwAy/6OVIim1QBstodGyvcS2E2rijcRJfAUPVe6vCF40DVQt1fQ
uWFkUThBe6Z2AnSt5MEqTyrixoNdAGEl9emAW8NSU56gXNZm6vh1jjxLRPkOB614lpM5eM6GEWPr
grlhfknuseEl9xBlZcSMVVS4IqhBw3pL2OsbXbQyohcNtWPLqdLwcSfE5UqOihentua1bjEFUMuI
PK6e8ddtGmg+uMxT2Xf9ZtNO1SJsrJXAJKcWbiYr2SKVXFveDB3Bt+4ji24qcoR8IkVMbZ2P1Y86
YAQ2ldlVUw3bMFNtRUd9X8orciEFdXxqqKuCYqdSNdJBc0fqnnoKGLlWblGNe8u/jRT6ZmKwHj0i
wJvrUEpv2rB0mulG6G/lvL3MEWIqRM4gQKYHX8WXxLOvAw8LeNim9wXuvHKSuNtomeNLgzpnKh+x
LgJnRQpLPgimXwOUuBGmtkdHbpZZi9nOhEBGA89UOyaudDOma79/JMvaDK5H4jqU56DelC01A/fQ
f8K7sBqIxBQKu4Ehqt1C+diZEiJDqcltTIjoRgljLp4E/RUvDXbVhNuxbLTXyXyPFOSnGlDfWmMT
CpaxQBAKC9XYEUq6CFj/GXTEEI5B0q+BwT6a6RGdPMRWsJm1bLl9PKKDDbdZUNieBNV4luIX6yq/
SJOXYVIcDUar3LV0uxDq5/q1CgVh8shiMciTQoSsZCcmu3YH8jRJ9gHb9IrGLFkwycyF14V1Uq9l
hqDjaxBmx1T3bCluHd2oHgCDPrTtsOkmIqsTnWE1bnuSDReWtjQK74oZDU+Dj0ie6J5SD5YjVASC
s1WJgVLIN0LDnNheej7ABWZt5ujEGNQqwESoc6PE3/m64JTtVgqtU9qkqyFO7/P+ZZIhwOYxXsKa
El170Ks3oKxYArCXJ5uJ6MSehmIVMqyWLEeH+Y5ymQCNyG1MxmaE+/U5kytGOm3HNEnB0nJiuLPQ
ocomor7z5FXXF0s5AwBXElaFTHrg2fOi7FrjYZL8d0uPlnL52kpPhHQdIhPbIcu2tQAwwKfqR2KY
blrQ6z5RLShomYEmiDC3RX4TdBed5h988VHXoNjPamoPPoKoHvqOnMxdV91bBv98s4lGJj6AS5OR
4XBg86M0kphyDcdFczKFq5oFb/iXSMS4VyizQOhGu14isII0JS53dh3Q5bLI++ty9OrWUtCupgkC
ZrEp4/FuHmlDAciy0+TDVhUAz972CPiK/pB3yGl067WpWldNVOwj1lZsjCOLCAGox0hqYi9IV7sN
LzsZWnaR7eaYUmwYi4LZVViBoNQ9es7UAhmNUd8WDHymmLS7E70Vp1X3LQ9cIx/G3LfJz5khf5P3
UOSBnXdMkmtMHoFhj6QERHBofS98VppoXdR4dDKs5Izak9uqrVxAiE4TMnxnIflMhoEnRLlu06ha
wfhfUHYAX9KdiD/U16/FKLuJdLRQDagqA2lsxd30rnUUwlllk3d4EBnQGjnGFb3Y1TEs0EagMnnN
hp0ZcB8K/EwmssUQvmVi2TxcnnhTW8xaycjEXZ+NwMaF/EcoaViHWYdDflOHb70EGz0tRTiOtxbf
i046SP6GcIEoqpfpEN7OptBRz5el129Yl+y2jMsCiTtYYCu+0Q1hAzZ7NdTLPEPbyypoK+IC/GeB
a9qW6BFCOrRTwC/i1TGoha1qAIk9i4Qhg9tCPJiWuZYi7Mr0ZjRdoZTn99pdUr/4hrr38AsTN7sq
QUmE0rqSrZt0tsabp9K4NQpzmedXY/cUpKAb8GVIIF/bep21pTOVAoWedUz8I6b0EHO6ZZ0E2b8Q
xksDPXlJWisWNruICNH2AMYpBJ4K46YnbJh3tsxH9T3uXlQExkGXryR0bORSuglkknY8JeN1Bfwg
O9YJ+crpTht9hOHGwfdUXjnDbZFOziiHi1G48KzOEeCjRDqqGPGiDLaW9Zx4AiG32vUo4V3ji91h
0dY6Qo3bqb0OUm9Tk/KyqE1G0lm7H2Jw7o1xlUnKom3UlR8/CQ2vDqTnDCgwgphrK2fXGEImRyxs
ETKk4rKqNFdIn1TEI8MbjppO3uWwYyUTjjYeLYaODQQI5OerIe1eqirihlq7FnRtzre1Ut2U9+3E
N7At8VkwoeimZzk1101xKZH8GWn5URuv+PCCrL7MKu9KoM8iis0ymFF4+BrIItpFtN2FmV/6Q1Zf
FaFzxVIFDCQueiLFaJQExC4dlXkNGliZpFuJTWnQ5C4ZyE89jInZ3NHrhjNq3mgHSgxBByUvih6s
dYtkFB462JY6TExoyvsmPfbGTTCtsWBtrMQiX7Y9hAnptkbhBnJzl3We0+savqnYCcgmCUOLxOL6
ydQOKfa0IRbW5NNCYPbsQWSkib0+oahop2gxyTdZxacSz0KFd1DzxxulgpKsdK45kkEx6ORy6bYi
866sovfGCl1TgzcU+0dsjLfAeMK7ZsoRZJVrYYTPaxLu3VfWkhynna7xRYfGr1QzDKl2OuE+0wHt
WLdNXG5znFmTuoqIJq5J/qay8zDcDN2tATwPBPqI36Ex+5Mciusa+YBchdtC2im5B8MAgYrk9QvT
BG1gFg6cRKjWJyg8eCs0ZavS2rVq2Zb1rSw2NulYS9Ws1xRzJM8tk+Igo3CCtFLj27K8dTBeq8Ca
1eZlBrqQ87zU6iuxvmu0dZTTKEngDq5MBnvTRRZuBgFAnvrMvEYcwKeKu6B8VPAidC9GlC3z6H3m
OLFtQxJtKXDhmWxlmuNPAM8btAZhaw/4isAYoheDKQO6dBlU0pWSjC4btsNgigvDQDqVjddWWLpR
Ve7lKViVsXQX1iTKOHWiuYoQ30Q1P0x9DJp0WekPcOnXAexsCUfEGGGDLBzu0OCDnfJ3o4RGHw/D
BCxjQco1QggNcPSy4z06DuOiCTempq76ogerHt0FQYptbYLFRHScUV8LQ32LY34dNv12aEeyC2jk
U7grUbQeAE9m9O7GDGR70rhCP+Pb15HKyxOJlMyEaRTLfa7h30qWQ14dYrlaT8p7UNyWbbqU+32t
uuB4eGdKWy0cq4WAzoiYNcMI1rN3U/Fupx6EDUzjCkeMErqRd2yGux6vQrr2iVBX4Lx626k27Mi6
ET3lBVPoQq1gl1ATEkQZqcOpI+hnDLYaaiQhzhdq42/7Md3VsIEGedqS8P5cE/CixvpRABad2J6x
KYCQiMXLVKlUOGsChJrBotZnU9QcvYlIvVQ4lf5OrpjkAZtLUUBxOXM3IuJCzOG9g9vCc3GwlMAg
B4eFJBW4WyNEykHDqLBSjFUsq3YL6zbLh43FWigDHf6JPMch4Cw1Jnx5wQNJrrKtBhBjpKS8LmHR
Z5N01w7GVSEQ0BNlwh0Z5JuuucOJs2hzbI/seW6R4PStPWJr9ay1NSor6rR1aBU4UqmlYwZAkTTd
I4c8iV249bxTIqpbBova0tSbLQiMTVIWx8bU2T30+1SplmKpBAuxFS6GnKFS52pkx0c5WsXQhBfi
WwRYhKOFs9RItj6v6w977Mv/tM++UrLQPCWZzcBlJdIxppP6ea8qGEzaCoHRGvCzYrhXix9lvzOB
Mn19GPbdn7fEijQ3EjWJ2bUhIoT6fJhJFUdqEiIANGWvSBCvgsfJurekQ5ZdiUVlj9134zzjl2kK
h1RQxGqGaOK2PZdbB6A6ZLUOG8Ra4c0cMUGd1k4rmachZ8fYWkcZi/AIdZhgabn0l6WKQlCOyx+S
LLvytBYM/p9hHPMQ5AXOnd6Mr/QATNTU4BzPYPXjh/KoV1YNfldBfYphywlj7PjDlTncGJhLS5+k
cQnlKs3oA/JM28vlZVlutbkyVFZy9IIZUJbJT4n5fQOGOm1aUEwWpGXI4v3ILi/XLoEqb0SVNYoL
21NdgpYXsZovBLO5LIwtiXuXognKXl1ZcXFUWixQzWCUC20QbdFstjrYbA0p0aIeUCmhDBsC45tG
8a89+Pliy7POmTwzrvnZXAmsHhkmiVDbMu2JQDxK0uQocbsAOMInw1yS9QQBwSEm/Zv1K5/1/cgT
4sjKLImAS8zBz7v/yhBYQRc3oEfk+3Lk+z2+BeVFR7cPxASCaC5Evu6i+zxzPb132Crwmc/4hs9Q
1tw2QQKZJINCk4lMqIY87L1efpeF/EsD/+fP/HCBznpCozAlQlVygchCmYKFktrRW74G4O+0q+JE
MMCdLy/YErNTh2H4+PXT9/uL9OHoZ49f3DdRYc23p3Ey/q/al3cA2lfjNlqROruMN+kGwc+2W2KL
MRfRIn35+QP+t1voggHVnmkwqosPl/uXlED3Oamz/+///rZz+elP/N1Gp0VtMTgnBwuakMaE8M82
uvSHbsoSy5keu0gaFn3Fv9roOhGCCjxuhVn7n33N/zYvUUyB7ObhY3pMD/7fNC+ZpJy9qXmEdURg
qAtmhAf99M9vat8jgLyAfmirxnXJLghGwFQdguHS9wQXSTneX2VfG+baFy23FqlPxYcySwmSRSCB
PT4jtjiW5bs0ra7zVGXPpKw10HWB1J7oh9JLSlaaOjgZgjm1qzD+ElZCAosRWMeQIh4v/CQH95A+
fG9OvZNAdIcuG7LnaKouUPmPmogEPS1db8Jd2tXLGB9PKwwu/C32OAwiwVCE6HHGpuQHNz2zfEFY
dX5MpwTIxHVJFu3SSm0rCPJlnHbRpmt9Za33nXztheqb1ws0QWKAkI5QepsKir9eZC/hqGmbJKU+
yHO3AotWktPS6qmbZTieaeS5lao/iHqtvQIrmskKpwB0fw/DKtj3fe7IuJx6MJBIkWXPKQoaGYME
QHS2r+q3g2Wb7LpkKJnU8NR3eG0dMr7ox2kwNGAvJq8d3JDe34d6dR8SXtrlyyTq1xLIjTyLbiRN
aOwkuq6RzIOHNEXJjiJz5UnQABNVczQ2qop/XcyZ08lwBVhOiTtCXkR0V3m06Qc7odrPN4pZwRjF
ByjG+j2T03utfrHKt0oT6AtFB7Xb+WqJU3blK1Q7jEiK4tUDkjnw47QngZ5Plx6Lod6YBkTvHyJ1
sS/uJGI3Sn3TWNHG9G5T00OfRQg2GTHsrRps1bl0Wxu3vXmvgssWNFxO+WMf3TfRXa14MzcR87V2
3df6ZVkfamFXTUscBV59X7HRZy8Ca40sSSGBkWKO1ylZx/61AJSEo9dXpn8ztsvA28hA4vW0tAVW
YHAle4ajSluvP426tDXE6rEhBjcUaV8BTNxrxD76YDUjsSIGWVTWU2yc4kZMVzNIbSS0GTyZKqL/
lnq45pn2o2quPaHdxFJxNYYJtulo7fPeXSi4342JTctYeA5+oVVODGJDpkJmBsuBPnhBWJEd10fZ
IpGFelgukPlUFB6cT0hMmdn7mwzIJg+fF6UbcwibhSy9TcQrdeAR2BRyw7di+xSPimBTMSzG2VSD
s6Dkv/bxE0jKTVUGr2LnBoZ5FcOrh3S2Qhxh011WRjJC1Aq45DruDB6IjS+JDwYDXaPIHpsQOgg0
+3WTFHuMK+8IVA6+ZjyV9F2ZUBh8PNXxPeHvVWy/x0i+VKGcNoJb581uSl5ytiwZ4wh/ire99YQZ
BQwPKF//qbHAinUGAEXTiauSoQXRWvV4Qk9PRGSgHsxEEAAAS26g3n94Tf+m9J1rko/z5PlNB95K
VS0GpWhnzz6K5mCEJg4K0TabcFlyGh4R1IBsDRivkmSH5frr48nn2g9FBK6mqYyfdBkT5/lcKObG
kbRJxHbp6+ucMo1YA+SKx5LYJsg0c5cqU7mXPEEplDEaDbju03RgSwputtcckCURmQWiVewqLC0x
ThpQxzgEkQqFCNQSy/yGvHZeRM8/GTnNTO0DLC2eM+lkMWorvwXQK8NIael2jNF/dgb/26XBn+m/
85D5nweai+c5P7gtvpiuz3/g77IAKxsbI5YjrHUcDH+XBcQHM12nrGb6rprzLfirKtAYd5Kqzf+c
+To+BFb4f6sCFhgzSMTJaLoZyfybqgDL76/Pyn/Q/EgjqdfFs/qej7uOUahkul4+s7PeoL9ayPFu
JNXOBas5rdVn7cUT7oR41UabpNrQBs+aNV/x1Ens4aKn+9EU25wWtRfYVpkQ/rcW12l0DRCzdLVL
eFbReIre2Y4ViV3rzijdmqxtlO/ygXd4U9JT7rNdQ9+K/vNShwsZrwx90wnQXGnMCOuQZKY+cLXw
aOZLC1iHJRgLE1DDK5TgUtBmUnQLbaEj2Mn2KAsMvhemE9ESKUBOgJwyHN20qxv5DsVYwXQAwHnt
yMthQ++9HOwhfZDKLThEgBIkLFbRSaKJhBVbZnfog/fwfsyew4BR0GK6V591362HRbjTdXYbBIrb
hM/VwqIgOwtexzNPcPbSEXHWuezxkwtrl10bhO5qtkLbE/8kgB9hwX7BNJbM9DRXfo5v6WZOiwHA
RQGMyBGuqBiiRef6J/8d05N/UlapKxBYDww8cGrBxUyGsQwIhr+3DjF/emchmr4kkoS+Vr2zQDId
CQAto2UKneoRVBchywv1Ut0w29pat8iptBNN7n3bgy5bWEcD/Y/5SH+UxLrswnflu+RG/wEVp6CU
kBd5aBeX4xE9FKgsisNsHf//5J3JcuNItm1/5dmbowx9M3gTAAR7iRIZ6iawUAcQfQ8CX38XIjNv
SEylaPVqWJaVlmalCDnpcLgfP2eftfO5UN2odMYJM3BgQQCTA8mFjevdCyQP8u0Tfsjp0mWfgX1y
Jfzboml+OSlPWB1iD1XCOzsIyeFIiGFF5gpMmfVsedLBiB16jH76uSNSS+GIctoblZUp8byMKz2A
ZPNidLt6a6RbNQ1ciXSiH1ZwHekbpKyUuO0b7F9wQqNMV5/dXkEmOs7qG2ONLB34tWau2lUAMI+F
rKwVqB4gvm3zvb+qlqBoX8EzYA71iFtNMCGlnLjxqF1XMJ5FfENvRnV9uk2oDKRLLKL7zZVkeKFG
JLOqlOs4eFUG0nmRRiR1hWpkURkT16ha1NJuYnBc99CVaSBNfoana9pQHRxaTzIeoOL2RDauqDnz
JVDjPxKeTITeP8pfyh70oMwtUllqQG1OR+ogLBAwFqfxMcGr28DajOD7MYdLW6hPFo2N/gLfSbJt
WyPaszgFuDR7GQpe5h6pIBvdiyjI1KK3rLSs3OeEsYlPosOVM6csn6DReEdxVcyIORq46pgXgvc6
SKdb4hQxfZSiLXDq6lmmRmHSRWr7qO/NeUxP2W0ozcJm56NJiCzAcDi/oPqmzCPO8XLBd1DCpkd4
SyUvuh+MJS+MaK1yhPpUKF+K92DYVZh6Asi9ppBDcSs4zVlJyXPIIwgKmkCw5b4xN7ydrJPdmxjs
y9zzM4eiK326hjUrDaQNh8EHsTHEnnowuleRYoKkPqXCqymAicARTwLx/qBAA4uLp0G4aYZFrVOc
lh/pAGNCDPrm3kdFukmMx37y6Rw2JD9o5AtFdiVQ/wuxsmzNj+bitTTPWF7lBl+7bUTaB+qRBCRp
0tYniNul9ZFGiIHSZ1ccnT5cK5rbXfEnNOmxsvbkaAnNx6mZQsOW/ClVIo+WIHpy5hRipVGDnH6w
YCwmg6dcc0EIh6tS9RpjLjTblioj+eOfw8rPr0Z/dWT1qLrohZtKlu2T8DTwzszk/O5kLE1ajKeM
bqiSIPNnVbmd7h/XFpIEBqM9onrsZ6p+oC3geFCVebAA6NdEbtVuVWUrmNvRmHeleyeENn6sJ4qB
mAU8nyJbdkuVOP11pPfZzHY1RHfcy5tVBcgM3mIW22K115WFfNrcAXcGdoyYwK3VH+l1g6GotKb5
MUkoZq20Hz6fLyffv6GahTsdpFoxcrBJGxHDPII2oygVg3e8C+L7kEYPad/OahBUOKart7gQhwN4
wbe2vsoMlReLLLM0x8u+lUUs1G1LdMkRpXulXzRvbbPnykSWG6I4BOhbPmaymsoM+/w64HpMF3E8
C6nV9sk1lR/FO0kL4y5wfsCUp8eG1ujU8iBLzo7FwUhmpKXtVuXxuoFM5+dNQapbPmjiT1N2aq8N
AFtvJpQX3RUj48bHW/+eFjYpWEXxLq6XRTpr8ZtAg1DN1Gtjnh9AZSjjlsy9atnSyrQfOTfxaB1V
nNvmGPXR1UulAPnNce4LeFpHHqUMkT7UQN0iCuZJTha6lLxs3fCQG+AzoVE12fg/WIYQzjgoh2qN
bZzQLsLTHNvktaZUj7Vyrejg7h/iZ3VwfbBgEDx3+X38nEWucegaVyzuBeElBYknsi+Uw60mLOmU
dksYA8JcOM57NnsDxK7nT8bxTg9B2HITZorbTejVvhN1S62+jnICXy+oSem5/PmyYKtDwLSoCRsE
f6FTcznC2U+JicfnArp952Yvce5CHnslah0jGH8/OhCLtE9QTExtE3xxL83UbKS7Hk4h0hl+h7Qq
FyJWH2golOiPDq7/hjgXVeV3ce7ircqOWfDPYe6vv/9HmGth6I5Q25qc4A1VItv1V5hr/gu4Nupt
hPFgl7GBI9H7V5yLQ7wETNYECGXACppuar/jXOSmpPhF7ia019DU82+ANPCwOYtzkQhaxNpTFxQX
Q2QFZ9kvoY+D0E9ZaKK/a06ZuEmTpHR7tFGRmGyCXpoMtEExqPUIjk0ctRulK1VqGGRbmqyPHdpU
VMo5IWFNsmryu6TBF7zJ63va/JfHLhWdfMTmFJ2OZAIqGOJgJibpE4bp4VVSDZAezAzqvQoNQ8rE
93gsD2jQPD3NMd1gp0yL/fHYuyYoD3jc6eqopSt5jGbKqXiI/BcN1/Cofva1cK4em9kE64vYaUZU
JXJl3VfDYzPEKFUiQtTyNSswgUnwrm/C0MEReiak70fwbj6yl1Qa7hVQUCkSua6LZhWAuMx4JqLQ
9HQ7xbrluFZj4r1a3lT4B1QgZye3i45SmyI8+jFJvb53s5QdtWlWBQxLHfFGOxyaQEONYb2MeeLW
ylPfQ0oo4rUVilTe7/TSuKtBixQW5eJuhnz/pDRrse86ekgsaTY271bY7Aea/QBdZtXcQgKGz2Rd
vJtiT3WnTX+IcmzdS6V4O5YkInBkOQSpAvzUx8bXJ1+ktyKqEkRCpCWrlTEM5XVtwdlsTYrtVEUL
IZ7XIkzEoSznx15WZqHVRY6AQKs0LZp9y0VjgEYbg+mL9suh70E7Zy6SsGUipTfVGD6qtAvaID6w
WEGFaKW3epC9Qgq81mupXbbGBFGoT89KmrtSLFvLsgrKm6l7eS4K6s0Ear9VrGS0xVoIbv0SeqFe
+sY2DXG/bscEXdpQto5UkePrRQvrayOmPmrAAvSj4j0catQGkeyBEbkyU3Ulmjgk52KZ28MwbjTh
7Zg2j4kevahTsSiSCN/CMoc7oiDfO9b5TVwhFivwKaqOiLAyYrGj1JwoU6XWXsqa7jawKPYkXYp6
kmirI1hQ9PbWMBJPHHIizcSVS2SFBCRgwKbY265KcSuJhK49TBWrprLeOnFRISG4nzopU/zHS5h5
fWAtAv1OC0xnaH/AfrgLUhxiuYVpZg2VrcB690E2IOYWdEToOr7aHbeTYU/Xr6hkW3mkmpeXHoYN
3J+mc5P4AK5yTw2oJDNYATqQCgltS2aPBpBuESMUEb2ecnSPXT5FtYVesNqHVTFiOCQFV6rxkI9w
pfGQhckyR1DH2sOjkmw3qd9ZKdJ5QO17smUqFO5mPtwX2iYDrmpFN0JLoW4oZdtKfR2bYJETTEiU
G+0Rqvwp4qpKxemkw+YZ6gWsELfs3i2wjKUFdjHTuZxKOzj0LraC3vH4oxKQ10mVG0cxsj4DIgM+
D7VYuw0/QC+yRhx5DfvsYMiNW/Xdg6X0K4W22xKqaYG7Q3HM8TgBc0cbW0p+MEbgpByphdNWe1wN
ivUuK+ZTaChLI+N6hEY3OxbrXkFCWdTQOpqpdytFLtJZuObaWgt9kh0wxeejTJ7amh3b1oo+3mgp
EavcPktZuUPVA+A5Xp1OaPmkacXwG+Y1wa8ac/aLJRlQa8h+hNGbJfQLE/trN8qwT2+4fTCd/n0f
vCnWQSULgFORH5rOBImOeZBxx+XaD4kQ8G6a6EW5lcynPDKi8jeTjklZ5OqNjYxVKOsTt+oxgjEK
BHSGXkhdS2Gx88m8OBKCxIIqcC3uOwtCx8ASuMefh1tg4R/6vvqRZAYgENGy7gQJRW4oqzW3ebJ2
YtLvwJenLDjx2SS5NxrytZyjH+r9ZZt2+D1hZox7cZNAAanyWsLRo6NdGzCqk8jG7ARuUxkJzKIx
DK7wgXFx/AJX3CCKTRsDBkRe1ajNsPrpQfsaDdbGldLhIN2cwPAgIGZ32xVKxy4EbZcLMM9eiXDC
wie1Fd4tIwdGWekzFdPIJ2Vkp6zC8NBZ0JjwjVILrYcIIs+rZrg2JNqiwwyieCtEbiIKcxJ/nZNl
ZHWy2l81NLAVYjRPdMwI8C1XA4xzVHrB3MQcEtoJq7cO7m1VkZM4gV6eqVb0REH8MVGFa+movDZo
F6t+bHYDPeyZacWwc9JFpFIORamz1s2TW+SSTqogLzDSAv7Jztraucrf8ItlYkEtGnqclM0Yxxru
I4pIYUShG54EQwRd6dhh6kXOIqBiJUrF4xF2CcqjdUWmNW99SjDNWxiuS794OBV4gorPRopTmGCs
/fh4yFAUcPx2jzlxCIG4vk+O446X/ClNKe1g1wLHW8H/ZtY10LaN4FFOoMgYaOe5NFEYE9Sqecik
amkoQJzgqetR4ImC8tIUCBfDCLz2yaIvd+hV2J0DZ30+vuVVKXnDiVxKbHTqTdkLe3E4PSTT3bhC
WC4e612X1KdbLRCj51IoMDBIT9JK6g1/mRTjM8t32cUtP+dhHesoc0I4oG0foQqouZg89PS9eMKU
gj7xoUEmPOl8BNQXpPLZCnyEhDCWOvSvOTL1pqT8FAX47qjmaa8W1VWvyX7hJKOEsbOUBbsmH48/
DQtqKZ2I3HQy7ry/Qsn/hrCZMPe7sNk+Jsk/20JOzVvT3//fsHnyabZk0HO0flPl/R02GwTSomX+
0u/8snj837BZ+xedVZOTBzVl4mediPp32Ax/DgiGzt/F6YNs878TNk8Wk59KKYTNVMmpQVO8tuig
mSofH5qvmjbtT5F+RN2gRL2bBCX+DQ2JsrYpcXuHOOaPRDX9U1ag/45O2XVZDIN9Oo2Do1uNR2uj
4lZ+m0Jbw4eIkrzumoJ5b/Vi4Z6iAKT9OCwIj/B9QKQ0WsCzEnGbW/KrUpiIsXX1WQDW5dQCIdsx
xLcxU7Kfmo4Hw8bi1zZ+E2DDYRGAqLQsxu0eg78HLSmuuqkeXft428GRb/3mtchHzK7SF3k8borM
OeUdsenCp8UyLBAycs8/XVmCDJV+CjwnZnnp8OoEfbvs9P4upONhoLhc5FguAta1snxZNZKtanC5
fUq/E4ssrLq5Lj0G3ZhibWHgGHV8KksySUVDzACrgkRNwZ8byjyZZ5PwPjq0Gh6HY7fQdapVRenL
JIW0g3zkMwqd8BAmiUdbCqQb4r804GWUG2J2P3vBKRZ0uHb8OaDcU3Pu3Oq+C8gzCUWXL9UE3Yki
kC0flIegXoo00JhkY0p1r/GfhMb+pHxOkyXJePqO5qcQt2tJjbbI6NJe6DhrmlsZjbSKTlQJpZ+J
dT+mN1F0gFOtt8prSY5D5NYdjDMRBtZQx7cn0F8UsbQeUXuGSRfblpfIxJ9ilgL91Ob6oDujuk3F
bYxVntFwX5cWCGNxoKdKhwYdoBYd8tVWFpDRzcZkC8PToTZpRrUzauQo7hsfPvfdENPE8i5LcMHI
4vzszEVcPgXdxuzu6KXp5GWXUw4e2J1vVXmttwef+DYo3JQ+XvjTVIcJgYba06KHXJ8VBBd5/xiz
ndekX3KFrH3j1T2jpxu8EB5qEtGC5iVkPoTyujyBdnNiaVOW15a6PeGg7GOnVGGcNoRzuqC6ZHts
KPVrNqxpOEzo4J3EOjTiTZponooqx6cou5NFL+BWMdyqsNN1YyMzbxoliYOh7mXlSuR0Pd1acUAW
uUOMujLK7qbqzNRTT4i+IOD6SzW9FeNI3VGjJ2Cu5kPy6LPQgpRkuYpfX8zdthR3FPpcK2C9xR32
e2+aUHlCUWebU4LNIU6DU2Z7pB+CXd7q8m6XDXK+yHzIOsZyJL8ZqKTkoH1rwVxXX4XAICKTCEhf
jgmJKXrGups6nMHoe+38Vw3cq/JEoIcD7JRmahBn9iRmMY4pMmNG1GvE9QxzY87iraTdS+YdXUrk
o083Te//kCXxKq7gWkcTqb+gJacI6LsI9eG1FOlKugrl9RgSyoe81toVOFi3DZD+h+o1DHq7AUEX
nUzysbmDOewMq4LBv8nkwNFNPlLSX8nH24b0WQ5yRY/plTkSD0YD6JOmF6bE+i0K8+fc9908BPSu
xsh1aeSKLGTugRZDGVCseVMXpMRxYpCJ14dnS+83LZPZiVK+QKLd1FqwbpJ2pkiLUqSwpLWc8sjm
GmTOIzMwthDYTjWGJuwk/BIQdfShCOtI1LiL0v/kN6RPuR9YSAgTAy1K+zYotSvoEcnPhcTrAmyc
sP/kkfeYVambKuE8MtWZZErbFIsKs3sfjdMCtpOapvEcaK6xJV56TehjqKu3UrhtLLhx5mI4XleV
kwSoyCfjBrwXoBlOTEpZ4sVAY39aJfkh7l9748ewEdyu6UlTLgv1HuV4YQJr7/fRZNLRbnvBkzJk
oGw0J0QQ3tFfJ9ms7ki76a8xnm4nJk207ktuESkeOyMCm5mZHA3IfpltZD9T6ZDrTxgo5ZhGGLwV
tE+ICcogEOvEdETHRSy6OYWlgqpbPNzr1T1ZBXvQEN8Zs7h4TaNDFiMVvGkLEqU07x2hkSXFswwv
bqyfTpL+bKn6ihx9MMcoVOMZpnA6m0j0KkGkC8gsq6Wv1GTr6e2Qd730c6BuWep4quKJM2Wuh4r2
K+oACfefn6m5Kgf5OhuvWvMxHZ/wjZDy6zF4LQWS6OO8p30+/5k0K0kuCcevR/YWeRKWZ4kXWT9V
LlkgGR38ZnprXeGS5Qfzrk+oOemnmx7TTppebS2T7n4lDPJdTMFHl9tlWlLpO5VOZVpeSmJHiJdB
pKMzfsjoLyG/iuGjh7UlLW90Am4T87SuVYwK2RYwX/7vCOXIN6qTnvObSn/OnpfDzv0/t2/BMc/q
OE/TNnsjfMuaIy0zr//v/yIZ+OsX/Vnxp+sYHB6dypPgDnv13xV/FSEglJ+JxGiC+zH4yV+pUO1f
CLYxUKS3mIgQ3crvmA4fcJP0KK3vBj+lIf7fienOaQu0a6PiRVZg0F+NGFA5C+kg9fpSL4SsufbH
BILSxVXPelHipUaVTTqEwprcGqckeQ4JfdPdhwn8QpwzaSw/hpTT+IDBiQL4FBCprDN1ThBHfi0P
OouxRkJMcHHMuIDRDDKzUBkm46soxI5GF6ks4HtJwHRSFlzBTvLNkMbLjsQTFMORtyseteX3n+0X
Cf+Dcmj6bCYBLw1XwBBwgjwTzQeNYUY0b7AHD0huHCPJN+GAH1hDe5HclNBl4tHVK19OXaVvkxeV
JpJaMKR78tjyLWKscW36InnRUhZoVobwRW5Rq9B7R+kh8g39VhHHQ1WrRrf0UZG+dMeK8u8oi/0d
ViW9p44gakeli9MFfRz9o8bZlA0tid5MybsfJaiQtTWEZYuJS1ltdKOX/LnfpfSV1ieD5ESk+OZt
2xCHAB88oVE86s0lVP1ZLp1ZUoDGy3wltK7cTM5WELdSC36IgeZAfxaaO0xpvn8MvAVnK2T6/fAC
qRdMjfbT+B8uHWYjZpIR8ftbCl/JvSX+zJU7sX/9fpTpU35+1sokoYG7oii8kubZOlQSPwCpqmq0
WZJ625WwaMv990N89a4ZfANYotB6TOWcygSTnmxlSbnuQfOy/WlJu9ZiTof8tbpJvUtcJvnvz4VK
iqqjQ5uw/qzhz/PWmxRz1JHV+yA6uiN5snMIXf53tO9/ZPYqdlez1n3/sR8W6++/51Q8+TyVnwY+
B2yF/dDFAbZAzjDHWdJFC7IcvMj+fpDzVoRfL+eHr/frrvpxWbTADhEYaqByyMvaz8Q4lF4f+/90
HG7XH5efnmg9Xh2MY26Dq2BFznYDU93N5pcwa19PG34BElAntvaz3SbRWp1GIwYy7O1ov/Bs/tTg
/SNhcHri5w+Gpg16KcTJ/sM8G0E6tZBMRkagQ9wlFnI2gRs5hfv9kznTkP2xa34Y5UxZHhl6pPYa
o6zplnE2VxdOjOm8/PZbnD0QHyNxVJ78/nATeb5r7lQnmBWzwhHck+N7V0dq8OQC/rMvhTrv4yrg
smhlg8Wg5PE9ene81aXWqfPWkb/N29k+pyKyJ13CEJr9QIrAJUXn4R7hRt7o9l62tramR/D6R7T2
j2tiqsR+O51n2zfG8UJ9nBYFvoZOab8k9mqROIB0LszgV8v74+KbHuuH9zUzjn3eTONQaULvobrv
vmNe+DKXFvi0ND+MYWq5jxKYMaoXccUNdpGtRe/npSd16ZtMP/8wiqD/9U0GpI005DvZAo+Z79fb
V2cFzXq/39Wz3dtPh8HEilBzXO9hCS/E3tnOe+LcfD/MhXf1vC2wEHMakaeHch3Yjf3Y2pe2nK9j
qN/fwzrbDcpTYQzS9OIMzvXSmt1iMsdIo7PT3bk5g/HgPL/s9vPbXeyo9ur15m7rvm5fb0gHuaQT
nfWlD3Th4U3yg48PTwmaWC90Pg9v2ds8sZ0LccSF3em8T82UwyNIOn5/bs93l375pcd1tkUoRS9L
g8ov397ezt4vHNuXPvnZRhDotRlG0/nzxAdvL6znS5/87O2Xhrwn3csvf3h7myEV/n4ZK9MX/+Zk
Owc0R2nY9hp9I2zPktvPkdvZMa8mPYEc1XuEjPaGdKy9j+31/VXivLa2ZpNidJ80+/UmWuXu95/n
0lSe7RApyAcxlPk4jTuf3194Zy+t4LOdIVUEM5GmqcTsap47u97F4vnC45K+n1DznOqZxMafh7jE
Gb7cBvausX9yn3AMIobvJ0uaXrl/fnj0K31+JRG4S2zbvx6eYqf23Vtiv+x2s0tL8MKWap4zOau8
w5/518StTh69urY1gxbpmvZ+thguTOD3690Ulc/fyYh1AeHI9JBW4ElsaQ4+8ftp+/uF5dPl9Bfm
+MMpVBtxS1cYI6C+dgcvv7AbfD1biLBoOZSpIJln3wCvsFRP/IqNcn9yUTts8Pzd+4tuVfAiUVe9
//7rfLmqIfICc1M0WlHOdh/BVwazLumJT0nCXat3aM8xz+7sP/V5/xjvfBkifBjnbCNKjRgJTME4
cWUXBxBFFXSge2hCuIo0l0jOXyQ3TK6VKtE8gDgwdp9XgSYHx1qqGxr9lzixerU3eNoVhbN5euFp
fTV7E6GUeyXYRtIWnwdSFGzCLJOBaJO0yXLbwZJs8aUXdXoRz19UFaQixgoTlvr8GRW1n8XxMGhc
GdQ5/p5OsOpWsYemHEnp98vhlwLvu7HOnhO4glL2O8ZC9k3IOL2sxmRR6Ka2ZR8kO3egMtmP+91m
Wo/398WimFnOYG/ekVHb+cycGUvBIwl+YRK+Wj8f52B68T+8dnpcyINy4nORinJ2Km0VK+Pw+v2X
vzTG2dMs5F4o42mMdob2yb7fbVYXN8OvNngVGaaokb0HVXw2v6ZWBEdfZwyUDA6WutfBNl1KO0Iy
R2btBK61+f5LfXnR+Dji2cx1Sp4PQjcipNJpa3HaO4p48qsp0Z5vh0+lZ156+6Yd6u9L6PdXPJtG
X5axeB4ZMH5X3Oy6fqcxcYtZyG0z1z0qkMPt999Q/uLYh0eJiwcEDP6dGrs/ro1ixCQ776CSaNfk
2a2Xw/Uheh98+4Qe2fOXJSKsELjuaHjzzVxa8ZN+0SGu8sSn+tKF9atTlXwc93yazSR0tWdhgnWM
sqhuKCAZNrjGbbFQycJk83CL7btrzr7/6l9lY5houtTIKigqmeTPX50SCYKkQGLJrvQtrTI0FRmc
rlB8LoRWXy2jSTw85Ujkaa+bFvaHFzAqQxKcPkXWZkMTyfy0NLx8nvwsd/TwXhrrizP201hnh1JQ
BLFmYmjGHMaoC51if7zRtiDkltnKt4/XKOgFrH4vTab894U71QRo9ddBm0rnR29an8rOShSO9kWw
ENn96sf0QZkjRD4ou0ujKV+8JpgJGjgrT1xt8fzGEgh6nuQ+o9FvYt8pNjohLp32cm7vbndvby/d
dPnc3T/+3N+sF/yJ1wtL54tQ6dP4Zw9UCChODALjg921c/vaviX6u585C6L074f6Yl/91eIqEWRM
X/hskepleWpw7mSkk62ufKpkdrK1lrmnHb4f6Ivj+NNA0wP+sEb9TD2GVoG12ugpC/IDoDYKu75w
5n/9JtCx+9fXmR7sh1HAzjch1i/Tg3u6vjU3iX216O1LackvN5KpMfivYc6fz9jFp15g1rANsr3D
7sht6qfz3l44WKUvX7YP45y9bNGHr/NAOgLs2qLnGuAswnl6//+Rjfr0hM62asWvuaRVzB2wgx1Y
H9NF7WljQfT9QvjqRPg4d2dn3tCFlY5MgDNvDq9gzUH3Hw5wfsaVsdJ2JQN0XvBD3vm3l4pgl77B
2TGiTNbAYv1rkQUcIqv4/vsZuvCqnOek46QTrGp6EI0nMksWmdwKyP33g0xL5ywS+Pi0zbMXXzHN
I+kNBnlO7P3d97/7wgSZZ++6FIoVSZ9fTwAgg0e3/3/4YpwfByNu3Ui1eQGFhWE/l07MLLUgw5bx
crbfB/fpJczTr+vCd/N19sobvl7GcAnI1c6iZePK83JmLTR7cGh4dDI3cs1lsagfjR/KFkqiIznT
woZSN0fOPZOW30/wl+fD733hHPA1BEMlD9MED46/K9bjbfsgiN73Y3yVfP+0Qqan/GEvbehbO+Ep
SPzCNpdPvdfoMuxgGzv3m9lqIBsZApe6cB5d+mZnu0Pf+2o/HPlmFG2X7WPHFJqX7Osubd+TkuDj
N6PCHObcd7mDbooH46p0kzV5D6eZceV1xAsx9xfl/M/F2rMzaYxwZz2WgH6nBomNcFs9M6d5ZDeL
2kvn1VJVOAmH+9TF1la5Dn90W2RlF57l37cU7tyKBBVBNhUFl7CzbxxS0W9PBBSSZ7TOMx0BNhkM
53H/U78+rU4OPSTu0aXj5cK4fw8vPo97toaOQ2/qPh8H6454jvCbf55AtHODyxxm23KJnlCnLW6+
H/eLQu/ncc+WURPoMYc3495Z9hP5ukXg3cQzPARdYWa64/zW94SleXXzItpXq/33g1+a67PVNWq1
ZrXT2KN3WyzeIjKE/qXnOa2Zz7vR5+93dgTVTRaGmcEYA7k0xL9Us2tKfoJTurS862i2LjzJXxe1
b0Y8z9v0nT6o3fSt5Hk879wlelDSoOr8ac1nOAjOQ7PYGvYDjW/OleY+roKl6G2Ap3jR/IUGb/dS
4HruWfZLY4F0EdE1vC4MDKYp+rA9mWKmxGbaaw69aPTHZbvqehjAbnim22EMM4yu1C+r6Vq7Mx8C
sKLOn9eE/w6BPufXP6u66GtN3rp/bmulQfQvfb4k/wsvWKRShqogudc4639bo4An1EUcn5DGq9DZ
Pki5MCwxuW1MlnuqYrAd/Zbno33SsJZEHCYCd/m3rFHIpXx+UaayPu2CuNRPZBlDPV+2aZvLILdb
0TGMgUYvZEknofWa48Zw2x5II6JelWJH9jqkgK+C2SR7P/TOuE+6fSXeNeJdGtUA+vE5tf3RFUGj
KMf3CXllghcAaXnUPI0OEfEJD86YftSZ4vZX/RWdaXLrktzYB9q+0rcQFQRMX2PXOr1KtGV3O0X5
2YoPIBv7ftlF14Y2k7KnNllqvjtBFMrZGN9K0k4fZ6fhThpk29giecZ2r4KgJriyQrvOHPJFG7wD
/6jyJVh15WckvvTyAxTIULqVT/OoN7bF6a4y5kWBv8HolUFKlxWgZBuBLDR788ZU76F1D9ZGE131
p2iuCw+Ld+S7tDSuionKSOJmOF75mYfvC4cVqin7pGJmPvPFbXGcCcmNpF/74fJY0jawKI6H8Hiv
Kru8ciW6SLPDEeskZMdP+kstS05R3R7DehZF+7B/4riCU3tt5gBx9czW8ydlalyMViruEdG+VXCt
cKWrYiFd6f386EjpIk5wR8Xx3KGtQBA2gu6W0vt4E6DYH5ycbnhE1IbdPvLfHDE6ALKr8B5aNbp2
eN4WivcMVKdt3QYmPb82VmdI0/G4B7kXrOTe6dZzgDZRsTpU2Dvx06X/GBH0TZzRdQDHX5rRDGDQ
Tons+7g7Cos095iWHnoZfp3cm5i51DZovVibS/2xaNAuL6tnjZ8srSstsIWZ/8rI9VsQu+NzKNP2
YBvz4HFtwSnw581x65s2pDV6vNTUERDI3019rwfpZ70T5uomfm1flZL1kCgIYpGOL/yFaq7ozipl
R19XNwZXtyt5Y71nJ7eqbXwwmreYHgz4ntBfLCgwIjQYBSoM7czVVu92VvyiBUuszCX4MbRFNDe+
5JStPf6w6Al9lH7oiLz3JCSfc9kpZGul81b4Ca3FBx4tLNEemgDeqkxf5NJwWKhul21aKCgwxhAj
0tL8FLwYb/R+l6+qBinICcAJi7sxuInDOVJjuq5BN1SOtG2uoHKDoQPthXvC8TW8bQ+ql15rqJp8
13iUFzqWW51gN71tAGqw9r1mFw/hJp8pS2WHCW1Fklt6TOANwfYJPfkKArxYr2XfSa8rzGUceR2R
5b1Wt8jZNboxaaHkImE6qORHHI3m40zYwewQXoVdu6Bbsbf924ADpfBA4g12TNXvR/qoLtgUDGNW
8tixUiVrCblIhDzt6LAi9+Y6viaisrpFW8zSZ4A20gsdpBLmLoKNJHvi6NI0r9jDsgJTS2vsI1Eg
yyz0wm528t+FaEZdBroQ/O6JU3TD9B4LF660WK769AEIPw2SyUJ2hRRYSs7eJHLXOmS3R/AX/L+9
S5u+nemeKLsWbRty5cLXbq+bUYQWsYE/hcswT8jA5uG0Ess9Eeiw7u/xAAFHYW3+zJv8NxyYxuRu
982B+fP1raq/PTN//Ya/etrQbKLdpFvMUmknni6bfxya5r9wF0PpBh4COydqEASuv/XP/EkJuTTN
ZqqpTuWh34cmHqSk2VGsTqVJ499ycTrLDCCFkyZGK3o4mYsLauzPgZVRCqJYNk0NzPC4Tk3aExSU
ksf4wh1WO7vq/RpHpiqgEx+Qjf9Vb/8QwKmBPvSBROd3axytWa4o90Fn6eCJBhrZ+g67l+TlqDTg
JNrOBa7s1RGLeWoFbwd6/8GsQbv0ii69jmLe+aO/1aGMme1DBCwmgSjtF91MrfwfsWW9jYbmVTii
hIJBO37hDcecHj25uvF92mRNhNRi9GACvomHztPaeKv3KryscROVwM2PyRMdRdu2kinA0pM/pmXt
1WJoub0czpTKv6oyZZ8IbA6WtGir2jsN2CtkOELkYw/IR3jGXES4YJp6dtH42wSeXerUaji2RFK1
A+AYxtXVsbtvM9EVy0NX3BrAnD6s6N0fsf5HXvqU4fhwA/hzuIlgwtKctN+f10VcJ6Xe6aALCuCc
NKFk9SUV2dcr4vcIZyF9dVLrMswYITq9ngDldonkFnSSNJ1LSd79/ut8NRhMYSoKBKhQtKeff1h+
VRSD9TBZfkOziVIavbSlJN6ERe/l2Ct9P5Y8zc353H0cbJrbD4MFshDg6sZgvfPgHUitpvPbwEb1
dXJmqz3Hy+xVsV8vZMO/epGB3Cu0RbApaJMj3MdBs0waezomasgYw1sRqnsKAKuigPn+/bf7ahy6
L9iZ8H/T2Lk+j6NFo9p2YkcLLLXlCOraJr7k68pe9rcZhDJLOYb0Bf28XB4+D9KJQhqUMRykocKk
7VRYk2NOs8wba1tN9A8zwfEAtripCrNctm4KAVwiwF/a1wjaV0qYVuukNgCdNJX/kLT0+MgpZlJ+
moMXFMfAprN7EfuNDzUwbzxcGaCJTJ5jQcpVnoSmXf8Peee15Lx1pdEnOirgIN8SYE7Nzt03qI7I
OePJ5n5ebBYVbOm3LZVuPVVyuSxZP7tJ8IS9v72WEtySArqLpNinV2NZa7ZA6mPMrjm2DeHaDjgw
2zpaTo5iK+SbmZAaCBeWOiaPuPFeKVoy3Q/dxLJQTTW+FbvdWLxOEyKePHw2rsdNp34zByxDnbIx
pmRD3GQLWDhggku9H8IWAVzQv0YBcvdY2WNxeNOZ5TVbOFxjwxQit6ulHK2N3nWHBESyJrsLPuRF
oDnbgEnZWgmXlaiATijVivAc76VRmJzWYrlQq/6zCMaDmXESTeaQaFOgMZLWHrUWOAOaJ6eITqVS
ubqv3FVGfQmy8aPshOmmVWq78wRIIQ4y6LszZ+pmNqHvWIAvMw2VumEemqb+9C3/KRtNQDxp8sig
f7WrhU0qjWkOF3QN0q7h1U8hVletvxtTprmcwrizunyfVfFtHIMrGxipNMV9LNtFURvnzoQlG0/P
0LHFTq3L0C2n7D4NrGo5KuVtjxCDM7BovSH4DmZjJcxXYTI2EgbRgzA7sStj/bYcZsb+it7ymAi9
bfV0qV4hCQ1gE162ZpZZM6p9lMQZh2j9zh99gIVaqu67QX3l28dhc9bBxwfwWOw2aLwopcuMTws/
HxuT9jS36bp1hqXSdIeyglAsTahiTJW6CDfdXtFuOsAWN7Ko4w0DQkdlMItFo+lHa8pRyhb5IdCH
niOt8tgU4dps4ndz5q5I430jS2fbD4BPwuaUDgpKnF5n1rAW2O7aS67CZoRuuqwSv3YTX/N6TG2z
UX9TL0zcVJXfIgkvauY/B2h1mNb1F3kdMWoEWLBRlZ2mlILpGWPbTfGrIZoTQa5DAbDzOmsYK8FW
V4eHXOH23H7BsvLKROcerb8YU3kS6fAc8hT5cEC6CYuRLzlil529i011WQXdMZPWpm78yevl2IL1
Nu6SbD4oYkSE1agPQxvet2NNp61pPNTSEEPiZVnPgGZ8ztoTQ1nWgWjhS2GInajs6/hn84ECY5Mj
fQhqu1rlc3g/2FwZTamvqI4y5Rvr5671tYWWODei0iA35Ye8TZ0Vc6ZcT/AtuxaCwrAQTzWzL3wB
GZWHAoUSJjcyRnHD4hZh9iYa4w3D3YsIi0VgjooXWNkpsdNpf1Urhr1yjIR4Srtg7yCBZFJuFXfR
eprU79iRZy2eH5KWuxgR3JskBWFD7+oeM8t9XHQPTFh5aalxPBm4TQZW8y07ZZdXDLgLfV0DME1H
bTmOzKsqk7mQprjF79hB1OECNIplXSuvZd0wK1rlD/VA+bkbG8r4iZFtIO+8jqN6VJI58WI4JuXU
K+4oDDp+irINjBn8RcgS1yunvpQvYae/96BYCTx5psbgPTOulRBHWAtu3vf7WjUoRFK7EB2Uyq6X
LIyJ6hHLFAtf06DgRlfxUfuutzYDq8W574wPf6iRgw6hsg7bMvWCQN0OYGjHsm32fFzc9wzuNNM8
tWuhxspias1gXfL3G+Z4IYXk30YG3SdSL0M9gVBKDkkxHPMuNBazabK+Rwzmy/Kj8udTFvX7qdDW
acuXKG3gU+k9xNYoMm7qIdlxcGpWw6DnB0g2fM5j+2UZTbrAxbnroDhQOVoCK1kavtiZEtR5VJYr
f8gfct9GhDtq6EST5yx/8tH9LaBSuBmXqZTJ/obB5rZtPzVOi63qv/fRA3wcuD0PQT0AQYRf1CeD
ulAT5ahNOfPI55xb3xhJ6O3DMikAfJnDfsze8yrbxkF/Slp7meSUQTpQCHpfrQqd9zYf17kWbdMe
cOlkQwEEHGSUIAKqG8Yqj3mLKnra9HnzGAyVZ472fYqDso+6bdXaTDf7q3zQvS771IduXfaavjZy
JoNH3qW9DBrm3mOlBQEm5nXPJ3pCXGkfqly+6mpnHLJhZvw58JKCnaJQLrNS7OLMF8AprVUaDLdk
f62lkkkQumoklqVJ+7eFD4k2icqaDIkEOROg4ia23GFIx32RKPaNSd9kxevuTUV7SDKfuceoxy2U
gumCp87ouyZYznTHXLcxfI0pgb5au71MVpmfIyE1e2AJYAf8du30YEtf9EYuhjo7mqr/pGqtdWQ6
dS912PdFl8IsJRF7G1VbmX5xwFvnvt57Wj0aS6xZ6sqHn0PpdKQO5uNzadXQWFedCD3fnmDBJ4ys
m8ohnfNynfgz0C0UYYoCJzqCJzn2J73qAM7p0HxA9gxWMVDKgn3Xtvzief4yyh7GZZtfitn5mOYy
8xTsXos8C0PUkeqNbGCtdXjtXHRuq7gd8Lqmb4Oir5uf/6Y9SaD9IJ9FQQUsp9Q0Z/0EI0h8joCj
ZVAHqxiOf2zlt40K7AlsH9S+hu96Yb3117U4c5iTlEa/CNLoWXHmw4Aczg2n6k5Jo9swzdEcYsTV
R1R4V1Umx0pihym4oZok1C8tyP/6esE1pCQ5Bf/nesEy+Pp8S/9Dgf23f/3XYWkU47rEm6JfJ0qZ
buZu8Y8KuwrIn8SipVJGuE4A/LNWQFGBuBRFdJ59prh/Xysw0axQfqBYcK0j6H9nVlr7UT5+LbAb
lCkIRTOaA2jnx8O/NSScnGJYvIaJRrk48ZeaQTVENcoTaFGexCVVIauLnuAILqXGIH8Uf2BDc+OE
VZsKFUIAZgfHyFUA2/mGejTT+Q3b9c4w002oJGeTNdsaVrUsvJJLvASTWkA8leFRBQOh1s9ZuJmo
zqWVzXGx6lZBbpxmEA1Wd4phKmasiWTDvRomZE7xFw3KSivFqktDEOo523yHHE4F9cEZRsGAS93B
07CDxE71msfzsZkLry9xmwfydqh8AN3qJpnFztLSzxB3W+SziwKWUabyLXQct9TMpTI1F0PZmM3M
Nhhsep1YNbfMx0GnZt7k6zqYPLAlJtCKNr0fzdsi+QziBJsex684o2XwDY7CjfhFG4cia1zyRt3Y
0aeePalz6/Ywxyutid2x/oKlufBz7dDX9mYM7bUsKHciSNXh8aTivs9frDx2mdbzOmxyhax/xqk0
vr+SRnBfTTMw2tzfNIl/mGRApWSXUwo3ZxDZoOsMieOvejSTfa2pnmptoV2tr8biXr7r2IYb1V5b
CQcB/lg96HdKaa+Nht59ip5E6dYUDe7DGHKtUW7N4Fhn3TqwNlo18ltZVHErO3sXc/leGI+VNS6m
eJWiSB3G8RjJ7BhH/iVis0XuwrFfA/f5beb6rrPDVZ9UX12S4tH2o8dW7VjidC/oENth3dIagWMT
2cgUc3awYWZEztfUj1+qnW9aqgzDOLxUsNwJqXt+UT9MsKEVIDJ6ejF11aRAPgN+4YO1qa+0nU0F
XV7G4SEtVSq/hyws7xS2TR5WubDJJi/qzDwOgfGUsA6P1W3evyvam6ipFsct7G/bU/L+yQbkEfcf
lUgOYEdg1RVARSzMiRB0mgqpYWIuuuSWiNktlWShbFVsfZKqFJwrelXDY2qtcqxDkV+dAFB6tdIt
8hLBGlboB1OGiIT1TT6gEtTOVUalTI+2xdQ9cjn10ibZlIb9adXBWqnyXTI2d41ennQnWg20wmCP
bqSZHltFAQRjXyGWyxp6uc+Adsm4PxN4uImMt7AGN2NUF3NQz0Zl7SbV/GpUeR6CZoU342xFjM1Z
g6tyQ68q35vASUY1xuym+SzUFFQ+cEg7B4FV8MQM+VJX05VZlgs1/hKDtarH2OVEsWytm7wMVl1V
nEdqF4o6c9a5Tfz1OIanId4zurCY+4MPfrUPP/l/aVLcWHblRUACSvk4G85VH3OoLPM5COon4TTr
JLs3uu57bsYBrFy9GZq70WzLhU1y1eyfE7EfDXjz/ZoBe9igcPuV5M63jD13JRzQxZPICmTqGZI8
2Eb5Og+Ui5VRXVf84Wqdz38tHv3X74LY96jq/tkuuKj/93/yvyqc//KH/LoXKj9RYtJgwSkmNDhm
6n/bC52f+N+IbIzrFLcqbYd/8ttmaF03UEtzELnIHxjK1k+ANgD7GKalalfix9/ZDMEv/1ikYtpE
ZdyEbZmaNgaSPxapZG6mkR2okxsAY0KsgKUG/npRgwdthfk5ZIZwp2avzNMZX00xvSTmM2Kl/WAv
fXUnsofafxv6s8XCBehtKG/KeilmfYlPcG/6NwU1h0oLKIB/VODRzSvHaU8TMdXggFa3VcI6lJym
eJcFrN8HA3i5kd2XoYd08QkI7TPX54VW3VWR6cJB8+DpLtTodVI2YjzM9Y6OuBuoAKh8qBUnS7+N
tYcZXbjdH6ZpWYCPbG7j9l5A780I6hfA+FdBusbxrCf7GeIjP6l1riYgbUvADvB0H8zeK8q1jHdV
QJd4F4a3Q7pu/Ju52Rcm1QydkzZFokUqIKssQ4O/ttzEriqtgmZge2MA+8q3XXfbaKuoSxdBtZoK
/l0TUHTkzaV2udZf4l0O1b6yzV0Tvo9th8CCTnzYuMwljwuLHqws2Nlh3g4fYAYWWAHdNjm0tLJT
cEJBuQwhY0Ww/Ofm0SpfzYK6A7xa9kDOMdQm6mSX1TqH6nehM1jPlbXWTwWYOFOsMX1I9l+JXiSh
nVfJ+0R9NsWh75a+Zm7LhCM6a68EYESiNlfudBFcGiYws35Vt+ukxiIRwNOk5a6olx6AqdkeGq6W
Q7u2s0OrIdZ4Mm3IS/kSpqxQ37sxXpVGeCn7kCp5kMIzVZDIOsO5AmumjFuRiW1oojfUIteK4xsw
LCtKIks7V5/DHsUdJngqXb2/c8pzgsBbmNs8OHWGsxn7XcOVrHYwnCUPOD27tuTHRGDVLUDgLWX1
nFhu0/KZGdB1tym7eNaCHjCsK6Rp7iRVmRjCGvwccPPJ9WRI9Y8TDgy51AmWaYX4G5ZeSt+9mu9j
Pvce1UckLxmHLSYLJsjaqn50oP1Fw1a1PqyOB1lRFyi1VrK8NZLL4B9MzByzxLDj83NFXB+p/Eg5
0drelsNj215ik5+ipZ+Eg8N+JbELE/o2HD7z+VDxG8uZWJKKy+WoAyx0oHe1wTJIT2ZJfSYs0Us1
S0h8cQD2OCBdOm8AuZaESCp1WvOlCJyTVlAQELRXOQ5NxrhtyCZMc7pt7HEzGiQ2spc6Yra7yCHW
yJ2jE3Yrn2SkfbXWKprE0VLLfaiRS9GNnTTDs9oB7m0yyjM6bXa9dueQrnKp4EXrt7YRrSMz2ukt
m40NYDFJc3yf2UELE1BB721QHmlgWfI1wtACX3KcKIHxweSjCz7SrM7jqKys2OTOPDzDzFkAbYdD
aAHdvv7c1dXeTPmlMdtlon7VDAKGQYUajH+dUox4k9G9Gu3D4Dj4HHb8qYNNZx786A2K+7X4E+zH
dF3XKrzzr1njIBXQOreRqFhWDf1MuY20YB2ra45U1aCd51CcBtQ1Bb3+UDo34/jVOBS+xZMzj9vB
X2jGeI5wazMmtQGa7CpYPOeSLRf3ZLhVOvsuGN4081tE05L6z1AmXklcoS5gZZKLGAl6dLJ51It+
zTSga3NYaOf3vg+8oSm2SplCPl72Ofygcd73JHU7pNP+tsDeXQIgK7qLIShokfyIe2YVmhpZNoYW
ig9GVC61FMN4d6nCkefqJczID6kAgEX/WuLDrbJFar0Z1b2O1cLk/U0djKySstDwEASQvNkBlHrZ
wiRXzW6Nlhm5Ny7D1M3UktRKt8rbm9p4EP4xyMUasr7rBMOph7NEC+aiSx5AngulhjDvdJuocQ48
S/lABQLwMVCihaJ92LDwdFYVGKIrIVlbwdh1VrERquINBORCxq0m5XGADQnpsN7ZcXJv6/793FgL
H0W5lex1/cu2v30kThNlf22Y3UYKdy70Q5o/M6Pi9VcWtJ0heNLudbV1HcIsem7d2fldH6H8QTFo
Fd+ipVRvJGvqlK4xoVvq131veknTbRoENnN/m2cfvZJu0gkBFWs2PSsSWmRf+uAhGa2VlWqeHKGR
Bm/03Y4y0e6SkQFSjRh2UK9lcFCJxCQ5SsZqr1KorDiGjqHGrvLcAs3sQOVFAYe6wD+lKLaUxC2M
ajWg0fAsUjZ1FnDTjD6LKXCHFpBhTa9HGjfWPO+V6Sab670dFDeaXXyNyro3AvPFghCWt11y0SZj
GeTKuDBDKs5mlKxyWNI8uMZYYyOhiKqZXsRPG/Xju9mwWs8g+mXeB8DAQXrW2aoajl2k7iQFYh5z
J1jZ7DnDdK/3rNmzWE413a0mu+l8fWtNkLKtbMqWmt+DIp3MpRTmwi+7kwJuM3myQSwrvSBqJs++
Ha1RD9DOEm92RoHZDlgT+xhOLJjXb8Zm44MV+hRMRWoCW/3QjdsuPabUgZVi09ZfevXkjC+DEiJ4
2uTNO6sQM4NVdqPxozmUBbMOu1GhCq6h2rrIKlicOCZL7d5HI5hQl6Zc6qFovp/RTc39q08dPJ7Y
kK0EoU+5DSsHbmaKCBMjpy6ZdPAD1Fx1zbmJVgfHiCr3v6e0fucAvoo0bC2dlw5cpmzsPlTKS/E1
c1Oyu6fYthdy/ooRK2rJpzaLu8Qvb6QNDFPWgre9AGwr+sitKV0veCIklZXO7bq3NNxExF8oDTL4
TI+hAT4qmuA90ZuJ+F9wDm2kQqRlZLfTDAj3lUTCxZoUZc45jGjmKPFdpcz5Vd9OkI9q4Nx8poWx
r+u3VPhLux/5IZxk3WXiaeYhtCR3OJo/ffYG2b424Fz37bWVqa9Z476aAdAr1+ZqqteFxeKAjzPp
4lPGcCRKjc2UJt7QRc9NM9/rtXjQVdDgPJmG2i5jxX+s/ddizu5ls1X7LUUApQC9uYVD1XptHKgL
J9HFUzNpPvqpcNyn9Dm6UdnSLF/2dniO8nkdALl32nA5IcdIhuZk6+3GKNAv6cpBMQq3naBMxhGA
bwe9NbBwuHmecBR3Kvyzog6s/TLd+/O7ER5F/8JTMYe215JOhO8rko/M6d4n/zr7qWJi3Qz+PYDM
oHxW9VPofDUGfHt9o2V8i5OlHeG4pT5kvvWayjntoPmGp9BERAjLqqRR0WEU0MDYhldu3lRtdeiD
yO3TYRtUxCNlqHzwWb5oENYrpAQTby/t11NMsR7J4NrUOr7C+dmUBPlm9SYyYDGHhafZOoR0h01B
I4rYGcsW1YOjpjvNYWKU6sMVFKPV6VnvdU7Dzc1I6gxsKGuVdnSEvxZmuNVYGgqrIgCakRcBqlwP
nlp2bPIUVChWc2bstXFPvnphNWxBCpUKrXh0ZMgxK9shFaEwFrl6NnoIGFYT1WXcnZeWA5AO2lRN
N9pIFHHZKRc+msLOsRSwYvRLlmcdLGdiHltWMwJqTrNFGU6IBtlQV6y1SLqZZNi/YxjP1i+1KO6j
YV5N+LQUw9gMXf1oWf0xDB2+lnV7I4by9ecL3/+Dyy0gyj8v8Tbv8Vf9J26gn//9X+619k8O1Vhu
rxppqJ+rsr/da22gl8ASCHEokP4wCJF7+O1ea/yETpXJapIdzHTwJ/y+yCulQpEXzSuX0es/+huQ
83+dBFLwAmm0oQ2onOTVfsjlKFlDKiqPKNW0tkrKwc44lAaUsdTBeY5S8WoFWPRkgNV4aBzOQSCZ
d5HeAweOq/FGGuPOxmCt28l7O06BVxT+5nd1g3+XTfrh5s0MAI86E8KWJDun0dD64827UprCgFbI
zjNPnHDHJDRffV+tXp2iYpnuw1C90zOjx/jghPMR5LQiAYZnFtsUTPOF5av2ifMqVE0UB4rvGk1l
PxSa0DnOqLL8sqMyvEAqrIDPCth9bcUboNI+w2bU+/1dl6fG7OmT072iLB+hfJt11RPWNCDv6iJz
1qIMuveCN2THn805jjwhPSR6/ugjoRin81M9Rv26ag2dbkqROKrbq7WOHncw6YDltjntWAcMSWTT
KI56lNmQmvF4QSY16UGF4qOshzxdVqOa23+RlvpX+g3Pn0ogEbS6hKir/5AKTHVZACzNK6bBmmXv
vRMhpevNII/J9NIbOVrrl1f8714Z/mG9v047/Of2z6moPz/xBzf/rgP0hz/j17qX+hNfZGbRqWv9
UsT6bX1QlZ8kX3WdcRhWDtW8dod+Wx9MamI0ZhzbxI9LQPSfy4PJqkKLisQWDSVgun+r7EUv6XfZ
NnpMlNwUhdrb9Y/jP9fs2++ybVNWVFZEBZozRvESZfLOTP6Ck/FvX4HoK+kyUCswFf74CnYxKNXs
hyOjgCa135jaSWLb7V/E2H7GP/wzpPfLL8I6oimkcm1pGT9U78y01cJeDyZXDx2aNlWtofnwO+tD
tQ0o7g7V5msdSdd2eWDnhTcZKcY/lXwZX1etA3pdGsFVEd8rlacac9a6Ju6YK3hW4H4N44GKclsN
BVmqrAzP6ZBqRIMCe18M3SVkIgavdTKO29gOSzrCUh2QyVfqZ6yn46ZIbYURAs1oIvwxBSYdoWmA
dCHwZ9rC4bCPKSZQCIiXHVdrWPdRYFDVJtwyXrM6CMGVk6T1a3hJGomXYlKuKkSWnGhlNLFhrkYO
U3dtgX9hWUSp/gwTP/j43WP+b9bp6yf1w1uMx+662V1F4NbPBdTfPStVnUShYaLaqjLtIDtzlytv
MQN5VGD+/IX+mEn8+bP8/Qv9OEON37wK5MgLjRlinaG5HbExB+rfSlj+/CpXX7XKKCGjsvRa//hg
ho5fiUlTR7fOzbtwJsnR2HcdOsg//2X+mH3811/mh80t8y0rrmZ+meE25wN/HFI33HNpnP4ikq1e
N/I/+Xh+/CrXVeY3IwBEd7rol3Zlftv4hChzLmirto/pyb/jsfvz3+3ffFB/eAuv//x3T8Tgi7EP
U95CpTUfO+kvUcW70zSs//xlrm3oH34zmxk0Yqq8ndeT1B9fBoMJiqihn9yaqYepE4uueW2DuwZz
St785bjtX72a/OHVmiEcY4WY+pwKOlMnHLlL0WIRYbNW/W/CjK7TrUh4hv29tHY15uHsTVKB7jXu
AP39n//u/3J+U3SDMIBUrnAY3uwfKW/CSoouEBLTtEj1x9oxBCNYx1CrokNV9vaLXgfBjR3MGjM8
DlE/RSO/1aVzcsnUNDhbfZs9GKlGW7Ux5WNUFApi6kb8f0h7/GOzvo5U/+cNf/X29k7JSByjz/Z7
yv9027/+Sf9od7G48KEpcLivjy5P7a/RD+UndimbqUuiZDR+r4Kj37Z949ru4jDAkZ0bhaXwJf/n
nIjCRIcJek375Uzwt64F7PB/+FYxTskPYBKfV+h7OUCaf0iYW0ZclKNttAhoYmqZJYiS4myS8LBF
8Yh52zPkvGrpZpU6h9nc8iaCGBCYUP2qFwdBezbNbtS7sRCbIltpTnfU6OCP/QMRZUIQN0hAjH4/
WO8hp21GJCeFdAGZCpyCc7FtEH4OK5Cw5KyZVUORPpP4K+NoV7XxORfMz0mKCMg2Gfvs8kNIKDQl
ezdQiepbfkrTdSJlk4vCtYfca5TyUbSaa9Gw0XpXz9/S8kxThxMJteiIKas1xxu3U1666nO0XnOF
MwC1ldlaFCxgMcIm7XvSuq0kREvoJIXg325748MunjIY85bEy350RoqKpzoihh2050Zp8MtHy6G4
zZKATtinGD8VTS4pBS9aziJqc2emAVU2xeuB3Es0lHV7SRD7WRpjJkQjQhqAYc/4Zn4vS5Cxk3E2
xpy7urjoY+epGGmmy1jdx/qDuJ4XnJ3fviYGyhWDdccX16sOjqLXQaX+ZpfcRYAZls06ssJjNxSL
ojW9ISUrABfbohA2r1GroilN11OUc8QJ7/rEevej0cO1dzFn6Ra+erbIwXIO0al8dctR83HnIN6A
RVpbXmPFRJvjZisdKg+pIj+seCBr6R8MrbntLGbc1Pqp1JM1Vehr0Yrxwtwr26PE2aqbPXV3yjQp
FI5IuLGR7FVHeKIYthWxnBgx0WQRqNCadJvJ+TbBmcz5ZiGj+OAXxToTKJUV9J0xdGzmBQPczgTs
qrhe6nK8TGlDdllZq1S0NCgbKFSTTW4aXhazmKvVc21w5cOGMpS3ejBvoo6jnc6jTZXMmqith8yS
dKTjqPLXAidWm9WMGtnhuiquswBZUbo+3bOgL2/q2t8GARdErYxPqh++5On8zNF0c1XBxBHfpxzd
42TYhC9JLJm8sHURmboYcPhk6L7Nqt20ZfSsV9lOJZ1SK9FzSX/AMfBCBBUgAH9n6oFnh2KdlTfB
AHhhIFiK2rLgzNU4lPf0xm0EF7jQ+tZb7UGt7sdZfR6ClTWWrxh6qP681AplJ+eQByStR8yCT3Xy
Gs5E5c+jQjE0vPdRs1ujF7W3SHGM8Sklha/2SBfUwmZ2tn0SprYuDdLHGcXVrY/pi6yk81231x60
TrZpjs3bcn6MFSZUa+fcZq+KZAg6pO82M8frV+fZipap06+dsTyO1EFV2rN0oDOFfljQMgxRGM4y
gT4m5HYSp7rTHmzzJqBVoE+qO0zWzZTVmAxaEpHq4xB9ah0YUkk7BwV3HFQU7bb2NLqR9VRNG3lN
CDEKG+BxS5xl1Gj8F9BxFTZWKLcGjYIkHU9dttd6lXeToenSLJ5rObzXU387WsmhxF0TUXc26RPX
JZU4hisWScKqVcT0oEp6gF7TT3sGnzAXm5eZgnPIDLlar2SK0FZbmyPCqw9LTttcPfn4vPN6mcX+
MmMStu1Ump/XpB3DLxEl2jeW6VWjvYi5O3I9WqmRU2y7lMHkKYUKEft3Rdzs+lJ7nkySV/V56O9r
kuW6P29zFrVU9+ApLK8GJVm/dfHolnrnLPyafJORUEn51DQS+rNj7+pGfAZVd+6rcx9lyDOTU5ei
SGGWPoxqtxyYCegDsni+pZ7UYbgbGtoOUvaaG7flUyOyoz8F2ZKLz6s94l3r7NdECRukmMh5VL64
IzWQ0tgJLVn1BJ/prclu3Xenpo1XNo5mRGkfwjZ25vXi2auXyrLPKWyTSYgbQVPX6vR1r9ya5YBJ
iBacbaz62ctTJmHG29RJFn6VrlOmerQiP7cUQ0fVX0HC7XkzJWkMkgR5wGxuhsa3IETcmMcuNWse
NIGQhahswnajTroXmr5Ltp6Euv5Oo0mGmJsiYy3igvINVqako5HDlVGcZhWZbOyQk448EqR0dcOl
UPpVmZFDV2sidiGhqBKRVsE4u/MQldX6mpOiOF41ydnqAODjlfKnaJvb6Q3du1WdBytDie5GHixH
K9kHF4lNzt9muSYAT/OnHtP93IHcDXdJam4GCJOFn+Nt20gZ7PxhK1Wsc7pkyybVRHQqmfJtYcgN
cx7kAa0PouAPtKeGeSRh+FCIF2Flqyy/EI/0UkTDZv/YldtpbhdxhzFrGXfStXksA75YlXXbkIwM
aur690m89/utlhMbIRsg1HOjf1vito8wmbFKWuXCkasyCEnOAzprVzn9hx4eAiDarn6Ky33fH4kF
+Nq4wDhHAlxvl0H2MhjBMerPjsV42864Gtzy6KGgSdmTFVTGe4uU8sRmOnTO0gxvtCsfIGkwgL1K
di0zXo6O82k6n1Ikd1NTYPuZPatGBB6QQ+uLJT/UKPS9xei6Lb975mR66bb9Mhex2xflrh3oC9uF
O1fRRjYt82mx16s2PmyN5iXT/hmuXJ7oIFwZgnCj/VHE2nPd16Ql6KpKRrnD9yHJntI2W42JuETa
ThiC+aFgzwzbsqj1bdx7mc9SwPbHEmd2N41BIC/SPU3lXUNaPXbn0gyX8YhwjK9dOGvJQuN+Y8zL
rG5a6gr7PmJf7+babbtxOxXWM1355zBnE/Ud18nTkz19yOqYNOtq8NeGrm1N4TWkOx1yG4a17xw+
VzzUMr/An6Kbjkl1tpiNJ7Ie63f9EK+l5DjAl4YMs5em75qD1r1YozheZN0mLgvC+7ui7INFU9qb
QGelRrS9UOxjYlcvYbk2RbvI8mRN+ZFOfb6oJoxmR5+hIW0skEvrJEtY6DRlqdhfZfVh8ynQMVd1
a2HVH/QmkIkvEp9hejLrjsp0vlGKnTQeQoDgWcnXdG3USNeCV1usSrr9TrydtLepWVrhXdVs6VK1
+V1awma4Du/UnFU1T/F3Bf1kwZOV1yy1iaTxcwPccxFwgNDMlCbRs9Z0bprcdDSvazbPAjRHEuUE
bHidTOPWrLDuPU/ptqDxKiJraTpXdf0iq4Jl11r4ju9snpMMVIad+v9H3nksx45kW/ZfetwogxZt
9iYBhJbUYgIjeUlorfFlPe8f64WbVZVkJIth1TXrN3lmL7OSHgAcDvdz9l77IeOjWqv5Y+xrmEly
Xu46sxAhG7u6ZyPt9ivVGq6l+r5F6pTFu7jDedHu824TYFpIYnxtrb6svGGuG8MVAexzk1+Am2bt
asPBzIF3PJviSJrvVWskdi/3pxh/mBBXaxTQSIq7mqQrhBJRP2WBe/NgMGejGQDk8NgqekQV0v4i
351tPjusagwdgyznzutWof6WeCYuJ2VFdnTCOjlc6QOezCkFk0K7aQW7KE83fm6sOW1u6047Yoly
WOOXcpVtsCE7Gje3s+4bJOJB2d22vbKLivmAUKvx5hbSz8ZUHK9DZ6be+8WvrH2QB3HZ9HN3JMRS
QSZrHs182WCdkdtflnKdN8hsIGnGGqHP28oFC5ENOzHZodILhGfU4muJ7YBwksOtmW+i5knVEae2
s5JFoxoJ7PGbmxD2A0X3WZtpV/QHd9TzUdMARbP002DoxzatX3VEpAaCWeQ+c4urS1UBvEiAWiUc
ntq8u80jn+yrNntlK3ZP3hm3Jz+kinHKR/60G5USm8Y39h1XiWluJC29ExBl+E3NChlUpe2P+cpA
6RD6gY/nmw4sztZNQZ4l74c4r+r60BTqusSzKHfJRpHbp6jfk3HneCZnLGMvoPRo7tzwShx3bkUf
01/0yJBpjc8pWezZseMQ/NWgQVIj5DYhGye1WGa4XQWLpFoa7GgOahyVaBxECoylhRm8f+vw07JT
MbEY6fl75hbzWInsHsjMENCpDhY6zYpijU5fF5/GbsXxx2eLq8wjdSJeFMe4KWbm8JRX5qorlfko
hnO3BQOnhPxd6p6evjR4z80a1BNnKakCzwLFBX2aqglr19yFrcu9R+gccy8SNgUsIG1m7Uamcl/Z
gvnqc34KGqoxWnIVl6j6ZMcrgkXQK0S617ecsnlu67C7SzKBT/x1SB0sbJZVEDtDzQNiE25irWkI
5H5R66fEA/neGWBSeCeM67Kni+zNWqG3a41zW3OlskL1dMNaQu51356mY4sjSiFnUXkeReYEKdU4
QvV8aXATa305uE/Y4sZScDztRk0XcoFd8aEDtaP2xXsvjCS80eOWdY4QksBhwgperKRfl/yoRPIW
A+1gM60WOQ2sGgUJey3OMs2HgCtwIhEnQrDyjH0Q76JUJ8/3lyAe1XobeuG92IW+bfjGr7K9pd65
NygqDx50pOxJyh7i7m6UrbkiWE5VN3dS915rr0VSkWbZ31YNN4H5k/q4nuUnxTNn6NfmpClqrTAX
EKMR1+2xD1TbqxzCw6dCyumPGt4XLMFUTPuztPdHEYLIQFojExeYwsbXYltgun0fT9KjfIC5OGzl
XD3Ggwpuz3Vi9cNqOQXCSprEdMWVEiJr4rQmFeAZ1HWnoc43lWbnRRGC2gLaJk/TbF5GceM3O90s
sHrUV7XJNxAJyl6SyiWuOWOSMur9tRsHPHuve8eZS/a7a7LtxNPnGfUuizitBYP7pvT6HMXOScQE
e+HKz1j6v8svBmWeiVluifQtvl55GpZyNJgd2sxBX1eGuBAMZIFVV2C0s8D4EJUbHgyrfamIf/eH
dAY9qs6Sh1B6c31MnqTTKz6fwd73jpU/bCI1Q8vI7oatW549qPld7HaTxnah+2SHFs3K5fSvhlMk
8rSXSFbYYA/sTTdw2l5qtxdZwfQr2StOrandp8pw8/MVK18Lq38866nLxSNCsa1pZwX3KBMGkTpn
baNxbbJ3qxSfWq88qf1Tm+h2ZPFyI98UUEno44TJUW/Epp7lhsIasx/iRWuKDsosO0d8liP7klCZ
6Fl1cElxaImGJUaxFNqtHId0d4xj1OAIHGpqU1huCTaFdpXrOGpwzJVtvGyMS5hR6bvJjD2Ltj7t
GHp6Z5XjRsGuEOiTJLTD1xgsyFSWjdbpDMERVcxPqzR6lHMgBvkkO7kwob67vaaInADPGKoDTC5f
J5QSG8jV2Mrbri8T/TuSvOo7SpDaXpiSHf5Y6RKBw3R9wQbQ+d5FhDeaZBrH0VOXHzROzFF1lA1h
1bNJxnst8Yl6ExE/5gshvffbd460WrcRGvbSVbWs0lueiZ6WKy9nIxhKg2JPCdmcO4t6Vkrp/ufp
I31Xr/w8fc6WCkMwel2OqFcONlE3J/0p20sryWFur62rEArHeKq2/ia+uwRsnebl2RpF4X3i93CU
wmlwNjBvhpWlJW9q7h8MTjpx9PrzpZ1TRqe14MsIZz1SxFSSmNWMoEKzh5czl2bF0tuYp372Pp+9
tIdwBbvG+biE4lW/uacsQdqURkkfGsHJ1zlD/YSyjpbVdq8b2qow2Ze0mntjofZsRDzqepDtjb59
8LpsK48ctSPHDTkDILPCzcCJSBvCuZddR+HCc+86eHMZZ5uaAl0b98+a4e61RF1M2mlcfLfj2Ky6
nh1Inm4JMiCXHYifVBywJu5ZNOZ67BMRKr0ZlWErVnAzaL/cAZ6VIQR82Sk8h8khluOdMVJwLJXw
qmAqp4N/YaH65nlbCk4Qid6gCV3m7Hl7kVSKXdLUdi1Ga6F+H8ZLjHr1+yEMYlhF6C4kAn29773l
kWwfF7WtKdGSOtBL4brv5lBIHJ3KeRdGy4xm0mSZsFB2N2m2GmvUwZF19CAhNGAvQDXM9Naw3eK5
5XBm6pbj4l4ytOUQqZsRl55rbKXx2EulY7GtqUofpS4Sf+pTeof4NnjQWA2JunfCrJ23ru5YcUPV
VOTgRPJyPZLON2kHzXBiBnizn6f8d2slN/nPO3DWfRAqM5IYj0JiG88EsXgjlZIcvVECDVhthwJI
YixzRIlPnSwdBD7nwdPPP+G7ua9YTH7yeXgC5zkBSeB7ppvVNZXApWGifx9i/PZEv9cUbgRUltrp
5wGnXtD5QvJlYp19H1zMuHGEmtqecgHW1++qA7tlpq/rlbvLV/nK22lEwmhzwPc3V3AVdtVGWmfw
4g1HW/tLfR7aQC/+eBL/f0t1eDXxjJDz8ukJOC/1y9+Dqw8vyft//Y9l+d6+f9et+/Rf/71Xh01b
56NtkU84Neb+bNXJf5sIqLSdp1Bn5bcO589WHfI81ZqikNBV6Z8lOoj78FXTrpMkmT0er/e/o+D7
qrtAO4ji35piWCidQIA+113E+oiQpOLEP6QFomNd4PCAy4c901CNAVwUWbBsH3fQrYahG3sQk1eP
RWWp0niYCt3CVCIfC0xB2eQpqWizvwZNwZHr9+39bzCVNAXs3g8t4N170gb/Wg76x3/+x1wy/6bR
7CX1DfnWZF00mKN/9H3Nv0kE/LLQIMT7PWl40P+YTMi9CCufhDWwbtka80H4R99XpyVMJDXCB1C4
Jr7Jf2cynX94JrEXWDm238gKNMAbXz88cjB4vtWju+4qUEiHPLj/dFu+OdCdzVX1/O9P439ShHhD
XVJf+OPvp9lDep8X9KYuDHK+jp4PcnZ08iPXSoWKQWrJmwXYofP80Eap8/OlnB9Xfo9iUUGXVOSz
rAFfLyUOAosod0YR43dXzjfVFLKUULyRrqL+Uj7qd89Fx8FJdxi5Lg/n62B+rcQVQEcGe+dVR7p/
KedL4gTC3/i8j50uiDUOdYE8qQt+C4g+PRszzhIdtXJp9xw0G0riocokoBMgxr5kV20bwjXGJOjX
YXMVqfG9Tz8jqG9CEKgZ27Y2fMUtmasrs1ZAOLjwYq4h8sxa6SSn92bzFlUHkW4ZpUWZdrSLVcio
V1AcrGKwI6FZV0l5k9aPhQ5POVyI0ksr66Ah0OxFeJZckG/JrYVGX8C2QxWxAOaQd3ZtQXERD2Kt
OnBWJ9RzK2D72wiBPUZ0vTnhdPGNBk4nxaZT6vOa821oOKN8iA1jI5Ejh54uuyuBLQRzeVhF0lEZ
dTtMcUZatHJhUeRvWMjM9i2MORNBIE4paGX6oZUP/K+8IdkkY7tStUfXhXmxr+TF4O1pXs1UQEDe
jeXu3QJGFCy51agdY0maqY0zCs9mttIKddb22SITOPNBSqOHWH30/bYLJKfGoN8QGlZB5L2l2jKw
H3ZHGFkV9/Dkc4RLR6p77ADdJN7LqmHTyu2wCQJmW0eVv9HUZhkMNN8hXsW+QMduofrKum8ezEGk
FtnPc3llpq91+KzQKQ5d03DKsvdPmq9xQI2f4N/g64pph4bIBdtcmrk9zi7FnA528zgWnZGOhACC
N28LJzMpEhl5D1aucZedK38k4rCwhPZUJnZHnT1vjMjpqd+3/BDrnU0ldXYfTMIwbTbBCQUUOLEM
N9JaH7DiCWKMzCMZF3r9kkeIC4DNmThEsqey62wzyeG+08voWu1R7KR56XXzjnKk0Q+7lNO9Fwm2
HwO6Tuq5mDeoJKHdUJXHPWjdQUrr9QDRSQkEBBuQFM/lbqkZ5bwZnmUk7zBFbF96KYPqGpOOQ8N7
Px3yvMDbCJWxFwEmdVp3TNxDmpqclCmnRctQqZk/0Ysgxbusvk7geXlV7URsvU150+rdEfAz2/6D
qNpJHVkzgjjelUrdisyNNC1/5W60jguUHEl3rMtjkLxaua7MNOr1Y9Mwr4wHwUK4gQV1m1GgKoFx
oVxltkgjLRf5fvA2irCfaji9u01HTLCYjRUcPQwsS+5GlRuqjG4Y2JnVXklmOCGSMdF41bzqg3Ux
ST5QK+BGMd7VEkxbLz25YBs8s/816nm4VJLymMjxRqKp0wjVA4leGE6ojAHBo9sYAz/x6Wdxhnk0
xNJJhn5qV3HkM2QMYSlncqzPmiXc6632ZDU0YpCL9rr0PIy4WsQTqCZssBsLRJFRLqMMe2O8aekX
8rszGqt6P3mv5koKbs5fBEIApwhHFiIHOTqk5aLk1YilVenvvL66Nv1sLzfCrY5YwrDWxURpb/N5
i6tpONQg3pE8pFia4yoGl8K3aJMZHUocuk/906A/iFm0UPNsrUYbSdkjYVl3w51SLPTwRHdI6lUb
akoWvYJeT8dX7PypiV/UlpuZoGlviP5PiurOuzizcQuxkIy2Glu2XAibQBj3pSggEm63aWXBE0xW
k9dfOWKGaoRlyvEGHVNnMBWF1I5UYqS7ih9a7tqictpy7oWcx920Wad6f2oFGBp9vNMEUI54360Z
BdVkNgDNkJLkunP7ReiV83ZSbFloNTpfEGhr1XOhqFay8avulP3k4A4Na5kU11VQwrzydxC0nmNI
djxJwEOOVoBkr/z5mHmLFuXTVBSEJOnvR8laN1Bj6pJGoPvLy58HSCq4WBVrXPXZsikIlTCIIvFv
ZQPRUD9Pq26djvk2gp+SZm8TurRDjFVQfoWEwrpb7Kz23pTTJdhAp1F/dU2+KIqjqQElQCCl2JHv
0OnRm2TpxY/Yag96gJZqWIXDLqwBgkVAgESOttV91LFYj+ZtEGEMT/u7OtuktC8s/yEsTT6nZrGq
x24PXeWpgPUJgm9mFLDKolXhEzAqug9+flKrk0qQDCBIraFm6L6LGJFD8DFAxkR/XIydsOzwe8n6
NhHuIwv7ZCDRuuLCKg05mtC2u9CUrzotOySqCuAPI4l4hFi8lDXch3QqRLFdTjyydsWnSNBocipQ
V9iV8aHz50lqgQSXhYVSUsTV61XnL3JXn2fNQs2mDtxyyLtlNpJ72EkURuduISGyWYi1fK0OTo6j
PZMWg7Q3aD/p6bww3aWXUHJ5LY0n8KNL1biXtcdRum4Q+KT3k9l6zEAyRd5x8Ac7jdbdZAZncrbq
qsGsF8nBWiwyUKU39GAaOsbGeCcL10W7M4uGmXDbxVuRYJFekI9mAzajflRhTaig0gZ89oI7vJjB
a8FXjHXAAsykDSIv0q+x6BeSHKGDCbaS57+4BZquZLzROICnZgnTnzeQ0uX0URndmZ5g8D6Cs3QI
9p3rGUkEGhh0aOom/wbmkJkKaN3arQkitEes6/IB1uJ5IIqzbHhG6k0VtIAqtQnlq8C89Uc2Gw2W
H4OqCQWm0VgPdcdSuqWtR0+6ROGDrd50afIWSxh5s5CGoo8KqBA+FOPatO4GC04BhD88Ry0fvDF3
Uk0BUNPbvQ8/FYhO14qb6Ytr+tRYJJXLdhdW1c91k9J9cTBoQfYxPUBQCr1pk9PhlCQk9NbCSKi8
qdgQxMoZkwMuBPr8qt25kD/4R9p4VYyaI4MbCIu7FHMuLdiI1TMWEsrofDgrDQrRizJgb9WuPDQN
qvJLlU8ikLeCxmCVmbNIKmyR/Z+OP7WN87UwbnIUL3yH5pG7KedVOqPd5fvGTkppOld2HVOmqG/q
KEfSiUIFCVfZLcaod2oc5D17owzVpxVvpfKlEFM2Dyou01sZH+OoohisH7RomnXvfXHqu70cprMG
iJYk33bdgYI8b3zqlMVdLeQbz3zXRrecNa1oLcO4fSlabVYUJDd6eMWTuEQ7yeTxiyFaQrUK2S59
tMqwSpji3U5F4jwSwyQnVyYEyMHYyEKK6uZQiluP1yIHv6LW+6g+wD7gXXvjsyha2wYOEfzTAaS4
Ve4ybQNdEUUX7ICNKyPcuXcRSan9ocpvRJEABQimSbXJ/GNHEy4w56a7j5t7v88RHdKitJZd+9Ca
H22+yFVEmMODUF57hD9MzBQCG2taqf5zgHFWNGd0CGdC9ZKi8vDSx0h+M1MTTOlDLPLVo2soyKGt
i4cyj+hl8P+iVG5T+mBApAbAYmQYsE2r82SuAhBwc7bCo0grWJ8l7QNw3lldPedpAFQigBFDn7PF
QS++eXiis2GrSxVTx7d1d4Jx3GSIAST3sYpoAQcfWdUurPZZJODDCrfsIljpH7PMqdjhVQsNN/AA
KCfBdJpX4trw4DWIabNttSHY501HzohShE4PdNJR6+5uMNmylerRzfxTppFxoOzMbBFHbCzK3aAd
WAnDYpUM0cwLVoXqzU2J1g29QbHObBYMcjw61oHXxFwO4vUIlyybkrl834kAnqLd3OnuPAWKU6T4
dUcc1FCndaiKhfpk9k8ZkItanwtesdZUSm3M4sY9FO4AE/UgKcBZe7RaxgKYQEzgAtyCipiP4Jkf
eF9pN2EwrqP8kBPlrVimk3VITy1tVcOnRG9Y7TovX1aAwmP3WEQDGorSGWRiH0UQ+XReDM4oebUu
NcNJdLTQ0iJrk7kYhTRrN2aOWlUj71LedNFb4b/ByqjHX1qwU4wNiuYat3UWrfz+UFBnbyF2I0mg
hE43Jl4HHEwpR/C7OUh1vyYanyWvRf+jsd5Tlp8g2wr1g9E8xd2HUh2V6FB2IVMhOCplu3BBBevt
S5qvLf1abts1kusUfEOOmEZXxlsveiybcq/BO4gj4jFApDml7pEvAPdV3eqpNXmdZ8A9h/Aoutq2
IMkqP9XhY2rdKyUM/xfKK7MMdm82RKwBHmQLXpEGrceaUyvnAE4Y7fTCe+HC0pCoBNmuZStn+PIW
8fqbAuXalGjj5k9ecxNlKzNHVInpKZjrIKBh2ghDdF2JE9J7UsleyeZCiZ0Y8A+9r27rAkQl4SS9
1oYriC4OZl46DAhH+nJbeMzPOFqE8a/MvLUoR1vDo5VvXbzYunDX9irqY82Jw5a/tA6DUxMT6a7L
CLvgfzQ7S3irhen+c/aphrfG9W/zBrt319WHVj/IdLMzhKZWVu5z/2RMWgkRRbNmVMuE7J08Jc6s
fu2M51rcq/A4+v5+yMHyXXsxYYVIWNj/ZP07zdN5xbE65mvT175j6GBhDFRy1cXa/KUizvTvPxUK
tM7PY8qlNN1v9GfvIM6jeb3Vrrsn6cq4Aq86i5fCTln/XG75ZlCK46JMrXVyN050sM+DhmFWVlo9
8HWSniovmIvaPBvfq/TCMPJU4TqrgjCOQWgFFTWLesjXcRqE+0DkSciA6MiiZct7dUALyKo5k1bi
nO+Mbczh1kyJgjv1mN9LV2ZsM4Vefr7ebyo+n3/H757gp5vsR1YvljK/Q8qCZWo5utHOf4/w36Ac
S++c6fGTI6f/obD/+z/+Z2GflBJZs6aSrKxLBi2Xv5twpL+ZZKVM3niVuphhMg/+UYzV/qaKKnoU
HbcqJfepO/ePYqxGP0ChbgpAQEflS4v/36jsa3h1v05GAKyMLKq8Tfw6Sn9fJyN5mVFSxIAefWts
Z+pEHUaPEU7qJ6O4Kolnimt3C46sL3JgcSzZ8Iy0baCyHaCZ13C4DchRSVMkXQX4UV0NdpmuvutR
twORTqxWZP7SSuU9UeS7Wh1yvg6lYiPcJ8XJRTMkeK95lF6ViBZSQ90HhY4tpkLtNUviwcfbU9tl
kC3a/nHI3iIL2COiQp2vvlQLToNAqhwptOnbPIlnDSgVmM8zv+s3Q3US+aAJrCScz9J2YQb1Dsjn
FXJMRwmFY57kN1XlQ75MRPjZYgcfHqS/TFFtsK7GimPS8NEl8Lml3g/ng9Rdme74EMPQKmHT6FVw
LJsE7aB3qtTx4NePYftIq5CaGWvMAoXdfaCFbH75suiqekozj4KMshSQCLllsU4xaSTdHiRbU8fE
JKSLSshRrXVOmug4FJxyZDsXbgdfuHe7uMQhRA5WHODYIIzA7PX73ojvjDRd56QsC8pHrXCgFrld
0qnMb/sF2Te9uXBbJ6j86xw9FjDssVjl5qZy4cCRv6IjldOFhxx/Q4BPQRzJddDJPAtkIGcj0nVV
epj8An1XrMceC4FuIp2TF11+P7oKGr3RxsiwCbqSKsi8Fx5zQSDwtWMvWeNACGNOJPCjCELDRgtp
vAcDk67dqmAztB740nM8Vcm/RXreaGA3rQntv0Mqh5rxoampchjCUM6LVm44hh4GK557Q2hrBopU
wr6qONqHsJ8GpplMLh8pfo4BGFUuKeHx3RrdgDgbYE7w2HxmtNa9+VB2JcEll0eyE35zDPW1k7RZ
q+drTaB+CVGvn8qjw7rKRAewFifLguSgXPI3eastKaV4I5ZjUFYi50MS20yQN1d9fNW22krEEZMM
+cKIwrXRADkYKrdh99ddqWnwUTTa7Zh4RAfUCxMkkoTBI0Vv77rsVlLtTfZEMrhKNGgxKgiDnbiB
jzu37vQYqmgwdd+WSgNniU3eQJHA1IVTnVobL8GdEFpOnybXYVasSitBnwzyazA/lLq5l9xhHtX6
ytW1JYdXRGYQuwloo2FRS/tWq6+r7GjU3g4Q985KCkSwxaoV0LQkK5x7zlAs/BoNf38TA79RJfMF
ATT9SDugxje2yVItLMfo3mIpurJqjlBvADRmIfA9VTxp3bqPXHGBrHitNPjkdO1GKpD3AIiJKEcT
YqJQ52RrNYUh6aly3fV+shii7ikIkdYY2Pw4zGVZwrHG5evfG07eMCdVNqGRl1WUvMq9kuEfgy7Y
3ohwChVj2FaacsqV+rXP8MdKIvzItGRbR0KdI1vJfeZT2tcdNatu+eavW0XZqQrGCho5ihy+lmXW
gppnvZNDjrDkFzdUPdlqscTJ4yFPTpUBd420uGA6W3Oe85tkXvrCcyJTey9IOp7W07J9484hsCMQ
roPCXlnEKsypVAwuKUEl6QGRTryoe9tShQ8iyjNZLQBbW4hRvtLC2mkUQH1KWjiKRMxcWELG88j0
806d5T3gHZkNgnaby+GNS3m0g2dY4IFumn6nmdW1gm9DYMdfGUu3BCQUcA7nH4WrIPNTOzdhi3mp
TIgcRWisYPcJDV0lWtNQSZPhrvaZnqX82Bb7QcT+wUkKBawHvSW3gFoGg10ZAnYJdZfym0zhoU5f
LNFYGpnf2q0a+2CHuH+D1JJLETTkSKg0l6DWJYZgpyPmLm+IXuMsfvYLAGJi6PhSyXl5PvVZsl6h
LkloV0d9Mlv6Ci+Po1oNsSpkGnoUpzK1XorCLicAUfKQmAfXUaBvdcTV+jLDbjkGKBf69lpLCdTr
KerHqfQclsCxWY8qPVQBnEn2ECAhakf3Prf6ZTuqz2JdIOm0yq0QC1s/e00R+UjluDEVYUQG4z+F
EMcHdTmdUdWwvIrK1u5T8zXsYJtRMI2vdU3ZJj19oVKN3XmbXHv1uBTkbu6zZFT6C9vmQ9B7a5M3
1S3glLXiY+Cz/0sEDpBNar0aMuYvZVyNoNt0Ajbafu0qxxrwfzXVTFzHCtIFvMalrmubLMFf6FGA
8GuaCc27J0LKyvO1GozUZkV3W6VQ1DyfY0YJKi9NliJQGhJyNnknrkoMDQVGU8m0/9ts/Yh8/Wnr
t/0///uVI+sLWRc/SDumv/HPHaBBG36KtzXpkE3Yp79vAH9n37KHwxmtGZJh8G/+3AACIzIsE9P2
Pwzaf24A2aehpsKSz8ETRci/swE8O/NMyg7a/QrsCThPKm3+r9s/y/BEIeUX2kqzzHAj9Pirup7T
cbP4dI++acufdcz/MtCkhfp02NATdoou212aGScdOKOiAPQVLjTMp83qp5PVXwY528wik0td4M+i
HVACwThcBw++6PTBM9UmPaIALvx7oJDfypjP9+8c+mKg523VnBHH/CgTMtfVj3is/zhGvfX/y3vP
vrl300P44bK0s4NpAeqxryOJQdSPAuZwbnl2Jtwq2mtvffz8mCbC9o9jTeeFT88pDEQvjZJ6wu6i
wKzv6dOlTXhEshxhpBLMx0CNZ1gd6tRc/jz0hYennQlDUPnrgdtRNTRTWkxX/F81e9OUI/W22SiB
raqjC9Pl+zlpIPkWkbdI1tm1UiVPMvI0pzqtagsA4xNSDnCYXXh8f4VfTS8ZZ6xJ7TLJuKaX8NM9
zTC15YYfSHbMd0kboFLKR/ansHc08oaxTB87ha8fX9NKiCjcOwU7Adnz/18u99PPOHvXw7Hy4iHi
BiPELLBwy+GdSJvu56f47T39NMjZey6kBg5Xn0H84aEdhpmPvZAYmgujfLtsfRrl7EXvPSMOZOpR
doLaYyrDISCuRJQN+qXruTDSOQmIsDjCxlpe8Ei5mgKEOnOdClAJ1D++l//yHb80ztk77pkFuUZo
JtDjQljmhtXpB7i0NIov3LoLD+gc0pOi2LNqnQvKXMrEuL9TeqZhcum+XRpmKj59mvNJKo5u5TNM
q/0KwXRUwkvNHvc/mmzm9CM+DdKbQVEHMZOtaDFlGGi5sVh1RX/hll16NtO//zSMl0hlWlVcSxc9
YMx2hvHQ4LUGf/3z5Vwa5+wFbTzdi+ppVvfCS8DJqiJJnt1mRNPvPxvo7CWNVT/Ers9AorwZMDQX
NxQEGpI1fh7m0hw4e0vbRBlTZeS+NfB2S0uYhfW0L7/kIbhw26xz8FqHndtyWcYFr5nlQ7IMORTS
6tbdYPHzBU335S8f4j+XnXNMZJ11gdmEOhdUU7thdy66RysGLNe3tu89Xh7wwh08/0I1laJKTcAE
n4C9oB8DXUBy+B9e1dmHV4+7PMxiwguy/FdmaOs+lOZqe4AxAPw/nqn+JWjX9w/MUFAmsyWmPPr1
fSohCLsGMdF2MCC4h5MbeCco5Yn39PPj+h2Y8dfn9edA0w/59OJC6aSnlXD7RnrOburQsuoTJAoQ
vHEWlN2OgosTkB7w87jytLj9i3Hx7GDE+jpuGWWK7lsNM1LSp4KZiKrObYl+VTQ5nxkBDuFK4p/T
NnRlF8OghgU9yp90M6QRVtRS++gKgAGKMh/2BN34Ml3q8pCELQSWRNj+z6jUQj8beIPrtFKe4sCK
dykRa8DodTd/rPM8v7RmfDcVjd+8R+TDIg2Sr9ckGb2aIqPjmkYwFqCwAdtgwA8vMPGk7ybH53HO
ZiO7zxpDuckupXrMpdR2w7fIBaUcfzTgiTzD6aPbwfRsT7kbk5tqOLjCtRE7htRe+Lj87sP85Sma
f24Pz35JK/W1TgqgaG/lDQFDi+Gj3uWYOm1psTYO4CkgXJB6SxDG7Uq7MHUn7f43U+ife0bzbPBO
EspOnpbo4MPZL7TtYraYLZNHezabt3vbsZ1L9336g+dX+/m+n32wxV4BIOKpIkQmyu5Jo0IEomoH
EqSnllnLMzcgqIXiK/1+2bUptc8Swo9+fnMuPfyzlYGW9mB0Hg9fCXdKT1U3KtdxeS0Y5YXw8+kN
/Olqz1YGiza85w+KaMdjQlKtJ9D6D69Q9YFUIRU+bf/uTPiX+7tvDwHT3p+zNr0gWi5f3588kDNT
kFiL6n7X1S+et5HqDdihHmhB/aLLN1UCzBzRljUVXG/NaFz8fG+R6X9zzdgHKStIOrjJszc4DPtA
E3yO4HnlZJaTQhsJEo9eSrvXWgLq6E+HpbWNJAKSlbZ6HMibacy54QEt0Q5Y1csxe2jdR4smTG9G
z63pGOnCyJYuvZvRlbaGTLIJZn5furCgfr8ocNckDVvDhGn+evNaa4i7bvrwDu2VTBuIeOfh2IFh
zE8Epy4mMDN55XYMZ2Bo9oZ4EqnCCgO6nCjrP36+j9/O0U+/5ezN9LSQcEuB39KRk5sZIwkFhL2p
HIuFWrxw4dR1vntoKhYxpPkTQftsq9aE9eApiFvJ0z0Mg/LAbViClQdp5IU3huuu9bj3DhSZLLuE
2oJ5cZPo4ZsuBv5GF7y5HLoT+S7y0whUSrAuUwu9jvgWuHFPAkSCF1hlO6P8EnSBhlDUH33EoeQZ
O0Ni4MddFhUUgZB6dq7O8iLc6w1+6fpd6Q6xdZx4scXg3vhmSZ+nZyhEvqG7c/1wlXKoNvW7UiGL
sGmXUTVlqzhatJtyEOINlYZZhwrTzLaG4sDX2On9ogrWmuctZfFJLugtFfcarG8r046NUp1C/ddI
L61m790rNM5RAMcLcoNmnTlsc/pcfv8xlqso1p4loSLhZ1V6MN2m4jf8nBiVCXEn9YjiVJk3yt4f
3/KahMHqYawfCq37v+Sd15Lc1pZtvwgn4M1rIpHel68XRFl47/H1PUCdlopJdjHO7bfbilDIUbUJ
t81ac45JY3DZVPUxAGyiI4Yhv6fXUGjScLIEcBPNTKT+rbaWShTIcGoR3FgWle5RWoyje2zQ2vYX
SOcqMhM7IgHIu0jJY4DqsITHYnTBQ0Gurz4dHnNCj9Wenx/fd432pHvIBZMGIRC9pmHWV8+FSrX4
rYNJ544bEr21nlYgjQtlGcp7JhK76NZjOm4VdEAugVqVGG/z+lkoVrGe2Z6oLSoChIpiZRhLpVvk
0V0B6kUxPwfzXnF5TWiSNnI6d5H86yW14pZGHGnytFTSal/UCgnIxwL2goLgCaVnIM79DPJpD1hl
A8ylMP2NAgRMFW+UKn/PU7yicYPAMIxOnoHWyU0d3RLW+YAuEMGhSGqhb+aAAFE+q/2JtjP3WZop
SbWTpH1FIGNtbBNf3HsWdKS1Ndh0ISDupe5jQk4KjLzKQKTc7UVlrlfVKcq2Jr+PrN9k+M1j8HpE
iAww5kv/tum2Mf/bsLK0W6FzSQ+RnEheujnCx1B2tB8I9PDQZ6TN0xdw6SWnNI4RYegt2jA6Lo2Z
70qVhrTGFOjjnEdHm2LObPR0Wai6Q1v+sTS3IfpbDApB4I7kgJpr0zdAtob4ksPlFJ6jt4tEKGRH
FlM7Ne/B2Wz66DHO2QMmzYfovTWgcojEXhFFJoTkccNDrOtXoUqAlm0VNsYKErL4Ua/2ogmvBjDy
aBeVOb7qFh6TM0cPwtDW309v06Hsl5VRw56jcCMoPl9NtVLgtVVrsA8w3OEzh50XASEMrHSWhbvK
D0l/svaCq/1h1N8sjwYUCtXA4Y7bCVb3zzM8R0WRsiY1TgE/sOttqvg8EU+GjliJi5F2R5PoRqK/
5PKRYE0Qv3xNd99f+Y9L+/nSCWzBcT3BpVmmxesluvMiWEPsubKKt57Ki4jTZQiox5TuyuBVCL13
g0ZjFN1lfQRZzf1ruv+/oJdhn/zlbv/ihF2UHyQ1BlFVNen7N22T6af83TYhKYCaOfx5tOswaf/u
myCcQa9CKRVkAFbG6Rj+T9+ErAs6LeyzIHz8yLv4p2+C5EpGOIMxEmOCZv0nfZPrd0WdgotNrHJI
dGDX/4iS/Hq0BKgKhkIZR7tB7z1m7jLGRiDK6qwjtLjDojLW7uQjIqdu3Osh5nHrD3sD/Wo/98tv
4eqUmbEhHzAyjbZphoSavYLYWZbVUgrXHYlhSh3fKd7zWBWEGmZkJEE+wjeVTtgjicC5kZlPg/Ce
a5cELYXO1ilI3sKEbUOHgr+cEZKEe27RIFup/F3X3if6UcirrabjApIiW0nprz/lqmZnpO42qObp
TWboZFUwhvonBAGhNUhSWg5IEdLxUOAta1QnEu+i0PGHAyVboEXIPxu+rTlN/LlLRU2UDSdsqwvY
GizEmOO4xTpiRcUowAK1Mze7rwA5fXkXT3994l8hQL+9k1BL+ANTtzS9al8fphmBTNEiDZiwtM1C
TA9vlfsQ9/qsAsVfNe/fj3a1pfvruWm0gU2NV5jX++fRgsyVWzMiYta1DvjJZHFv1rFjgab6fpyr
I+Qv41y9H50rpl6SM05PTJFeHvv4xmhW/7sxrranoRx1oUhAnJ0KCEvUfUb8pErm8/9ulGnN+lrH
KXQDfw2jIG2etyCYq8RYWvXT96P89rnQBFW4c5ZlXfOQuqrvAa8xiugNKASKueluem9FffkPN41J
jN/wl5Xmx6Mhekek/EV+rDJ1fr9ekKFBD9JynewVREMGqcsi6ctGDuFTSVGNRB0mgIo8v4QE6qXX
DPd5jUSNFGe/QjsHxFODWhpdku4S6zpVmMTRZYSkYIvRUEEaBMmmw6dL3TdRRqNEbrRAfvTkgypN
lHPKS+i+DsXFFEl3IHFaEYx9VcpIgqcwavLFAMiWN4K36yWZrOu7zNPOfmPNFdeDMqeSfkm2tTaF
XOukXUfGuif7Ounrux6rmg5FjxTSpxzOkpbmiE3Ej9FUKP6uBCMF6EW24pTmDXzOIj67dZUZCGub
PCp4E6I274T3NGtnlgHOUv3Bu0VGuc1xiMpw5bUG+IuFJU90DxnuJZAhe/b3RyN/rXSZuNtBBbRY
k3pWvvRjvCC68eSl+GQ9awUSlBzw7KwTl9jCVixq0raEfB4QzVqVwa6a9u56vKn6ecGRBW0XrUdE
4IjSsW0a2ayZ8IjhuK4nYq5S1cuuQ5ThYxWy2HGKdbCWzOzgmzdpGt21nbHrW5wZPiTO3nrqtXDb
0uMLxGgVyIRs5rjfoS/PrNEobRVRpDxFgpfi/YhxJbfAoOE6zHkHDPHRtFy0Ouaq6g3sXtKuZ7oW
LGHl9SfF37uCbOvSoWtvAhWBorTyM4fQbtziSO8m87G6SkhS1fyNLz9VOiYeK5wr2Smu3nUwkgEC
bo0oRIytvg+qFRJJReeV4khGy7dzyD0gNzcSc2eUnURjkVAWUkSWj7tHvLByAxxBertSKLunefSh
BhSqpXptsvUFOumYsbjPRskpdEC19Vkbo4vI1RB3S5a8sCu9c5OcC2LsGnXlE8PqVz6BubBill66
Cl2SgjL5TlV2efESFpSGMnzAss12ciHqyWLEpleRmaG5vDDBtqBOYZQW9pp2Dm5K11YldQJXvE2x
alUcMVMMs4luYamqHKG/C9sHNFIzC9S7njdnJQFEjTugT+976Ub2Tr6wCvt5Zd3K/kMPAScuR76f
eS/cN15xNkJhiWEw4SXCeLmQFPApuP7G+DBCFYTnZzRvASguH/a01eMLkK1dZx37fOFHD2g5Zwr+
gVDGxCF6PVHw6cZqnnJyqPyQ4w5NRqSvB7U272MVaCOGrGyQFsCunAHNmoXV4vsZ8Kpu/de0JEvU
5CVR1M1rMXDsFQgN1JoVV4c+2tByD+ffj/C7ORaiwX+PcK2XUCWSW8BRMsembI+ict5mmwCQcWLI
f7gWXfvdqs5zU9kQ8qeoXU2yTE3Yyxp4JRV+WKVqUREU2wyVvdAF8QyHq60Nyrwh2TcxnlKMrlqT
zWtD2PfhTTOJrdjxjx1IfOyTU+1Z9Oc1si74FUsjsQ66vERVNdMEOAY+ccip9xJ7gd1Jr7K3rOSX
0luk9LpIoi2jRWytuPtz03qM43NqfCQVck5RpG6EGHhYEgXoS4jvulPbfmJwzDWsP4a6GCgFAGJs
1Icif8WFoShQTx3NXBS+TwK1tYmZZwhD7poLsOYQuACfMofEdnjFcAPKaIDarm2JHw3FbTdSzyPu
s/CGTc8eykKnx9qEuZRJyoWjLOurQaC8nYDpzKVlpA4L33PSMcUldBT66IneySAOTpc8jFgXZf8e
e9wntD3AmdNcrzip/JrgTw3ih1webSuiouReoupenKy3CT4qn9hg/Zw2Z814q0tqFpg9OyerjYkH
iOZhU1PEKpJ5UdyNDWXKmJ7JsyotlR5BOr579cKnJo0FWtj3UsUQr3V2GmMxVoNVgLsZR5OiDZtY
eu60F71SHSvJ5n6CVTAuSDXFq4owtENB8xzhBWzwGHpJP3NBo/Z+jh3pRaCARP2SSing/IYcBZ4w
lY7Re5GZ3lptn5DmPVAxqFpHzpWVKjJ3FQ1VhZKk0TuAuTYxxX4n2IW3UqxumYgbozFtcXiO82Ze
SlC+70TzUMf7NtiGiTEP1UchOQ/6kyVdsDa6cnUf+/G6wz/kboZ21/pPsfWchE6hbRXMsWB43ASv
Pq51/EFi8ZKr3kfi79uCfADBXORVuFB7vKK5vimyyyBVdp6pT4NBHS9AUImvZMAu1WGcFjAKoV/2
q0UF6iHUlyk2S8W1MfhiuGer3nBbLiLJCXFMvxvwnO94VFaL9HXM3qD6zKPi1ss+LWNGHq1dcigX
FjpQbutOiEkfEJDVuB6EhNQO4k0e3kYBCcXFoUeSm2MCb8/usAI7YgPATgx3QaB4wR6myg9EZsvV
TgkfPem2UOf0AfDZ1vMBVrmS74MpehOON2bERH0weXNq8ULtjsTZddCfS4vU10jiAbb7MBFXsUi8
77oQ1zKAyghTKDKf0pLeNTNadlr7WKPYhHZAijf0jkz9lMMEQKm69ErvdoDkK6jniPJLZtx1xIuM
OMaCYyg6Et9aIhsLywWzPR56fOdis9V5pxqUDlUhzjUN8Tc1HDGDgw1RskG8FSnjIiWetmVTQRQt
/o95jOVAFJ5lXKAl7uAQWXSTm+dIbuapsh5BHpb9qXS3HWUx1cBnrEw+trLYxnG1CE0VogbQdpSc
SrlsAEmM1lMdtLfdkJ67vH9zRd7XJJRp9PfVRki0GwS8e0TkGx1agyBetPggiq+KT5kVh2voHigB
3cJvWINNAd7+2fHYKa9v0emvLDD0jt4uhU6/1XnmJnXFUojsgojswnj2/Amwe5G9O1/fhjqE9Kk+
Hs1QY3MUrJcj9obcvNeSg+w/Re4xodBUB28h9lSznlnZLsjvE+bblOOpjwaZSmQb+gT/0oeus0WT
F+s24yL08pBnwauquXsJpVjrCbdWRCww5P2jpFGZHB5bSbrzca2ypXgIfU6PSm+P8iO7LbKGK6JL
zBtJQTCsz8r4MwoudT6yIVWJrr5jLeakiq9zGRH6jGt0FuYkxJiYiDnRy+ZHZLhODEpAwhNh5Mtu
hDmTfoo9eRgA+bvdqNySVIm2IjgPwCuI37LH9KNMld00WRHigZrOm/nao1+7TikkkOgJKfHsYhDZ
xNxKyBe10bLjML0BzEOoPLOfh73DT5O1xxokD2SWUwTUhlS1JYXJFQZLF7ao2C4Wu1BvIXEMyDwM
4jAdVNo59LjAk6QPmvss5glp4LcTU4W2D7sysndem+rU1Ou6z+1CnfjIpE2oAAViJrDyIcvONW70
sDEfSqwUor/MmLh7ous9+lV0fvrwQZH2qhhMIdYPjQw2IcMgqE4gd6JwgyfXU1ZVw7RtqvvQay5x
EJ0FARJO4vKl8LzIfUkxCFCP96mra8G2ZQrr3FfkUOvYwwaBWc7VP5JmbQr3ovRkCs9FdOn8E5oS
O+zh1UbYUkgs8ZiUctQ5QuSUibbzWJ0rdO05jXXLN2+FamSB7DdSWlM7LXZ8DgtRvAOIsuVbnvX0
csTEwO1CnIFUQq83OZlMC3H0lGcDDj3q9PgTnIHkaysJSNwgmZQ7rLWGNBOlfQLScEoUSdxkESnD
JsM9XOjDwks+i/KjEoy5rz6WqeqMGo4F3hth6hawC21CaJepgQ2fL3OWScWt4KvLUsYgHInie+5J
G8kYyzkI8MiuPP9ZZS6VmFhSt7Q9npPVERHPMqUWTuVhuO2WhnVfmo+SGM8DSV02rfWk+sdRwVDR
yTaZMU4tSodY9FdKGm6yxl8ZKQEZ0TLGh9NjtCo3yeSdb46eSavPj4AiPijmEvO9MKC0aVdWfNLK
++93iNOu7JejsUFZTzJE0mKnguDXo7FXRiQV99RiwvAuSxuSArKlrD7I6gteiMP3Y8lXate/Nryc
9FWJ8xtoVfnnwUQztnScMayo4j5sABGpZ5FDcoDjNg39eQ6ARgvwsmc9Zz5hbvRPjQicmMpwwDkX
mEuxKIVqaRZv053V/tAN/22REZMftjzceUC5ru5F5JHDLsdU+LIDQVKmMCseKxZB4Bu2/8ECzvFO
vHx/S363aQaOTGFVprApX7epY9lMSelm05x8GlQLQAgjdFh0D9nrfz6OOdFNiRc2sIVcdfrFtqxF
6r+jfVz3s6dDM/t/eI2+/vyrwlThSbFGNYIm4mx8Vde5nczVP9yqa3nRj7fnyxjX2lA5HEpuIGPI
Z+PGunjsZVmqbMx4T8HD97frugP+y1hX+tAm1TozwFxo+yfpMTlkh+wTGsaK1ISFFs96h0xwW5z5
zvfD/sIF/lHm/ucxXWsG2q5y/VpiWHp6tm+rm3KnLvvj83gZl+OG7shCspERzOPlH3Fxvzsqfq2w
X32bBTE8dUOcii2sElBns2hpvKm2fzT2ySm4LajGrMYbBP3Emn5/0b/7BL4OfPVqym7ftCwTnFHP
gbiE1N86TQGlZRbffT/QdbLiXw/1SxNhugVf6ppyoklJML1Awmp83CuLfB3Yu2jd2u47UJIFGQaO
f6f+YdL7tfYIHXwS3mnMssA8r47Flp5FIp1lLi8RNqGJyAbZAgAOqUPIaJ4rmrzenxR/v07qfOL4
6qevRUWLcFXA7bQgHdUINFXgOqp68CiwRhy0xoe00Ozvb+r0dH5eP74OhZ3/53tqJXJsBUPGZyjv
iojgraMen78f4jfz8s9jXFXwdbF32SwwRuw/WbXdyIsYCp3ZgwF0iuBNl3bwySgT8Y6O8h+EWr++
nT+PffV2RnXZ5kbArRTGN1AcowxVZGca67wFiPbxhwv9dX0E0qiIIlBaKIXiNRIhTdnytAHf4KA9
JikQIBhoeV+vc0WeDX6zFI3qoXajcytpCx3b0B+Gn9a3n5/lz022q0k8cSU3lCu+j/DkOe22nrVO
tcK8Bob4+5F+fWkY6EsD6Er8Vo8FDYae0n92kd+zk/SHjs+ffvzVM6vbrE79jh8PSCoIHRT+GMq/
v4Lfz9RfukpX773QliF1DhzZsCpn8rKZHUX7Mru9N2ZkWdndnGe4qOabf8Ob/0dd228v7cuwV3eu
lfVWqn0ujawLgongvpjiHy7tN58bT+fLGFe3b6yt2KtlLg1KgV3NkADNgJPN7kC4zeM/vAnXBqh/
bwmn5rKmwbu9nh7dkW700LElNI4YSsw1SkBxLewlJ0btbSOQ+f65/W5m1KlPmhZZ6/xxNZUoZmEa
RcHnrJLDKSIFnmW3VA8I1vp+nN/cxGna/2egq7VGNFwpE1UGEpfw72qJc8Ncfsp2yQIXPjjI4IZy
5/dj/u7avs76VyuN5MeqKChMk/UiO4xbzqXOn1pp38+Gf0XMfllBtZRuijoyRLqLHHB0q2kXNJ5+
XMf/37KMv6OFJ2nxNyCTSZiRVlO88O9kGT/9lL+FGVCgUbHCJlFlEYHG38IMIOYIM+hqE5I9NVJ5
x/5bmKH/S0R9YRn8n9DuNZ3p6R9hBjhoTHhIb0S8t6b6nwgz5B9uyKtFQyVMAoq6DoqP08XPGwA3
UuVMCdBniudOoNrU9XvC7BdJ7pJO1iJrVMmlauCV7Up5Rwprg5JLzyjM4eh2fQLLRpRH7nEc24Vu
Lfwyua+Dl0peVR4VS5CoPgUjtr9AzEL9pMVHuRu2YfRs5ADxKnoEwAUoO7FUNvNeJhW0TCBiETRc
JXQC6EjCK4yzCZ3SZ/sMG55AAxSZnufTmMh9J5NvDeO5SU9GUTnlOML4ouao+WDMQKXW58wXPmS1
ou0HAaImlqAey01pUgb3wZhYHrIKvvJbiQINBnTIo7qjdSXUj1uzrEHdqutM9va5e9cgN8zj0CGA
eQlGzG4LawHcZKnG6JD910rkLyX68+A+Jjijh5sBE60N9imA90I8uQXlJ+VVqkR6o8ilOtLFlNj2
OsLYYHDEYn4Ts67OkkTZh13LumTJL7qavSqSgJ//VbPe1ex9KmYlCPm0CDyXJpbIv7ZRk4P4WEmh
tSGDdFbybPBFblgFcEbG1iHT7gY5mBnqKnLdZRl3lzB4pTLf1hxUDeFTeGmCUzEcYlhVPRgSUcwW
5JLbLpQY7vAsa9YGxI0yJNmwz8w7X3lR/Ac0AcsI+JOsQRgIq2gxisEWWCy4GrAeZETHtGlqb07F
Del0aFc5ysLi0gpkPLbFJk/VWTiE87DaJm44r7x0Mw7WPPFGiH+t3VBioeSNsE+rnoqYpqKbfWRJ
Ccwj0S+1aNIIG+nTfkq9bEemfq6HjyHbhaBQyq1B41SHFEqXyc6SdK652ks/FJu092k4SyezILix
tOJPHBrLWLCgV0hLQ6GA2FFuMyjMZf5qcGWa7EawLd3KqfGMDJFjmsE+TqveHrKKJNbmQSadtDAs
qpPu2YR1agknN3N8kpgRBw32RDLVJrOFLNw2IANULyfR8DkrZYyebg2RhPy3gHzS0pDuIz+woBVm
+rIfzZtEkIe54HfiFi3VkszYpdc3pDWDtx2Ubpnr1YPullu34XZGtPvd7GLUymuU/J/Iif93XsSk
ivyfp/LtS4y47n+ayb/8iH/P49K/mKzFKeR9siPgC/h7Hhf/ZQIFmLIARPKciJD/Zx7X/sXUjk9f
gk9lgo3iJPfPPA7Rn4oOMQIyUrv/bB5nrF82/xacJChpwLEQo167xDBAyEaQ4K7TBukAIm8XAATs
jENOgdgwkyejSddK+JF2aw2WCMlhz2ZAQywNOmcSupj+I9oxWor+Og0Fp+zh40ifOSqrYRhg8cLV
NAWZMHFtYarxs+ZL+1InzxcQpEQZJ2x1aMIDuXpgJsmOFIbPMnkuFd2BmEpsqcHMbWQZab3ow8Vk
dLBPrAZEG20q0MQQlmZ46szQyU2pm9P9DGJ1o/qkvOnE51RRfAsB7jEwy0OUEKeTaVsgU07dyasp
nDyIPyLXO4wKGXhqTGVcTByhFedqnNj0eapL6RvLoNYWGbFzETnwssuWOAu3WqoeSFGmnmloc6nh
CwfL6dCOs0SwMGq/6omzLcewJIdDR5vYe59QxTs1NtHSZ0ixTbjQbT7rqfsiJi+YwlaDKB0JWqeO
Vic3Mp5KjX4O8qUXMVZvFKFYWJA/IyAvA3QoUs9qy3wRspMQPPf5XWRoW3noZq4sPfahtkgHQgsL
4ZwkG88ixj0PhQ7Lc/JeSc1bKw8fUYgkCNzTlBHWW8X7tGBVOdXWREDHRtNZv80liK/aQLt+U5vP
MRmnvS8+uLLy4pW0yF38DSZsyaHv3su8xhGSf/QTQWfsFxaOdEFBxeu+5AhfRjOAdTNmaD4yad1E
+jx0k7VpWAepVpcCwHohNkC9BMseDaNKtFFuCefIzyYx1rgwvU/JUIlbFVateqy5IwBriwq5CSQN
kZa5HK+kpnWM/i03x41RBReZrmT13EED1nT+DDywLs8h4CkJSEsspQsavt14FFMW0IcheidSNdfu
1KSaNexDeDc78SmZqF04B4ZnQdbmJryjYWIP08uJ1bWSR1DWb7rkYjQaXTucMlVHkK1yx3sLLTWB
aswvFjdmP2MI2YByedfzz2V569J0T5+adhegUle438GBJMSFPLyS6oxoSzMvcAzu86Dd+dER2btm
d7Csa8OdF1P8Y2yw26Hv6xXvoWxBf48R64W0YIv5QP9UR2aaSgGpuMGiADE1t4ykmntG+lrFbNRG
IckdbPBQJ9y9mgNtLwIsHTJdFZBW1Y3IZ2dRY7DGU2YQPkozKP7UjW5XlUo2F2D/agK5e81AhenN
NYKXMZY32gQybvtXbBHnsVOKGUto2bIlygvUTcqzbqaQUAl1TK3t2ArA4Bs6dWuhAwk2QlwPvA5c
Zwv/K/pUA5eQeHhD8fgqINdS/KekuqnA7Bb8ahVD5KtWXsT4LR5mHgQHlbzaTEqYUtylKPZbmKdm
vHOD0B49aOxEcNpWKa0aUXVkg6FYRPXxQehAmhbpS2Wg9y9gG4l7SX5JEdXG5nOgdLOi3Pk0LYX+
AO6z9JyEcOOhNpeyi0zBxEgqv8sRxVL/EEGPVaqnXlbsQjsUzamtbmDEnwWJU7qQOkEqHOvcPCgk
GPoqQe71PMBHROS7Y1Ummy53jv7INj1j0/obSRI2votBTZK0Y67izmtrQizGob2BIJ/PFKlb+IK5
Ibw9ExSkGxpqxWqRsc3Ug/cO2Muosj8EkqJb5ZnWe1LBrIKkrsQLj8BuVyQwQmzXzdCB0mWrqa4C
9KUI2PY1o475xeQ5W+iJy/Y2jbdmre0sr1zWNDeTXtymUm46KIjHdpvr3n3bSYtKNraCRa4pkG1f
OuoFTdIaLhV+H9eRrfGxUsSlVOsvuoSySw6eB/Vg4Plpumwut/UNJOajUB16lBpwEqnoDaQc6PU5
9o051uhFqmnwwcJTSkiI3jfbSu3nUprsDIPd8OCGbImbO8KPd1rsKrZU0pNLIvWC7em16CVEYKlI
p9bXnbz7IIh0qcv+TR6Wx1ZgE9kvsimbG9IFiddailzEYg8csEHd5gWzk2csi9A7SWKSIK0zlUXU
Ko1tAXoNjSnyI6jIWRe3RusBRuy8Ay3OR6EgAFtmI5cfpAJDF+edG5f8ZOJu5Y9E7o4Z8eW5MLVe
YxatUL4VhEvVQXjrmnsVEK+bxyXd+BCTTjbvw+pNLDNgyfEKBrLgW/s8RgGeBzRAU6Fbi2XDZC6Q
dV3SOQ6ChyBHKtJ68jrRqrNREuDoZfNIvtU8RJWt/x6yPM7GoVqMvbEY00s4nEiMWbU1u8FUWwzj
+KRX3kquuo8YmR7XgbyKGsDZnMxFQhfOVKjP7DBXWo4OCSrAWumrVQHEsfAUbz0k3rYKOxiFlYDH
hl5uZakrEjFsBYQ7SR0OhgNb6B9do5zJjWbnHlDMluw/KMt21s1Jy5ua5mUKwmtw6jRYJhoUXAJb
izOAIyduaEEPzcqMP8fAm/vWS5O3Tj7IOz8s1xH4g346+ZAJnYtLjtBnwhRsLOC9NKv6U+rfV+yi
jbzcWuwVsl47qVk0j7o3CX+82Po3Q35MtDXHSvT2foWgvqIzUiFa6opNTExvKXzGLf++SmqCX0QO
dOkqQkLsR7cNQPhCqI5aYScKMlH2LIKnXEIrOHbdkkqrbYWPEsh6JTKWYmJeNM+3g1SHiH0yxbuh
7fa+QeS7TtA6YYvBuCiVcclBbAr6SjxlWQrv+bDuKmvRFvoyyXY6UqKmUlliNaRFHtRei+zRRF9I
5nAJUxiZ050fxmjdEEHOm17MAoMuWhTHkxMWeYLBb1kUbiABn5IKuHhCKD3oxVsVgPWIptLzso0b
q1vP9BdCSTLxKdfUlZqLkyzmLIftoQjrj2isyLWvtp1UOmYCSN7j60famAAdLBNlnU5oHrlfYaA/
xV64rJp4YbjqWg3hnw+g4/siPvYWjfpGngj4Zk6gQzYUy8gCgGgJ4W051pze1XSfELYsFfULHqeX
IKMBYGhCBXyxmmmhfo/mcJeF7bvYRE+tizrPw+wEXQTJt+bt/clPNhY7Y4oQgPtwX5vNp2Tixs1L
DmBmWx7jjr8BC12zorOAB5r/wCb0PgiLdUOWowRrOq6Mp9iLbxFg3HQiKfKeaN0ljUHMH9YPX8Yq
6aXkpxZ7Dx1hIu37gFxHzySkBUy6XLrMYI2DjdQ1CSFC+mfeqe0yQ3imMWmI88Yg4T1F+JTBLKaN
g8uSigoNbKcT2WAYTwkPrqJekXPkVj0Y5e4DK0NDxP3gv0X9WYxXapm9j+29OoaLwnAf+gHFnRqo
hNCTvSxhcmQdHPgPkYRNkaioLogIN1I3bunaUPKcPn9qKVYMr0TfPeEJtYWonqvmZohTb96O6Y07
be/VnFkSELjFt1y2w94C6Nm3zQ3svynXIWX19pC+lJscFqMJAUXW+JbSz4AAbYODt7H2+6Wn3GoN
oRTpPCd6JQoRuYzdbBI8CeMqw5ZZfpTszjpU0iiUrVOX71pkaWFEvlLlGJNvzvRXroY6v7jrxY00
cm8dPflU0k1NjUaQHEIczO5cNAkrKzbfpdmtsTcK7ntu3lXqWemKheAL5GOv/RHB98AtsSs2slG5
z+LHdCDP/tnIPtjX2h7SEYs1xHC3seHea3XnhFI+q7PPUPNXKqEbnoV+hQyQqumfvawRic2Nd7wV
LMxnyXIIK+GSIdCUHaf1dtNX3qVH+jlDFvDQ+1O2x1M27iTWDmCs2INjKd8qenpIUIi7Ssc8JB/S
vj5ZDbzVQUIlr6M0VcqDoftbNeSLc7PkGMeOapA3EvHRVoVxr9TeWzCiAzJLpIx0PevkXgThAkWS
GdB/nF5NbeRrkIzFUBcfchc08yHLnwrSYa18sJu2JLa962CuTycXyPH9Q1uijBUb6Vh2QA4rcyuM
0ZGDygPsmzc4oMtmWJb12eoftWhdSe0qyD8Myf9Ewx7MoQZTcKNMqE9A394xCTPM/1CT/6FA/rlU
STQjmjJ83eQ+Uha9KlVm46jKg97bpRCSctEetbqfGV23LvBed3E4yzRzNgYvAYu71a9kT6ZNUM8i
9JdltXflxnHHfNl7wusY8OrWi1EW7FEH1ClgChiVVY7MtyBCygiPcUEbW3quc4TDSEDloxvQWFfC
hRzdmjmA5TABMqKsjGAvecraUAUQqwBT5Rr2qOiMg7kEKo/YdqkE8hQ3tYoMgrSR1uYaGinZOPWm
xhmwQYmlIsgkzORLMeP01235atK67iZQPZZoQ+qw2mQK/fqVAkJ283wEq97Zbk0SHPARetdOrjzp
8d7U/tByutYeXI811Sa+tBXMUikkcaSo6svvtbsOZH2Wf8Is/v6Kfj+KqTJL6aauWVe9n1DT8j7T
UDDHHAco/0XIxyX2EH/iByrXfdTpcrQJ9G1IFHrow/98ObnM7tVXsWYNWTirMgyCJDVQaE7ZFjK/
rk33QNiehw1dNIQ3iCYSZ8S2YX+o3CsKlm2kZkb52EKLs+Jz6D/ngzTrNOY3t3dkV16G0rPV6c81
Ou5aOdMTWH5/p67twVM+9deHj3nzpwdSpWWueEwZdjmXbXT4D/Wq3Ab2EzvsjesIuz8lbk9f3tcv
88cdk2RiCjEk44W46papcUQGsz5SGOBsZ3JuFMtbTmPfX9Xv3miNJ2JptD50tBE/X1SuNVR1PZ5/
p4qzXrjTfexa+gyri17ps+/Hopfy6yWpFPkUEdSopsjXUCJBdNP4v8g7s+XGzbNbXxFSmIdTEANH
kRQ1n6AktRrzPOOC9jX857mx/cBxfnc6jl2ufbaTSsUpt5qkSPDDO6z1rGjhsKlH5Zuexq4QEwXV
LZ7MXTccSNCpcevHhDp1kfGVrRTuaLiXLeGWysXj0hn3etXsAsIGZz59iXCGebwvGv51axC9UaSe
qQmXOFUdRWl3FgOjXOTGYcXLqxC1L0TY3c2ddmJZty17A0NDeRdUVO/zEYf5Lq2RFgTB5IuJejXr
4klXIgJx+pNm5mSqIaKknh+JKGxDZKpw08sRoHKUZBuheE7S7BC1FrXV4pjlZTQqpwOjEiIVbyr1
EHNDFhvjrW1UXwKtYOTDXShXJ5EgMoFSsL8gBhWtMdsLiKhHmXO3S/cGJQ9pZWrqhYrgjuo1CM+h
/mZIV626KpOvkOmS1wrFrYJa0oPMO8NfNlVXKCnlZLuJBm9gl5K3xldYqK95jIRIZp5dBlRIhjbE
G0WWP3sJKZOuod+NxYA1ejh8RArzHMuaPjr51136/9+rzF9H1+sV+5+n3786zD/j99/bY/7wEP+Y
flt/w327huTSz5vs+f85+7YITkYKCh+GCTbfSR1Bwz93mNrfAAOskgACWXXm2/zRb7NvTWS/zhdL
47hQsKT/hVQGaT34/+X0IReC/5iqiGEFE/tPN4bcGAu8YEkH0/BxnSDFRuSRGUIRdrPq2xK9T5Bw
DKKzIoGJjWyzDv2To0kVf96sq9xl8afibzdEUfq340I2FmsmpKwjpYav8jSitBOaPcp0O9WyQ9PK
bk2LbiQv49wjBgYj3swA2KV2D8saObypFJ7cx3ccHOSYFYJO6g4ZobrQcLsbW1dkzh1MTIQB7nc3
s4UZs1d0Zwotx6yIBpSM/imcTSC+PQSXVnZCfnKeTx3+OqPcJjJvh5k7zZA6tG5liAoRU+ny3JLJ
NzVPxDPVKViOsHpii3AKsr04yNA2iE9VnDkVT0aCe6E2BiJMz2lwIW9hbL2UXIcEUIzc4rap7Arj
dGJ+9eI+IaGlae4ismrpoHJCllq2EOUt7lgkmnByNlHBARUwmBm6+0zywNpIlbaJxMnR17ejr9Do
u2QoiIOTt8Jh6PGz5m7WAOGcnxvlonfBMSqTi6gV2zlTTFcWwmscdneRQY9sWGeo0I4qjNfelIjf
qChPC8T7yzvnVIpamb+py6C/1fzRnHVS25pHK8caScumB6QN1pG6ZUJ/EZBvCUWzB/m5k0b09j3T
2+r7kF/79dTB06Jo0znv6zvu/0Jqcb4au04eSFhILhzSps3OfduYzUtHOzJ0wb3UG3QQ3bbMGcgM
2f1UVF6ihA+iFFyaLt9HaqzD/UlBwr5xNaAiLdKT1kS4OKznhjW5NfTe0Glu2CkbS/QFK/kwtO6T
sAGB2ExT9Ixm3vUTcbWYUSN+W+4Xo976cpu8ycMlJhM2WnMlZXWTMgg1RxwNideMtKXqlVHuTcTj
pc5umLoSPmo17mxRIXagckfY5yx974T+bpmWPQ1BmzUnuOsHpSAhVvgaTdILq3E3iNl1Who/j+Ab
lSX73GgzdsTUDZTj5gfrysMs38VGfjUGAwglMCjMxJrihKjuE2ve9oPXhONmCoNjqC9+qdBBYwRK
sqeAdjNr83u5Mk8kNVV8TpY47aL8ZqnDvqXQFaLcWXjIcLpV+b4W000lrlle1hY4kxMiNcQYHfGi
l6I+a/E2q+A9JKwNJg2/wni3tKWr8OQV+7Am/6xIAszKS9FYOHgJQl7p/cstEBovRE+l5Pt4upOk
J4ncwUR8qfhHO867IiRcgBSRyjQ3TAj9MrpbDNGtIgtLop9OT0GI4eq00LW1Su43Cc4dDEyasYnb
3tHJR8umbdSlZGfKd1K/JlQA9qGrSvdF8D3huzKb0zXt6EStL607Rk2JA1E5G6PxMPNzJD08qkbC
ux8c9Vlz2mzYSAQYyvFHWL2szqiitqWy3SrgleIOYAsJgDFt8GEIt5NOANf7wjAWmJGCCbjrcZbv
I/wZ3T4VP1TpiYTkpOCFnav4eR7IndnJ2bWJNktU4dO4E/KegsnN2PZJBV+85kNfOlsBPqTGglfJ
vkUAl1JWJI8sp8ko99bsZtaXUbyyE8yL14rRO4QgvNmBvjeaj8W4NsSNLSzxjASrWTfiwgDYr3y1
TFVIRfDFVvVygiTG8q1mJMGI4V4hoHiJMGwJDDrzK7b3niLExJ2ufzTjlvnjUjjF+BZVlquHe0Pb
LhQgMRL+THkmJ0epSSm5mvL3ZiLP86sKFRvSykuEeeGHW+/v9Gr/Xq//cvfQwJYZMjfNn53Ek6ym
umjFuEJtr/f5Im7wVNuD7Vr73Em94K/2a9SzQPRNheezNPXncr2frbQul6nb5O9Re3gNL6H+D2Dg
f0XhJNMt/WnhlLYfX7+vAfu1dlof5TcF2CoeB5hiygZh7nRHv0UaoBhGIaDpCiYSKrYfiickjoB5
GCKgGzCpN34rnn4Br6w4HwhQMp/eXyieUJz9VD3hWUAuQM0DbtGkbVzbrh+a99/YqD2AWerofffZ
UVkL2kfMGnOADdEeZ1znBEzZxAuW7uSNOeqj6HH41N+4LW6L0k7tl7deepiq03iKn6yBXY/gGeZ7
/NSK76LuJVPiJSWBnXnB0XSRDv3em8G5v4vcmH0inuKPWHoMTQ+g5iPQgiNkHrs5O/qXeqrHM/l9
7GjqYjstoou4Jtkq5MJsozraymLojqVfMn+NJZn9WusqrGeLrZQaHq55Mrbgv7FTSjaw5Nam6KEc
3OgZDFxNeqc4Dl6a5bbW2miZI+KTv5m7oNgc18ifRN/PkrLJlG3kDTby9MElUXsJOEn35bxXJa9P
/DB5CoIv686andwnFXvh5vic1dw+nUx2i/xUDJeas5593kYQ9mxubkG5waCNbzXq7+SEYKijuWxJ
b5mc7FvM/+k1T7jloxNcmXWzOQzvWPGiI7qNo4MBj2EmkTLit24fbJ/TuHuZPb3xRwaXC23RfEuF
0zw8xzgT7sfePjJ5bFSPcpMYk/3zhEI3zrwq2SX6wVQ28YPVeHNpqy/zUfRk0mt6Hw1Gj22qZnn2
yd4mNllN7Za9fgtklvC7aWOgni8vbAMTrH36dmg+xnbPqq4cn/UaW+R5mM543gzGvh4/Momv3kg8
7pvk4ysUHmeJsCY2fFf1rFyj/PsQbezWkV9S7KKEcAfkGDNbce50ysmNbNmiZWMr0+ASsP1ixUFl
/0pjycqU10VxRPAOZMH9arnhypx3/JAibvGfNsFdYNnTnrBU+bV4Hmy/e1qTtuIN75G2V5tTbREl
+zEOtoIlnMBVRkousapytV8je0xvLebr7p5bRZ1vboc+ssdrsxD3WL6o6uNcOQI28lZlYgrm5d0k
kUp+C8r9gH04/j4bN7324oiC4bXMvlZm4Muwk7iPwgnFvziplzF9iYZtwvjIlm0VCyUYZMI65RuJ
pb372JbC5tRWfviUes3bL+fWf8UZvc6G//MZfZyL8GMWHt7fm4+//5/0Dzrc9XF+O6UtYmIsDaYV
Xsp/0ekyCcKahsMOaRXMux+PaXBmdHy0fBzfosIf/XZMGxqBM7rBXZ2hGIKtv3BMoxX7nWNaR3tm
KRo8Nm29vfx4TAdZZnRSiv+7FtxMxq/qSNTuM1MZRI7uSGS5tCd/jULHl4oz7v0yvY3lpZb3JBQi
FsGciPKqOXbYbr5Fx8jc4sDVAfTkrlFvhd4NPxY8wfO2AWsh+qlx1cSDlDE7dsbEzxpiiR1+ttCc
JNp2n2mFUkQnEO0457fPNMaO/BTUtx64zJ2mftM+I7RfFldykW/i8ZShuGrnN0lyJn0rge9E2iCE
fAPM+prl98G7wNerqTOXpbgVHQgVXy6sk1pyi90AjTpRXJLhzuOa+Fp336FU9MVW+LZYJf+eEBCR
3xviC653G70YTRhQSjZ0dvcynTH0mo8KXIQT8U5J6ErVSap3JZXpshb8x1w/LDRcXjs6ce5PU31I
n0h93Vfhmwmkg9EYVO2WNLL7trgL5l1l7NSTtRXaV5FJWQzpQHqoZm8ZsHHP7oDRuXpgKdEGT11L
CBpoJr+nroPORm9C1u1B53D0YavQjpvH+XkUfbpe+Sq8wDogCssm/wGA9CpocObNh1D5+am2x7sP
POH3CECzixEeKEXhznyxpuw+iaYvLuPkgJ1NIXO0jg720la/Rw8rjKm0veHYvuMHh83xIIKwtXbL
YW5tupHMmze1y2JC0beoPZpd7rde/C3sN8ZbYJ6AUUzfYvvjAgIeZa2TQybwx6+8IMbOWz7K+KtA
KIWxVudZN/R5UX8o8iuMoIxi37zSJzYwFiJun2w3SRXaZbf0CjqJTfmhq7Y18hP+BoMbwTHj2CaY
3B5b0REjdqJX8RHR+VTuJg+CmR15zTYAXex1PK5OFvNBMR8YRPR38UjO+dloD51wSG6Jp+8Cjz0z
cFH/nrtM2u0H3P0aXH7zIeNuGj8uIShU5pSb2YmZOF5jkoIrV7yY2MMPTbnrnstio72NeOK50Ajo
9phJ1CEomLUTnL+pD/OrORKdQco1oeY+Wx22cPpquRovJtoE7l5eew5v02vxaH6Ul/CyYJAnwh6f
DNl3jK9Lx7jTGPcKx6XkmtkuubuwaEDOQf68SX7wIaGlZJp0J2RONJ+neZNP6I4OQ1TeIvaVCamQ
4iGLzkrvIfUCvNI0rPE3FmvtyB+Lc1Vvgs8Igpi5WcxNdC9/IjNRTq3Xd/6g2eWuBH/Pz9xAnAlc
LsG3edjy0uZzcC53+o0satUtDKqK+dwtWy1DRUgZ5k1cvcxYzNYvngVqFfN7hFVF5EqHtNGyf9vR
R8M+VDg0bKX29COQ6wxffjffB/mA8sdPU1dFAaXto9qAB/bcSwR0Vm4jPRiiXxiO2PPDCC83KVas
0q7B2NoJzBtGd50dZWt1MMDngp+1lXcFiw2GIWNBDshFqBJba1Qn+W5dQ9mZVvWS31fXFDAPkavz
9rOzUZ0bDzliFk3cw9gox0PZsOl+D6aDAQkgSa4s7eXJH3PSKvw2AexyWN6Z2JD5OTwNLWJZ+amR
ryjR23FbEAhITrnwND6mKlvWiMz5JUXIYVBDXTLisR+DPPL6yTMeK4IqE4Y0qo6N1JNH8VxX/bd2
LW1bgpv4eATNNjAumKRvjfq2IbVZd4TmmFvgou+0eZd8g4kyj970KqJjIZeaR2WeuNxZ8TYQnQ4D
AhYA+GSZn3nlC8pcYqgQqbSfxiZTPcFVsRjUXj019912MXj301tWfQpo/+fyoSVuZNcokKaFqxFf
x1B6lKvLFE/M3kQvpgcIvXZrOc0jPgqXaMJzLt+b86U4d03sqslVb5EkwjsuK1uT0sYnL5JzcVhl
Q4CXTqM+AcPHkgYUJh2XrUy0IfLiTUxxDf5uJoqmfZA/Ee11L2q3h6Y7GHwt8HNsviW+VD4uiYtT
ZUTFIu8aA+kpkiZzM8lfeuYknZ9Nd2r53LNV43QoH61tmdyAVZVc7Y2t+jWiy2ar9XYcngLYDVTE
TYsJJD9LxIsaw03TH8HqUMmpSBSUsxAdEtVlMDsMD4Gc2VCqOsQRDAei8CZBM4IvwhU+gjcAK8J3
KCiZtCozOOuJr9RjpLGcWtVkDDQbdV9gdC3Dl0y4aoSqq4RgqsJlwDUnjYcxP+iVnwyJlxncmNHo
ymiLUR8z/oDUVmJGQGecGE8R0ek6ogbgXGDaDC7pS2r1PvKiNHIGaR+1duUPeyCk4J7x47zJEQgu
n7NnKHymcBKbGsAo/DZycCraA+dGW6IsugNeRKqRCqutwLrir0U2MJiSOwkUeY8ZZfNFuMEY3bE6
R4+lql/JffxQfoPAUvhSC0eJJbaHhmqaVh3fQ528GE+l230jqTfgyDuUMZqYyJbWGz1UpTZ54W50
VxWPBlJe87umkn20Id3DIh/GVoLK5Yfr3G73ffmMDir+QBzXb/PVWWT3mxV7ZeeW8ytZ+b+iKMZC
8AdF8TbOsq/m7//zRzzh9RH+txxWLOYOlMOWpegQrn8YWrDp40/wrWlsRtc/+efUAtsaij/Ukwwu
TE1bZwm/lcNrNpzJA5rrvkj5i7a1n/ctTC3YKa3bYIAA1MM/TS2sMWnkoqiIv6s+1Dr8rlmUd2b6
IBI61UXTQQqBgAwNypYZfbJoMbn8JPTESaTHgNtlHUFMsoq8YKAh40p6lZKA1CCU8tB2db1kIZvh
SjrzKmCD0srXk+rEg/IsNBW7BEHak2GU5Q1N75uQvs41+auifs5SomfWJMWCqshCF2Xq3mJCxA4q
p6QJNXSSfpU0fzSU7EY+cWRDNU0/ZTUJObhr2TP1ajPWensfllDcsP6EMR6gYnUDZVpw01Z/ULY6
hVpDekqwDrUFLfzqJSotNP7p8haineowJgxBRIB47giMcBPMSPHqSsJ9VTVXC6tShmWpwboEfNBu
+pGKrT9PCkwDC5MT61V8G2+C0LlVn1KNGzGQs3grCCelQYNuVYGX6IMMvZFxR9w9Cewi+BLX20hJ
y62OBDSuh3PNiCArXbE1j8L6pVVy5rAc1sbqv5IpazodK62y0aZi2zH1roRDht0rlL06FdgLS9sO
iSpj21Lq3wpWFp1qnVOlesvmAK3FfBtT/UnUdrVJBjfxN0RaWF180Jjc6CHizjZbPSu2BGm/ZNAC
1ouPpxU/ovoSzr+ExUEkYPZftQ9KZXoGYZ5yYKL8Hm0F+WWcXnqsMnKL21eGmcd9xYi+St4baTlZ
2nOqPoXG00DFYZai1wUVRkl9E8HesnDBRGD0c8KXxV9ubo3o54ZerKLxwDGafDhCrPWzuYtvSRT0
rpWogieqqIDqmLoYCJpEuvEQHRMLqWcnTGA15aMytK61sBebmu2kiZk7dg/x0pwDOXzvDT4fS3RY
B1Hf2DMAzkrezYTsFrlxp+bmpiRHVK1rL4mmi6SPjkLPU1fhJhPbazeg9hVl31yAq0oDUxSL9d2K
XY3gr/ZwWEd4rAFc1hg+6zh0hx5eazLkj135ECn1XUuEdyWGr1YWeWGAELWRej9aKAvyWdx1DOhJ
ASnX4XtPUyKuqNhqhcamrcPylsWQSv0as8YAOwqzsII1C1bEi8dwY8GgzWHRKjBpS9SEMozacXWG
dv27sfR+sEJsMSP9Y0j+X3EnMDiT//N4ZPv3/2mAmGf5HwxG1kf43zsB/mOOfEQ+ZLOo+v8u/yUM
zJaxbvCJ6GG2vXrS/nkn0DC+KYoG7l0SRdxojCt+uBNossqWQ9GJNMPk/FcGI+Dof1bqrANsA8WW
zPNpIjjqf52MhIapYIZAlNwtSPlWLEv7yFqchX+GAeJ9NM9UxoUBWv4Q+rA7PZwfkr3sGq939eop
Rkhauyht5f5s1a7k1Pu0fqJNvCN2nmNtNimFIHSWtLxIJ9uKMsSussBfJ3+9+LDU21D1EPQXL73u
UGuGZJLlB9nYyG/85BQ6geKhDa9SLzlNtRMJtkbDza6H01/bMOqQT4pka7fuc7wqjPleQgX5/a5f
5+3lfb/WYOotnh4ydVvGNKMhSTUo5jN8UxfLemDCrOlvZeXp4XcRlqfxVgADxCxjEsECCWT2ESNs
kA7zeKtuXBVfDOWxxgYTZneM5QW4VYhPt4X3sa6cUr/52E0YwE0XfW2Tbh52O5X+O3iSnHBrMQ6K
pWuL3nneCjVxOg6nop3ehdSdR+tm3ZyTiu7AxRcQxxuBvG6Mf/lGVTx83Jbj+8bm8eJur7yNlHDe
Y3i7CbVduMmBnexBdBaX8tLVX2AseuHFuoIqeJI/2TU7wlv/Mm162hC4XurkDSrcTo/m9xNRgkug
y7Y4kHjmf6Wbr+agXwT3XribnuMrU4YZlGjlGNLmSb6iH9uLPjY6+2Wx6Ybsk+P05t3J4Q/m9b+K
fToczFPt6qeQebvt8CfRim30xo3jiKJ/OEnnzmESR5V9GhhIv5NxDmIcnwQ1emPb5+nGKIH702W5
b19925Yf2sKzSa/d+xoSc3+wH9AGci153kPieDsW7i8njAZvmJns2N5luateitgrBs8C4B2bNA6h
vYAovMksWAQ2oVu5uh+mb0q7Bhxf+8f07eH8Ydmz6z3cX774WT5kHlaJX/sM/1L0xeiEC8YUvg/t
so0yedugLhb1SzJ9tXwC6abTdlZRbBoicUTzyJTGlA/miILkjB9kobNhj5E+DdshO6n6pUDvVW4C
uh9z8mbYentexecc3n8xzaCTl+OjIV4Tesvp/GmMDpIUictC3F0jqg58z/lRjvw02Kna0+Iqe2b8
U3tkXjEtb+1gV+IWcoB2BQQw0U2fFnxX1aaSrtL0JiX0ABWT8u8sFcIjds3HAn1B6OApZ+FBr5/Q
uC/CsSif5uoqiHtmN6V2HUTfVO4VA9c9QPOEVb6P15JM+Sg8MeTQ8ejZ5Yvh6h3+cTZhl6m4q26M
iZpjT8xwb551422Zzn2K+1/hw3DJO4gAEVhvOoRttv0FNled18E80oRFQDedUkGI0pdBrpQSP3fF
N1360uO3RB+vQ3Yg6j4d7ybQANmBVIgU80LP/FK5T3EBMYsxxMfmORx2fobtousfp+q5OsjFSbrL
G5cmOxQ9a3SDFyYuQfKWSNcYlEKcYVXbayCr2v7KRkESHyc9dQd5O67yD5D1cXTB5BbpB+1tUV+W
+BnlS/DKu2J68U59rZ16Zz3W/QYZC5lQ7WVwAfzhNsStCR6uOsyFV7lIb6WTeKg7XoWNFyXZmmf5
hgVCetMaXD02hiOr40O3pRSODzxpWufi0MkMmd6ChNifxmL891hzoVieGh8i/BWTP6lvLL2IXbNI
4WLeKACvkQibZpU3YRclR4Z/m/Cl6DF5DiAn27u+OErNvWWs6ym1OtXNC5J/LAVclRRUYnjspbsJ
nQbk3CF5Hlk8sXlCPAyrgZnUiv5MZjs+MjN6FAan9RRYbcJJtRBR2uZNgFWx4bRl6MR6Cj14/RI9
UY0ggUTi5fWNk5hO8NK9VyBdH/hbhby/okmgiEQ65ae2E7xrgYcjCUq4mm9bw2vLZ5V15cvaSphw
MRyJUdY12mpfKI800sp7CtAN/uDxNoCqZVn2ojy2t5y71tqEg3NHP9a9SV/ppza65scQblDCp5Er
nNC+ULyFmafxeXS+lvsMt5rvLEkzlgNBhQrCjr5LEnx6fMDsDoA6TL5ARXWYmQaZ2R5HGIEAQbGN
uV81DG+GaT+aD8VwGpP1f6v0EGh7nq/Ndxb5WPKtArKonqbwU3dN4yFLPmYlJxGLQypMbck8lel1
hIWJ7HRTi9olnyPf7GK8MC/gbmOGHI3CLndwWXipxk3Iz8t8Scbndqpdq+52GIO8Be6vJCz40j1z
mDhqX6BfUPR9muIph38841o4NOG9wZfCiO7ZD5FUhqHPpT5M0dl9N1TyAnZisstA9gLlA12sMDg6
poeWo/E8XlMuge/abWr8hJskmQgbsT+j9xm6V01+jlXq94de3kqxPxqeCtm72TCV2Eo7TO3Kg8qa
GdNS8Ck4Ynsx8KSPIFQgwjNqOYgS+FJcj57ypMMw5zwJHUU/5nwU03TXSg+69Bo+N/1G2w7h+1w+
vejYgnkV9XbqWf4anyh57QDJVx1cq3gPLRdPzRqcxicKITp0K+GS3FnE2qReRddnY9w4Vz4LHgGi
ikbu9zrGVeilaifVgbknCpPtDzTORLhswk+mjjJmKvjH0iUymd9RO0HkT8TWwS9lT+futZhf1PTU
YIkCgZIfxMYr34lMWAEB2rBBULkgvVleq5fmc4x33acm2fD6pXp1hpi47hfRCbV9rGwF5U6jMpjt
arhGxhG/nORO1v0cP0zyc6CcG4KkDPFJGW6D8plUpzLaWBFZa/FzHO/MBGzWTZleUsNWD/iBCMzu
V8gG8NFiY/Hlm9pXxcAZvAJajqKxvodJt77PeCwyv2o2g3hohF19KW/ZW6cT2WsDdAotr6fksRmq
JwgkDxwxS3ChZ7kmbu6UziPXqI8Lygm99iDs+K6601dicwvxCz4w/hFtLX/aMCdFvbQtVX+cHdHm
C2tZmvdLrf5f0JfAjf3DtS0jxH+kXkXvQ/Efe5N/PMqvvYn4N50p05pYAFsJ9gUdyK/SGvFvxCaY
cI00HW0LU6zfehPjb4bG2MqSScbkmpD5S//sTYy/sfuVkGRKsqGqkvrXhMk80L8Kk7GPaBhIYNKa
hqKKP+1sBauz6nbgRmzK8bk1im2O9y3sH2bpqepMjwGWH4qbNn4rkH3K/7hO/iNq7t/6IhUgiKST
7MWETIbWt766H4Q9QZ4mSiMxIgujU8F60MrfUu2bNN4vwn3enEbrm0zqxw+N5O8p2X5WE/3ypAiK
WHqvJo1/40kuDR2ikCG4RsOiWoxEbgFT8hZLlokaD5QfR1ugkgXJCT3YveF1aulRf8BR+pM3QPm5
MVxfC/4NtvZ8BmzUf3r726we8ay2bIrohBa0yjo0k/ChqIKrBCfBcCXWen01Ogo1nIjUNWZ93DbX
1Yw1FIpNTxczT5/KV91K3aL0JaGjpXmUolNvlMdFvGJa33ETb9WcPPiPP34rf++dVLgC6XjBYmBG
+tePz4jjmFTPhndS8QeyQud61873FUbn/6fnsX66TMy0NYyy5nmydnFEMr91/asOFFeR/4Sk+u86
/fWCJA9e0oCeIWNYZ7o/XJB4KQMplEnWqV7YweeBOwIqRytMCIjNHYfFXmDs6p2x++Nf8Bdj0L/4
A9br4Ld38mfjWCQJNXEoNc/TodmNqE1PsXLWpo0xnVFQ1A3aiSMriz9+WmW9vP7oaZmt//jrVrK+
WHHOG8sJxAjvFOkfFde7qjTYbfy5YvPcfktp3I3qOUCZ3CFLntJrSEu9tCygKHB6wyQMZ6MJzSXQ
zsi6JwYSHfv3UnNz5RMIjVPXTwvQ9B41ZxCf6+lAQPGGYa5WkKJKlT8pe7kzttb0J5HQf/quMhb6
8dcbhypqIp13Vage5vJgid/neNsX30fZG4fbDAM4ERcmEH9yuf7OuwrrHLEiJypjKe0nF1gwCRCH
awBpVmZuNXRzjVaBLWIRkOcUkZ4a0B1s//ijlORf4NQ/fZgGGXS6RKowbsqf9w0d9gLoTrDcoh6f
UzpcK4kl7hQxehbRx7RR4U1yes7n6xw1Pqk4Nfq3TJU+lQL/eMHWPwvvJMbaRUHkysekoQGfCP4i
uymOvxdNyzhmKP1CDmkHKY4ABYh1tKeM1MX3TDcudbXPEYxII9EHxMVK2iZcCuTvkZNiuZfiu8ra
N5rki325y8Eb6LXwni30YFLWM3NlWDNCZWNriDc7Xnax5tRyu8e/3vTMkYHTZshlTPMpX/QdaQMJ
ojoReXRmsQgXSDZP+JboXg+VxpFpp3Om4RmZeXbVz4g1J0+jLwjrN2I6ekk/5XWDb/ZqIjRoS3Mn
DFSqRLXJxB4O81udi0SvNJ5U3dXxR4u4ctCcuKCVj98VJPeZ9mhKzUszK4RcNNO3ymJtbYyIB4RO
fuGbzHg5Cy68FKKFPzE6lv7SNu40j4qviBiBEyy30U7J4MdgV7AYNilgDKX3TESAFHwnbouEFVZD
uluOxqZTEZR9qN3ZAuIhp98V6zgoV4UgLEXLEem5IUuChmmWPJ8TIrQ6aRdZvgrnx3hhnX1IFqp0
icSO+lksXIs7btpSWffBY1Ic5rg69pH6nuesr42AEOF2/pgyVSPoS/syZj4QyIei7DakYTC6j/Ds
FMmVaIKkaK7FqO00OosRbfiQoSy8WVLlClxOMQKsXgndlui46CNjKxHiv86J61KV0hW0ir7nTkZv
ZDIpCI7psk2avSa6vMKWYXuLmGHMgR9FL8aoI45IjwBiZumS5O1hmkTH4g2tEg3BEbliCJLyg7TG
N0nBZ6ychCW5HxTUqF0Ac6pSjlnAdlluUbz2Evmv20LE9wzWKRDwQwJSlBiD1tgVAT9geqmcvJy+
UlO8n7KjwZxDXTQfTFIYFDeSrZJeuC94Y5qq/44YAf30PgHdj3A1LQLYKrt+Ae9RglmAVlUw/4DU
B+0/R7wJJ8lOq5kqvnvQl9mfsvihT3bqCLzrORTHvdrLG4HMlrLu90vaY+RNd4FwnGJaRcFb84ZC
L6veSIRC82TobiThC9kK09tcIhia/Uyk00s0fwLoMFeV14eNp6mzMyf+gv5TekXW0ILSoTWrl5cI
mEwM2IfmyKAKGpHC8vekB8QDXJHQpUL9JTYWO+M70V/CPPygGrI7gpfIQzYjbT8K5mc25nfI6CLb
oB8OBeZyauQuCv140T5mw6VadlX7HMnHOXgVrGtJMErW3Uphop2BqKHq50Rh8QMgqdslgIsWXkJL
qpPQE9dAYmFh6Nu2PFbT2whZSwiwrNfAMeLSU/BlYDhqGPXNEgI5yqTJfGcbuij6Idaj3aiVnrF4
wZIdy7b9qAVGIgwkNZ19ZmmGli2vv2SASTZHmVbzRH2+i4jOa/OjuPROtnyfJ1errxqxVkANKuWl
XY1Wy2xjs3WS/BQX/hzzmT9qHfyS4Vy2bpR/KOI546r6v+Sdx5LrZpptX+VGz9EBbwZ3QgAkQZtJ
Mu0EwZMG3ns8Wc/vi90FVbdKOiWVoqbVIUWoovKcTCbNb76999qsi6tKevPFZ6GpcQ4z/k+hONAz
JD2rAsAwhhxdFnoWfjKN+ZqVHHs1XUcZNCujY/Q+bgfhmSDpDgrGSscYYZEfdIpowgulrJr+lhZE
+gOq6jm3m2xnudWkjpiktZv4IQ4LqQ7Xo2Iw7QAKxHXa6v1Hv6gwOcv+uWrZjOZ++KoSEbQ600gz
wH+myQ2FWAl3U06vcEhdFTgqxDVoHai7NRpiWz02wkbrXmPo15qr5U+yRcJpo0sP83SFt+cageFo
4j0Jgi2bWe0E+tBslDTA9OhzHydnNq7DyNTsOdLVK0Ew0nID8msiCgnV1L61V8vAP8atRDQpr01v
Uk2UUulFG/EntYmMx9QzuwczM46JOawtrWV4JfQbS6o+aWq9z42rFTuhoVEea0nUM1jwow1GO9Rm
AmOpsBuqZKtjtl7EUKsHgNmSJM7tpmLh5U+oabkO6mX2c5eUT4p6iry8KvqORFtR7gad4aQ4bPoO
xKsWOfD4+Azr1MDxRhnnH7WfriaxsOHZrhRWwxnkqAbLddHPA8KJSn7WEwVxWnuTyRH33L8s81uc
P3TraMinwXosc2SB1GcWEjsMGNwK/F9cMPztrHNhhecaREvZROi9M6IP7Lc5PA16hQLRXeqkOyiN
W0SsL9Sba+qKiBeOILqvtTT31wa4xZDbxbGUGbqyqRQAV2TRy8LZjUdtq1AbpkE7s3AHGcKwb2Tm
BonBRI67YoYLfBcKtMKCFfiMORWAZuGtN5rZdWyLbjO0dK1owozsIvXPlTG60Gq5ueRl/EYt7x5S
NVbm7bCIyBB8ZyIcUhJLu6Z/0VPz2Oszc/DWl9xo9ltrlSl6fZVLU/Hq1Ao3g+IzPEHf+hy0pdyl
g+TqpeFCUKTq8BykRY4spmPAYxcB0/jWao5eUgIzH8JDA1yMnrnHeLFT6KnSvDRWfCgJtWmwVJQf
YcZfZNFKOu5Rd4FSM3WKQQgfk1DJ3sv+UMrlKg8lWyCZwCBUjQ5jsrGSF7WTjnCEthixYcbq2I8+
FZk5pbSdMeOr9SPlzoM7p8k6s5RjNcrrAI8At++t2PneRPpeF7M9tCQSeDurxcu4MBqGJwuvHJVd
ZaXZSn1PWvUUzV9S/NEl3zitVrx9E+bM/dCcIXxRsEUuoIk5dAftXlZA+sCQis0HmeahqCIDy94i
ASfMLA5mxmESK2ZXCIMjFThhVyCkj9l2ZKvom3RTdNB6sFOLeEhr2fR0auYmlaS+4B8KvUYwoepr
PxfZtsfZIc4JtjmvKb0Yrx6VUpyv0SBb6T5ZGHfbc5ZSQ5jfkODzAnFqwdywI77y6XMi5mdhSdV0
Jr9YRFRHCl7pgVpHCosKU3QCcVLnApgqWY8qid5ZYaWPykOBNGhI0YeSpEdJeQuDFzU/ZzRVYW9x
OS2D4dqKWutgpLMDTnmlhHVM19YpLc0Z8/7mblkvPgmKeDjEZrXpZ2vjc09hZrMXoKpbk+7l6pnr
0VFvcM1lTyKMy1QPXB3Ch69nTs57LJRQJ2PgvMXBbOVTO3yq8XvSvdIVse6L5FOQhU1j9k6VrQfp
eap31uDbIbs45VCZRP4Y4ho9vIN+rnKcjQhWvfxWhZzK08l04p5XhQuTuq4k4C4V7a3vonYo8nA/
tzTpYUhD2zDkRwP3xCwDToy/i9JDZnarNvlB8ZKolPuqYteHnwSlisebHBPiSUr+Yo4yu2y9jkBK
Tch4OL6DEatto3p1qW3NGFYTY+ra2KclEqae7eCsKTFh12I7Q+FjFMtlLjB3pnlKUXDmbdJY+9w0
9kHDlZKKYckMf+Q44bqOxiqz4+aIwxLuiIBc3L1lxnsvtE41DZSLc5S1fAsglL7hMGBncvXqtyb8
YWzzoibc5ppzTtccogEPYI/d02jQZ4Lk05BAxC7VZwXnrImwj4GBlUYBc3ytop0eSTu5qS/0Jzpp
ol1z3XwpeNNLIqPT9BkHAOeH8rGSI1IIaEHMYoqUjFb0EhAu6OJ3Lc5OivDULZNkFcNjBxQJOphg
3Rvti5eJENdzGdyE4jKnrb04y9PSZ3JUk5Vi1C0V46HUj20A/trXHq2Sere5jeSNEEevfiVBZKHV
zNGFXTEvMItIP7d+Y6vmXU3KbWHdOEhQpf6S4ZlKp+5LLmNkLhQ+9kGD00aX5p4Z0OUYQ2vKGQeV
LbiMkOwE5LZBDI4KtI5Cv9RkbzNn4EhplR+W/hbE43bWyzVrt63jG0g6FmAAkyI/167FCWzuaSJe
Ve0p9FOKSw5qO+v2QpRDCHPNyHBKqdlmxoVA+3ZIkHz45OiwjhhyT1yrtNh4GQp6khWsZzhrAsRw
MV23tPq13SWAMWLhYLDInGXCxhCPlfaUtQ9+Q82xWjgqZnyVADXKUTiBFFABls4VuulZQFzu4ifM
IHZJ8TNSjq10AQf9a2JQKAwGGE8WN9ge5SHIsmmlxm+V0Ltj9xijXapgBUYG7nUKSY9TgUAKK+au
qELHpMc05VwbLPFr2VsG9x0R8XGmeTVfWabb1PFD3xReXYdOM/9I+DZ4fWgw7jet3DxPOrkDGa90
Af7HKpCueKUmxwhYjKrvIbwnpX6NMc96U6nmmwVdN/6SPS+24cBHQ57PA1ZxLr9x+1pbxBjHr0CG
QQavtK87IEnBWUftJk/SmzDXA8pIL4rWgWAdp48+UBn35+musr6aWgKeBpo22ottSf3keNcG8wDJ
8BioMi758ihHeyW6Zd2PcrCtZOSDU/FDypWZfCdQGvQaWz7POO2dPMFRZJAh4FiNOEVnzGuv6atp
FKGHnfEsR/m4sA1BaW6TFpj87OXpvVwuptUxN37EWoL5OD/Eaf5JP+BKaZEtQz0izxxtEhkaI0iu
KRxoKKxB55ClwG4ndoYPlCY8y6q2S/k86IDJ9Do8oU52hvalli8mmtakyLuGLETecaJVXyWCdbUJ
FnlOPXQaW6+IuQTBJtW0dQ0gcZhO8synZ9y0GpWM0ptcb0FY4kCjjIQgJ0BBemPxUi5K1WloSX0M
n0rB+j4cR8awM98yTKH6HYLhM1Uf+QX6iQSG+a7Av+VS0uMFCKneHZ5FiPdg2CQUKYtT9kBmb+HJ
aPj9ev+gJo9SeamLdp0GfFJ5CanoDgev7GJXRKokrxSPup1W71P12HHbiHDrUQOQ+KpTcRVIqtlJ
MBxKRDTU9DZGbLm9HWbYvZeycR7F1OH74EZCYD9tNVvzeWnZTvO3ukXRhYmqvg6YGVS2UB63XBTU
szu9cusLGR/5t5XtusYEy3GcJ0/kdy6FU0yfq59SjRz0AucOfXpNqsFVWWYUuG4pn4RU7dxYIb4z
eqXK28waCHq1py4gaVH04Yj7KHyUuan50o9E9HozdyvFmavXTuFMejDUblPnT1Vy6IBb/TIi+7dX
pZBHsKL9Zhzo3Nv7//nK26idTvfs6//+Bwr+V/P//utP9Kj/+fu/euVUumlUKqBMGDCGgRft16i3
bGGNxu9G+F4maP13PUoDrgOuixMTpR8LKefvepS2SFWKaZIwVE30rH9NjzJ/1hSwyoGuWVq+dSQa
S/1pZqvCdUyLZmAkXeFFSzo6eiwUy5EpbR4GJznS7S7MHuQM45GcczSskzOr1j1hPG3Cc02pebOq
nntFdxb08aHkmD+T2tBhV1fNDOeDhBQTEF/sPhXVuFsKbqWY2Bgy2Tq2eldMg6cmJhGrqPUF9q7Z
WZuUm6fVdmuuC97chE8ccA8GYaKsrDbRwGc31kHViL7pDP4y7Zw/OuahzOTSYfyWf4Hn4k4auFAl
qK12pApw9ZC7hs+Khzrq1YaOik03EsSIMY16qp6cO+27itSVnBrrqM1tH1eFlLJa1gc9U8yVOLbv
gbIckaf+rY8kTEVK8MPHmEKcyKr7Uy5xhQt9xnUDIL8EU18KAYuwyuJ1o+t6Ls2NEvS7DAc6F1G7
JqypwMno5B89Eyh/qtaMbZAMCR7uVeupZbwTYHuaOCIZeMfAbM5ysIbPchhzf6vLPa0os39tFGut
GYdc5vu25USHGaR2drVZe02EG/sxDmaukDS3S4pOUl3fZiMRTfE7Nb5qhR6ODr8aA0V70AD9fFLc
UsXligbolc4QYpZKm0aQjLmLEvgrIeLuknxK3aVJb5pCQrs/je14i2rOZKWb9bgEAhDZw1n3syso
c0ckpe43+Nyb4tJ34xEE/VZvMOFnxos2hNciZvzD2ZqzCUXqIRUEJUmrmmbndAsv/2mCpdMxVWum
ZI2oSUDex+hl6tU2DzdCeJDmx6AESEkvzRJDSZnFC6kZrQS9oj3a+puY+W+/prGMmBqLyD9xABfp
XwWj+fv/vaZJLE8mKxfwCmQXMhy/rmnSfyoa8iT3NQRz+BYsJ3/3/xKM5v+Ttb+FqX+3pvE9LIUK
Ix15nkXtX/H/Lprhb3UZemb4NpqOAQAvsmT+pPEmZUzgatQmG6M7wxk5S5yMIK6RY3vz6r/S1P9x
/fzdT7MWxfk3Cmap501Rz+pk+z3HlJDJsdc0MG0IZP3m5fgDHX0hqv3D72XorNf4FBhwL2iQ3/6k
IgxMWSyimbEE5pzA4yevaPOBO4DVMieoJ54U+YcMcHiiRTo9KDPmFFqYTZCmld4/WO0TjvhEXafh
1zzcfd2l8A6W00skBH/7mPy50cD4o6dlSfws7BoKq0x2vd89WMGQMlYwml1bNghdLh6JlHwqNSfj
1OOyX0AxqJk3JVA3CKPHlw7Hvp5sc85VCUKEkT1llbZDwQOPTSZn0l/n+WVUi/eaESCXVFWgJlqZ
1jB/OA73W7EXTwlH9rrbUYkE9OEzih5iHLoRdUMRnjnWH7Gi/GBKVqXBTle7kXQWhg/uQ2b71kSf
wnBoB5IKn32FLbF11f4NZhGbFxEhmqENYTobUmrXwLukIj1WNEmBOdFSlmFm+jGBDGN2ee02Wgmf
ewGMDyiymROyRnN3A4gYpBdVhTsxmiDF8SNGx46rZcosDJshwdVqUyf6KrDkB0VeJ8OecZAlto8q
jG+/rzYms2ut+w4ST5G9kewOdYEz/JIKwHNPiLpxuj71WiFyfIEN+02Ujx32hCl5b/vPMnuh34O7
CQf/exdjn4NR3X1GlFmbEUOFitmC+kJSsRrWMsAw3Vyj2yQoEWWx78QZs1rkCEEJDIr85t3AqZZn
GDlwxeLnLnOYc/M6mD+ligcWiLzQTai6jbElkZdn/bYazdsMfBi0WJquLTCRTLMK3XAKXWaf28RC
uOp76RBE1r41uBy3x6FpPY158NAufUjYr5b2LW+ojwaWXovcr9lQa9KiI/KjNR2lIo9J0JSHf/7B
U382jSwLComBZblTdJlyht+/l8XCD3K46ZSVkl0dsE770dWU30K5/+wxTGcYFpg3BwrwGvyujLkI
6aap00GqnpKDT7kJOyoj7FWQuR2a/FzYVErF3H6wnxrjpkeirTaz+eon6ylyNekmiGd6t1ZBUa1k
fnOGbX3uFEm6HtvsXxTPf/7lflpVsM1atWoKk50X8PSUa9jk57D8oXDngEQcFfuZS/k/f0L/oGmT
NRP/Ex1HFh4t7Sd/SWP0VqmH+mSn3uCKbusRnvbUnXAtSXY7zWv7LRy7g/CYn6p16Fp/Yf74q/3h
p9+4aAq1LBtWbPALZeFAATJO/pk18a8aIxV2tH9YsX+zE1nL13+zN9BREvtGyk4UHkQbwI9DqGOu
nPOSSxBcpn+2cpQ27S6nu34lPEsn7RSeDfuOmOP1aBun/AnOxiuQjtVf8b7+cDOhtx1rm8ll4ueX
oKxEWWgaXnafa7kcPVS1N8wP//x1/oM9AMcXXiXN0CChmD+9zHElYyRoeaKr6bGTn4euc3pSAvJ/
x7L+dLeh7fwfn2gZHAusTZUAkfHzJ5Rxp9AockwtRxw9JSA7/AFnHZJ1FA4DPjKYCDSP8FZKQWEU
eXuvJB2XBWf3gNzyVLjcg98SDa9oIa1GA5ZU/9Bj/BbYjXQEk4nztwqSStV829enmzVw8FTh0K9N
i33Lb0jXwS0QyD0MrAF9vk7mA6LfaOvGyA4QFwcR9HsN8nJU5AepTBln+gDZT0WB4K4Zaxpl6Fdv
iICI4z0UmQjn3ToOLqZPl14qshkF35UCdp/mKzpYRmEVM0WvTPbQtkB6hFs1t7JdF6GXmY0jIDar
7fQSQDjy271gyLtcpohEx5sv4+qo8uYzRnrLs0/T9FclM8CovucMDZtm2YRvs+7brVEDIWGp1c4Z
umHOuFzJt9RBOj0ZPLmCRtBy7cFtgWkrIfNQMuoFyyD+MIfhSZQY0TzNBUMSroO9Qv6pGW1flTmo
kLbFGaA0XzHauRCBb0Qs7QlDoooyjPeldd68dgO8wDu+GyfST5lPfIv+ABwLqcAU0AxBVI3KNilQ
4TVW1BwoVDVTxKBn71YF4zw0sMFXkJSGBi6HKq0mjgXpENNwg3Krip4iCOsUDuBcOEO1H+vA1tB1
F+JMQTy/1nESKPvCSh4kZtcJ6U9j1Byt11ccprDT88DRa4PinkOD9xGpxPJTUhHytjxvNkwbGS8C
weI92qwivGtpsjXNK0PzeWGWWKsU/7ma9zdNXNCn4WObkAzonoAWbubikeSNWDocd7KC61Czy+tu
bWYCN0HyDTUtBlQiRsZrlZN7N/czdIG25llmCiwxb8viZKOQNsk4Aurxg9ymdp8F2w5EonjXKMqd
u9eiElat+Wkgw1Uacnf6JEaGzcVRlgIbOTyTtJUwcDFVGcM2yYWZcFYztWwP2fQaJmwYVCUOrdsB
ChLyI0nVjZ8Gbgg1MhEOSbwxAukAfnUzjdu0yk5Sru+D+KhMlxytuOpvo9RuLcA21HnpjbItQ7JX
GkVLRoE5lOVPnnhfJzA52kvGex1bJJfCb7miyQ1KgqQ/GGW9qQJcT/Gdy17Y19dKpCRSFt+TkUOZ
Jp805V1uv5s43uqa5GjdJR+qQ5fNu8RYkAWMmPv2gGVtlXLey+psPaqGjSOP7EQDpFMen2axZGjW
7JXgaI17Mw4czcztqXWtLnFGqWAGAtAWwmdBwHUyPTm8D2wkFups2GLZ05EB5r3QrUeTkb5Mb8WX
TipISo+g9DBBFT9ikbGd6YCZVLCt5cppZJ/Q36bytMyZqZuJdFce+ArmMtQqWb616NIFSSBiSgPp
3LUYZF8Y4N4a5FC7zn0vhro5yWQykM5IuFndU8PpqgnMH5F1lkHb6QzJ65mvwNHWpx1ZCUoKfJPY
tYRr66YAx5OG7wmvoETqgRcvI8VU6/cEzFTex25HDEgchoMigQRZfESLBTaQr4aCxBj4CI3+wUyU
g2LmD2JtYHwZfFdBjO+ND31475ZPffYiad8CEtSQWeeIAIigVJ/1oOyCSLzOnIi7LD+jxzCWu7c4
TzTeWLlM188Y7Hrxu2svte5GC3Lf6IirSM+aKHic45Zg9wDiIuTAFWtuHLEaCnsMagc9orpU/57w
Gf+CJs/StS5o26xCGaFyBFa0CUn3OVo6o+YRl9y6ij/qwQL6tydTlCYAC2vXr4FYrSzU9PS5iRDm
dEfJJNu0ri0MqIpIoYsnUAQxKIWOgGbSma89kONE2kZZ+YV3YGMk+rYNv4wRLmpOcFRaB2NxVVjJ
4HNUsvqZK9SC5VvFHEj7MxZBfBokVpwgKk5SwEJlogDPbhJIGyu8dPgBzDk5Kel70JH0QOwcAywM
1iaQpNRlac0ocUsjeNPBUVCEW1Noh2GqCcO1H3FiUqA1k4xtTHo/sCDUHfz5zs0id+iKcxBqt6Vq
ruzmnZYbpwpVxpROQpKvY1h3s5q89NmngR9QqJkno6vVpr61Oos3TG0VOL86W5mqW45BqxbLwyzP
ds3GyPqtsTfrg4zd4DOUDL5CexlWwfxrSoL+1FTFuR/KU560ccMMMh2vAu1sGTP2efFhEF01Y2/2
qw3uhqLE4hJnpFwnw44BmTKDRPVDDMY7pbCxl/hDVyVNKKsp7Ul/fWWi8pUbB614MMcA/jcR0uba
VOU2QKHNutBRKNDzZ/MohgCIEmqNKbqk0kXPf4xS2DhRPHFUnUMKgBbyJSs+dGpsRNSaRUcVx27E
S6/qH2TJ+IxR7Dc1ZEMp+itIJYZL81+QnNOmPVj0FkhM9S403q6U6YdWK9wCTqPhE1h79bnHa69W
9ST4V0uedoZy46nSshf2yVzcadRMtHHBraRBVlSeomDEzdm7wqgD1ryI1nXZzxIqi5sSjAv7B/oB
uQQuE+xIzx0r0pC9gSLd0BfDrW1FNXCYeGPyyY+Y84NanEllJtQqitQrRlyxGvVdXUoXowqeRAXk
673rNrhwLgUFjfr4IULEhIyznftzNpDoJ603U+rYaPdOPefchURDfTGWXPIMdoDjVmtYjwrFkEOn
2rkVsYkYGwNhU2zVDTGPU0ShZEuxpE7BZLY0TTLeAxUT8oTyMbTifZZKXA+XXGvlymLwaOSml3cW
OzntNSopy5k5cEt/nziXXj4F15Y/DEZ7N8GQmglj1onPCEBm0/MvXcuFU++lbzFTUOHnbQYYHE5X
+4zPVVozUkaGYQWNmAQkY/GotQSvyh4PUS49Z8vcOyVzRxgsYCkd/e7YwOmhmMeVFqND4DSF8V4u
Nx+2DdXqTwndSAFtC3XZ3kPrImHYlLITnuNjWg7wwxq4kzlYESCdsR3TqMyRFatPVdpF31ORTW9i
VXiMo72CcGDd566YYUvF1KOGtZsuMynOrIvlpI7LQzF8JMl8XPwlnDFSSXez+GrQnDUW/nvdxRxu
hUs1me7Yc7SSFfyWxUal+LWY4welB+lnLeGUcS21GWFOahrC8RBgbZLqhuQjF3kFXopKMroWmEtV
9DtXG78IqeWhaREwO02lcuiG5mvSYzMjtjqGzfMw4ZpQI3xu7d8oyv87xrXIQX8+rt2gRxXf7def
aFC/zHv5Br9qULqoIB3QyMD4FQDDr/Na+T9pIdZVi8p5SYfhw7D07/PaX1JUNDzQ1/rLUPbXTBQa
FBQY+o1FUiiapP1LvGFz+fE/3ZOZrsAI0g1dJnuo/DQsFGQZfg2DZgL4/cF/BEyC7DvhqnTF3Q/4
Bwbrs41LZF6/suJs++24vY3qRy7Siuq0tMPd0Tntfq97+F6LG6wcPAHmMfb0DdZAB8+prdrdSXRp
X9mUHvC0+/ToSWe7crNd/XEFVOMo1227vqnHbeXeqPl5emFDcPwtYMotjgEnrtzzeg344LK6XFYP
m83KXdm2XZwRLpYFvtm9FPYFscx0WgQN7m+rzXvMV8Y9V3o8MsbkySNJj0vVbgyICcI7qnCbQOe/
b8VHLQd+t+Ae8lOd2mdglNeoeD5L43pL6W4B+ztwX/r08ehIe0P6Us7FY4xFzKUfltlAv+20Bz9w
vh1qmT0Quc+jHXnMo8oJec3m37WXn5V9fLhRVe95047/5AfuC6+RRM/gSVtthy3uxW+6bLhEO8Ou
s/VHoPRk+KvXeTjA5tvE5ptwKoMD9QHZrtfPs9M957e1s14fb+fz+sgKwFr6uX6P9vKupNNx835L
bO3oV1tDOWqHDbo3jYQPqrvu19VOaTjCmm4kOqykKwVkRME/Z2FVnm8JOEi+/Sn9mDDYYqWHDKTZ
6nDJXC4HErauZ9bhx4GkxV06GHTdPYdvFSdK9uT0s77V3lHf5V52F0AnmxA4HWF1tFZOtQouqZff
zEe8V/Kz+Z3fshPFc1yUVs19UaU8g7oAP9lSscNrOMEawzfEwsaNa1tgbvTY6CaGvvbMxeuUey0Z
dIiEd/50mdkG0WhvztbCh685+cMcOmwcpnScuRRGK6evbyGmqm1tbGnFQy2BzNjGR7k5SNOJ9zF1
FmaySza0x7rVIV5l1ERKt3Y1XdvVR9g91uaXjutN/FLnJ6PB78514kTTB2gIS7JJAjhH52hArwgL
wbGupvf+3huPQvswtqd+/JiDN009+go1CJz8PS16gxzBLbvkkN3tCQDrC47tMPUHkX7iigHKdrhE
J9WuKLngzmJ2q1D1Uqia5jrsHgzzhkkn4uGe+OlcKsthA2WgYIKtrnENspm4gGmv4PsDqHSKw+Ag
9FfF9xJ6h8rtWJfq2B3rT+bHFTQRBsojOX462J6r+lHCzLOhjATOBYGYPfzO/Ex2ol59lNqKOyod
fJua9EFMYIWqWm+0rhzTcWctsodUQ+e/UR8IX3kVEFXeEiThA1h5iXUcgkuGLLIgs7jPuEXwrojN
zrymVFDQRJCQxeKyYvvDXgZIMfMpioFAe5pw6Inl+/taPao38SoGznwi9o+Jx1wx/63tzNbosiCu
T2pYJCWeOCIw2uCrz+GhO3X7jSl3Hj5lg/5HhyC23Tht4UQ0Nj3gGQfkSQptaZ8O6swWSIfALyi4
XvnfHdYscSVNzF6cJHkP8bmHw1HpU5u7ojXjE7y35ac5n9j5q2sRPUNXwKmjX7T6UElOon1r70m4
LTSno44JH0v90hNOsGVmzDrEUOORRamftiqiKtWBP4LepZ2OP6sDKYBbIG7bHcOMbrST6JAvsRe2
f9XwpnY3YI1WL1FD/OUErypiguI3u7HcDAGwENvE8CxtFikWkq7G+ZiOitV4t94NCLxnsXZKximM
xC8jkAoIotmqHLb8EYs7jnSWycDoDmpaGR9z8WmIL8QCh6viNZBg3uaHedil8lWK9kb4PD8DEVGa
tdN4fG7OiO9td8BrXfLxxao7/WAVcXJmGiMTH+5Uug8cdlvyGm1y5ioFAKoVrM7pYoC6JR0UZTG8
3mit8MUkopPTo7zK2JCzkAlGgXfoVjS5FLoXCHYygJ5hGLdqYQA8qvIKSWPCE0vYRfWyDwae5gvu
Zbywgr6qj1O5K7my1fMNYDXfpAJDhtifP+bc8Lh424RrjGHlX+QfEbmYazY+U6QOlksnTMQn1OvO
VF9artmsMh9+Jf4Cjvgo6xy/IK2e1ISoBzcv2oI4rprKvNIgLPpffvvUiBtgQ2CfLQU3xC5VHSrK
8/5x+Vday5eA/uKF8ogdQPbBP/LOHuxkuV+5OTAcY235nqFQbAmInhNwfOAKcvWfmAbBPAPoxsF3
7jwnkFyTzftCNzhT014+QT2Cpdy98GuaIOKpKontjN0ePb9ULup46WreNyuaectmJ1JP3IDKCNeY
t3MsEFLLzIOBTbaewlex/zHGdwaoeu7i1uUO0huXIb+aFZ3zriSuFTqiC2ibwluTeirciabby+VG
9DfcSeoPWmqilxmjqvGW54fFO4CCJOhux1hE5Na9Xi5DGzkA1sFYDxYmilmfrjOuyAUPmSFGwjjR
1ud16eSYTRfo8i/oyVKAeWv+hTyziPT/eDZSRUXklqorDLl+ryGoAfkTvTLRDzTNbr6vj1r8QE7F
jU7mLnaSozhAl9pEtB3BW2ZdYSVhsr9iYHRHGFvtqsaFpY/3+YmwxcMr899D82IyHgMO4TwzEdmQ
yQp34suBzc7d2vUrho1mOhj90f7+5YT6730aFzj7WsaCJkO++PPz+OGeB1/pPf9DlObvvsevmAJQ
mQtsAAamBhENgeZXTIGmYIXgy2gZC3Hgt0dyuPEaQiSEgyXEj7T1P5gC9ZcjOad4GZIaf+lfsoXp
C7Hzd287HHAyOE+qDrk36OLP+tCY5FI/62CPihZ+j6lzv4xMbEG9cG6Y9agAcKwCtk/SeIbQ4SHH
7RjpkzODT2oQscO4oU2HMKiK/3TMH4URBnYu4/yVKJqOhYcywiNV84HSZSYTdbrr5OKtCeCkhH0/
OtOs1PCHEyeIDa8RZsbBTXM0dPQ6c3ZU/XUE88W7d7biJSqKdRjvVI83fyhsU0xvOUx8Q/8MTAZS
qLuOP7ep25qpgfksOCy+Jx5Z8NSzvY9F9jnGdllNbqzX52hu16F0lcMW6/2Dkg2e1mkbJvRfhiWs
Azl9iEDVxwyvVoxo5GUHAS2jx7mdjdOasZYs7+PQq8knzCJ45IK1Qo4cECgTp5YyoJBbuivCS6dR
cPilqPdUkuxefTVIlUThumkLTllwnxPUq1qzY/Erjeu3bFKvaRHd215nxmDUDeZR1mgrPMXB8NwU
cuKOQ1ytNavFSednd4BTd0alLs74/ZDQmyWmNCp1mwldCe7im6nAuTY1aljkaw3ZNBavxsApNmVM
ZcDvFTNYzQHLSgK6vAitEBCATs9V3RLdZMxONsPJZ71dM7967Ca6kubmReRJQw6xCLQlthAtZgPY
dKhdYIOJJjRggQuFKHMpXNWEwHquPLdEi8KSsYWiPUpBeJALBiKkr9hNMM+SY2sN8VoKxVNcCF+q
abBcZVj/4EGOx3L2nTZeeDeDqW001byKM4zmBUVqHUMSrspHlh8XRHDV2FKwnYr3xjJI+okQ9LQA
4cUC/6NOw8egLLxx/Tpao2dU6naOy2PfBOs6Cmgn43oFBKoxHsoWv7yf30KF59soQ7rrk51Rfo9N
ZwNjXWmWLVjMdjZyd5uDTdNt54FYhaMyJqTEzwofzYpbmxCn/A8vr05Dgv8up8Guoaye9pvQ4ACr
Bw9dODkgRD5iE+94rZc7zWg/i8x8ZZyIWwTuVMnMStFOgWUehtFaT6pgC9jeQyBADNESHOCdTpt4
+v/JO4/eyLG0S/+VwezZIC/9YjbhGF4RUshuCCkl0XvPXz8Ps9BdmdHqFHqW86GBaqCkEiPIy2ve
95znxEcr4S1sOVP35SK1BqdFOBe1GqDDFnVOGSySod5EqEBBpJrn1NXAWvfesbD0vULdmMryzBwa
uFntLnQpHvsDbmrvRgzmjW1aM5yZa73GPUIxScjdslHL20ENX4oOgCBFX703L0a0N9XWSeyEzOl2
ntCBJP4chjxbdYo/ZfhYsB9OssdS3dEw3nnebWXq+1zCmSwWeoX8slo31O01adsobG83tc8Bs9EX
2vhsD4QqhtQL3lTttiKu3EuNeSQ+NZcsHxUCG2IYOhmwldhTzuOyXMjGR1A7VoaUfyZLzSwFljug
xWC6S0Lv6BkSvbXmpJXlvZkYNZ7O8GBQt+qYecS4MUlX6AC6j4E7a/AE+kPm+EV+jPGad36xS2xl
XdjPEilxdfesVOy9jJ2w9kE/rFPjNoLPZoVPBihfqRjmvfUwaPHc9x+sIriVGQg+vqYKE7rHcblK
P3gh80EF+oCOnYlBy2mT2qeg2Zv6D7lLVyZSXSK852SSzJI2cLy6Ypoq5l3prtVw76nw8lNM0LW/
ybTPVrbwQbGdGGpGyIcdIoR3b13NnZeJjAZAgD/BWa0XO7PJkBU9Z9jDfBNYusFxS4TPXhns+vw+
oeGbJOeMrpQiWWeP+AeMvYfBl859eAkrjij017CiHEKpmSsTy509v4iYqcXC7vcGOnpflpyIV7wv
9QX+8fnATl1UB5/UbNDES7O594IfxkB4R5AcbfS/+tSgVlCOxefA/uh8hKD2rRe6oJoeIg/YMdAc
2zgLASDOg43okwqA3qjG2TxGuz70HmEeL6iELgKTSIviiCUHqsYTE89CJPa6aN8kgkLslKbx1Krs
tkWUOqXnLklAf4YMf2p085zon2Vyauk+DvWjPRCIaVLrNaUtHayl62oHumFJtq2Ab8flwhrOdnCf
ckhsMU53YTOnsgd1zobmprJ2UPGOupvOql/okS97PBNZRJsmfK9F5siGOKXI4vpxqScn3WDhKZ5H
+x2r5cxu1iRsw56vF5HKXwgdwQk9DS92TecDB6oc0VCiB4sPgxFTLMjEsj1CRdja6ioMfKM8VZF6
hzQT5wip9h7mBO3REO5KNVekEnZ4/yKbxvZA6CZGs9gBdUYbWVKrbY4MSwkjAgLPpRrvKxtVFP5p
HN4x9f6WYWrCug9L4yLGmFeSKqNTewrb8sBEk2laD3IgXximyC+SY0WIZzCx/IYeSgPHJO8wcKZo
KnyiZeZ+1C0MbM+7c5nWJA/cBJ1Rl+qPSn5iVRPyNFljCTCVrVdDrFQM+yKpAXltA+OHYBroAOZF
ECf7AdcWOeG2hje72JS4PksfukD6RHUxcLeq/OS39/Xwo5jGr7uqKLpH1gmjlJUv1eZgQ+jP6Dhr
2LZauHgimlkeMAhiv4IWxaBKaZ7k09ZGNTWQORCh60HNcKn97Gw1OzcJLprn7ZSmv/yy2Tz9pW79
Ndr93xAoAt4udCUUtxrpQuaVClUW7VgjbGKWJkLM7lapgrYj2/os1qWy7oN1Cw/tz5e8Vvdg9/rt
klfqnkYdM0uaLqmQVyC4sQbKNzYtsbz784UmPdavet6/LkSZWSE8CT3RlfwuN0RR9zlCh6F7Lsp3
xbwLikMmjiL6Lk7835R+Py9lTBGIAi8E8U6/H7ZU3WtGQ2cxl6qnhJOlUIihKH80tTYPMeEHAzZS
UoJ06wWXwl4xa3lWuAxFV3oUlscp86aQIuotpKuMbkmqDwubtWksMmhUUj3ZB+mSfTQpLcm+9qw0
k71fxank1MBEhfpkGEQh+WJBk4TIB4qAKEla1o+qrY6pyc7pz3dWfPUMdSruwjBxgeg/8Uy/CNTK
JLUHhFsseymZuqAnw4iZIIF+hfj/A0fswqWpZtABk10PACXedJAbrUsrmY2RlUcXVbBDU+DD5w8C
YQ2JPsndYAULHYeZYrmXFJBsa2TfkYamwXU9JnCscNqxZXWSoP/+oMq8UAJfYwNTLAeiVufRrntJ
05m1wf6Uzrz3dvjmivq/H4gYEypqciBDwIb0q3P4QHfehc4/udTDJd71w+AplO3QcUrxs0z2UCbd
Ddi/wvABZSO1oXqmR+ecWItonFHbi8Ag4eEqIm0r4O5Gdnow8nyLUwQDckulkFANM1r1NDb9DAu9
pL/qyGkTz51XcsxKzCIkZEI1tBca42XjHtiV7FQjvglKJk0JW6XHLml0tBioj3hL5RfG92bU+8ep
fWv0n9k4abSClya07v88jn7q664fB2YKFQqSYFKwpyLGL+PIBcKi5z1aYxzrNxksf0vcqSMF7Krc
1b6x5MiFvjhoDo1FwkrTUS5OvJ06ph8NYMRvPsy1GHB6iTk6W3wSCHe6cfWkolpEvWXxpAbISxq9
EXZ8dVs5QXBkSwOJOrux5Het/o5l9t11r7pYPCmzlKYRIsOSxmjLxtGmHEreQ0JqTcvcbOrU1v4f
Zn7d4HtaGhs8vGS/3/pWRy1fVDavcL/N6bSwCAfREpa/jbxPCdpDpv0VEvgf5ZYTDPH65eMFsCmM
8CoohnIloA1G2Ujqmkuq6otCNJaKOuMj8MVBV/cDAW81xacxPkS2NosV6LyCECp7ydH+bCKSFMar
GaH/iTB5JnJJF8MnBNP4ZmqbJoCrEUkOqiqwlEH5o8X5+22J/a4IlIzPKImQJd9FprOlWPrNUPvi
TjDK/p6Grq6iBYU/xNM5iiWw69YaeQjpPNgzvaMTDclz52Qyr75ZD5WvrqqBzdNMQJb882qg1dYA
lUPP0dVMqPLL7FabzY7bb67y1dJAEYg8FXCVhrgGVQ5BHNaeyaqbbpRFtUDe883+4d/Zf9MG4u8r
KFeLbYMezLVkriDo0oar4B7v7PoFJfY63OaOtfzmWX2xjfhtRFwtGZYIdS+SWOvqhT57gfyzBOE1
o6h7TB+6vX+0ZtKKNtBfl/3/u+bJOz0JCKaB958rnruPsv5IgvT9TxqE6U/8q+CJZVUzbNW2kBzo
Kvf/XwVPjR8x0KYfGvY0nv/WIDD0DFid+GM1tmU81H8WPPV/qAJUBLFDgilIIQ75vwjTFF9M3jBR
f0YyKzZu2KvR0ft9novW5k1u7I0pZ58RVKE0i+FYN+z5u2jtmu5OAu1W1sQTbtycQCCPMDXb6s51
9ZCnhDsMmqPYFHAUfdn1yjfvi/1FTdZWcehSNKb4q9jiamGDH1VkIp2MQwlREwm5h0G0ijz7Lgmr
bRf5LwOg5Fx/yFXvo0w0UuiRM3vYZDpUmy4qXrRi4AZZAxP0avJoODlpNFV41w0QsGNKZOEkkN0J
IAZu422i+LEJ1BVhUItWiraGt5GtfF60B03ZeNDIYw9ihYDbehrCYyHoxb0KioztDxdxnlJSBEY5
gbWn8xPO6S4HyBA3HuLiYC3TIA3KlxBkkuF9pIGxjQsTk24OE04unyOs9WOmawtOxrn9BiSgbOkT
45sx37T2Vsb8Fj32AoCma2/JlLagBtLekzjd0QoLcckWEEe0vYDX4kJqAHwEycqYZXDgYqCDZraB
z4JIOzl4obFkBUVqTd5y3s1KnZasDNk9AoVgKqc6EUAXwPREZ6Pxj3JrE2H/kAodDXrtY0fVyGlr
iA5o/G3RBYtqUuUqh4hmcm0WHwP6jASQAVtHLmecBi6bkkFYVNadR85jNELTbtjZR5G0ygCtpZlB
uYYqojKS09f5/dHqX0cN43U0rmTFO0slWXeyvChpMkrxhdSbrHylXs9iCnRKtm6T9k1khF/45Adz
jvcQDSd+EzlpQRb00AfBsiVvxx1LSELaspWpzMDM9AMYnSsv3NfNqWrZOmRnmpe2PCwiGHNV5vRU
pCis+WhA6D/3OYjHNxmzNwAK9p6IdVppGanWnIKlpQPPyiichxBMXHTGWUIuIk+6mWsZeoN4XKHZ
JWqvJUYEoJRGDy9zF65b3QxwTQegKkC5fyRU5aV8HebS2kSfPXSbqAfyQ8e4R0rZUPqgUd+h8DQ9
YxkVr+4Izd/1HA7IOMRTwNxjcYx6DMFtsI+TYIUKjS4jaZRkOUBanifai5FiVAveVAVqEwy2RpJe
ZQEWqng3202pxLdmfY/9Dp0y0Qdr6LBUnuX+0ZAWAOUqSJhl/aoTCy2itc4g6E1vpYn0IcuNNWeu
eTJEt3peEJWl3dS4sdmaqTkaP+quO+YhpyXePP8stIVG/3RCy3OK5Jy2FPQky1JbNqZB6yKd1TKY
TKWknkZYK4F3VOYhJ9OoJscJBFEyDE4YUc1+CIrz9DuB1ziqTDewdYgCGSkbdi0CiYlSoaiYzNsb
BT6qUXwkxinWb33v2abxS6VupWndEywIhznlyRfWJvGIkE3IvxqrFKc9MpCEVVLSHv18OHgqpWRs
abFKbCGdElGfKlhUfc9QwODnPsbmOys8KkwawTSss+PUk+nPSflhpe9BscrSHUfb0HiLsDtGHrUv
IYP8/BHhAFdoAsSlDEXAp6zB/bTjp1Srl7xZsmQfstE64WSnGr4saTK7vr81qllUvxsKpDnd2Pju
CL6zeDZaDBda5ZTalBg+ULCEq8BTT3KFCiFN6yCqwX1gU40UIFqwfBS3BhDYf+jmT2stNe3xJSzR
X/IEDH8bpeRlxMYCF9s5N4vboPEungy23vXpX6fVqqiyloAwEiYbD17LoCTrLDE2leE5Vqus2QnP
+3yCKEIbQj1uFDlZHdlJp4SeQ7JRXf1dD3vE1XV256XBUlAdcMtGgHvSsM3k5kc0GpehYeeskQvD
nLTXpEqmLOU5YxjdeYLXZIAK5NPRL8IJLxXW894n56ghKgzJaRgkGwk7dJGYN0OFnbjGgQmpyX/A
azl9LeVVGh8bUuE8D8OpPbf7H12HSIqiWxp8eF09j8ennCNOr3523A9fuS2kYclZa55X6TIoaRb4
70HznqOcK2QIvO7gNB1RGPA8Lf+AtwEeQfsRTUUjiWqq1X7g10q95lCwigZLmz5N0D37KKaVaLwf
NcrwVNO6APyijKxoaB6t3F8ovLgqQUlgn9SCOmfGS9jiUihIsSzi5NRr/hpJLoYXVGAmREWQirb2
OYz+zjUF92Lt6vYmDsC/GS583WalluUOutvew6Bp5CjKdar21okS9NaPp4iPtYa4dage26zcxKG2
GJC1VnwN6JR6pC5D31q0A8i11xKrqJa8EF62oksQqnQy6AWlfTMfo2XB8/J4ixW0BC2KkFi7MYIB
Owk4WmQ5HQdXy06WZXxDa2Fm1m94rOfobAJ2ykawDLKnhGdBVEzdMlu9wMgqLGBdD1KoOJG217CA
GNSW2pI9HL1atTpGoT5P5Jx2RXHrUhlXaDj2MrYiZuwmp2rJ05RjhFiwxDRSg2GHte0Dewo2A0B9
fSfMQqC/zAD6OuzgdiWXHupf0gN6+pQA5sIhV8Kn1nhRaaBEhtjLTexo+FiqHuYGldRhmwtMHBou
mY1cJJsA1J4WkiaOa8eoT7Yqkb+xI2zVU3CA6x9pglS+WEXuzm9IscqPpslHhrTZUEmp2E3EbfKE
qv3YVXd9UoHCs5ZJXi4HcQvIbSv6z3r6uKhcqvhZ6fIbVvHFMLnPsmZnJLJHgfqefScInQgPYEGU
VkFMmGTbN54UYdPwuWG3WkABJ3qSLcT3xi3hHXXwaVrtKa1oM9hhvvUm8UpbkYXOIoHDPrOPWTpu
MqK8w6J9VKH4SsacyC3Hqywwsdpj2X5YiroeGNBiMI4lraAgQ56ku2+p5J8CA8GXYaMjqzUCiUbM
WAFAu26OiZqMMOiD4ETdZnzooWYOin0SJTNY5VqOqwXrWmHjMrrbAbZcC0kftNvMZ4Im1VLx6UJU
zdRrXmeqwtow3GlkCGsEPgvRrCMjWrhewq9228GktYT7UGgq3DuWJ5nE3hDbRxqg7jeSlT9Fj4TN
2c8ptQv8jhK9UrO91TssZRn7T9M6SoHYBaWMcYqEePo/Ktpwu8EjqGizxIY/iBpSCcwH2qiuQGu/
8LUTTXw7PFjmmR3qzCLxOin1WTfoTkrmtIw837Z7VPJYB1KjuxNpq8xzbdyKSOF9kJO11eE7V7Hj
1Hsviy70H++8CJh7cpn+LYYvOPoXzFOk04YKmDx0j5C0aE3Y9ltmkatMRIPTaqzMwT0lpoWZdLsu
gMSZa/Iuoe7rBmLF3v9MdJPajHPPtT5zt5Bnvhegydq0JH+aQ7mWoJ8G6biqawKL2KG3XUQ3Ktxm
vbipKamS2h166PF0OgusxcOusniqwWscrKPS37bDAXwx0UFPqoWaE0O9GQyODzhMJ+q40mQ6/3f2
yCSrpauGPWFNVObKsC6AM+c9WoYAGX742evyRtLRT4Q8VxX9WOey40oJx4QXSqvzhcLmMrfJVqy2
RVY9lIUGe69voSPXD23ADMfaqK3CALGF7LpvPoCqTFOeQuB4yCfXXnk3NvgszGqFx8OicmyFkNdt
DG97CWOoEa+UflumjsRurgC+oJLp1VnrMp3L5SV36Xl726G564xqU9pTDo4AVlssbHB9KdVwCENM
4QoIOqQEU4R8CuhUOlX1IUpvguqxJzFysEMYEDwQ3z64jMZSRpgVmLgxqjx9cl3jnlwj9JAcKDo5
POhio7T7QIECoRKcJVmbMmmGVVIcB7mk88jGUH/Q/Ge8U3oYHRuaj6Z0zOrqpqik98FmZlF7clC1
d0U8Y8bEhmIUDJsQKJt7Ti1r/cu5+vRX1ep/pQ2vVZDW1f/531P19KqWRUdHtijGGAYgqcnQ/kt1
1e5tSWn1oiXN8OjqPI72/c8XmA63/3YBrNq2AULfpsXy+wUao5ZdU+ECrtpOvhK2obrDFPznq3z5
NX65ylTW+uVrWBKnunS6SgwXXblI4zcVqy++hSFrMgG6nJKpCVyVxXLEc3JTMHoM9wg3bubCQKYb
9s2XmD7l9b0yDMoOGnYKCynW799CyHnVuikihpIcwEmzfsnm0UE6on9CC+rka4zM837+uFzMF/Wq
mb8Ps7u7u893AiIXD+v1dj7MgEstlY2x/PMnmy58/cHMv2/vdUtEyFarQpfkAS7Z6qzdlcKlvqui
/cSBXV3lt5s8PeRfHqKiDG5sS9xkqdxmEsVOVDxGC2DSXPQoKUa53nUIkitgYImBXfJHKCEqN4Nl
leB1oiMcv0YDAnnSLsTOGO7t+kaWYNeArNHFlExZcuodBQpQjuTN05jCjSyOtge4pco3PfQQzV3F
BGAotvSsw4Dx1Z1eVWsr31r6Q+U+axBU/3xjxRel0N++81VtKK9LfRigfcx7sPJV+UOk7zFxhb7O
48cRHY1PTWbOI/8QR+mmxf0xeJjwX3qZk3ZWEJu8GfPXofrES2Uy7+chWDLxI3WhDXY4oirtmw/8
3ee9qkqbI2EPXsmrLEecrSUnZr2OjrL8+uf78sWAo2moqOR7m8DqxFUbIDUbvyb7GhqtfBiME+79
ElhPFrDKEWAiKd8U27+8HEUaOBK2QZ/pqtFhCyyeWpdie7ex6gY+Ja2NrJxcgeH6zUYE/edvp3x5
PWGZ06z7E3b1+0jXfAE1KgvbeY7DpPmsMmPfk4tRoHJP4+QYam+lgo2H+Pr4EzbOLM2gQdAhld2L
HPNYY+NiEM/x50/1RZ9f/fUlv3q0uSf6zCtLaBQvltPhEZuhz9c/sXGr36wJX3z936509XTrofLd
QWK2TmZCW5jmjB7AG+pMM/9mtH7VB+D1AnU4PVgqnFdXcmmjJ2PM64V1cx2sS6QcM6wUS/cOFjoC
MNDfqz/fxa86KL9dcvryv8xizBG1302XNPEHYcHdsSXiWKC/YhBZxAhcvnlsU3H7enL+7V25umAU
jJpX+KwaDzvgiqwaBxgcNB8uqK/438fpZC4fAShjQUhnz9vj3dpbufNm9v4wWaP+/O2/qnX/+mHU
q+VeLYtxTAgvnnfz3eS5KqboWfbu8xbXGqEHs9f7dN7NHr7Tsv/cR1wtHr9d+KqA3WjSYCUwL+aE
bmy9JRW/fb8FkrQW3/VipzHzpytd7QVcIclJPXClZpvu042MUY4YpI3YIIlz1C2y2qW9qYhq/POt
/fqyFvoAehPMG1dfMK5ts9ciLkvxCydgtaCo98289MV7yT38+xLi96FLNUdYXfPzEtR3FtGcUKV/
0oH+R3StdIbzf+5aOfHre/Xa/6lnNf2Bf/lmdaFo2GJlWqAUAngY/2K3ajxewvzoGdkohXgMf/es
AN/RkAJ1aKDunzLN/u5Z4bKlpQrGD/usjk7iv+hZwY+9GuWwAFl6Mc4CctInNtnvYwEBVGFqdY8l
O4Svus09cMuk7HUAh15kinYpaB8XGHG4MgkKoFpWEAX7igpbH8FyIHO8aZTnEe6X2zH31Ei5BgrE
/ICGTZ0+Fx1JofhzEMjV5DTjIWpAm9S1jMRdR4/3rDbm1qWKVAQ3fk9EukMDDOF03+6qtV5iweWc
HezJ6sh7p9FWtQc14VEM6yxeSPFtQpAyHUZ1ExE4Gq7ll/FGO6Ba+YGlrubVGVfjeDSr9SjdWPQi
STAjXgoGRYfsGGmJe5TjOzk70fOi5DYTB3GkxJxt2xtSaDAmmo+EcQO3SvuH9A7Fp/om3Vpo9tW5
AAlFAu0sO4MdLTFf9dZsRNg8XgpsWSN5DgdQ2DoLHlWwR5Uq4bukbaDFDsiXDWIDZoF67lelRZWO
j7QiWT03NvyRhrXYX7qK06VwcBz/hlJXHDxrWMhqrGSD5tNTm1u0QcbhtlkqmOi2GT+kYhwtGroc
7g4Gzwx9dYZRzV+0s354q6ob2AEqGcnafmy2SXFaWFvMYysk+dKT5T/AFU/EHUFG8ql7jcyVtunv
yJzP2ttEvo/rQ02u/KKBCa94mITnSEaLbg3jl4YB6VLS7XRryTToFtaZbNj+R/w+/QqQ2k06gfpn
P2D8k0YD8KThcOMGbybdmkdQmgndxZkG9jWaorHnAoIs0npMY5+qC2HqXjkalzp8qtBAQe3haD/L
g2IWyDuB5n2lv2oL2NjhU9BcYvT5Ab0qeYXgDpif0jiWw56/wGDcZZ8S9VyK2OWRKJnqg3g8xMaT
YpSwF0QWMHEGR6EurlI6IFZ2OiaX2YoELnKr3OyIZWNGzy+vt0jwx8bhqw1EU4FPfMntFS5sxH37
wiFsoHS3uBqIq7DizgnTkySbJHVTeAHmGURs8c0HpC0Esc0liF0GFZ0BxLhFDJfPpyZPLViZOB/t
bZ/uRg9JiHzSrJCzEbVP6awNj2MoI8fV+A857rC7CXTcqfcx9KYI8qKUZevJuxVl6jxU6SCQDyVy
dR14d4n62KDBrsWrxLfp2gs1H8NfaGSCWBvGk6GgGaRvWNo3ransNPsgBDLp5rXqdoXlFP1WgbRU
R0+t+aziUldQKifIEQ3/DWmsWhGFHCwzDZNHKvY0a1xBI2dWl9y8Y2fdJp2Tu0+Jv/PgZaXtXVff
c/4LyTDRsVSw8zczWhuUHWkY1e4Lv+H71TJWb2UAUsNn88IrHcKcTC863VGw7uqpbh+z4JKla7/Y
25SDjRs3PiuTn++QpstOO5g2SA8VP61jE6QXHKdEg0zjjhjbfGqRerOMBt8ue4aY3Nv7ejgDFmms
c3Njf6YGZc6Vga1Fr1ZxnwGVcrL+IejMA9gJT7mtpWMrngL5R6G+IjvONq7CIP8kOtuOHAXsF//S
XXT1UVGP6o08CAqQD0a97IuTpJ3JjJGxArj0tNa9/qyOyyaEVbPxhvdafgKzObQnFEBW/050sGtx
GIIZdpBw8Ph3C6X5a3P5P2KxnlbU/7xY7zICO1LvD4yL6b//a622/8HZAYg6mijT/Bnz+s+12v6H
gCVOILCmsuSyYP66VE+8YX5mCMiBLNa/LtWsrrqFuEHHjAcS579ZqrnK1VKtqUKmNEXBSDXR2qpX
G9Ki7ogq8Zm04h4yASMpGeVTjuYiFeba0NpDYChLEzHooBVLH3NJlFmPdk0j2F1WtCYFCRlmu05o
G3qeukgE0HEP81USO0Fe0ot5ST2BfSObq0p5icB3JvVHKfvLYOqcQ7oUqAPE1J1DNkD42KIrIQTK
9doTGqKAs9RYTAbrbnxputty4NXrspsGhJJbviYmtj1AtYFVrwbMwXJoreiBbhN/YIFKN1V4NrTu
LJc7eyLUVvS02HFMHbEu3eADeKp7Cjpyj5dtJye+o5o4vrtqA+t4pmNpZ6UaxeTeBeNFZFHdmiur
CXdl0C1CV11MQYY1CHMVJlwu1BudriQ8Xp0Yh0jOJonEoiPgbgQMV7IBAA/gdg81S1qf3zUjE39O
8ilAtGbi+fbwPqsVAYzhpLewKZG0NLxKpviPcHyzMuxd9MEbRx4dtz1n1jyjZaPRurY/IC976jGq
vEWGJSWX82Mpbd3wQRpXheytpNq4i2kpeTkZcXG5GXD968u2lrHjlQ8dDfk+wh9Us+BA/SX7GHgE
wAyP2LxW24xkU1UIEOpYm0nKXgCEKzoyKnNrTdNoG7ZjMZNrJZ+nab7uYB1n/bNO961qh9eIjLKS
9uBMkiUSbGuyUjTdvjVSGbK654QsDqHavelNsUqxM01tZYQi5a0i4lWkwkSy/K3KTk/RvGgVg3qk
MSWzKuQ5wRw4wLSM3UJWGC8l0L0Wj/3gQYdPG3hVWbxMy3bluqAQcyV6Tg1532ruRPinRaN5+yGW
T8Q8n0Kpy5nbSbclygOC0HMD0DFyhTn3jYldkh3DBgDmSOv3PsMnaQ7UrcJ6HVnoFHrcSX2bo/Zp
sEtZWGF2QaI+WUrwWICjQ3hFu8wflnpWrNUqeus15ZT6kBgGece6PROTgmIs5ypcMD3GyW8bq8Lr
11Zh0pkIGXJjsNMRwC8tzfsYgH6GkX1O4mxLD2HZkcrDjI8ld1ap44tkmOzyiHetSFxkw4PkuiR2
kcII+fYdgIuQTRYgJg3+m+OSkgdyei+UfuPGWJ7cFhe3jkaMGxYXhIlJqfxgW5uK3cDosp8wMjTk
fboZQqJWLfrRLhU48l1D8rCJ/RH1gOxL39eEEaF7YR/REwpQJtLaKF9HNX0ZywYA9ZM2TB3sk0ka
z2RkIHtVWPdq6wL7AN9i+YuMjgpWUHXYEtTgIiswdbGNEKKzzZZJ75IIblK9AcFOtKh5BliVaZ2O
/ryUEugmLs/qY9QIJtRMZ1DH166fD8ZTbHc7pGezsP8wx/oWoPMGYqajm/R3fnSJtcauec5CQtHK
A+oZJC8Cp6xwGraTsPVMxBm2MpIFlM6nYpsBN8CkoKjnDBayU9wJaxCfI2kTyHOlfRTNTdsf4eZ5
4WMsv3liGwxb2dxgWqa1uzIIp2nNe0l7tcN95637aJ8QwlMvw9pda3iKRMZBBQVQr+JBfVKCt772
V7JLjXFA3iFJe9UMgVtW932qOqlmX2RFv4nH3KnVvWR9WITYjFZ/jnKdzs8neWej6xSNPhdNsooG
cQzqaKKomETyUpknI2PRiQbFHYnNauIQEwab7EBOagzhIV4XeK5kHE1deSyk3iksa17IAPm8GPPl
gGKtcCK2F/xfnz2E/VGfHD6o3qQSFeDFwzXXIiEakTmHgf3cePqqH0m/G9wHAyNlnB6SWobzVusr
edQJS4ZjAZqriAiDgSer4TyseuqX/TKzFW65sTPLkKA0lPzY3i5FdKrLixfyokNx6JETRZTqDTtd
qoK+XIsDAZuCCKG4uaQL9a+e/+5Zp66iuWo4sSc4SWJfY4XSo3uVLl3FNquMlzDVWUU+uxI/4BRd
3L7QVHXCSbWiwL3lXowvdrWzwRVymh3oFfhPiuJNybCPXlTeGpE3p//fJHTXKQxzwzDwzknMy81m
MeYEm/orHYav65mnulKW4XTEmKqmih3TNC0OnVaT2OXPwzLHU1SecnQuth8/wKDEYd3q+14jHQWi
pYgHlpuCMRrQgzAo/ZJuhq6dDgdb4KZzKAM89XinC1+XycGAP094o6SO6DbMLcdyueyWiks7VXcs
E5WRhN6C9L9oQ9DykryplQ/naoT+E320rjtXNP+QmyxH4YOAaCKUnS6CH4HeOKhPMZ+lqEvsYzHU
Tzo0vkkhI8n9OZVIXUNhmJXVsvM+Gt3a5HzCEXCtWhPXTN+2yJIHF/0p5MRqnxf6TYtRPZThp8vq
ZtRSTPfxNhqTKbYVb2vhusuQG9lCLFimPTNZpC5kcaMxtymeTs8bjyCAy4r5Eq+p1TrGEC1UfHZ9
9JECHSyCRUp1oRlvB85anrwZpNcsfUhUWM23SgpHQ7Fw83LqbBJEHQ04vLBEvBjMFeU8mXMNgE11
gF/9Q+7UhatEWIgNztRTaOZd2vywJQA53V2oZ0s95nfJCwwTgh1D9Q5zldIcMGQpOUK++7Kpnbos
1mNmr/1kIPnzVq3kWVSB/OdWx/2WE0vU0YNCWoaHssvvgvDelH6wtER8bYnzmZ1HIDNJ9HsdOKih
eun8bqGhVTR2hZQszfLJ4w8wGyiRM5gXL1+PCR7BNbNv124Hov4iDZP4JUzeCgS81dmyLi0Sq/qW
VWCuU4vx0eeqIIUHToZs/sBoO24CioS+QpPuYAGT7wmBZlUp7En6G84vWtCwim083GmySN2tsLDf
2H28IyoVFQJUJ53UzNIy0YL6b0pfIj4Kb32MGB1FocIlg2DsyasiQKImckz2dzlixYUa3jQwf6Qa
JVNzirD9l/GJDFR0vIcAXVISvAQ9j75FNcPRrqr6y5iB0QpkOJbSPcGVDszq4ORJCdvCuLpPNKos
QPMzuXtnjWT9BmxjLcvKhv4CTbNzX/vqFAYl3mjEZUhF9BjcCbIhoz4TFIssBTVOvQHQi9joXS80
diZot9Z15GRBtqDHNtj9XKWs4XH0JOsK+i8qOelZtrhFtqctVMtGLYiKWgdakL/gxJopXby3lZb6
l39HCzkHoAgywYpARI0oq3xe9Yh2pj/6xGloBEuWB61zNxqSEr51ERQLRXiLxrrVXJQ0o6qulMFb
euL/kncmy41jWbb9l5ojDN1FM6gJSYC9RJGi5NIEJrkk9H2PL6v5+7G34JER6a5o3KKGWWZpkWnm
GaSzA87dZ++1J1wtxV033ns05NVx5rSW5hCh4ioAFqfltVclx80QyHi+UqPpOnRM6Yx1ASiuUR8/
NMZl/PFu4c/DEX8blZS0QRenhLmlk4+ACaBrmPPPm173Rsi3uZLTyEPwpcGHVtLgo0vHCTuHwfCQ
s78sI7DO+btiQvDG6uzBUM30YV8OBhFmfrwhw4sX8G5LTkmDRlpT3Fbsooma3bw92YgJSmUvRDd9
sdv7oKXsNqrC3SiYopJkdJSM87jmFN20MhsI6bHEHQCcG9mvQEGgUXzHzI8d+lTfGEcDf2UApTNC
/BnE2hAQRlploYNIjYi7W3G6NWafdi1vrDl23tfnbKoovXhvB6gKduimg7EYAo03jQrKbANdXKvD
V69EdhHzks5lz8Ocg3RoXi2R3scdGDD7sbD2bULJRP+ucFcxE8Z6CTpA6MgY2icaYzrrIIAgNYZG
1bNJFSw2N7vEzt7cmSI7mljFOuzKFazszMgPEVMt/rpLjTvZC/oWNdVAdP3Z6uZbtOqHvQbFL1RR
cIiFDYNX49MxUsbHEtX0Li3bZbdiHl2A/cB0vAB6shJO4YCJ3vWv5pt6/Hbu/o/XGOYuNoUl6V9r
DDtAau/Va+s3fyEz/PYQv8kMNqo/XUWKqf1Y52b/AqSJFItpsBP/pu7/W2cwaUUi3fKb7P/9SsD8
BV1AJ24zb9H5f/wjlCZtMp91Bv5yQib0iDNtLkL49AXpIVBZnsUECwq9chTswdAjglncS1GhwBjn
gNET2CNcKsagYFgu9mJiYo59zx3lMNg2aaSzSsDDEZXbArKBR0l4IVIHGsd9o0/pM4bE85DLhC0M
GiqhJFDRG+ol1eO4G4j0B+j9zKwTjnJ5HJ/JEO0mkV4lDcBJHYT3akW9TZ+3Jl5bquEDJoWHouI+
p5TmMaM/ze0BvDPPoK6OwDvkYtx4FAxww1aBYnBNUPtTUlFMl9mEdbDKs1fkLtMNLs6dozG+JKl4
CqiXz2lYoM5urWQgu1umXdeK9R4tF8N9T1pEDSlaUankCRglhlJdEzmwAKcFh9brXjR8fmMy9E5Q
hyoeYGoj55ZlOt3UbnRto1tYFfSvbkaE0y8bnTKTc5EV4RDIO8gogxffeZjIbKWeB6Uw3RQN3o/B
lwl4mDrzrX3hk7xJwl5aQivZmkwhJbCXQOk3VtI6Vsm7H7RryY7HI0SSPUXgR1sCUxZPakpxwRht
BmXaj503Xeq+rVajLR8Mrpy4Il9LDg53HVNVGiHkKgMyRUZA0XtgNUPdSACNdHZJ9abC7dz082sR
xbcapQbLUnR7poCTCfWhMHD2BZX/0mTTOdYye74xH/OwoDBOnXEIAvNum4RvPnJFnthfqOfb6Ka0
GngHAnJgxy6UDoYq7ScQzNFEDLjyrjwo+DFZ8iJCFnZ40ifpUrXc9LIw/CDR+qa09KIHKWZTip5Q
RXBtFz5ei0aiMp14SjTr1Aqvo4r9J7+ACaICWlJjiMxB0r3FMsKRr5gs1Ot6osezib9GYorXsUbj
dFv1fJic9fv7Iggsa5+XdsKJIO5lgidWoadunTflu0hHwxVU6wJSyEZWF6GPAO35ku25Xl/lVytP
+80UKtJ7lkN10dpG5cwVGMhtk99etHji5mKNnO2pY4UuqE3eh9LL7cbPSrJjI/xrOMoKbNO0Zc3m
G2KHvvI6WKWr6+FRs7yRPRtcRwURA1hFj0JkVtVtY9RgmeG6S8NbGguOZCj4vcaAE9lx7XDGe4ms
nqbiAB5M1BsrX+0RH2S9p1R+rgRUehySaVHwcrPhJOp03DQ6E6+Zwt/Sbcy+4c9cSX9QQCH4Kqig
KhCD2c34aTculD4U/JSHpV7rb2QPV+NsYu6sFw4i25jO8O+u4qdf74nfmyaVP1gu5ufTVfBlgn4b
xfrk2rI7udTDkMoR5Ta4p89iWHG3xJ8HkAap5YPJYNHutZ8YAP54+f3xSZGnvzeWaHVA+D/gSWfl
AvzVUDl59FYar2XmlslZ039idECg/tHnwIuciR8q8osq5jLQH57P0L2m6n2qWwt+JVS5NcjEf/8+
zo6iHyYOm4gu+1yw0UQPlW/C9ndWGTNNbKNpun4Z9VypBI0W3lvBYnb8qT90fm8+PZMphIJYT7BZ
5u7142tJpNKyk9Lrl+al2Von4+Ddyhv9/PcvR/mzd4yLKuty1vOYyT69Y0MWoMZ4Ur+sXNoDXM6j
brwG1eWKNZ0Yy2Rdbv7+Gf/se4hrVwiZNxBw3yfLVkIpkK3Tt77MwuckOKfaGe/1t6f4j5/O5pDx
32MVUaDqpmqLv5jNfnuA3+0arFnoacN9861pl8/+d7uGRtxuxiMIXN4EaP89m8Eyl8m4s5P5LUf8
nV2DdiG+9UKXVf6isvZPdkBcej59wWe7Bu5qfkTYF03N/DSbxZbSdraSo2e7MqrZdlyLleFo1cq8
SbEVON29t7Poojn15dKem1PdxibugoCF63Qhr80DVQB2uIoalKQlhTEB/RkgsG+ap3xTrSbwbuy/
a5Cpm4YUZO18AUg4fTUv5kXcal+SN6o39A+U7sdyyfZHZS2arNVydjHAr7lCj+MfWDNQ6ojfqlR3
rFhuR+IsT9vE2oYIOnK29q6dCdDasdl1vMoz46suFzQh4sRd6mW6SCZ9mSZOJV9sopfVwI0WHYUj
zW2GGUu67VjjJOlzmIpT6rsBSTvxnldvyuhmgPCGMjyJ45h+tb8EVMVfI5onKOIokqsB00XXd15M
UGmtY6Wd3sN+2D4ju0/1utMcm+7wrX82NNeQTgMiWQQAvNjgMfOWBVrCI4OStFDKSzjsrMxVmKKi
Fbskg41R9eGLVwKPJVEZlEcbsnZ44/WgCDiXs4mwilUvgUgmVOjA6BFW74gC4ccDdQwfT2c0PITU
ugN6nJSrPLOuQZ/fxO/xCNV3aZyqDc/Eb792U8n1iDgx7y19mh0aGDCMcjfpMuPMu4jSNQnAINq2
5mbyeE0P+mv+VLFjWOobpDcl3mNXXWwUsdKYuKVVZBH/VtdQnfvMQ8mI1kKcIjg+WutTKMha7Ka7
mybwQis5fiFGg2MDQY2omWGBP4a9MVEJhqC+Jh4+l2O2b17KUPJ4rzIROqarPoklTpP4S5VCqxcT
ms8ietQzmiW+3rXxi/Jmpa5KmaSvkIrJ3A6mu/KR46hMGUUqn7N0ZmKPWDdAQGQ2i+qqNbdoaAuL
OHDnZptOBhLorNfYTB39vjIX3XLELfOYgPGDd8OcCOF4354CNB9GXk4xCGMbdIJeoZeG1hXNaahT
3O9jbVFPVE1mN2GOsWavlVuYNMmuDLf8B8dHzskf5J7xmt2xAjUeU8/RjzUleNlDmZ2o5xiRqSWN
gDTumgUOksiJaa98Euw4SDivHx4e7jaGvMDJZFK29jX74vL9LjQmYGOVfQXFXnyVKDvZSa69ERyD
WF0B1y1gcC/e3qDVpXvfW009ie/tzITMNpK0DseFdC9DED0qCD8LcS8urFvwZoDoF3C8wTonRyMF
nLxEH6Gux1yZ90qxEG9v8eIOnDPqlAc5+jE4RmvjBq8PMSwWDIuHN64Ow61Y5Yozi2m52+4FS8dF
mq+eJ6QWxrxfb6//N+5E3BT+Wic4vEfV37kG58Ho99sQJ3qdTg2u9tB9+YN/3YWUX9j9Y07QDax/
KhvZH+5COsgxAEqmqhqoO987EQQzszAVmcdUlX8GulDm+eb7KWt2NeCQYMDGC8Ea+NNNyDN7+oH6
hjsBPQ7khbX0LZqTjQ6lYnIUodAB+RKPhv6rgvSX1KDPY9Dn553nsu/myCIrSpp4ed5BPRQBh7P+
MavTnxi7P4/f354Ew74qE0jATM5b//2T6CrVol7Dk+TUQgXDAJb43cdJ1cBP7Kl+ABGZsE787ntw
+uNJ489eGVOCoVGmySf+OXhjs8MJK2JgS6/C1ddvlMLNy+7uf/MkFjxmPjyTkeTHV1aNkdA9UqW4
B9N1P1wTWgTN9PHvn+QPVvz5/QPr9PuzfJpVOzbTkBy5z5flRxpbVBjfDZK+HEgX9m7ckfHhBjFX
byntvQ2fd/S7n7yZf/YJoqCpaGGGYFL79DrbVCJfV6P5Wnf1uaOC8da6hbeYcnn737xWUybaYVn8
l/bpIBDEgdHCQZnQ4Fcgb7twhV9UHtbRC9o8VcM+HhyihIBNfvIS/5A++PVdJm4HxwXx7/ORSpGM
OjMw4S9TejLEArvFm96S1F7ijgyAdZy6aNWbP3nWz+eeuedX53dvWDLF6AbW4x9+GhI1UcZk42EJ
KlbLwLCj+Cdn3589w/zRfvcLZxEep0oUTXRIHoX9OJY/+cT+9PFxVZPxQ3yVjU9n6zyB+tCUPH4u
O6n8oZGS//uvxB9/yL9WuXPpmK/b346O372A3GysLPboq82Tj6F5bLhAshn4++eANcLb8OMFGN44
8z/XXiHrfzhQh0kYSU1OKbBpXBvDXEeduvaoSLEhfRiya9ArYjD9G/VrE02LBEdlghsxa7Wlzz46
o+7cYjHBrLfzLPUoM8iPLcRmvjvKXHanl/sCzl/dxTQa1LvEv0n4dscpNQ5j9aXSoW9ryJvakaov
ypMyvEGzd6eVlrm602TcDrPBK9hSytrY/W3MYw9MywMVCBGUBL1aNwmAVgpPFEakme5eSJxPasOl
8ZlcN8bYvNnmg+fk9PBWhvJ1bkjLwebk4jI26M9hyMrGb1cK2g9OnQ6yjbZq9CdTMvkhDgdN3urs
07OC9Z1F/r9bB7g1Km81DsZ59MezV140ax0E4TIByFmO046v3kpk4dUzktWUVQ/5GBYLi71IV+Qu
VJPbPn319TvLy+5arT5PGJabufBxCL/EhrQlUXHF8ktbJoiFxD+0Y4nlQpd3kuFf7aHe5rm3A20I
miOJbVolZ62FPpQZHySpOjW1zNCCDXmDya4DIJxb3HPorckV9vn2sCqSlubV82yzL0f1mqbqLhqG
d8lX3S4ulsBbsdAS9h6mywSNQ0MNG/GupHa+L4OAhP2wNiRFgHnmU86gWqiTG+NT1ikUHgXBbOsd
qw6c0WXub4vxkqr7rITZgKKXQf+GEkND3EqPZ6oC/HkNui8aorlo7ZJ/ay/l9wkbN9zwGoa6ZDrk
bDMjzoEUgzuKgs3ah5+E2ViHkaHy72itdtNUhiuNDyI/jvhZpGDNpt8hnbacqDSn0muRscRW+37X
MPPHFNex8qWtctgUyrYwXvuBnaoUbtTqMdVuPeOYFeMqD8e7GVQTGMarqpH0jpFby86J28eoKfi8
MH1X49ZrO8493towpH0TP43ybdkfG7xv6uTMaF8l3/v0Cyf+tZGOcloeg0rfBv6hx91dJddaC44q
vJWOllwRF08R/pUw0xae0TmGfUAmdrNhggyOAwDivQpiirBqFpvrQtaXGsbg2nj2QgpOcjwdxlrV
qUkYeCe5X/UqBYwDmG8i8Rb1RAlECm+8yVnm216zkqLOHdJ2FaW9U1nScaS7a4QYVfKDI9Rqx48p
BYV5/BKM6iq3zDvNF5RYBzfClj+mirOUxiGFw15hcGqPTbydleQChV/F/K2nifktZc/f67thbFy5
g2le74fploUVOcVsA0F6Z+YvDSc8JfvamzgyaGBSZZrJq5WnPalSs4hUaiBVdiI5i+nKM9a1DEU5
ptxZhSM01WxEy5Z+I+0OIozbYtqX+Kjgk7K7wFmuX4Je5qPZWWYCMhYjSrSi3WQlFJxw8i6jQkuG
rOsBR1HibgvFlSbH+rbResdvcdfbN4jUoUF5cSw7ZRBhVKg4+Gxa7WwipNPL6w1PM9IbonY0nIdk
l2s3CSGGAUVymv2j3tdU7OvsMrCwSB+s/qWiFLxYTvUX6t6H4ZI1NybARg0cjn6Sm7PnnS0OdSUG
bi84ej5NjapCX4y98Ptr2t8OYMEMysu9rlnxDfQjNN25Nvqp5Fxf5QsllDcdF7lW93f9cKwsdVPn
D3mFujF7FoGeZ25lXNXiRQWdwdMm+BX95DE30NuxgKECFPCXNvq0sbOtKO+DYkO4liDJtmI5bhZP
sU319k73sLaW/Ej9F37gRmcu+5kLDsqf9tC89WkLHiUW/P6hwOxR8Nuxy3sWJrF6xPVpCqaZ6UTP
M36ueTfnxc2GbYPLhhAMMF/PrSedPCryVLbhyCgLUeECMXeGkjotYYymVjdaiQ/Jc1oPpAxm5TIO
YnZHKE+lr+wSWX6rVd6IqRLrQinvDeEXixwMlpoZ2B2j7nFqMWVMUNmBcZeZTiH7U8Vl3zDfcvV9
lAe34Fsi48KBr8YVDomeyii5OrKHVzivqs8gtF8nKwI2kzoqHtMk6LDJwH1oIGWF/UdQ3kw0Bvbj
xeZnpdGGYBbvvGlOHgz7Qp8uOVR7Qx8oNtddrR5xO+gYrS1jG7dsk4Q817Fr+74dl7Z0iYtyYQZA
RIf1FHeczYsKuzViDy4V/augsNu6teqT3UJJ84CoV8F6CELGZlB2gEsC8i+UnbW+6cbgjlrMk9BZ
tUc7MlaxXDlFQPpKBdgSgwpljx+di+mBXgXoQu8JF5NBuWEhsxo8uqGTS99rX7j/YHa+ZD0UuqRZ
45FclJbylunjmgbTtdUOuxr0t034JCIJZHWs4Q56aLu5KW6yeUGYVldOJ0sTk1uF6S0Ak2a1jhff
VNQEdgPan8fHHa46pLCY2R+XySJoXoOE8ub6tUY7UqrXhiumHsLnMRwhRSuruAa9Sqttxd3hXNZb
Jdn7zVwi9mazjI2mtV/GzwXt7JFvL3QsgNFc2z7Q325SmBLPhe5htZN6zUmwBQeIGLS+T/Jz0zuT
99jSBx/NxfAtV9WYOmOP4QRGH5Uw7wXX+Znok2JyVti7tPTM+4A/Zt6uql3r7Nns+yt2pJQvtFVc
YmYjSROLVPladu9eUmGm9pc51XRlnW5S47ZlGWeJ2zGiscpEUSVGA7W9qjFyYj4NKpr+8F1N+CyV
txDELryvN85/i8ooUbxU6QxWCttwvdfFg9YQ+eGumlg1GZNgK2X4xZia6rxyDD1RnBAzjk/WLM6P
NtDICrVINZJNrdUnbb4djzjkNSaYLHSb+MYL27UJW7oKTkHyZrchTKGdJm3qQdnW8XSr2hvV2ojZ
8TJ4NlNs7ZrDsEi4Ydu0632TYpXxtTJJfUmF06uYFmMIGX4YXL2cZEt+HW1KqvHNhcDW/U05UC9Y
SK4cnSPcs4G6DXC6+ih0IL6B+korL5WWdk298lR8GZu9DFFGdSK9djsv+MnZfjZJfBqcfzycfjpf
DPii7NbiCNy4xtE6jjvviJDOXk9ddgcVpdJAQq2X58XB4X688pf+UlvWh87hBHkn7swjcLuF83FH
GOsnB4c/EVV+PFx90h0mE4yjnHI0oUX3S/wwbVnJKnf1k71LrtZP9kl/SFH/eJIz5U8H1zyUEgnk
OtZjyJHZmuZQg0vuAwOINboxA8Cvr+4/XtObjTva34eBq/C1jvPuL7ZLvz3A77Kerpgz3Pz3GNHv
yyXW2dZ8lAc1LSjL+resZ/wCoV7BUYjkp33bIH23XAJdq9N5S8qIXJCp/pPlEtTpP/46eDAAujPH
3+I5fzx9E3ESjdIDkuqlUV7HJCHV3sICoTiBIhG9TYmVGvQBlkszlxlHcIAYD3Xy6IlHYR99HKoW
DVcxPly63xUssWkOoio+TQqww3Dg2uvdSFK+nHrbHbv2PqVCKSfN2hMtSMCkyq+0bGmEaYv2RjRi
ZXJ80Gyu6zL4x3yepON9nilLQ3wp4cUoVHbFxoOtjZeY6Av1CM8FJufU9p1MaZ/L5LbGMlkp6gYw
mjtSxk0AMZf2oqXPy8o3hawtmxp6rQpsHuB8X4r3VoVS5tUg1yPvoCe5U9q3ANhuTb3b2jAZCZOU
GyBSUPGGrnkI6B/0FNqYLAqjGrpaNZCJS8JgxKP9rzYcOX/gJIBLVxIttatpfZIqLoN+tPIis1/U
cnHFcE2EgtNboMhXm+rGNM2f5HiPVOjmqklx1X2RQB8IsETbrylp3AhLZp35dwW9V1Pdb83gtc/t
Y4cHK1S3uHRdxc9uYrZ3fSIRIeEyJjEK4pRfaa3b6SqI23pb2DH32oGCl8EEnSOFXHDqzj7bnrcK
muKpqqxrGqrLxnsyMhZLcbWRbUOBvVZ8NWMCoNwj5UWlFygMVvIYmukbgMnZQRxp18SvF/Vwse29
zh7JsE8lYaKaalb5ow3Jtq7H6NUqznkuLXsefKio2CrOWOn3xJbBn0nM/YayQYaCZ6ji/GK0ujay
n91nEcuyoFY+esY5IGeOqlb3QNTd2qAck2/PDTg8+Vh56n2pdSzhfDW9zbtJZoFXEA4vucu3hFNa
2U9vu9B7qaX0aDLkFQx4Ec31in/ER/AsT4rkWCMbTrMZ2l2pG19amfRc5mNsMvBhIQKXJY2+JG7j
1Dzj8hJbUWSvWqduvNLbSkTM2NvZPWb8UH8rgTJf2tbX1lHaRVsrCDCa44iddMLhoEWNKu0O+kgd
WWIyo3yTjP7jr7/zct7gTvjXO5XN+9t7Vjfvf1qaCF7ht0f41wVY/kXhIVnh40hBqJ4lzF+vwPYv
NE+oMMQFYU5d/6bl/pvGAGUecDhCL9I8wuf3ixXDmBOZPChSM//zn1yBrc8XYO41XOoJkuLF4Ypv
fKKq1GpuSKZF15VUjM9xW99Mhn+pB+1GTzCZ0OLt+fdyAffanq49EeRQNfeSEsG2BTkYyYQFL4mf
XvT6ycDRODLeFhJ39JTeCmcKKS5WNuBTU30k1tajL7HDKd2hhy2YgF9aqLjx1Uil4uuG55Zaz/ED
edkiE0a5sqHP5KZCDxu9R4vZXZ7D4U0A2zx58KavSk4/M/Z3v93SUd4Grp3dtBnndH/VBN1G0EaD
GAYV3G7JO5iUADJkFJYgtf0s9/jJJfvOKEpXUq60SGcjk7gTVB3q4rNmn3zy9vyK9XfcX+syB6Zs
6euQGd0keJMb7dt3X6E/WccA2fh0K8TJoWL1mP9L6ILV2Y+3QmXs0etqUvGBV6RLLdKJS3jzFoMU
RExZljyRO1UbuqvS1y5V7YVSUOht8fnErb2NEl3BTIjII5iGrTCu1pqiI1m21LY3TeYoY77KKT4c
1PKNRAIKVRy9mr5+LhTSKyE4Zsy0iyyJaPGrYaX3J6vSrlgJv9iM4NiAaPyRbkLfWEMfjjGnLyNC
I+MBhrbdrWwJLu5yNvGRGFcWZXGFKuHrF1rHk4BCWo6RTPT3vOssDOY7D38Au5t/xvk5pnhG47tT
bzxJdvA9mA17mhVfML84CxwF1V3VnZLMcjDDkumdeemqU1WHoTnQnLeuYDTK5uQm8EkZtGV9VZXH
kHNxmvonbmKyfJd6Yq/AWMuNwJ1qE3vjU8WZauB+hBUTIgTYCpMoGAqHYSyUeTEtvTco1w1CZEmD
cBs3iwISw9Aoq5E4QK8a5yiTth21Onp3HKz0FNjVfW1MBzmcji2PNKvFbJ0OKud3PlheWILtUb70
DCcrY7A3uVDuWkU90uv5SG7WweSV4iuuFn5auXJbX/0odP3QdLqCODTRjUctydUlxqBTNdmPod4e
PEsAliRuxOoii+FaWjM2FKDDKB2SYbrT82KvNprbT+ku8sVa7TUCkcNzKjdrrXuMVemq04JpaaFY
NUnfQPI0ryRtv5St5lae2PXpw6i6SQkBnJhnH+t3aZWh8UWroXA8S19M7NaiYVoZCRkC6cAb2xe7
VnubuapMn3glHdYTTE5YAZQnoT1rKeJNxtetq5claHaaGync5n5JWaBmXMHXbllnbIMsvuYDyhAU
u/X8oRhIlwqHVEEZNUFmG3IssIlovIZSS5E01gV9oA0OpakQoCXyWX4B+E+0WO2cCg2wTlk0NLyh
t0QiXJHdMhg7oeWfkE23fR6CN2EOGJKTEWgbeDiHvEdMM8roVGj5cQqAzJfWRWj4FgP5LBMpybJd
h3W7piU1UtS9lKYfUwKI3waUfzulH3qW7VUMK94QHaWOqsDK7O8Uagz7ul61xNuNnDoEcn8FmI7B
n1ZiePagxOjGSzy3QU7Rvub7J2IoyA+mN8zliuVRjygnsKluj5P7vCRQm7N00NU3vSYTSgx4R5vh
rV9UsPQ5Rtet05A5t0WxZCm6H5riRVOpYeq3tW2QbQePHukffU7bd6CfI8phW6M9hQGfqi92FQ6O
yoAqki2DULlICi7ftW1vIjMjPOmhrh0yw3yOsgvwjnGe6Ygea+ZOzg4Weq/npSuLwFDLDkbQdB6W
7a6tALxHjxLJydgOtiOJezVNN1JqOcXIvcGDVIcqRV/wpsK72dUXO33vkPPjISfhiBZqHKewdqOI
Lgeulhbm9RJAcAcymkSn/jKkrDS4/NGmnfJmyhEE49RcVLl87Jirw4JgtH6q1UcDV4uompuJyvPM
928tzGkh8XDfHvZm85EiJHdC3RfzA1VIHsVTrQaEnORDTqlnnjW3o+KR31H2fcDQquw6675IaXVE
4jDAR17g79TTFqA9fh4fjCQXUBZVq7h5CQIksBZKbPtu+bDVg2Vo3KjSc1WRl5O3GnabIXIbNO3R
GB6FdROIWxVDtAl5hc1L7XoY7WNjXGbR1m5PfsU7b/TrGMpRPAg3aWhzpxgwftKs+0w6qDK4WZzt
LTNy2FiUztIzZaA7sx8PqH4y29NIntOvNtEY31VoObBjUpstM8ASazhF2r0UKmuKCLmq1IuqoGOB
4lWVMt2+W4UKQH5nDOfipHMkdo29NdDQ7L2t5shcKrGkbuWXxmbmdOv9K540HQXWljHOJ4q9MDV2
QyRaWx/tjyWp+aDUxz4/B7pymdQzXvcXkH4rK6yNg+5NW6myMK2P25IVBTXEXM214lpjghfptJl/
jIJIV15AQACtVA6coi6SzemCa3JKf6IAUp6b8bZKPjDnw915CTnsaHW0TmvVSdu9hdIfp29JfCi0
C9kTwOdfySg72eRIxWOk3E/eRUxPFIYGxdeUW675EqjkwwFFySQ6Zy4DB1kjexkVcEooopl8G2c2
+huEpOlEMaZQeTAcKxzMZEqkDI0VOkKc6r2nfJJtfxTVa1fEb0GZuJN33xmvgm+4R82I8G8DEoAW
VRtlUF4sM1zL7BpJqnwJqbsfvXIfF/q+G4UzmtXJt4lt6GPxUAbG4zwZtHa/UyTrianv6Ju6U6j3
rTAuJlHqEWpkZUs3EYbLMpC3ChWuMD1WPui95Wh77NiC6DXK7GbtJdypOn28FTLI7p5GwMQrrkpW
7nI1oZ2WeHUhS/sCzdTy613GfJLpB7t0Jn1PPWy5wJkZOqOxF/qzFz9UgLR0chJBld3GmiAy/WTH
09qm70C1n7h/Lkyp48QqL6S+/vaLZwPhTEJQfL9rcmlt6tl1TKZNXz55PWIw0EsOihaezbifV3tU
hMyx9UI290ARHjwpXJrJHlCAWwrzzDp5b8Z4ExWQD8L6MMvmMQlNpoMD78eqQq5WoDa1euEqNWCs
NjuMEsBU77bl269SHh289RzgZWKFZn+NbPtdE4Gr0RAVKauyHE9eSha79M5mkH3p42Fd64nrkdnp
CKtGqdhNPqNwcl9Zg+s3QJr9tmUEG6m2kHZmczN4+R3x2GUnMdk5enKYOKPTej2ULT+E+4kMtNVr
e3OiVs9WSsLw+DFJYeODBUuOhjDfOKg2mCjk3kTq17D9kP3qNhrwu07wRABykGhNRwypYbKTiWSP
YAm85r5uc0fSqh17WMRZKGrBcGv2t4H/xajWNafikDgigZ1bjprP0Cfe+jDYG9HBaoAbcD3KZnAY
axVZf05HeYXlstMvY29uavk1IcI4h2MEc22v5KsueNf75myp3kYycgyJwZIv6qKy3mnzUcejRRtf
+wDFfJEP8o1ugRXwVYVqQlR1C3K/QsUAvdSj+TAr5f7oMFGl+UOpOjpWX1g7C96Viqss8ZE4fMoS
C8ct5TBckDNbP9SWTmz0BoJIhkczA/rQz6UM8DlkVgwmmRskS9+6n8SlHala4U6QtsVaCmtKidCm
NQ7zXe82EkeYwXL6/CYGt2D4NGX07MwwJdNZ3SfNoyrquyn6YIDxCyLXY7MZ7Ws4uKnyIacwwqx4
6cnnyW63bTyw6oImIKV8A00ZHEG5s/kwB/jCks+JpuZi3AYH01Pvaqn7qKqJDWkxHiJ9cuu5Fkrw
b9Zg7wpN2grKdGNwFZwGyoUuSqdvgEOdO6p8VB+jBfeHKJ4OVISYNEZoyBdYc5apoNIBO7OAvmKo
rzF3Xo6IxzZAxRL2hTqPjVDeVep0LJZw5S72q9MQMxROerGBfLyCIbMIlWZVDbSMcEUFU8GGTPI1
joD1EQiMPVLWqbM5KV84GDFwUQLNqOYLeg0Q9uyj8O+bfK/nq0SS3UCLdmrLWocfaAXZJ81OvTpz
EY5Kd0uUeKWXG984ZypMjqikclwJV6Omb+SC9XM3UJBrWluhooblw02k2c9qbVeLjtVy4h+lbNzR
mbmYWuDYanBRwEDIGtnbaXI0flhSTX9qVwMAUNjUgZhl3z71xxJ6SdSf04BCaKvfK5TsVHXdklnk
Bm7T3dF58a72oydBLDtL/LNQpSeoAXt/Kg5and+P46Us6MXrs1vP3CU04QQzvlADMXE2ykuVnJNg
uNYN+wGcHMGkLf+viDW4Vdm4/LVYcwQY8f/+5y+kciKn3/71X5UaorD4mhRbCIsIqjUHJ/6l1Fi/
CLx9yOFY30xBzw5/8ptSY/xCM5yh2IpOyJozO7SMJvjv/xLGL6Q2ZcPULPJN/ME/QGb+wXqnwwgj
9adwVhBzWfKnHZLk56Xm5WCExv9P3nksx65dW/ZXKqoPBbxpVAeJ9IaZZJJJsoOghfceX1b9+rEa
uLek4slzRIbaakjx9KRLJOzea605x2z3pbhLLI2QmRfBp4BNj6b/UpavcLTY/vAWwwX4cr3+1JlQ
pib8V+3XdHgOTYgsGjOooVediVwOIQR5Yz3jUX2WIsCIWTpYDgbAcx9YBy/VjJmb43CPsnCt+3Sx
s+BgmQx64ta/wzL7FCXM67SObgQ7894xGs0Z2CILCB6Gm154yru7yr/TYn8RAVvnri2KxN0JrmzC
AYofgTrvY6U8p6p3p/OJ8wCYDCrkRS0/CCBoRkDPanppGRckCoQMfylJ4cqcOqX1UaMqFU0nr8UH
0k48b9yI7W3KglN2FzX77IF/WXpw6oLmlZV+DlrbbkoFK2XCq47cx8JEIjT1J77a9cifRR0xyRx0
gz12WBJBB+HHT5jzlzdx1ROzIr/rWrkG/pIXBIqVAmGetscUj936YAjLSnNMkIR9sog7YaEJm4SG
SZ23NMlUws+PtWY6OPJmGCQRbdyV9IAkQlQYEc9djaiR+Dykd14gLUTkFGXUQCwQN21u3PjRc6t+
NCDaUPpvo9ZbN4m1rJWjEHfAEk9WK9s1dZsMaiXqlkMLfwGJg13rHptMgx5MNEftjc4gn4U5Fs5I
cmLNd3r/XWKFQsVfaTlSB2lWAfJtPWtDKnALq9QTlyEtoom4apxNvt7Ng6ycouERykFqnNOms4E1
sJQ5Vrcu2Chl+SyoITyy9RAoQbnoaEQyAsxaQT6E1UfQbFhimMnG8o7MMnEiNgrwq/qNEaxY8t6N
nnn+Gzv2sHxIiX3XlbVBdIynFtRZfPkLhhAuFuh4HB8Yvi6L5BXl1T7qc3gdxrGUcft0jLiwQid3
zCJY8OXoTVH6BA2xsRoGyEiAP+MqWpu9dN+E2TKLsJ1TGI66sYsREMNLdkgztJMB6my9N1PjvjKC
mxAine8BViEgLJH2vqetB6gLCZk5phcuXf9xNO/LPF6K1CdezJNVLFqIDHINKOucy/q2R6kUU0sI
6q3QGttS1uGaGB+FdfYYHyMnyj5zlbpnEw4vpiSBxKNkVAF0pcOuV3RGVViEBBSFaIs67qhrrP36
Tii5+TRbXTTzfE3sYRQfS5zlo9dS8xHR5r4zCee62In33LcvQvkgk2eiF/pcZKQQ6RCJxIPFwMVq
HsqRJwQQq4g4p4liBxHgojDFLQQOZm+mgnhRBonmz7rwXArd1mgHBPQkHKHQwAvu5f3cS+XPShQ+
RCHYGsboNJiTJYmB3QjQ1CznYlmQWgYpic4FrbVUpL7GgIyn3VapIuO4IcrOIiql1Hjl7gnnqJCm
yOOjbhwj7iJ91IoomVx7rMT3Pj0UerYoS2vRMJ9rRIMvw9GgXRkIyYoe0srNIKwIcFnFMNl0Ep0p
zVzSaCMagpJVr0DJFxckOpvEFCmIMmLHcEvBzu/CgbU5kWbMr+5UdUALBUsWxb4bPyjSsNMIuBna
/NK7GGLYg5MmMXOxYyX8jQ7AiULAT9RfOp2uny4tTQoKo9SBatGqLglwFKQ7dO+MuZg24fTP4qVn
gS0GmrItDIQwtbSVBtzPHVIJQHMvWa9sg/gpy/2FkUpzqU7mcfGelI+mLu0EwhCVQlqNePFyFQc1
VBr2rbMhs5ym0p4K+eJOHQ6NvmpeOLJF0CLDSQZhFDPwkClXBUxdihbsdZ9Iteq2Eeji4AkL/Ucl
QY1rECSqRdACjHxXlP1myJ9SNqZJh80eys9RLrUd0JzeDmj5RQXWedciqEBFmOnnW8iOPDNRsJRH
vnZmEJ6LQiOOGgAeH6opAS8mDhSo8cBQoIDh2At4CjqKE8H3Lm5VUiHAgCe0UUL44xvE39D3T2N9
b8VWQNM3m7sAgUIxP8mgUAePZk9HriV32J+TpXQSSfHstXzr5hWAK6dDLFbTHoZEtXQF+S7SLPbf
/jHSaFPU+XNvkQrXLk1ZzbBwMT+EIeRVAJiAwcjvCa9aX4ZTHUrNkj1HNTgytbqDgbH0WLE0k35W
WsyFpoTcs5JTy44xMBjlMoxXRqjstCYGyTdOlWFF9Uwtlpbvce7uLBXLHPhgz3qrq5q8UIl6Z5Jm
Ixds8sUkX6zzpc5hLWGZIRKMp2x3FWlQtddbfR1H0QHHt61VjC+zTzWhaUXeZqHeVhntPb+fp0I3
F/jil52EqjSl1woEUyzwQFYeCxZNiF690xljeqVwU6aImljhuXA+zMJcZ8g9XUAob11SzzUtWVlD
edtFxYeud48hTcNYszDS3UeDN9qmXDo+Qjy0aHMDKUCA0jclzMAsxL1QGbQJan58eOyE5GQgY2UE
h3JW2faGNR8Q06U1yCAV0JQWEZ5JE6OTYFAES4sJEtqrWW0k6wicUlHmd7ocnPSoP8fGJpies9a4
a43m1hdBkLsB5QJPoBOKxbxy/Y1bWXOjGlZC+5pA1MoNY+4qE/tVOHlqO2/04UBXYSVGwrJBAxW6
FskpH73LkJ0vGd0qj58EuiDJdNsbFcwScftptvVM0tAnsuKSAddqh9FKVpHAENanpNT4DrRM98MD
Yj7KRyiHiKJUBcsgEY9mC/FpbNe15y8TRd8EOSZYKI5DaSRMLpJTbPK/0kvTdunN+bm5ELPyaLga
1eCb1r64dIsVD4UC494kWwMmb108utotVC5kY0X8KKLcc8VL27wEg+8k6SLrCPtCMRYz8bGM1Eky
gb5/BDQyPqYYZ9HvSeFcM6c8vRhTKytyWVHqNgR0KSljqsLSd5qp7knnswevWgBIA4wK6VXnFTD8
G8ncK2gCIJg3QBzGY0ynL9RPlpUuM7QfLcv3kJ798dFUsxkBvywIu1Jg/NXiO62F21BFr5EDasub
hw6JatZsvHjKbsN4SF+tUl889bNqjiA3X2QFChZ7hSCwTbY08BUkcj57Sl3ZetORpNfhQdIXXvpO
S5Gmr7UY809Tq+eNqNqMzBegFw3+ZMagkbFWyYNXkPsIBKUjrqvQtIXXsj01obXn92JT3wR9/9aD
tClaZaGRPeThHc2dIFt6sE+62tuMbZnY2OhQ2FH0DRsp2NXWMRu3srX1sfYjDw9du62IfZuaFeyM
e2I5dfQM75Ig8Z7SfeABKEx4u/uaJmBZYBxliZpk8ODRYOjJdTlLqg81eICyYcdNvVGwo1oMpVJt
S5eeEMJm7okRDTaw2TxDtBzimK89rtryaQzKWYmarxrrTR+wXeuNQ2XECxX9AjFyWpYsTLW5FbO1
jPayTqJJw5z3DHPc4FgpmT0wF5b0+DVhZQPwX6WQ59lJWzsBuWfMlM4bKbj9li+ReugxfdbjsOzE
/s4tK6eVTkX37rX3XrZupb1erJrqqSMERIke1Po97bGEY2mI7stkX3eko92W2WesH1zpITMXcjX3
6mBeouxu9HqlxPoql5vtUKtnNWvnolwuy8pblkmKV/YijHx30nqnJ+WJb4PVMdk09iEi4wTmDx3y
9iNr6LnAfzyj6cmwQgWI0g1UPU5c7HV8LH6xLHgAsgnvxiwtfEv7x07GQLus1ZdQO7ZEFIDLrLjC
ZU+E5dYXjwpZUgy3SxJFuK0FZq7b3D/VPLrw5F1tPg587EmA1mmcFCjl/W3MWi9D/C6sk8Tb2cmv
nqmu9HIvx49dSbqPwHKDKYB5oCWF8O156Kuf/GC/cQGoChW0apTEpqhYaOF/nVdnjVaUhjsgz34U
B2NhRT65pKhcTY/dyKIzlumAgFy8N/g5yM0NzAfV3DCOLstD7D3FwyrPx11Rs40WpYdAW0u5d/y+
dL3WXl7/xGnk/sUa1Yhm5Cc8uLOe4RShtCHZ0UcxfYRaj1nt+2NNJsOrIvmXy3ElplSHrpFTiWNZ
REkwP6aVnAk9Ondx9v2Bpmr7uwNNJ/3lpLrQElxd47q7WAADf+W38kzPfzibqaPwzUGudXk1G274
W17Lxh88v3Snp8a8IDy+UG5lXWBiJnLDxR9ul/qbBOLXR+raylYIVp+k43RqMa4iYcuGoEtfC76q
mhPXG9CroFaR/sk0coMbg4FTC+lRd2nAbscEoL6wEKjGGd2TecwIp9pFw7loQRJMedOMGJ3aMFcV
EEy63InBBBSiVvOJ+ltlcNPyohkS8i1xno3I2EXXaftNAyGx/UEU/MOz8leI15dbONQeiviOZ6UM
+HDe64yiM+rR83/+oJD0J+sgQnTRmoRHXx+UkXZK32vTEzkeevFk0H6of7hjE5Tut+fk6zGuWkNR
OJaWjxGM6fVyNCHQwntXbqvwXWBtjftPqV0yJRqHN9JIaxeFCG1jrdlZ4Na/P9nfGYM8O6iKyTgE
L2eh1Pv1bMVGjYfE4NlBMLNI2FqjT2gyJtRcWh9iNIWj1N8gLpJHO+/vQTjk+aGWFVv13BkziOX3
v+dPj7Ix+ZIlhkbT1f/153S51TV5xoVJJ/h0u2wYgX5/hD91BRUD8ZaJgVuEOn917Ru24qWusJ2M
M3ZLGOTImdXxBZ9ZVzrprmL3UoiHXBzmOpOP7w8+dTZ/u/HKJE5DhUbf8/pyt36hjySf16RxUYrZ
sVPRHbdZ02Y4cNb+8nEPHpS+z6tIeBUajCVEkprl3g5/+iV//Mh/+SVX6xBNG9n0Y36JZgOJX9C5
m+V32VKYGzPQ9vYB88L89OCvt2RaDvaLNDusECT80CSV/vjB/PIrrl422rdiQMppTfDcDd8oEucY
nJ9NJmGzyjkQL3sQtnpkC9sin4ezh+/vxu/asV8+nIRD/Pq0aXqXafH08G+x8+xuitkr+67ZMHvc
GvYNyheb9demMr8JDuT22MXylbBNB2HdXJzn75b9gJ/bSezHZv68jpYkidtvu8EZdtH7C7Wf83aR
ZqbN9t1R5uWBDVF+iJ6Kxer7s/jjK/x1RyH/ehZlDkm1MLmTaFt2N2fogkd1rTqX+Wa6c1zB3U8W
iN8T7n65cLxGvx4y1OpB8QoO+eBktjibrlq4Vm4Apgz26jSF3sVn/2lh38bMiGZ0hDfRWnfeYjtb
vzCNdoof0mDlP31Qv77UV9sI3WurIhD5QQW1sI3tFevx8/o43AxH5eCeUaIskRYQoHZ5qk/qFkT1
bErcC3/YZPzpcf76M64eKNeT+ixDbo4y/DPlxXUDbLv1RqbJEYgkIawTSojvb/8PZ/6XgeTLoijH
VtXlU3XcNbdFv0t7TLvlyerO3x/mN9fLtCkk8hxl7cSkxcv+6y0fwyyLadxyhelTuUzx0Nt4eTsP
6opmUHQwxpuOuWNVgQf3fjjHP32rvh776gmvDNh+gc70MgnfAornkOIDw4LivTcVooD/54H5t/SS
v7Zp19u4r8e7+jZmdW2xQeB4avreCEsNjHtYbYVqH0nbsfwkxCXOn2nOynFhR9IP0IA/L1BfrvTV
N9HN6rGxpgWKwo7+qpHPhYd+Y/FqVS4ujBNBvFL994P7XyE7t3gl/v0kc/URV8QK/Z//Xf7baSYO
Gv7Ev4w/mEEhThCMTXrfV6CPjPAcITquG40IXIA/X6eZGCoU3gt5IhDzD/7/gab2D1KKoNHRNhB5
e1TjPxlpXm8fgIlgpIA4bKDX5Ddcyc5JNUAJrSoSSTaXAuNkDtkdjfWX63P8+zn/CtP86SBXb3on
pN2YKhykTfc+tkk4c2nv/XAQZPJ8ML6+ZNO5YKBScMcYCtuwq092EIphrwclUhSYsrl2H/gCG0sx
XagZrAEvp2O3qlwg3dVKhYDn0ZtnWDg3QZiadHqlDIR950rbJrtYyo1SzVNAyAODObEVnuFdbIlt
3kdudWoMRpWy9BrUjEnRiam5ssCNrSCU0PN5xmczfS8RX0vaRy+AEOitG9nbqEX5nJBqqMj3Fc6S
TFu6ab4VwnwmjVbNPxk4tJ8SQgPFmSsMc6YypGycrEi9ncByBYVTFl309BwQTqR1nY2jd4U5q6X3
ATTCnFKa5EWNdM4i3thltNDjsOnnibF3w33N70yafdi9jD5JD/WywjclW3slPjTuxgI2B9ffHOgQ
faY4MkMhXvQ50Y5tshjcZBXqwapJXmPZ0cDE6ZhdOxUVNzbZuiC6zaVqokuJ/FSsXvS6xdqNT3LS
wbZ0F3vGNxrJPi4OYsPz263hKyMcQiQoHdb8zuhFxygY2yoGanjie/BH0Rjvhpz+s/YueRmm+5Kf
m2q3JlGAVmY+ZGn7VDWgH+R44zFc0OudgW+aG+drF4vVxOdXZOJlitOBxCAUt372lpq3lSraRves
a8eRvyziLBMap1dAAgTjPCuBh6b6coxhDyqtTIcH3c4IdVkmSSdNoBsyWhMnV1VBsauV8z6JDwWK
J71eN3iwWrxY6fgiIBqq8WaUOLWEv9T89b5w9ddcX8DQmWfCmdyuO8uXF2O0bZT4Kc07/GjDfdkU
5GAjX6qq9D4RFW7y5Bdj3tPiHyuF3JoZbfgqdNHCxGGmpPS5rBihHB420ZSOSU8HdCgmr/9LmpDE
4RokQkQrHdvzUG6D0emzXTV8IDE4+ZUy6zI094Th+KLlIKq+TZOSPoNcfgyEkI9Z+4TOd1ErvE+C
xraLsTqs7Kn7vYldEr2qbUQGZMzcy2yLTSNkc6u4FUnbCYFC96nKPYYEEg/L8S9SSLUCrdim0Taq
ooUsxLgr8tQJevzZ7cVTXrrMvE9b7H2mW4CsWZfok+TS3JpYWUYxWwzNwENIozJz6l59bPv9SJpj
o2F/e5FGJEBmTzfbYwAA3EP9e1f8X7CgMeb6fkELWcvK75Ly/v4L//JRqdTSMn0Mc4IGW6xa//RR
ESVLPO2/DK7/lOYY/wDeM0HqUY+h3ZHZbf1TnWP8Q5l8r2QRUJxPIOL/ZDH7u776ugTwx7GqilR5
jG7ot1ytNCKeBk1wDRI81GitlNEaV6udo6lUtJwAG8NH4yvDf/Cn/DaxZkukqpHKkBtgopWnlyFG
Yz72PEs6egIA2Gq2kFUCGcK+fhG9wRkFy1vUrod4N8X5n/bCxaioSfy2fx10ZQm5yZli3JDLOyDV
HV+r8jVUNsaUTXRKifVqNE9/ijxoI0DTj3IrMaUy6E2kpZDeFPTZTc896Fm3xLQ5Cwt/G2UMRvux
WVkhlivLGiE1IYfWxtw2GiVzcBFwfi5qW41Og9qRXaGMOPtTuK2psCpaIXKEweVdLO7qUmjsTuZf
UqOgPAHhoMQqX9023pZjltiiMCwb12PigJBQM/oDQH2iQ5CMitKqB2FQ6+ocEbAA6QjdOvI5iwyi
VFOf0JTD6WdyVqOAkKFXytAJCr0+iiVfLRxR5MWSP6T2zD64WqsI2wQeVEYnEuMqT2rmOnq7XDVe
Ws+86QwVdC2KZ3KDCHqZIyFe1XE870Vlq2UNWgBQVIClSXq7b0bi/dqSalgONgJDAxIbHckqF4S4
2UYiXCLCyIJcd4TeKOcwbGy1Ju0Co0lUMcqTuvngRe9Fg5RqaMUFeXoO1d9OEdpVNFjn0Agn2Dne
Xn1U0EmKN5Y6bFJTPNDveNUa0+nCEDVwiJBSDPdJrs1TnLnuEJ5MI2RSO+qbJmHboSJz0I0LVtRl
GKEcLevo1Q0RTRPuAPMJcBOSpBRdtx21SNN7i7EHc4q07lcEoRAz5iewmoBS21XNZCkRX+XOW2dT
5gsEnbxzj+ZwnymhNmsST50FOYL/kpAqVStnptC28F38eYPi38lG901opEOHYLkKm0sgwCEFLPcm
eU8VagVDjNZRhDnKle6Gtpvn5GEVZv+qCeVjm2qsl/IN5qkX+PXDsa2h/QR6dyv4UxxPWm76WBzu
jbG4iVxtp4EvjWuEMqayl7OMDLLsLOQycK3UPQ1k3YSaH9hhOnTzrpBnyRifQ8xvvta4oDZ0nFNV
+RmK7jKJwmWgWqeaNDYD3yARx9iRpVhsGMeZKBPMgtwAwBjiXYxC4mb0PDxuila5F1Zp1O4qr8va
t/K3ctCt+6QRYQb7LoF6Yz4vVJA+4eDvjTG8tIj8O4vBUaamS1rhaKyqR08QmDK7D1UAyCmKF2QZ
cEFp8xjxs1HKZPOF/rHT672XkFOGRysf1F0qBjMfnJLudf2TaYYw4WCbsVx6onibB16/1HDyzUt9
DOegPdRXWRXDhSJwDzWx6hhGFcPWy0Z01FY/r4ZbNdF2pjilTo9qSTRZYgo+mboMbtmFJikOzay4
DaaoAnqeEaoE4gvIIdYR8xFpoHhWczE0FvzvN/h/6BiJaBNFHLQTJJvO76+1vNJisi4Nj5RNGjeG
/czUwIZhZr9dUvtwN9jvP/VFfjwiK9zXpnqmsatuBI5IHiFdteezZ3+8XS67zezz8/91p/4Lln7p
r8X2m1oWikv98Vpm/76U/esv/EuYKzLCYIFX2QLo8tTS+XvpN/8hIdml34/O9m8R7tdSVtN15gHM
Jw2dIpd/6J+rv/6Pv93OFJ4yWl/R+k9W/z+0yoDS0oe3kIaKAHJ/fSKYO7QymFj6z7K2EovCGcVk
K7Y6QCDiCXkFNDO9b+TX7x/9qaj8dcdBtumXo141/62giNxh4KiqRei8+tKAHuI9RxdmoCv9oWd2
XUhrkEJUmb0XRTsvm3rVDTSkHOEBHoZZHodkNsxqHSFhcvr+jH46yPXEJOhHUPMcZBiiiyclyLXS
p67Sf/hmXF+4q3PRrjoPUiGy8Q+MEkez9zZa4BPzWF3lFXAlsk7Qxy6/P60/Hk8hyVlUQOD+lnVR
u1FfutNp1dptAFvQzZ4sLB3eDgvuD93Fv1mfX5+Kv07uy8Gu+othSzpMZjL7zEQRjUQMjCk0oyc/
TS9mMJTLvuuXU2ZYnZJ0ZOXcxrDVVqqZOFExbv3utpTb4ygWB8UKV3KSO0leq5vajCDkaboL4sk9
DKrqzk3cECtfjF2i2MZdhxATH825tEbkS53ZPY/xoM9dI8PGLHxKnYTBAtWRgQtEwz4LJSNlp4QS
bxxoAYL45v9TL4WeBPI+jxdmUReOirL/Lq6Nlp2In5O76aLMSisnGH3vII+MvKWh3fZI8UQNuqBb
pwsB3ACJdXE6KbB8Kjxq94zoaULvmip0BkO+4X9rF7X4KnZY4PE/Ho1GZa/kmxWRhRn6r8y7RKlh
5ez06nu38+6zUTehyWXjpbOQtIveGeGlo6kIkUxDQfBXHvUg07YC1DtY1MM2rj2ofhKyVGJfRcMW
yxb4qfWRDQL732jpAq/yqyyiC4renQiCOJdmQZAxuzZnDXoUlSBE69x6H1l/GagBEJpHaTS3Mg2h
HECQIPxwh/S+6oVklmUiHY8a9XbidstaAl0XKwgCsmgjCyQipsXRFV7UBHOOmnfRrq5oCuLz0eJn
SbESyPwo9co+BuMZyPiF63qyxSPYtXtF3I9SsVVJaMVWj3pYWye58Bwgm4TbwJ7X0CtojmND24gt
QzIusIevSo02z4CBss6nwB/Ei2jW8ZqiHiROoUT4asKHQOpV6dtIHpBjdQjVLMcjxHUUilVfyi+m
cgEoujOU4JhIaLNdaG+htfS1+EKC0kolt8/23GQRQNOMkAhXQrRN8dhqnb9JlARddr/Fp7Aom4QE
PtcxfOaPukncYJzawhguKjV9lSrSGcnSrrR2J3XjOlAYbynhLUIWpyauWunAyLiT3G2UawT0DX5u
lTCcJJPfLFeTVqlHSSF1CcJqJYEiFKD1i11ETXJW3NGFeA4EFZ9DOmz5NpzUPBwPdYfdlcEKeYxS
rGzyTLijnHzoIldcBr63oFCcHt1ecuTWKpY4OiVknNjaBzIBU7SPXVBsE70CycEDm0HSnDpZ0gKq
njlTi6adV0Z7TkRvisBO9s3I+LHvPMEZGyj9EsahdTZ2xWIsFEwTwYKRy9yMxlOYQ7apdO2t9Aa4
HaG36EECYE+vC3ZwyDkB/suVCx8pU+ZBU51zA+NYV+7xipJoiW5QyJmkU56FqntovcAphYA5lULy
Knmo/ag/Rgl1Fy1hWmK0epT4GMcYhMVsj2WQNEg6jlJvHivQPmIYrRSxPtRS9aJ1BBJaEpNKX3wA
XBrjTiB9WyqTHbpWYICj8NFZ2E8a6+CSM9KKw8Utx1PtyUDi8e3bUR+UTu3KykwAaRC4Xed4NU7j
JO8b7nd9qZL+UDSjE2mZYjcGTIWEtWBoI8yvuYoi0Oxsz1PVBfTHU1AlHzIPSVKCNtBivZ63CUFd
cDcGmQAO0brElb/RteoT2k6ConY8VQA60gF+wmg6YodkLtXpxvqgEzyr3tZN+8y6y0TIMDZZZ96K
fnc2Kr7I7pgeAD+wpLvZfR341M/tvSmgo2tWhlzB2gxWlmA9Akp+COqwOdHrSOZiG4VH9uEidUvv
OmnufXqIyiQXMEaathu17hC6tnZleTuTcPGo5y1QXUehJC102JwhlgYp3cgx0jow44lgOnpU38sQ
LaNAWPQqOcTD6GCopkcWE2bHGLQwZ0jLbaVL52Px4RHJrIMPttTmmW+hjAhMPUqCcOY5Wak5lhmQ
pDN2HJci7t1DqZIBykdmbvgF6jF9iyyPsWcFyCB2IyfyxBW7v7luvuBv2oruZQC6KJsMJHUIJyxl
sCJcEsvUMkkIqfChUzSYmQ2lnPXwwiTwYjgBn8dQogPZbhXgEHXQbwMMCQuDsA87zWj4tkjBo1Cs
5kIHhLkT3TMv+lvTlU9DwCMldgsq7lXEJ8Eyin2Gk1XJkzO1ew7YAFJZIG/iIjmM0TiPsPUYcXLK
Bm9ruEShDMmTmHvvsUuAuDfsSdOBXJneDLzPInkafjcxnccHjRmg0vQHXcnuUwHIbwYjt3pUrVuz
lVZVSISO1x6T6HUYM/5YslQTkkpYxqoQ67JYbDST77llEuWrvwwop2d1U2CJqLHDWIuyRZ6RtvdD
ifFovG/zdKOl0R6fg4QZQ9Q+3ciI6bVKZnnUuow2wRiEy6oPN5ku56us5nsQixJOkUaBco1E2T+1
hTr3FX+VAOmal/447yvz1ShCu/Mr8VYyoJh4xQm4Cl4MJVxH4Nx/2M39cdM4qZtUQtPYEF+NGIui
bqRONtnNZefGNbYxKmYjye6/38P9dJTpv/8ymg6pTvpg5Ci9lO4yfNsi7IkSDdz3h7meDk+7N/4F
CQpSlC4bV5VEnus1DCCZ5kHXL4IAe7XWBAxLdW5hnXbR0iDzjJuZOd8fd7pI17tGnLV/ZZiJmqhf
nZ7KbKQJZD4GOVnQg9ttZcn64T79aResizrWRf5N082rsjkysEvVARvToJWnLB/rLcxqFuS/vLel
oNlNrvx90/4bqmcK1i930HmpX/7HR1oH9XB4ST7+1/9csfOFQPbva+e//vl/tc0VnVmuxUBVMn5t
m6u6TJwcuQQyN18C5fjF1Ep3nKwChaQVg8fhn4UzqWO8aJAfqZtlPKH/UezrVGf/+uBRTUqMqBlP
cyBVVq8e+CGEeRU1bI+7tlzUJk1Ht1d2rcH3HwDfXB/deEatthnDftGGsCCRE/q5vIQl2DtwZ+xe
t+6UOA7ZsZYMlRqU6vtS9dZKYCH7BqxjRuZMc8NZ325F/ZEIARkaVvU0ZBsr5vvocrAnP1+K5r3I
DlgSjkHwEKkPpXUZJXbDXd445bDJgVm56Q6WgkjEZen0Ub4L3cDujPbREC6+cueqNfuiz4DNZ1qy
3xBu03iVWx958i6kS7M9gxMKY0DI8HyFDs9BBQoagPVTEg4w9Beef24oRft+L+EhRLcWAh4pMIQT
e9RlTqW8Tl1yAr0wf1urJO48W2fnTkcZQTn/gd0/s7ImfOqEcRbGJA5MqEw+HqNpgrkl295sSNKs
iszWAlCXiANAqef5TNOYz7rtsjRex4A082Ko1mWoRXvLJBw9/clMfP0duL7jV99ra2S/E6l1S9mU
g1wpCbUdodifQm8zlOMPYqrfRXnT8wVgT0UgiVnPvBrLSDIkU7EHEQeWO4fSEvsvkX9q2ovSnYTq
1VV6R4nSmT76bwY0aBP0vd49UYVl6aNcys++5r8b8eXLu/oHVcLvopzpV1miovIKAdy7/lW52kGW
KPhVhvipZWvyLbLWZceEZSHN96awyPWzpZdswUNnNMRVXambH37C1Af4+sWfbgMRMoS5aLzGBJP8
uqC5bqd3MlBIukfyedAHgjyE6Cjm2btXlgwF9NbRROgr6MD2fVJIsxFsVJhKy+9/x/TVv/oZ8qRB
EfGUk3/429hMKgavjoEPNkm3aKVjCce9xzv7U0TKxM/97kDX58scQO2rgQMRerfU3sIdevIZXYy9
+dw/In3Id+59vC5s/YYabZNTocIQtNUZs6Mb5VSXdrRABv7Dsjstq9+c/bUKPBHSKAMahK1jXm/n
1ev31/Y34DL3+JeLe9XoMsNK9IghbuiLs1cepKX0Rnywh0ujc4yTP//+cFM79fpspo4kQWEQEjSk
Q/z3X/ZIUp6Xfa2agCRb64H/wwdXa7tSeW6Y+Q9YkrSuohqT1mPkbmMrWRjyAjcdpl+xQ/0hw3Tv
KZahmasy2TCPJa54HQ0e3Ggi+cB3r5qBuBIN/qHIh2li0c2VyZwq2t+fyZ8u3C9ncvWNIsVjqJOU
MxmVdzHu8JPGNqR9SVOWbktXTacYpXEGp+X7A//h2/jLca8aoJJh4qSNOK4WnfRe+2S2MmqL0RJB
sIU/3K4/vHlfj3UttuxHL46HkmNlFP6auRHDo4HzumMi+P1JIV35w8dGwSMk8W9sbNXr712B0Kn3
hRyyfZ+uAvLHxSJck/hMvXiR08gpjHYTW9bMdYEiw26TcRnikCISZycbGxeg3AhYzssO6XiHafDZ
l1nFXTsAZeDLq1hautIrPIS7AEhdoS8LkHUpViqfKWyjdUcFamjFipiVyhzk3afAelqCvku7tQwI
TxLKl1jUt7DnJm+0nQDMi7FvCllJ8KZ3LMZ8o0yKoiz5IHx9lk7EvbZIzypYKGJgl/+XvDNZbtxK
s/AToQLzsCVBgqMoUkMqtUFIqRSGi3m+eLLe94v1B7tdTqer7aht9cZhhyyJIoGLfzjnO2WCqXZh
86Xpsy3uOPFZvabHDICfZb+FsDKz6M0LZ78G8hdn1rruOexQTUV1R7wI6jRXEnVppHgGszO96Mpp
SUIFKCFYfUfJq1XoE6A4tpWE1BONOQJZjUvmtwph8kXtodFSo3W6bBqIuQSxKfCwTtbZQNDKjKvq
PuP8bBvJQY+tDRlFd1MMWs65H39hvE3ByHAvW27AiGBWpmiySs8jK02v9fZZC7l5UaONm3A4u7m2
oziAy92u2bqdMqd+jsb6VqV1IBnC7ZfADLtk6jzOmxzl2AZJjFz1Q3jxemhYDnM7A4KpXas7SQ1l
6ntLiX2PT8qAlFNa1VNn7SBxMaIgbb6+H4aU+fDMXV5yFfQvoTmADjWwtybVV2kpj8pA3BHwDaM7
JKq5Cs3wqBABoNPzkzXFJDXfdCOWbkaSrU9G3NFRwmMNWlC24uAl2VHqGZDvLoghVrpbAGf32kBA
gAOnP2eEYfltt83BlGL39sORyJxZ5eXYnbl2qvFLa1qHLopuWquupftek5IAGnY1ZuCCmvfEVUk2
3XZZu17yX6uvdvPGjB3sQNncZVHJoFCBjFFdMybFVYH43Ck/4jH2XZwySry1MA+Gz5H+aHhbiFgm
Ialc8/P0goptjjO/EZcoWRryc1TfOaN9Py77dzHU8Fz1r7NgONOsYzN+UPjggbRhCQXpOgL905sy
mHLDwZMxs8DtnjPBg36G4hlOnHXcV+J9RH63YHs1c8mP4droDF+xmqDuoEhq6p1Uso1IWDHjLmSi
7bYADtSrQi7MVD5G3lGrNrEb5P2lzBlcPHlpH4z0/7rpHIb63eFtTSeYEkcXJCchMLESqM6ARAPW
rLCPNveDIu8SCFTtnGwY7PbdzZCnGFdyFndbs7qXISV7ji2y9fI1w/DVjGatL7I7e/gaMke1cZxG
GCcndV5HzpeGfroJtxYl+qhrNxXDa6rdqemXcjonQK40rNeJelHYpXlHEG8mz0nLSXzH/u5CYojI
Z6wjOBfqPlkcuS4YCxJ4WcDXDvjuJIioFe0qiN2DNB8zW70DW7Lp+OisfPYLi3m/xoiYu+nemGPG
1/0GbdJKo7hoo2RjD7cmqn2jMA3mzfQHiniY0+ceH3ylnE09A+cQ7+3Cvagxq0UAdjHMRai8SwhT
TdqsQP2TW9pjwlAoMWt/GD905+aSztJKrKSAylvr2Y7eZg2pUVx8k2A5XD+HEg4lztG5uhFzIhUZ
uM3lQhWDMaGhSmn7A089FiyS1ULskuNGgl2S3imAgaF8ldr32N7LKco3BvNYk1fhdHJvJqhdeFKq
6RtEST4lNkDqwbIoNpvVPLbsg0ZII2rQZYgsIn+wzmncEXXFxogks+lYcsREUUd0UENMhGKfnN5D
JtS6+2IBzNsQC4zumCtMoPtNOeFnt3j9aksVpxukJDOZd5GRUuK24bSVLVeTo3Ol8M53AdIW3i8Q
tgw+IxHowFk4jLdyvAHp2yeNe9G8rV5Ft9rBXgHCzaxhW2LYr4gTaGnXSM74qlgFQ2SGYsamIn2u
BpvWvqie9thZ4Gra7x5QQ36i4SW7sOHN9DJg9tU6rrgqqGtEc8sVh9OZjLWWUKgydw+ZJBZE+TLG
zFVJBMrORsN1tRBaSMzipRCStWikCqpW7xiK4eC21doxnhrJITtdw7LctN3Nyy6dlgeMrPa5x0gy
Z4eAZAM3ee+0FzuxAL+zjGm4Yd1uCJL0YxoEdu/qrUF92aA/UYhjm8+lWZ4SE60yWIUCs3ORPxcg
dQ1G0tIKV/mQbYrC2Diog4SLn5+V2aCf5pzkYMmTKUm9JzZuGQtBHylSDVQlh8wUtoiW68+kliCd
3nUuJnuEOIMEKcIf3HGIGwlC7RkEmz9b0zmHq1opycZtQ1zM485DnDmjjFK77RBP2zjc6+0tRVNa
oABqnWNtEI9dmIeMYXXCemOqrIvSyZ3g301Vv4/iz56B86jUfjvZmyQTu4W+WKXsCognZTs4Y+03
6vpCw/DVKpPXpFbG9WSikDXNnle2gI9667MayAAja+EyW3iww8mPUF+ppjgC3EmGY+m+MZpcWaXc
jUpyh9xrN7i+psqjZx+d8maY02OFljklW04k0Oa8lSSya125bGXV3rnp1shndjXbaEeMEXLZzh/Q
BmaAfDseLE0VvodyBoGr+s2kbgs93yQk33QsQwujogR6MTRkMbIIiLuC1ZJvTEPhjE7j72GnfelG
8nhs+K91ZW9sMm0zxfjWl+zFbCYb9WCelfwQd2G9Uu0nyawOdZzKrcy+oGeHkMrXXnnU04roKDLX
3odpS01uN18Ejw9H3NegmObymyOTXeaiKuOVzuSYEd3HuAGAeZafdZnuJnW818LhNe8focr4I6is
odf2oeXuygoFs+zSx4mB8lRn59iTB7gGu2QgmIoOwR2jO6m2qH4J2ajr8GrH6jkl6sHlE35R2YmA
fklhP229CpVfD/MBSIGqbewY/7czYJ6HlDVH97EK/pXbsk0gDAM/kYQJt90hxI6PgbTOr+jHQ/5m
UqCG+aXvtTWMiZqNXOhdkvmzA2QZwcGEpHuvpd+prljvMJ66j+tnLXk05dbMz6O3z8lSn8XB1W6l
864MNEMYfswKMq9dnPpGrI2l0slc2EMXC6xMVh9jxfSZ2fNfp3qSa57CUBaidRc3vgsJ1Ga31o7h
JhFPOjeaWaofMyASY/iaGJ9FdCj4SHSPizeBbJ8g8o8WKR1oYEbZ9QR4wq0cVJRVMNdD4ICSreL6
oQUBnVUJN2xyQZLpg+2Ym3cZPkbAaHugtJr93o1nnftQC79nWAgWzAZHNJ9+tPOIzwPOXnsBZvh7
gP+iD8FBXSIwuFKBPFy8DTUnOpBcyfqoAHSlxTdRvxcAUMxvAKO8+FWpHw3CnaovDXUL4F1VfMuQ
ANTGg2UfXf1bC9Gi6I9hjx1RFeBBiItJ3jMDNav2GVXLVnva9Um7r0H+hl711a1BUuwNcMAF2C1t
AZ+CCTYXXHBDIAb4YMGAlBAxeacDFgbssTEADTsLcTgEPZz11pvUb5GpPQzlDfxRX5GT5W7MmqTJ
iOI6v88XknHIuTpSfg1KECXvLlwtpbKxn/e+DakrJlXN9Y5W+hFr+8Q6CO1mG1A0oq0tQCQNvpwL
sJTrGryymCB+lM2pafXASJ+Ed9/BBcsNOFiU7Uq74yy4wtrcSRfX73ifxsgRYUrYFHnAnWMgz1Tp
K0myoKYCqavOuvuoC3JVjgI9QQokOmWBQZ0UjHySbn/fNPsURJ0HWDqdtwpPFvahueZH1qUrLtOC
oU4xQXbJVg99wXsLdyzv34g9ixQ0xdpO9N8rkNbewKAxRJuIVlQDz2etoIUR8SjAg5qkwj7S33cg
sj1l07uPVXgYgGcbIHgnYNrwNy4FcO0IyLab0/UR7sjpXFKz9KC4QxwBdvepuNPRhkrkAOzOAXdL
AN4mIG8LoHejf5nAe9vhuQf2XQP9VrJFg1FCdwZTxA9qG4gttJnmW5Z0NCffHex+ERhxTtaExY4E
cTraZxfUeMqB0IMen/TvYmgflPqOKfaOA4yVP+k7XbUNwZb/dcf8p0yknwc3Sz/9wyRl6BOjNnjq
r6dVtOEmxtIMhmd9f/e8g5S7JRN8K/1iNWyyoD2Uu2b7d/CHX+ZuP02mfpwOqMvk6odX0DqswpNl
ElFvwIvv1CsALfQBq+GgftMflGfrNhyLLVv3lXI/7mDJ/M1kbPEJ/OUw6af5ZOnx/E00h3m+B/J9
ZT/BuD2N13bzCuz9ZBHvc/Ke+m+h9jfTCuNfbCR+/Mt/md3+8JcjaY80Y5mLNPiBaaxX9Tr16yd1
EwVwDTfKKnton/KzchcdtB2IqgPxZf6JDDzeA3tbHMRFxKvse36ZAvW4eGq21frvyCt/fo267mGa
c00AA8yPf1LjxWrkJFOB/Ngz1mYSfGuSPRErds31SNLHrx/F/4st2jKj/AsN6n//V/pdeXx742nR
V3+xTFt+zD89lchMbULebZXNmWFxY/wqRNX0f5D7Y6LIdOHHqs4y5PrNhsLSbPmcbGeJTmcPwZbr
932azTeZ7OAcDz8y6Tz/DibW+vnKMBBNAGRYxK1gYrEk/vG+NYdo7HpkMeuapmdVeNOdo883xZRP
lUOZTXK2TZRnaHnXKseBZSUbBQy8poHD4th/8ZzkGXWALqhKw3qd4H8z+zzwKmMM3GZMt5VoDg1g
Jp6qYDG3jTg5YKXtb0Pd+qWVU2VKtEoAG5W9h36krMVXk1WLYKXdAAnUQyXGOwJ6o9Eh5Vnzxm7E
TnGqew1sHIGsENKmXK4M+n9nKEnm/MxajMnI+xMNckSXnzFakjlRnEj+rIT0bSNaO80MMHzmryHi
rTJ3Yiw/upwBVc3MrmYN1s7GzmsW8pfK40MLRxUgE6i3knFFiNI+nS70ChEf56ouyy9Nmx4Uxzqq
5g2mOP1uSuK0HkiMaBnUJ2WHNIuWnXLE/B41X2IFRs0hKcsDEME9W8GPMJy3uBA2buccY8EQl6QC
xvCajXZ2+bXUWTVMWbdIglg/G1PlD0uN2EGgm5rNkD0o8zV25BYVEH0p8bpjTUfSjg2JsISEO+Z2
VPVdtbDVw0l5sDrvMo+IrMaROBjyziXtNOg4ZfwuFOdm6H2+MjSY7Gl/HCvlbZy1hzKdX+Cx56yb
DOE3/C0YDQtzWzrxCWkTO4PxhjuUwxdP06QfbCeboKZgXLWIblmVYRUdY2Lt6ZgaJ+DJvJaada+2
vzrI/7MPH8VhNYrQ13A5Hf7v42cvOHggX70VH9//1eHzhx/zmw7e4oBBDcYBg5BiWZf/JoNni7bw
qXWNdaK1fOG3wwepOw43w9N0w0IYbPGk/f3wAX8AWu7Xk2fZ8/8bh49p/3l9gZpANTmAoMHg6P6p
aCiyym6LnFAfuwNUFyGVFTqTasLrIsQshUcPuOR1eOjkkiVztCQ+V1oGGKtx3FZjmYIatAFKDmN9
Pw6FeisjZJB43FodQ5QxRQRgWCdVqd5CkgY2UQoz2GPIKEUrgaxbBVnQrl+OyAQUxSfkV/ONXAnX
MorDVd+i11WM6Tuiq9vgOILpY/wl01AkK+3kolAsngfb3bhR/pkIz8+GJgqUwpvvp2YM+UsGyHEV
5ZiDyjZDrUU2WhTtXJXhWaUwd5/7WUEUX2FgyhjX85QgKjCE3iFRKRhDRqOpOXtzicsQJWk4pozb
EwhKMgXKtPVjnRp6tAmNUsJ907VvEeQ3s8GfNxDYUfT2Ej9TPGulC+MGW19Kxkci22NK5oeRVy+k
JbgXh7bOXvq7sH9Xy+pijP1d2zkcRLQlRUQgU0/j2KXTu01DKez2aznwFVuXH5kMN5LgLPrYIKEB
tO05wxOVgqqLbmpS7DIRBbpW4j2y5E248o2kqZT5rx1E4J8IuCxOqjZcC/wYq4Gg4KQJFb/MnWo1
KAver75OoR7AA9TYL7T2ihOx3xAmZ+8IX/iwC2vTi/KomVWydpNwWxeORmrAhAQqN0fEgvG2qvpD
LsbdmOh+UY8XlA0btyxBnrvac1yQs5j15nOf0ovpcOn8zoJfmpchcD6vmoKKeQAzeJXLRDB/7HPZ
XON6IYaSujDI6YA+k8DGniXDRO8FH/acT+NTlOAij9VWCfi2m2nx+t1CHQ6tgE8+i3eetlukz20Q
4UYh+ETZxfaEq44eNxzdQ4K807Df0xKCbiVbzPWLbSqZ7vtRk4gvHMlGlkvbirLzkhDkqCGmMDc7
OajtbS7fVVgOpyhsng3bPVVECLiJcpzbZbNgDK9Z3rVr3S6vglpx1deW9C057Hm4z18sdcBHHlMk
Rop9HYvmW6Ey78B21yfnTBi3DN74ImqTZe17qRo4zGaiWq5MOrU0nINEGVELFys8ahsDXICXI5Nk
kdEXy3zIvRgdu+Ru2gyuftB01CxMJsSAXiF+yjOxtcqvWWStCr6zZxsV2hJhg8Lck21OTV5fmF9m
475VrXOidNtQZyYn0hOy6TomGjD+yFraViSTFiPlzqCFK+JAEt5s8IxDiLg1iZfOJu6YAgD3qN2l
PZHqSCkN0wkYmKznUAReTzQ2stBCj4OZAaVUmXcKlL2kuI1Z+aaLrt9AnWm4C7wsfuzmzGBEH0Ps
turQOev9ggBtlehmekwqUUuoNxHq1wFw+kPfp9GHnpc+Cd7vHRE0vtVq/V6pzYsVFR/Sy2+Kmy7T
t220FDiKUF5Iar+StbcfKG/sYgB0zFhidL+2GJg3JqpzWzgfYRxv2UawxWnIFp+WhDt1zH3NSIPB
K4CVYd5oPMO3MQBdcLA2B3swnvAgYLo3mcKGbXVGZDJtYbM9Di1bkqmQt5m67kupl09tw85BT73y
k+aiYcw8FVsXRLjsPkPiYzbziGdTpdSr3kRPdIUPshSj5GftPav6Xakcksh6zofnyZieLT05DmPB
B/RatMKXFIN9ZN06+ejU+WOmh1un6w7OBOUX4bWOsgLr7hjp2EYSLiptU3PYAqc8GSLBdTwfp/BT
cdp1Q9irQjXavrfkyKYDonTtfSBTRUU9aC49PCA3AagvLH3PY3HTG76jf6bFQEQTq8OGiRCJcxoL
dDN7VfpxnVuY+acFKPCRYVdglsd6AR20/Gqg9kKYSUoTvGJtKSQ72MdxoNjvme1tlP6bOVUvuSo2
soQbGOUHr0V1i4vShzb4kBIAVI/Zh2ubCGvrR71QMQoo6iqxE8LVGqkHQxnFd62Wvk4iInEpbgkE
a1eRXvu1G0Od0s295VZfuBjD06Q9I/w5aH28qmPmtXHaAlrXWIs1MjRuSauFrDhmHURpc7Ng3RWQ
mEZNudPFq+qV4Zr2YDW0PSGQuKIJQXvEh8lo0TvBBgZ5yu4Yjoe+LOWMyBf6tM4EGSzuPWlo1H7F
+pei5j+7hPs1xJXC6K8KuON//1f0Lyu3H777n22jbiCMoP2jyjJ/iQ/537ZR+4eHwEWFROVa0HBo
AP9ZuVn/oGDDd6sBlSGlxORLv1dunPZ0mh5aG77335Nh/tk1RttIMq3u6cYS8EHKyB/bRpxTbW7F
JsA4zXmM4uzTKsYr6I6BWxCbw0A0XE+gk0EqkCqwBLDwycJAl2Jb95+Wyi6LfUzpXdOOYz6fMZa9
jmRIuGRJmM1pFvVGo50cQbE4g+V33q5ROxJHzfvaZiDs4LKxp52WyTs8XtFKOJXveOJU9vWn2xVM
ezA7K9o5tb/YI63pIiJ3Y2ahHXl45rVs+++hra7t9ltcXTWr4Dl6EeRuuW0c0AutOGUhpn4J48nv
DfMySI2UwDDQCGQWJLJVzYNZf0tM8VRr58r6zDRfK+Hy85SJsE0jjd+3ln7Oib7rMVQpPJIzSxzt
nn2fqr+7HmFs5JgVBFAg8Wx2eaOvtSXtgiiHHH617B6aPt2NE3iCjCdT8VLOTy3oq1LFsjP2x2Zw
zsJ+UF3I9Ygh8rSjY92F7MPnVDzIRGXkmQ7NSis1zAezDu24agg25+yC1qMa+qZyx43F/DI3911x
13RHniX06AmbtB2qiG2EhXsuA7c8FQYKz4EIBNr5g25D5SJmo3mDnzCuXHRGkc1ZngEbd4ZTpqCP
YY/R71t1vs5GUMJoCYV36cY7I63JLxPXdCQZr1K/6MQZhsm0nt0lW+tVEJwwUYvkTX2szJQoMLFJ
ZhQyHMn4gXB2muwyHvT5aeIXF3O+cxbJYSfZo4aJYqy1PMFCRAXvyFvkhchY0Nyzb0yzu8jJfVZD
azurwCklFN7QkG1r+FrhUaKB8HVMYY1pkOhOtmuC9DeBbzaB8iONNSKbYb6S1pQoH7F8MJiesk/F
wrCaIANkFWuz9FLnD01ar5z6a4+Lt2A6jtsLpg+5Uw0ikRpWfrzq+54M28qvjHmnsffo2ruEOAfT
cMkVhNswqDx0nVdNSvIgUYSE8iornfSpLLyqoTZvpb0F9jAg6IAe4lcxyqMGmQrzace9s9h2ued4
vq/0tyb/XjjX0MHw0wSCl5rN1dU25L1jXHTrixVfkrQhfoN9m9vfFGFfJ4fgztK5CYQ9XAePKRWA
KGWgTmiIE9AddYW0AeKH2Rz6qqWw0I5K1uDXbIMxplxPUmQhuYhuE9P+TEvYQyFJqugfCtQ6LFMT
jE+SyKzKJHWiJK9uIZza013sHEu4qyp4d60M9zkFTVJr39oWTdasdRKlUnn2ZHRpRSX3WoOxYTZN
/CZcF+rw4hreqstyyEYdYX2Z9RC6YJpK2jPk3Y3tbkf3JVOQKqTaee7yA2Fkazx9sOQY98z6evFh
5bq771MkCuGbQ4hwwmM/pEaPPTgc7spALjaNdqB0TyPuS0U221jfiBCi8RGl14tF4pCSkyZHoTm7
BBRjm0sqa91JjgFHBGOkHsL5bVKz/dh9MQl7G8gjqstLWLxOi2lmkVsPLmYhDL8xxZ9aPXtaxO8V
u4mWuJEsNTJzhkdM/CC07Dpkic9Niwy6Kbvvghs4Kq9sT0+y2dfOa0VOmsMiRwHj6kINdySvvV2n
KOHtCPpGDNu9t1YTcz3mY1s7wwFZEENIlkBJ92Tjh43AP8VcChoKuuRTVdk303FUmrH32BubfFUp
660Rb7QBjgZatGY+m6r1VTTDvRK1e8/hiHM+6u44Kpc6NY4sldZJS3au4601d9rV2LCslpCbcteN
b5b9gOVuiTpaoaIS87ymq691rlmZ3NKwJV9keoms8dAWHRKTndbdZPvIEIMXTFDSYisq7zRyRDpQ
T3PxxiZetyBwiFM8JFDl11lWnnEaU6JDd6pLkmmXzBJTvxfj3iO/b7C+EVU4afnVHr+NmKzkkAdx
mqzxQzD5C3gMv4lh3pjeQ8Qic8IOaXu+0RG24l2jttoxHVwTYXeyu+gk5kvjDrdJOVcCZhTtn00x
KcINE/og7WzCptSN3vXPrnQ/y95Et1Vuh7nZjUV+64H6KxnhC4WHWVa5lxX646hCcEIwd1EHI7x0
KzvGkfOk0OGnDecKF8vcyKMWqSXCeAurae2noPjVkf01y8qOCGOZR5f/N2Ua+v6/KtPOycfH9+zz
ren+1ZTt11rtlx/xT7/MokZ34GIyGvvF4vI7ZspyGat7TPcN1PjmH0b8FkBERnIedZn9i5Xmh1qN
6ZtNseOiuP83R/x/3otpDPlsHA0Uaq6t/zRjg1IwhhhLYQoj2DLRQ0gydhoc2FG4/eFNuv912fcj
O/HPoW/GH3/VT0XhVMRWpWdKCylfPUpmy6ptnzKN4S/YJIyhRba1yGZVmn2sNJdpRhTE/+yOh5Rp
/fKAZDrs9d+TnmLKdV2iR9g8N8ahQGlSsZeAxcgcXQnlu5s5rZ+Nru8t8+XZxnja10Ep579xPfy8
HWGvqsK7NPkQTT4P6ydBvFXHUaFUFrzsLVCAOhiIRwjKYlci6vsV2vZ/gldxmv5pg6l5kEr42G0L
QvbPcvhZDvhs2g6f6wikQNKxgqoDb4ieREMhlB6Ehdup4WnkURlM/dpQVIbx28SenvJmrZMi0bnn
IrMeBwwhyNkqjfiQUHkqbYhaL2HbAVqfF7nF2kFv1lbucWi8TcvTMJoj8EplE1hdfTd5VfKsecNT
6MV3joVECj1amubfmwHZI51hF7t7QeCNl0ykIpu+HcnHdkahQdNPLUtB9ERy+SqGBGDPLAqmcN2g
TJeE3hREgHjWucna15TlS0JRq2hQngpnlyKizaLxOeIBnmZYhcP+HGbeyRsw2s/B5Dz2+V3jOXQE
ZH9NnS+k8rKc45pOJdrPLP4FGuYQoY5NMqiHzxrTVBLnr1FX7mJ9ZCP0pJONTobZajDuzDxmpmKE
DILV1Vyb0G2nXVh8oPZK47uiQutH0d6F+27hcLVoBp3EOqVD9DDG1xo9pylvw1wjBwVVqN5ruRs0
if7WtuO6rNo7Qx77hsRuc1fMCsrmkPR6bDKF+VJ2CCsTYM02ElGH+D8GT0t3I30RfokYLVbowHHm
M3XETtPck2O3FqVzcIt2wwyQ55Jy5u0PBvu5nsg+krvWHraZyX0kCSFgCmqE1r2C7J3yMkhcXyqs
jYp0Gw7lPp82nld9iMJYW1WBSTR9NGgXRsrVXjD3ZN0FwMNnwvyuZVZgFMM2JTjJrJ/LFsFPThXg
Vs9a021Mu/atxN3zyM28wKMFy514j7LT0QpmMscJNoqSxsjl9p1qrJaxlL5nZJcl0P6TVwPFiMzj
7WhaQUFCr5dAKH2X8mBSHYlF+l29ouyOterqDtV67BG7Y3cL1WEbp8Wmrd1gDkO/KgiIHaaNTgeS
pemOkR8X8nCIWodMkUOobRmmSJS+seIEqTfdDwhaVVKvdKXz7UzZpGpyRNjW7EjNmke5M4mI0Bcj
fpWC2fLQWiGz+Vpb/H6oVaTtNpY8qTMCrl/okZOSree4fGB7dysG/TUdiE8JpfGhJTl1SolnBUFV
JNZ6m3OlaUR1Iz1OEf5Mc+5L0rRGiGxsDI65he29mJcMFMz3eUZ/KhiqzSHAbn26YfWs1w2W+Gl8
izP5XFX1p2O297o0EM5785MaWwA1H4ZOnu32YfHi9fopMxsgrc62FM2monFjMmZX3Bloqeo+vGCg
uYS28HXVerTd10pNtlqtBSZB8qnbM5/F8Zg3qKlSAhNn0Kyqt0+y6NvY771ZrpqIHOruOOjqStiA
yVbu8m7AZNUmZItsPtBdTjcx7cP52Hv7Mrl38bqDTKmbej+SL2yjmAobsvdY9475WrEJjsIyUyON
ZwXrY272I5uMs4TcJ7khIBEPgZ8U4j6nk9CB1azHoty3dkno7yRfWzFsPSLXxxaHHtqfPDEOunWK
DPSpAGdnsII2jY6ZJzezNwOdUJAw0tGX9oFSHRt+dLeZUlT1zXL8mlqCnKaridregxLM6ifgSYj1
qSKpuoAI+l6evPZN/zUZerLb523aase45MLTbY4x9iZjFMTtISc9k8U20T+IO18zYgXH9EHUzq0U
urYWsJ9mdwqoTwPdcQ+xUhwiML1aDOib0HdeThHu4LFtEYex0i5bYpCSvRyg46DoYI1B+tiL0i1G
CS7Z1sTCUZ5sUpLKiDRlTGgEmGTOI4mGg74n/NOsP6RenGeym9Um0OOXOE92tTL4M/GLEhcW+Y88
gwpoPozNB4dz/VWDYtC3pb5mWeLbXocANlmrenWK2SzFIz1VQsanbq71xr7GEbb3sYLCo6CJ1uZN
p0AvQSbVe1/L7JRU9L7JOaEHSYRyNWfnBV58uwnZP0WpenUNpVk7yGpWZFW/JyrZ2jYTjsnEUiEF
W2zW/ORU6YvLiasERoGInzQABTOJmjvJGIb0pRKVKoOh8a2OWyB+1lFjNGTT94XqyfPafI1wbmur
4mvhwXQXIl7+oV+ztDqQy0Nx1AcRf1poRw8CFLItp40RFbvcAcE0eCn8Qnmp1C4EP+FeYV8jsAuN
7+4o3h3YRGo0vHfe+NxN8a4peQrlyhubK6YS/cTMgltbxTjDqMSzmq079rveZQrfg9sLcTn5+C9X
rniplZPVoYFE2zcDjfBAIXdsFokvX1lmdnV6a5Og0mZ6HoRdt5eIFudjTaqeQO/XoFhmfeTPpXkQ
KVwmgWw+K96F039zFPGSd8l9UZA61BDllaJ2zUoaeDq7tNEOpZBrg5oCBewhH8mRjJpra3jPeg6o
SKjGwYJVnBVZBhoR9ZIzRgdCaQb4xJ6ic/sUja/Nkd9oaTAncEmU7iUSxX4c3RIRn/sCohc/RG5t
C8QaqtERlimZv8yAKM1UfIyZs8/UId1IPhbZeOVKmdCFjuqe3E92hTyTi49q+jAFkwjd79gR1VFO
VRNickG6mBM2bz2ONKFOqx40dWViyuAmr7SXJH01sQb2td/PpHL1JzE54xpFxdqs3E1Gd15VEKrL
j3lsVuZM8u9MYic7Akksod4/UJ38jXLtFxTaH6Vz1H1EDKADZBtE9ffHWaowQtEbUQmLyOVUU0tu
YKkLYt0ZVSlwPoxsFxvvyCrOJscx7OagrHj6gxBREgYzpb0buWo1MtPQEe86p3+ylsFFUKrHKhcn
Q6veNXOBsEVPfbGLwG1p3W6oJEmL7Yb9StDV7wRUb+Ie7IcDhTaRz0Uabj0vO8w8cjXS/+a636dZ
v69DgmKAdbcQZfVe553GDP7XbcTPSAsQ7h6CKA1wn64SKPGTkG/sWkdiyCMGR1+Pk77uSjTE5XUq
v7NEXwsz+Zv3/18oB2lb0Gjxa9FiuQZT8x+li4AEKpuFare2n6yH+MRWOLjR+T/OV7Lxgvuvh3Dz
13+htvRcP3/iP/7Gn3qyeTA9dnD8RsgjF8SK7tW6mIHtc8w/qxfr3G+j9f+6bf+ztyq/KVrw/fzw
Fv+JbnFXNh+f8l/jLf7wI/7ZsKM3gQBtOGAkNPV3TZ5HYMEScmBCeEYT45l8Mr/JYqx/2PSANOYm
OxfA/Shmfm/YGW6ZKpgSRCzmcsn+G7KYP13/CzNR5xUwUtAd/efLUW+SqdNTCBeEg641dHOx9qi0
DwVEY0X/H/LOKzlyLNuyI0IZtPh1B+CSdHfq4A+MQQGtNQb0JtIT6wVW1kuGk0la/XZbWllVWVjG
dagrztl77RsJi92HW/XFsV395HSfB1TAC5BJoM54jz/f/7jvWsUbAoLb+uYl1TGOpEifWTYqSSXQ
WHKHyLzsBTjJwx2FBrv3ejuJzbViFavUuNcRu5VkIKIBuYw4pkAQ2seScDEEFSygmIxxZV91nEAP
NW3GUtOXsWHh3r3XKQDj1tJqlUXqOp55TF54bxjAgRIyqVHU5sK/W4v/fMg+//DeL5VPnK/PRFc5
3/sPWl3dTzNLh1e1rMEX+vmypWabWfRK/f33N3Wes//4wueBVE2GIw7eW1XPBNlikEeCKRA6OaWp
wuLU2kn42jT0vGi4/jBhzvPTd2PxYn68qDrKmop1tFtaUBESQr1oCPz3V6NJlKososN09b3w8+G2
FVnfj7mCvDxGsZAhOZLM2FVxPCfGD/ft3UV+fjEfhzqbjI2hmVSv5GXMSiJi1QSHBwqrNd2BGg41
x12WchoA5Q9X+Dnihwf2cdyzKbnL9VxoRfqXqFd1Aer1r7nsLncXJQGsk3hhUCAX3SR6+f7OyvPD
+eN6Fdzvc88WtDz/nK92uidaGjSzblkm0860lgWM72Hg9OUdPKXdDQHHxlBESs5bSlI4588upeFH
fK14geAY+qh2URQC9o7xIozafa1RZOjVO+2vrvw/fjqftXp//tDzT6eJiri0EKViWfJh04XdIR/d
eEKyNf3+/qYQwPflXSHil7szz4VnT6MKYShKEXAez+jtsTzOMSk5ntjInG57DIUeSSGDOmynMrc7
pVoPJuHJZDHmlraTMZkMAlG77HSqJnOqEcufObxG45tAcgjT3a7JOZRnPcds663rVqnvpBg+UDIs
fHoNftu6TSa6ZQlIMOguBeugYm/0ejI7ONRwxSMRlzxMx5pevK63q9x0LPImCd0QS44+MZ1HA+xn
4btadEVpaZFSd81g7Ouev7Jyw4HYB3/n0sJfo7ZIYCpXymu3Hh2tdGJ9umzZxBbktGTaqx6hkSGO
3BuYOEJrvAOIiK4ZqzfULUMnI1wogFFi4S/I/Uon61kdDcMeB0o1dVq7zNJQ7AHS03VLr1Emo6Ua
6mtx9nb3MkGHkoaQaTgahk4w81M5UlfEmqnFoBJollhDthzLt4bWZdA9WfSzZIO44dr1kV4tSyOC
3u07JU7/pLX2GYpkE0P5nIBLvdZJoDkO6RNPxBeTZeM/DxOSaLm5HZrKzggLWXQS3kTBywEjEd+i
llj0niOEl7EQ3cm+Ty0toAUaRYr5xBkGbDvRx3BhRTEHANigT6sXwB6Ry2RPKfJkoR+dgEzkUgMx
OxULRbvr8l+VEK3rAc2eqS8Tzb8uvBe/eUujGVQwvmoNfW8/ZNsfR7mdGDGctvEJ2Dl1K7dWKGCC
yuf/+Vq2EowEUn32oMGJMmZ31UBpVGwvhkhzAsJOOx/8QDjXQAuEbptkknDv/qrE+6pl06zi9645
0Wko4YXK32HinPq3rknufO1aibtbqKPu3PaXwxeNFdkpyZ2ZTVwZiNA6cgNadkpPSBCtzQ7KfzpS
5vC3GtLURtokeuK0rbjw6PfNx0IVVUGn2LQhQ3LfhYQ0LehNgbkfCmuvDJdiuM1N786ICmp0z0VA
OzPHabZs88u5uOADq6jg95qb0BJ4TtZWiR+j0dgEsN85iHj0DqUwww+AfS9Ye4qrEBTR7aYiXYva
bYNO1yqKQ9fxZ3OPNlw1Ju78cqM2ZUEhNNjEXbTDyXlsm+wx0XDrxZOrhlxjq0bXeppf57KxHmBk
1IFg90gQwg6WS6df99WzGT8Lk3pZBHg5u/RKDgeUc2BbDXXNRPVskqGbTLDvWcxoaYbCuBSVlrgc
kR5jFzM4uRobc5oGl3UaUyHXZ1sSt9yY+oiAGYGaGakcCzEI+JJ7bpxPr5N66AhctvNqiuBhCy44
Nrd66tVHRaiJdzdCzD8DD73mJlhhtRrxhsO2nNrEARSLfmwTGUgdnZLJShvWmppuS51z5V04Ia7o
Fkn2qxofPISkqkFzsWKjpTlKPO1NpXwt6m6tFTu/u5wigqUxVNUD68a+VQy6mECB/J2PEc0nSyix
EI0mtbUEYbIUqcOBlsJHERJVLmhLurEXyax3U/Emg0BJsXCoEkEBgG9V1pZIPVjDI7E3VOM4wXeW
m6ZrraRIi1GgJMSpQztTrmUrWlYmUdP6M4WepOyXJtX9INmG4boxN1b8WNbon8sM2vhvYXhJexFy
i+1P27g5dIQTtM2jEp887AEytQVMmOBAYTcs6wcL9kHXv3k6YfZjsRHw+9X1SGQ6YlYapuOLrMsO
C9azVyWO0aFR9oVop3UvjZ7vMulJq8nyNtjQU0sxFB50dU9bd1VJ/Txxs7OViQQCY5P61Fzp73q/
PGSC8pRvtCldiZzJWr2+nwaKC0KwKyvvMBroQfCMwMSUaldM0huluZJbn77UKegURxRNnNgRZfTK
vI9KQoyoYRtxuDbL6CrzM9cy1KdaopTtq+NRq8acyv2VAWnGs8xtVFe7rnyoqAcKWmnrU/+U1hlC
n9wZNfmUkRYh0A+OnlPLsD39LkEJz3N2YJqynWZFMnV2sln9UDCtl/K4lrHqCzkVW2bitv8lp+Bp
PIH/GayVWNslPjl+yJtK45C0vxVqNk15iqxq07ckwbTX81sgh9OmltFQdgBPaSRIyraNQtrQGq5I
IZ7u8vhotYcEcMNSiLeBdePndJzT+gD9q1FuZNzZJT7upl6LwrQ2zPKm65ItiqxdnlOAIBCBUnER
S9soPKDgaf31SD0m3oaGRJPtoUvvK94wQyv2hZKKji7hGbaEu1jxyfSimCYZc566hJ3YrBC5tHzH
RiwjGBj5vNtZ618KrynQ5kUdoiim8B+y0CWSPuvVETWtLAmsyTaXdXpC6LOZaGNaCBKthJyWQk5r
YaTFUNFq8Gk58Im5EvWQjlaAMT9HWhO1xoU8shGD6YPmDPFC/owGJFIQVNLYAGLlyjQ6xP4xpu0h
IViWNwNQIRoiobUmh8Ox6Lb03k4J0x1rjJxHG5NWiiatLPoqE+wE2iwi7ZactosgsxTQhlGtW8WQ
dlXYsrNRVhA0fssVjgBqvg1NnI5mjkxTp45u1LnHIwasVjR9Eno/tIB8WkEDLaFRtgMaRB6NIpmG
EcbvcO4fxTSSKhpKAWnr7Ler5i6i2eTTdEozFN80oeZTnkpTyvOPJi0qhVZVTstKmFIu9F6vbQU5
LioTQcdzS5OrotmV0fQiU+gBMiylTYtPKtr1afd7HDgtVtFK0gJ3wmIrmtucX9LLO03ftJT4WLbU
X56ir0u1oH1soIG+b/PeNXNpYVQ4s01ywcbE8RraiOOjh3w3BWIQN8ZVH0swGNt9ZSrLaiDfxk+p
HE683Z1JAmrfuqDu3EEaMDlp17EnXBbdUxFsy+IQ6jmJ4j/toX/a1p5V+vQhEUK/YLMPqYYuyoAX
X49nT368KIpkEQflxmp+Oh7Oe+WzE4asKXAqECIBHNPntvOHw1sqa4IkBDT8c3otwpoZmaL09xv2
Lwpa/PWKoeqcZfjvd5jehzEQsgu+JGEiL6Y7RM++H5SLIjWuItaMgC1Try495ZHNwij7bi/PzjMq
3CXN2Eh4/f63GJ+Owwq/RRVnQxX6VBCOf17vGFai3KcY0ooptjPIjFG3Zmc4dpS2S+Duc5TiVDgF
YKZBwbDjZpmjpm8yC1lhEPr9EBP/Pfj0op/1HjKC+Jvuw0Fij2JNgxNhiSniq6afVnUWXCZRfqXm
0dYoaJYhRRRi7U6jewbybjUNwKkx7qOAqtLrEo97w6SvodL2lPFUjjp7Q/DUqSwtTDVxvbwHJ/Gs
DDBWEm09Tt29Tpu+5CWmVehKVuBG7J6FoD5lkvBLiWm8Y8FLBNGZAsJvS8+tGiq0xi3BEvQbJ50j
AeJ1lk5B491HQNSrj9/f7M/H9febzSaKSB2cXO8Orw8PXk9IEZM6CT52YEFowLxGRlAzkqJV24P3
Cr9i3Yw+k7Tx04H9i4Mzj/nvkc8eswfU1YpaGmCztLKvabVbpBLIIcrgfQcIPAiRvlrs6Yv8YHm9
0wXGW6L8gAv96vj+x684q50Fw8hz0rl+FgYabapDhkQbH/2UoyuccDpot3TdISRFbEtpWfahXUj+
XdvsO1p+cqGsh0J8sDzLUQdxq7S8efm1pgKYqlbfP6ovPwuaC8ThwO6FnXn2WRCAqWQDpzsPeyZf
oje17vcjfDnR/D2CcTbR4JDTlLFihJJ4i/IxtTaN0v/w2H8a46zWlVVRqOU+Y4hwyiL1lc6urrY/
3KqfBpn//MNLrYR1MaZa35Lz8AAZ2DCu4/74/b2a385Pk/KHe3X29raTpvRajoanqqir6kBlCS8Q
kP103fW8BMhlcfH9iD9d1Nnzl+ssjwKfEQcceQS2SSlN8f4HvdSnsuc8HegSvgSR2Rer6J93Tve6
CaQjUas5/nBoaX56Qn9YtZvvr2X+rZ/u3odhzu5eHufBnDkG9rLqHImNee0BKGtjHD8ukB1YKsMa
WPoP794PF/eODv7wWgAzE9OQXcOSRKO6wBLqdsVVFfzwZnw5pehs3/DFAg2gKPjnPUyCPsuSoOUz
alE1tFdTutHCX0FwjHOoLyCJjNnqdaELjiZfF92R61WNWz/P90JfIn0uFiauPLmDruLBq2Et8p+/
v/3yV+/Sx5949oGEltVEUcRjtpCvUzWj+zwTJBdkyUDVzyj/bKfhXgwPPZJl77ZqL0WO0mV3REor
4O3oEB/Fxgp5/IgrCuHDJRhNR072hPT98NC++tA+/tSzbmJbG0ZoNdxNoUX5Gw8YODlpFCyVvtOp
nqv25X/7cs6lf+zTsDboBPE9/Pn8hpwY+rigHJ/tyzsIWjfKCebQKl9//xA+L71n45x9a0XVkNcb
MU7nFpsApsi0Gl1o+ba5/H6kT5Xfs4HObmFmksfdhgwUPvknc+8dYju9/36Izz3YeYwP/ZKztaMV
c6rdDf0STt7G9SwFsOwUWZ9dXyj267QN1iMWnH6BwpAUm+8H//SKMPbH0v/Z9UnCSD5fQ8uBs7At
H7ULjkmb4YfPWvq0/p6NcjZnBWj0isFg799vzekxszZ0+PLMHu8MR+GsjQwRnYSCne4mtr+/vk+z
5Z8jv/f/PsxbWs4uTWm5vv6U7KG+2OOh23Jc/uE2yp/6iGeT/9mLHxdK6Hvz5F/Z8ipf3FyNh3j5
rNvDqXX3y92MHQIb52g/XN6P487X/+H65JxjajGPO6cr0j2xiaA+hlvQZDtvHW6Qway0X9FF4vjL
2+SHb0OWv1+K3vtKHwZXYkDAqcDg/VJdSS4kT2d6EJckLS31DZ4Jjgl2tSiWwjF1yfpyqcr98BO+
Pnz9vRq+v3kffoI+1tg0558g7DImAjJMXcuZrvwNW3BHW2J/PuY/7HvfQePfrMDnIHIhJgc4sebL
3iYbdansatk1j+FqtXL6XXXBGQfbq0109v8PeI+/3J0ze+ef4R6X/+d/6qZ7fflny4Ex/wX/aw8V
VQN2kC4C6dBAefyH6yFJ/1LxgAIU4TCOVmHegv2tYKDBKCKuma2j7wnWHxQMHM+td4uoLilz5OB/
oWCQz2cc3KHUVhFSiIaEsMA4m1GVNAibdMgHcjQ6W++k1aQGKPoEwKPZJsbVR/m0ATRXY+iRtr1a
Y2rWOLm6UU55jNKvUeJGrBdmRvpfMrkpuAsrpm0jLj2V4Oiwvio7aZFXwqbX4K2FQXxRa+K/37V/
7Hie73Ler4LgGaJ6oJMY59+V2chGFAlojoZqWinVs1DcWpX3w9cLMuXPvez7KKSaUTzBU8ue78/Z
K51yr0TnD/poytaDJl2mKrYmzYRDTNSWYh2Bbiz1zliLCS1oSqAgqLeEm4z+Sws+yUOzSSex79Jl
CtoONWwqOF1d7vxqL1M4xm9VBrrbmgjANPGXUGPNd7JYvKok9gzZKoQFKtb1BeqLhtpMlwz7ITpY
I65aKY92LX0U8qHsiBanLOTbanQU/VEsdlGfO1XuO+TG0WghtblJT6N81LXxEU/SQ+5jz6tfJTIp
WqncAAygnEwpD4RUQUgEudWFT6ax1doaiKmkeO6Fi6Y7xI1jRPnlMOsqk592TPNb93HO+vedNjBP
azhuTOnsrcz0cNTajOeZUGYDL27diPJ1aK1igsY/fLnHf/+dH50wX77/wLv+M9LZM/VNP1CziZGU
VtxCbx5wvmRhhnngqU1vMsqiw+D/8CJRafvi+viq2XJiWoEafHZ9vV73atoyKtVwXL8Nov7I9jFI
NB1Gi2Op0aCCLxcqILOzBDVyRHSLvyyb3pFa2O8ApcC4Nlm8FAA6ahA4A2udywR8xa6o7C1fdSVU
QFEkUq3cWHMNATESLMVmeKP5cWUmEIOB3dU3M5pRC978REHkOdlNUNpSduoapAyVdZGJL11lFyT/
Kd1EBubgBIO1EvoBZ3J2mmCLpu1VFR58ay9Jt36EKXkqSYy7b5NNDCySlG4TtbGVdK48esRmX6Xl
bSBciOOvTLsyjfuslmFiHSLhoZNmvBatcqwI4GBkOzYPOe15qXzMpYxEgaMRdrak3QQpxB4oEIIi
biICzDqpd4FXxP3B03qnCsNbSjZJj9mEQCoTvnQPRWJsyKIkvVcLQdpysMZproR0TiWiJWlz6sTi
FP6NXgWbRlAiytswmv3pzpCo9Vq03HToFQsK3y9jzCGqVQUJXHjgtOB7G2N4mYjB/v69/PoNYYJn
eRDnPKY/5xo5l/ohhWyDpvIAES0zbYA83w9xfkieP7K5DvyfIeZt8IfNSFpUlt+EDBFP67Q/xMM9
7J1IuPp+lE/7j/NhznbTmqHIhjAxa/azKqcfH0uArmkHuj/k+CkhBbdjZWaZbkJsrJnZ7EfNP7RB
gLudKNV4lcJjyoCWfP+7vppiDJUFFpSeauizsPDj1U+NBapDzbj6kAbTgAAaq5FZriPrvld+ysmY
b+X5fGZoONRm2SrArrOnqbfamAjzYAX9A7M9ackP1Zwvr+bDAGdXk1vmaA1wVMEy7DzaOkVGqs2E
Bf7K6386pHz5an4Y62zyAjc8VaQYDks1XjNf+fkh1H6ogH06MfPSmDKZddgt2ZVArvjz6aRtPhXN
0A7LVN4Ow4sFs9miKyR219H0qEkby0fxJUSr79+Jr4Y1dNlSsBEi8jLOK6/1IE/JlNCq754HJpBZ
B7LIH/IbnL0kaBIT8sN4X97KD5/g2WMrBFKxCw5Fy/hSfJsevFVgQxsrn41TcimsIDf/UjaC+/2g
76rUs5fRnAt+EglC7Ds/EUYrQ6rQcrDlO+irfovSwqZvwWHTWgLMWOs31W66KmCibjUbc84CntFy
dFFh2r4drMB37K+JD1n7v7//XV+sxDxyJruZVsIuTvnzkVeST1QF7H7g427XrNJXUV/LtCvzhb7z
nr4fy/yE4Z1fMMJqUCsrJovwuU7SnFTJjyHyE3qua85YgPmPiTsGzAjJ5BgYnR3GzRFFyS4i6LLl
0wYiLNttUl9rbeemrXxgm3AccD8ifeI/BstXuw7imrpOH41k+qa7CCbDptMdtXgmhMxDhB+ijjN9
YzXQAbXQkIU5hbTByTQd76VObxFw/iiDyNbuscw952awi2mOgfJeBWpI9xyZlSQL+HggECkvMI1T
RT6Vb3laHqQ0LxejGi7JLcAbhmALREsVvxa9jmv0YIJDkYkVoI8p7P1ppGt9tAZj1xAvIbTWk0/c
qWP2EhDMyPao3lhye5U16t4vvdsub48i7e9hBNkns+0U8C5WhCyUFe0wPSUnwPxddz29LH+bTyqp
B2wd2SLWkdPkc0LthRyvsl6/JmYYEeFSDWizhQ5HHQf+5UJGG5UYnIglgNh5RJoFHht527Iep5D7
/atWM5wJL1NtLju5IR7BJDa5CG1SQrA91PqTBAlN6Z2gmVZ9elWriedkQ5zjndN2an9VG4S/er/H
jJ8Zk/oUNycflv6kokdDhyVFvyxF4PW3xG2uRKcw/+2nwo746Z3UlHPiDeQyizSdybubQmGAig6r
W49U2+gJvwgEYBnK44h/C3eZtiyG7krBQ1mgq4j0laERAkPqCSoUHwUebT4CA7HIkSoC2D0ocfVC
byKNMMne+mBVd5kzGIrbtwhnQF+ZAPek6iRyuylFA2JIHoMx/j3NuFTIamCeanqkFXbNFnFqhttP
MlD8IbTg3IAWkAa/vmqzp3q8RxqMGUjdN/T/CBBclhZzjpmicMSj3TiTGGChu6jlhzZAH2K04m3b
L4x6A3BxqfvVXRRIT0Emx8vShN8f5QEThLGqSTO1SUjfRMKqEpC1BBmomEr28JEiOCHBMJdnmZh5
E3BSikxq4JV/FPktiv4aWYTKxGZd2sSpLJqgtTljrX1cdXkjuBGB5X2LRsG7iXTcSIFBMgyJB1Io
7Xo2ecIgHOE8LMvuuV2OMtnHvkVIOo1aYQyerDZzZuNUFCicTnt8Yz2JAcfUu4Rvs6jUPbHz26RC
fMhBSuKe1ahL1sjD6vBWMMDwZXL1JmfjhdXzL8J4EP23GYoHsWiR0e01irsCV24iXoQDqI4hWuI0
3Q9ma3fgbsveW4ZWcFtDW5dzN0yuzb7+jf0UO6COlHUjBldBuhGnbSkHS93y1ikEJaKlsABLTkaX
GzrUupNMV0D/qBBLJouPnQYTsBVhwd1q7TGW8PmQZCmRuNStlW6VW+G27+ML1Uiu9elBx7RX5hsz
h22t/ibqeSFkjVP6s1eHzoMmrA3x2PsGZMlsKaIaJS4biRZurtd6OgnSmxmD1ssow4sQonKbXA4Q
aU4D4jNGTmsmu1agfZTCVRcPae8QAySJjV3zmXjoklKSH2m7jIo7JSBnr9vqSlW2XQhLH19vOT3I
8TqtH/P8WuiepxYdbGnE+8o4kjZc9Qnbizchz7ZmITgzN07BG6XwXvrTsGjb5ACEnryvO7FhMtRe
1Tqwcx52q5qPTXwSs0MDBr+66rVV/NDMZ6ZoWIv5WkCqk1TCLTlZYia7gYBV3wrtXIFEOQska2Wn
p9NGsfaYvWxNI00h5CPrYPcwM6Yx+mZdd6XESchKEaSTTGYocavHHiJbmyNdTeqdbwrLKsUUIlwq
Zn8SAzRig6ugptDlX4V08GoivAUsqpxJIr/cR2hFW7OFYpo2l7EFPUgIjiWwkULm/CXfigXqJfyM
cf3YIcPR8Zo3Nb5XDnhtFNEhVt3WylZDli8Bz9h1jZa0YqZZ9Z403ORtf5/P9QioMGYy7Czs7V5W
252VO33fP6NHPqCDWzS17zYtpMNGfyzRnHreIz7oVRoY3G8BjUQAYIfwuo4bRmDZ4KPBnTx3HAAh
RESUipnKmtcuyAiihmAurVm0KKa4OH3gjukpqLXtOCq7Kb3WtXZVIiMbknE95PXCE8oBf6OkLxS5
hwCZQsKaxG2n5riQL1QJMowyjSjXBNa4cryuCzCePWxXWAzUWbrWbvMB0fnGr+YEPzsmLR12Ipww
zqrwoXQiSjwhX/dieLQI7Glxu1fAHf2RHtzKND3wrhEhLfWBNJ37CBz4jFPNEL20bAEVyEv9ahJI
yc57ZTkl7IKE3NVw3Pos/UDTbjk7Lj0Uu373MuStK3UjJ0t9o8fxgeLDArcELyDsKxWlqFwa0JZY
EycYTWVhsI2QqkVf4c+cfYyaPk3rQpLdUGmdQDfXNTA0OtCE3ZYDLmTPXHnicOiMuXNrSEj2xOtU
US5kUr/h3xNgV2REK7ZPLWSumvhXU58duoL3jH1xb/S7gbSQaSKSzXRHtkB9dV9yTmZPojQE1ElD
/tACv2qtY9Bu25rG4TzdgZUEhWbAevK8awtI2Rgsc3zwzdYfTgroBtPhRVhE8iuq3LS3U7yIWvCc
R0ed87y69hq0e6wmKDBtEfSWKB6iaqV0hFJU26bi1wdHiNYegt2+CdFDx8vUnIletwELBH3ADmZl
QwGo9A/ecEC5mxj6buCMCE3RjRX1qI/BZVOMF6qQbIKGyCGsx3PcXBnWxNcbu7G9jDAI8EEPI1su
OE7eNqshk/h3qYH+JBATZL5XjdTtg+zgszQn81RNPW3KhtBt2R+kM1nd66uVbl76rA9mhUpIWSQJ
hHRUdlGzbjjLNsVtm1uXotwsiTsCMyc1Ts1bNr2WVryS0vsCLJZB3E5u3VDRxDeMcN4MiVCz6EUq
xiqRBXcayIhIRNgcbgB/xeJWdg9BLINwcBQrgq+5ofuMNItAW5W0EJT4jczWI8GUnN2GWX3ggP/b
MPKTDiDDpFyx8LsHUasOZtrftvHwUFG1IE2mm8g8nG3PVYKUKjHhrbcrPao3A/xasatWkU8EcVK0
/JRkW5T9vRI9pvHJfGUXtZfrS3k2+6p3gWluehWmb3lXqdKhUdhCDqQo6i1r10U9SyVDUFwWmWmS
7Ez5uG8qcFTs91g8iLNLfvfKqWND3QmC6yWOqdltB0RroMJcYExvXWRYldSuKMTKCyxydgNTbaC5
z2Ee/4i/0lkiJzrvpbDUpEPpq87EPDJo8F+nV888Kd6xFFXgEOs+wIXRsW+n3hWLl2g5FmmwG3pQ
rc/KiAu56QlX2k8ZtH2oDh5eao/weT+eVlS9bKskWxnVklb5PBjlpaBKJrFGy36IKnPwFUT8f4kD
/992hf5FYDI57P1zP+UAw6n652YKeeT/20wR/wXGyxJF/l4D97FOoeUv1qb4LzJI+TPWMEDlUJz+
bqbo/6L1YhGXyz90+gFqfmimQHuCjGlyGsYwCqHzv2imvMtKPp6sZw+UPjdyZm4nJ9izykiY654c
FxKt8VxZpgiigzYgnFCF829RWNf2BrNSI7FJjC599U0MCYZrh5U2dIQ4rutCcM3swWweJqAHH27o
F2Xuzz1tfhoW2ndXLF2ec2JRIUD80UVOj800Hkt41EEiOvDorqQZe6mHqLMT/6jG5jOIEGWRaTs/
bmvEx/VrORan73/NpxIEN2qG2WPOVQg7kd67Uh9Kj2OraagC5+hRaoJCki/q0rWQmfgKG9HChjW0
CN5C/aoD2CfHNt9sY91npitqu5qoiVbWbkOPPISnYD5TE041AkgpIQdG5JDBC2aGzB0jvqxhkecZ
9gdzUSYkxqlp8kMJ5/2Znj1zGVM6xlF4JBqv3p9li1jIiaYwOFJmSsuTHC6sqv89Gbrbd/IujHT2
aEj4N5zsvOR3Kl6onPLVigdfviYExLXNLtHYNrM+Z9ea8pr23lU0wUfVtP1g0FirNYQIfBSqE4Fb
SEcDNDYgDU+jUJSHTjx2thyVtspQDmD9aNMP3U+ZNNq7Cfb8Kk2JcBQNyzXdwrM3u5cHX8o0LHWD
tql88sp6HEupfyGVMETjAIadO0WEeZLwFvW/hOI67lpHnPKnnLOyIl0G1oEIxQb8tDRcCN192Y+r
rA32Gsl6QXoLthL8EqkhHdBDrznE7bj0c8yrBOEK/rNQo7+8jP23uBwBMEr7ojGOqiDjbGSfb4K2
JXugJnmjV7Ae1RV8hjGhM8k5rl9xesHioXA+9sQTWxUvv6XDFjTHOs2PIpx6RUjuRsIQPUiUvblB
YL/qjBd4zmnyW+zxwlGrCUuwmUe2zDm2GvaWrmT2GwXWTcTZrmWHj5BYBVFjOAJHuLhhyE3e3/Rp
Y2cC7T7TzfNlYj7V+TIbXL+QHPZUW7jsy75PnayNjphi+JdKrBKSb4tBy2YLMkj5MOprUdz2oSVT
glSIsK/iW2qjG7ylzbDqRrDUReCUwk2e7ybltipOjfAasYAS6KmUm8JCeqc6ZFmpzZMVpg61giQd
H6b0rcB8bEl7SK56vBnI0BzmqMNRWcdysorxBwkjjpcEJGi0DutnclNrSb9NtJJItWHpRxyX+jBf
NoX6KI4jqhhiNRUCApLC2g4hbwLpK8a4qf3gohSyOwMopibEL5WU76XYuPaj6JBqcKxAvIPNafe6
Fv2u9XQ/laTMBZp6ETRsIadueLWsdgFbvVtoceH6k3hQCog9fNcaarFMIRDOJmkUWDsbjtCOSbWk
BLeUipuiZ/NyIdGflDQfTCa7uYkIgukqSrYgs0IfZmj7WjNtWPDNh+R6Uk/kXAvQx6HXqNRrPO8U
FuarBtTFCy+sfNhL7dEjurl1gbrDPjoq5ckqAOj5HuCawSm155YiRUa9CqfbUuTUZPmVU5vOYC04
fEqLKb2wXF5kI3QbNpJht51MXqQeJyiFj3J67Kk4GmWxYldjZRskAraQdhdFjRuRk9Lg+1DJcXuW
DgkHxC2vpvwOUr5B2oEyQhaxTmFIoCnU5EDGxp9RJQk5/OWc/aN7eD+9cct2PBJ2UYDBw8SEBEu3
6J988igGtb2L2PHnlnBMkplj+buocKFlBO5iVIRyTp7zyP45WGmE03S3IqmHSKGtcl+o5jKYbjJT
dBGXOlrxTBd9PXrG02AYoNxdCTJr2llOCeEUML9keTbHvR4rUNr90hrOMgEx3oFTS7zqVuDkykAu
AHxYSXpqk51hKUyBcHmECmx6sskh5phsSEEz2G2U2YZ3ayj8qvJq7HBS+VDlQqpQEmWKNrryK4Pz
IgHPU35qJMJxcu1SjoSFkm5hJmyNWrmc2bZ66b8MODjjxjgMQ2bLDCLkAp1xSMYAfKfbrqywlV5p
guaWsfIQlhQhEuMEIW9SQGbnWz3aU9S/Ea1pTcnm2GKjy+JdGJMAHDoip6giZVGi3icTFBx3lMHY
SKZzgjCJhTYzkDsRLRwTMRzWN765VcZ8JfgvGB4KoohLEO89fqnWBB1mLUhBLIgtzidMkxi3sup1
5ucohBvD1u6IkVWfsMjIGgwxomizgdLenVJe1sQ9dcQkJxg+MCOUVJgF/b6fo5RBBYRUIi0ilsEu
t010ORK8bOpA1JJ0mRDIPPpdCP/hEJiVm1B+lMe9HFx1ATRYDtVkr0/5pYZtJiXoye84r8KIlLBv
EA81lW4l7hKioTvR/b/knUeT29YabX8RXMg4mJIgmNlkZ/UE1RE5Z/z6t2Dfa8stWV1+b3bfxBOX
BJEEDr6w99qVAezG2vlYZEkv4mG8y0l/bq8UeS0XK06LRNxERBL3OZwplUn2fAa3zpwBit2xV+RT
QVi1Z1Rrwm/7OcNaJsxaG3WiZFh2E3IdawteMIuhEW+FMZzQRsLa60mrMl3ON4cGf9b1KX1zAwTi
2OcVd8oE0bAjPnA4a9orf+FZMgg6t8PnyCJfwIS/haa4lTdGvzHFtuuN5eTjtOem9IiqSIdgxTJi
2fX6HhEHrT/jSyYjPEOVYjhaSCI2rkgAxHtyZDKfpHRSMGvvRLwtf/+x4pkvgFZLaawuMdetjFq6
J2Y5GAFVB2W/Hm2NqXS2zYqzOk0rGIrsqfzhCq6EI2k1eY4482psViWdI28bRWdkUeT6QdRQvcr6
Q2KKHBT6ophwuHlfySk+L7Tmwk5owFAUMKoAAead83eFXT2VBKvVfIGYW7WaGA7YWYDkfl0+qp83
15+v8mmlzKZGD72Eq1SOvh6X4YIb7ITeR2eQvAYOvbAXV/aydYcdjv8l1v4tCOo5rAYZxcNXmtsv
PrLxabcbN2pdqfNHrsT1CPpcy7OFaX6x3/1RdTt/sboFupbFJBCKTzoVjoei4NSbJcSTa+7ExTvq
l2ntbfQb7ZIfeJpQK36lHfypZPK7q36GqsYqWcKlwc6IOGYHS+dCWsXr92lxe15Dkl9UKybFDl5p
x3LyzXTzxc/8M5Xq91f/tASOcmgLms9nljbRQV6Wy1t56V6vq1W8tJc8NU63YvDLtc0vbrDft3+f
y13KFWvO1Jp7uU83GCtKM+janjknfsyaqNCEWcE4HZMJYEI5p6Q/qwEaXf1giGc5Wjcj0TfaTFTb
yrR8uv8URflKD7GRMqEwSFYgjhmydI4IZkJNLAh1qW7bAnOMBR4QxZW/9lpGSsXwhY7k923uLz7K
ZyFJl+mD0TceddJonr1B3ARDu8HotK4FQUAxPIXeMA9ybS1DeG5OBgIvGotVEBfLbs5GNRlUwtGr
r4d62wZnmTVT89RSIoEFj/29Lb5FzA4DeVGme0N7KtKOjm3VTttBXVWZvEjnCiMiNRDKRPVuMNVr
tHiriYc6wO6MPXkSUDPACgdUjEll5tRH9abO+KKH+xJueOgREgYCbST3AF6gTLZOJRh2DfHk5AH7
til3feQAdrQrJX2FceZDwIYbC0JfWNVBqgi2ishuigFORmGDrFRpPUzeMcPeCzKK5IRVY7Yl8eKq
0cuVVLzaibXx6vAjkw0i3FmmMt5ho7gaecFVZeXqeH5/fa/P/dMPvxIxIkwNSP7Q9PmQ+e7cLDs7
tVDgsarLrwQVw1R6JR5lBwd2x7ElfdG1/rD+nk9QEkH+vN6nfs4KvYB5FQ+2vI62TGAXAadovnyn
8lkB7VmIxfx8E/mwrA+8+Re+2+7bP2YS/z8MtICBf/f7/gA5u3p7RzH5zxOt3//4f+TB8m8Gc5l5
biWDDJ2VQX8OtBTLEAr9Nqlqqjln+32nDuZ/ICjGdYSQYRYb/8U3g4s3j1YwdwmNede/GWh9li3B
R+P8hVIjbAXCj/zp1VZPYd+rDF6XdaKSAX6wlT/A9P+o2/3hRT5fgHxUjTcbM7gfDDixbTPvxwDs
tXeaCNbNcBW0L56WfvF4/fCO/nSdT7f7UHK22T7XCee5w6hvLdZIpd18MWX76jKfXtJEnw8mnQTf
l06prE5LcueXEdlX391MPxnmWb+nLf7tuPjdJ6KoFFiqmOuBvx8XfZao5FkBXYo5tzuxq2FMAG4v
4CQ1Ml29Ht9kVeAmhuSmIjnbY7hFTrKVqtIZ8/TKIsetB9EDmxJh9p1ml5fYLBjcB1j2yZBJQ/qA
zh0spBpInDG/O3lkv8FeW1rFVR8Tbo4W06Ku92PM9yyzlcCiON9WpfUCXWGtIJ0yBsMREcI+vTv6
RSTI4ibKK0vFsRGsoNLGjb2IDPJcACTVVijoO2BlkjuoRCjk2VUBa8QuE6i87EmSa6uf2Ag6paqD
AfF5G/SLVr42YQOTcn4cJOkMLhV9nbiq2+lioKnyhLEzc/vV4rLyELtteyKst11PJerWigSgzjJ3
HhGunpJszQZou1bX59qXnixs9zCgnmCopKtay49Mjx5aSBDLbh4uyX1PLmuqnvQqovq2g21IJEZU
JDvPlwjcWxnBtzZ9aKscHBljJ+lYp+3oqpLYjlp2jBSLKKKDrm7zOjlOpqE7I1+fp+h3TZE9Rhab
0JpVKunyDXtK+xhl5qVMIzAlZObVD2K4qjVMhdJ5MnJn8vwGKRxp7ZB9AhUcuLkpwKckTiovO7I6
Q2dA3gpKIfR3JZ1jrN/CXO7jrT7Uh4ollD8Sad+u1WFXQqQhpnAUbGxdYeONAQDdGM9+0Lpyy0y2
ukkSdRMrxGLqM6BVPSqe9xKHIXFmA9r/kQ5vW1jdvSoRl1OWUH/y+j6FUguXyMLKH5hPzINPaVg/
dmzLeNdjCfDT81RoPSp2dVtHH3GIRxuIc6AtLXFrjK4EtzrfRXrmelPwFvs3jS6fGLVvwxjBI8Sk
AbWQDh8wVx9Z1MEvB5lDUkq4aYdnmfsmFHsdyYTvuzH6m0S+YWe+KAb1qg+jXWDcmtFVTsiV3byZ
HX6ogSaNzG2rqk9Ql2Dz5GuIxihEEUUJevmkgn0ds/qFx6V7u5FsU9CqQsldMkY9ukGvT9a6lR2h
rK8SgIpGrzsVj0I6HUrjlDQheUmMImIGi+QcZSTAd8Ixw6dqYoAVQzlgXSdz7/CzATcpWGEXRbSt
KyIysQIY40PZGEsq05jJmVRVL6rMySaUfVm3i8Fjjydj3wgWEWkIPVu4Og5I97yCFkI2I0HQhTOE
0PnacW0wJJxksoWGNyFvsrZY1d0LOZObSoTLjuMgTm8GxSTOgKe1e7bqfcwRw9D9rpAHJrNEPcjl
xirGRSfnK28w5K3WKlBHTEcjyA4HbFO1qFaCZWzccXd4dC6GcrATYyfKgFOlHBALKcPSDt+nxBmh
T4nsebLki1x966CIRPx6rF4jcZeGd7MCvt9PCDGT/kQcUrpUpnCVxCs5a/cSTTTcXARE/haov1sp
9SoMv1E4FtErd3QZ39bVBt/7UsiT09v6Wi+9ldEwArNOY3OsWd9FAXjm4n3K24vU+bsexZrMaFSv
7qziW9T1xbLW9EXdxkxmPZM1TpqtyhSlgWxaqxa+WJGtW/UGacqi09wSQQB3Xh2PMot+c2lVUOGL
blEpyqtdUf0qkNFCMAhJRggaW0WtyQVQE3bBGprCpawE9xKLe7t/Lav80dcSNzCA1fVw2CqDjYFN
MPfgdXdwDVCrv7K+Xmqo4tLngLpVktuVlI+A5dArTAhpYb6ZSXvMgeKZEykDMxQO1ZirWIeCFsbv
6mdW16b5HpgpsqUSr0jKU2U5JbdRrT4jAYPfNpxD7voBGp0yY+kS+HRxDMwmhFintGQk6TPEjoRu
11Qjnzwc1XJS23yVI570glVYXeSHrkyf7BIoFtg92MK0B+O9NEPzylo/EhPmTMV7DlOvkTvocsOJ
qryuVzLcvVEuXeAljhC3XXpSYPN5MPpGTSJeuHVU8lJkGH6JfhHkBchQ9pTWWsTg+NnQC7h/5cz/
m4VL09sEFRBKGXnCPJ+wKZhw9SOdJkpJSIIVRMEWsiDubldHrZGgBUkgD7KXhriq2h+WViwHdeQL
Fs3e4qkLxw8F1pdW90R/peDdEKrANtQg6hWwDks/42AlpwAa1wgLMcl68OX+QbTxvkrQbR3xVQfp
TTNeAk2wMQSVOBDgUWbunChc+y+1+oaNfBbSp/tRGreTrjplkPFqHpcg4ZZFRRS4msP9OUcAXoV9
MRvOxYox8NGoLYzbnhORR24l1TpUDbSPLZidy9A9Zfm1CVK7zO97BgttsZBa69Y3pnXFSe7nrgpu
yR/NQ2C9eGN+TwdFQsi2Sm+DJjgEHGESY6vWJqDUI2rJQB3MKdER4yWByZyIkQNZJc/ccCct/Wdd
KZfoVTk6twqvVx89AEHzIr5FbJnjXKkMNH6MOQuv344G+RHwIzwS/OKoXuXNq+pvJ+noeYNrNndq
raw6hYF/Fb51Q37b0AjOmERbyj9SVmMWKJeUu4QNYpvfCgxUyCWmEGqQ4Cwr0DbyHEb5PkhefVC3
VYz33Sz2WWZcJoaMaiAfB79e6h16neld9RiQZjDHeTUZ5clOlE1vv0gFdFrNYA3Hc4k6DG61yyp4
mdGAmv5MFkNyIH9DOuswad9o+m0v/BXzyJztZKXEa4npYsgpYqKJSwK44TV1Uldv8pyBfPKt5Xht
7NtS8mHdnFKezjQ8KgF0w+4y9sQkckszuo9jN6HSUU1vBUxtpyB4NTW2DL21RD7PbghLTRueYyB5
BTsfyxLrVpAq4olzIMgEpIRgL4gi11jb/VZNpa3Hu8nLjrkgkSyhqgh2Y9vvQPLtFRH+UaH/zzeD
2AGhnn5Xv/+kGayD96r6R7vof/+G//SDym9AMKmtgKoD+lPmScB/GkJlDnsXNIOWBtkX585fDSEK
Bwxs5uxj01UWQkzK/moISRidGQe/e09l7V/ZRX/sPLTZjASyScd5arIH/jQZa43e98vKH5eKTLJG
Yo9opqG1I3xEaz2WGvMUne1g0ohl1luLXKeqTz0WWDUrxWir2GCSCsPkEG2RHafZMNykcRPVML6K
E9FsV2Zfdid88CQi80Yst0qEf4w/1Umv6bCe7JooDGOhZA86cvbxWZaMlSFx/WE/8SKIH1qZp9Cq
oOuBgovPKjhUr4oOURiQslQmr7Wn77RMbKYibheVNKExsB5FSPKF8a5iobTDaNWL81hRVac3dXgD
GnpR1eG69fSLlffOACVwkZW7kaITm81yMkMnre5jNThNBvFFVooyz+lHNI32YRpPsdKvW7knR3W0
N0ktAV6q6kMk+vvY8u8I0rwhhHI1EIoQldtMWrdUGZgzzApJdhhfBrC42k1VyvvQL29HEs47sAoq
BccIH0yVxtdai5DyDbgXRE1Ud7MgPdA2xCb1XpTGQTu2KCfV1axm14h66+GpED6rtEkhEPQQq+uY
qrGZRXGe79p+dy2ABFpF+KR2xVXKaVlIy86vP+TuOp7ltZJ+F7XpOUdm3ZjJswSsypRSUk+0zhGx
sg/NU1wRWQpvaxm2RGKldeqqNFIU3HjpWOIiw0ttvqG7yPJdS/HYaU/kBwgkcOfaytdyqd2aJj4E
Pkm7M/U9CN0ceeqonbTpJilvlbm1nbuenohE+Pt4FDDvdy+Td0Hn5jKo1eTc0cjui2qUzukxHqpr
JQPepeb3JTSlAmWbSV9ptiRgVJuW3HnArBn/9gPxPvw383b818u4Dwh/nP9r4gHKzX4ddGgcp4de
Yiwtq68GtVcGs2scvEVUUk3ww+hh7PDKHqzhNBZDs8qKZ7tmcW6skP/Rp/uzvLkRZO+Q+rrSsppk
+ly6KlhNDap3Q59xl1AWFl5AmAiqFel+8MU6GIy12rHibm9q2z+pOQoXDACU02nH2PbeDE2n1cs1
7jkGpGulIDSmsS7U2sh2XZUQdpNgnJI3HgZTH4J7w8r2xab6r/z0xVTNg8FeLiZeqZJZJuhcSdKd
LnFpXhKPvAmImkVziGcBboJLByMJ5YwSrOLiJqjFmqyvvSEnqpPOFhBiomD7rccsvbUEribWWUBa
F4kVLXMbWXL5EDQeWSjoISR7rY3ALpLgFA3e1teUu3CwV0pO3K4xPhdjvEvQmip+6ZIAtchaVxXx
TTfgESJwbMNndpr2IEX6pqwNJ4iJlbxvUqof1fZR5k6Uq4x/HOGlscP9l2MuicSKYG8wht0Ub4OE
FxzBo0yoG7zUYR5fa3J5UHmi5HhOGJLpsAkEmjGe9pHJzDYDaM3NAFqxebHziQ3xZYremmxpSSQs
E+k5mFd12d50neeavU23WKuEr+IYcMo+1FbKxNmXUCssTS+8t7T4nfAONgCyfgX0+RALEHW+RI8W
TsH9MBMalOFa9960HADZ4GHuTYzXMtPt/VTzlwRlvvYTJL+JwvmbqeVzGlwq/1IgEfL0/WihLSau
uGrvhC5Rpd+NdX5dNfoplsjGqikalDyIV6SXsj5n4l0h4+7Zm9oN2baaj+I1bYhuquJzFRxSnMoZ
qgZSgobt6Ofvats7jNgbe7qdSGlq6D3DAXx2va0nnEwR+QTdhxIUt0PjP4VG+sE7ZBOq07fJMtaB
Rgttlw+S/9hr0GKzA+FvqqhZHIaObH7L5J1IT7G4ZgRFZG9vQSxMnnwaOM/eERPW2fZ92LTPUWGe
hhDXR1nG38oiftHb8OgDJ60E4oaIxrttErFQGqISyHIkn0bjtyijPYitVdfGV1AYenqT9rmU0Pu0
ktglEcsFkl3WQWxc52OIvTitVrnPGrroidpNNPVVZ4cEY3A66AQ4SaSTFpl/LnzxSnjcsJhyxmDJ
EG1Qwa00onw7yuMqMZ7y0d5HLXYBaxi+JRH7/9z0X1VJYyHBk2WGL+BD1wU42wmwlDrhEzBAj6NS
sa7DlslE6MosXaLiaqi/9cmLhrhIUVDAv8y6eVGrx/nrG9GatPZ7Jh1t7dRABCofiaQgyfrF4OUE
ZbJBfhTH72Hlu+mY7TJlfgWRyRZ+M6STlb2xPi+7zK1lVyCHFeVNle5aa9pIvo47jj2R3rnRcCw8
cysZc7V57YNmZQqni+fRuqqHBwMcUEMefU9WD0OIUrrCQl2Zl1Y/DOq+6V6U+N6wIAgwCJRBuKPK
b2w0P/XZFEh6MAyoOCEWmSI2qkzYmwKhhdGqFxgM4bRHpW42UshrToeeqOJh7guOLi2FWEGeSLhk
A7KVhfmqSDlfRWofWjHe6PbgNoyjAO85FS30otK8o1WFezwGl7jyvqH34NWo+i/NZJGoxfbOptGQ
sy0AKgZlvuYEY3FtF8Zj1QNIGOVgb5OvHBFZZY0K5PIYgQoy+dKfll0Vr0myeOnlR0M/2Lihkty7
mq1IgldrZnC6GAZp2XCdDUjpOumDGX4LsoKG6L0Iuk1R0UfabeNWHueJmT8E6a4o7hpOEUu/pN60
y63WTbVkFZrRcZieQw24TX4Yy2oOfIK3Qb1BK9ALczEl0i6Nr+XhI5BOnlatlbmEQ+iRlw/jeK8m
w+OInCBrwcsyJUh1fVoGBmO/WWsPHj4c0FxqezwZTifd13G79+yrsV4bM2Obrr/3JNesvfUQEmmg
F48C3C8S116prk2pX/nI32wGZFPGPk6iX+0sGs3yI/D7Szv5qTMxHhix+jPXlgx/Y2b2PjGjVUgS
cpxrT3oBFgw3JQONsdfKhWGWF6MbXmxQu52m7WyLezx/G9pxlbBT9PKSdzt52N8V7z8Zvn/eifxe
AFukjAp0kPhHP23qZCNsQq/1WI1V0YrBR4c34/cr/M+3QoZskJz73bf5Qyt0/Zyh9K7/cTH2x5//
czGGN3cO6qFhQLts0Gn80QjZvxFwMNNiNUXVLGRf3/dBcweE/kTlTyloJf7qg8zf+McJeu+5T0Ki
rf6bxdgPeysbDz/tGf0RmbPy73LZ79e1se8ZdHFQ1O3+XFnvIRzqMMmOvvEFtfWnFzKEDaERPQKY
oL8veiL6hVwRzHwma4eBrCmcWvtISJX77mf4yU39w+Jq/jx/XUb9pLSofCAnIsMWlcrpTmKcwuq5
zusvtn3zlu1vWyuugmqfrCbAJza3y98/jCJVMQv+nqsAFE+pECPhkmjQJMFafPWYzn3or641f7Hf
/UJ2m+S0flzLUN6TzgOKvW7ial3pxk7tD31cu7/+BpX5K/rVBT+tGPFixUOSDMCBJOZnNF0G0QmW
xEt2a1YbiURfuz7o9kbxNr++8ucDiTQoXmb6PABgRwbF6e+ftE0HeSwKOsYQB6jSEeBr+/8Xt8f3
l5j/Cd99mZ6vocNTucTUFKveX1bUoRSX2/+3D/LpJ0PaLsOc4Soix681sthYFsI6//oiP7vTv/8o
n+YXqql5hI9wEV8ad32jHwkBRvASfvFZlJ9dh0kJExLsKjhBPt0Ova1EdSq4jlKxcuikeCUGsonV
Kb7oNZ1uO26SUvAuGz8K09/aUrjScLnK1bgMsPEWU/DFbfLVP+jTBw901QyFOf+GJrsvTIrhtqVI
+fW3+7N70eZkhOlCljrUs7/fKOMUSVllcZHYNLnn+2OcKn+8Hf9RMvCTzzFPxoB1kgyGPvTTJUhj
oGKKyeQM5R5RjnI7DD2NcH/9608yfx2fH2dFzFYie/Z1fD4RQ33wsoh9wnJQHMeoHGOPVGiEaPQF
uewH5Mj8+KpYkIiPN1H3iU+fRypGJTfxFy5TNMs7PzwbxZolZY3wKYOAvmZ+9utP9tUX+OkxM2Or
T9OIL7DokjuV3M1hW9rF3a8vMv8ln76+v/1Kn2//0Tcn3ZiwG/nn1LhpqM8bdFyEc/76Ol98mHnw
+f3JJBOHkg4a1xFMIETKJjUr32WFjurfXwch4BxFaDJJFZ8+j0i7MstM0mYNgl8bGBuRYR/1dPgi
U43+8McvzpAtTVG4GahtPt93uZ+Zppmz/SN0/kPYEXee111BEbDWIYHuAMIIoZoqFgUqvlFpavC7
tD3UNxI/IQUQYZu8DkZ0UezqNrLy21AP7jKDDGKbyHUzeGx8cdS9zNH1fqBbBWZvRhhMEczZ+Y3e
WE/6bMDVRkjoOEjcKmXFmBjz/IaITzhgo5ibj2RJ1hUjgKFmgTneQd4TK6Hnbxg7XWPw6P5tmMeD
sagtOkeiVMlZZ0A2Vvlrk07jyqelbdR4XJnMvuIuOJqVfAyYIEeeulYodOQOvYhvcoWNnrRgPXzC
P5jgVoZ87HUGUjkAs1F/9HukKpZNzHZ4FU64dIZ2IDpG2vjoCexBIXVq3joP3wiJdCbGMUluvdi+
fz2AyVh2BeMqu0Uh3oFLEW1Dag5RYelAmHRNv6kpWO7HqTaOgRQA6VBIwpq3Y2aDZL55UGSmRUME
AaYpJ8diZAciY27SJidNjWaTKdp4avvoFGDB0Mkxm5iVJjhEdTprScHjNMrtISeVxAv1gr4/KV6S
4rlm1Wi2vnTdaO24t30PXxcmPEFOufWW9FN7CMasvZQ1i9PhIYuneh+ZCCJLcpzJk0+Jg40mc2dV
QeqKauz34CTXdpHaCz15zDG3yqOGr1oMj7I2pBd/uo2xmCDeXyrkmvvhTSVnb7lhM7FtYnH2iMF6
Tc0hcDSVTPRO1u9qqysZlhjVeYY8BB78FoUUgbYoDsLLd31bI0cCj9EVOnMwFpA9et2ItS4z+4g5
dESzqwfRMgtqUp7DnVlgX5DJxxEVBj3UWmc+1QJpaVJqjxILgMxQN1KJ8mDKViJg2NEkq4F5ZG7l
xz6ctfeh0S+jKaT6QXEr+4OTqCmRNvEqIHpHrkHFWd2daWVLKWfWOf+Gb5afvUyJdsGeuDAsOXA1
zdsXkD9ZC7CPkJDIVhPS1jK8Dkxu5cr4BmmPTXP7SA/IInBaTCz81Sm9MsfoOLMjRHgph3TRWGRp
ynq76jIwUkmETjuwL1n/TE+Bn5zbQwqDDWWysa68gKnLNNlEblmLjJmonEdop8rtkAbfhNJnC930
8pWC6pj0aA1LmFj6RMQZYbAvKoJp897kzsuKYNyOpaJfegkrAAt6RByTKbmN0u8Un/2GyZ6lXqY1
duxWVpw6KBzFyhaNLFC4hE5VK9c9gIqYv181M2mrxjYwkql8CmTpNlEJzJikZUbSdEBShmjUFSsf
ouWl+5IBZdlkH5BDMx7KOcWGpCAnj1tS+GRSofIJ2a7Q79LMuDO98mKNmDrqGr44caS49uQqK9gn
YSGaPXCyAYsqh4PUpIVwqwDR/hBGr4aWe6upNXCBy+ekkdkcVPrSMgPYVYUdHw1+m0XVyWxNYhuH
ejnC+ujFLXfohPSCYY/eEaPjMZzcdA3rWbuX+GKkxokpHlKkCCiRm3PmKTspt7bov92k1Q7Ek2xG
wZyko97hKLzTegycqvBPcYtEy0xUtMwUdAY6F2I3bgvLilxJYlWUQr8JGS/ZNgkgFb/Q7xRHLd6V
ln1XNxom8xBVOctefRu2KWJBM3obm7suHe6SzK/dQg6Yu+QwNOSowfflhTLfZ9s5jalPTpvFaxu5
RKRMMnNTtBphMlrLILBZvOVLiXtcMxB9MUgBl/KUwIDnVCmPYaM9Mq6C1Fgq2mrM5FVraMyJdOmp
DDs2vmkkllYy7Qq8j4vWQCfje+d8ak8e5At/QGIzeuwFChkRGXF2IayCTRS32yKWbgO7ugjRmisl
i55IeoyXvczbX4NJoXaGeexj76LUxklLqpM1k2PKzF6rxMeiMXFJIAuPxLJfNDx6Sh3dl8SKS2XO
XpwzpCAW+o9K6H9+0DJvjBVK73921F+/v4TJP/GJ//vH/5yzqECEGWahwJUVlcrmv2MWY05PppwH
XvOHlPhPAbJJ+DLHolAVihTmM1TP/903m7+ZBiJ26iTSdNXZbP9vHPVsvX8oiFQd+TGbb+Y3P7a3
eSBjfeqifumVGBgN6gKmp8pyhNoYVh4CVO7fUMekml43E1YUVQYuOZ/E9xbouIiRbZU+mbG+9cvg
FveXBi2jBpSbIWI652O009VLJUCwxTKLZGPTegc9IcFBTheIKxj+I80ycMsBJSNmdqN2sHt47rWz
R7JtFezb5trnCO2bckNClwBBYpbNeQggyEpOGW0TapDIcmWaPEMbjjE29GqWXQQAkQOFhgJeo3wp
2QjKJaohy8fpZsq1q1bEDM67bJAphQkyBR1H4vGOmlwUpgFuUdtDPlMSl2iaODIBEQkogmlytGqo
aKwRLUT8+IjVTr9ThvLWo7sMcBwa1U61Z6MdklvojZCIR+W+s5/N4DiN90FoYXZBtqSka7UHAkAE
BOsN5S1NoLRgmgMVpKsusVw7wjUxbSBXUbd+0nyzvXBlVMdkILgTkWRMAKTG8lpWb7U0WdvDjR/4
K0nXNwqTeVS87bDNeNfoIEJEtNelVQjwBtoj4qJpOtjFQ+SvE28/iU2hbcNkrXjxSlWeLMTbwbXU
7ps5QxJqUveQhtoCd8qYXxd8WW3Am91RQQs1/MlgYcr73jhNmasVLP0X0LVUtM6Tv5+MF59xvQq7
aIeItCFKuDoGIYaRvewTFLhJ4xWtJaypDLt+Fi6U5FZNGkcfecOH+PqQJllu0mxIU+yYcyMLXfr1
taJd+VzAFHsIM8F4DvnhxV2e7xRMTP5SQBqczkp6LMWNnF4HqCGNVd9cZeXRwu6sGetSPiooocKH
cS6uxFaywkU15E8aRpR27ferbHwITNh9KCsMFpZB1J8B/OzDoTh2zXiUc1RAJPjJIWUnK9JTg4XK
s5lMcdNLM3iOrbEEIuusSfJ1HT7o7AUs7w3LjWDa3+rG0gpkJy9OVT68QwXG2ai5RelqzYzkDdZQ
7BeqxlbrVUkwz9SK+tFTdWn8gJE+5Qv0a1s5HqZFnPQfrey5MoZ5Ewq1Z+Uww9kXzmDinuZja+dP
fu9/qKpXkLfnmXNLsq9sVqmBNzwqyXDbW9RZZQ0ybAxtxF1qS9B0jdNc51WT7KrIv1bUaqNqKbrU
nr0gdnpxl5nfqqk+oKBzjdlPKWssj2myc/sy+KCLxmaZ4qj0PDduH/vwxcONqYXVoqWo9KEOj8nB
9KVN1UVbmGlhAKU/tR4s6SYtNuwcNx6ij87EBeprCC4hqQXgJsJVL8uHITPceAjWJhy0HrxNG6Zb
JRcbi2uKoX2H+75UZslkobEmbUnoYCtU8wcYasPm9hwYhEcLb3/dB8cqBxIYs/RF2ZlTM9OAdoQK
DjcdaSwSLMBo49tYuS5h0+9U6q8oTpwAbKCFS3T+r9Tc+CXogZ5/oyrt6yioCfcjHdVHlTdW9lUR
GuuBdznxyQsf8ben34Ko2tY1gQGUXpN3HNtqbQzmTtZGh/SCd6vc5MGtwngz8nCEQwKNOkdWNi1f
Vsi5MLLjb/Lg1ccuRX6VMN3Q8x8mjC486DsVx8AoBD+ktAyLoFyRH9iP0UOB6G2oqnJnokopKL0Q
BhjSmnxIqnZHrZ9UE0bxhHykEqseNmOeIDPwAkcyr/wuaQ5psQ77fJYUgKrT2xNOg+deQiuDxQES
Vch2lqrxQnh47sZhMy00rThhuX5kH33VSIcEcx4lmWNHxUmhYp08cRtOrUPr/1RJBQIa+2yHzUpO
o3I5DqzrkzxkDWntexVG8WNbtlc89JNt0v6ycZduqOKWXaaePcTAUwp4C8JokUpwDtOl5jUuLqwF
D7djj1AqgOQzwOV5JwITm1tOVZUijaUNuxmEfI44dPi5XHShKJ7Va0sCWtQuEmwc4ZC7mYTdkDVd
k4wLY0TPE1onfyy3qvRR2XvBMVgiYxmsaZGg3yD66TgZHxq8sdgr3dBXt0AnpGZTT0C3smrr8ZqN
26MWbyp46KNq0u3R5UkNMkiBRMN7tgvhIMrctgZtrZWy8gW4oQfHPI7OPaJ5wxcuVLO1Zje3cQnu
RhsNrHz+VSbU20pDFDId6BlxUutuHD3XMa0J0/KRjjCtjpJlrwq06XKA04Mj0Q8MF/XEpofyafFo
8Qyw5Z27b+WgcjVoHgb9ZipDmEZx1Pbw61sY335hgSOH+cDuU5sLdKJ2q0QgFPcOGvtDJ45oXrRJ
5oQo2JiSXLzuixv5/5B3HsuVG1sW/SIo4M304npvaC45QZBFEt57fFnP+8d6odR6YrHYZKh79nok
RZXEJIAEMvOcvdemLBan96VW7rV40/gjAs4hi0hFJUTiNlHBaBWi8i1QUakV49oGtEZU9lE5o28q
VIuGMoB1mwjmtO2WWEEJjQUEVJ8tjcmvWZOqe03ibWyZVDrovyKkOecpBYdOC21VrnYdeGxfxsNu
roysWIh1eh1E5DdW8MMkB7PNg61SjNWR7L6O6byasThSUMV7VCcTJUz0ZSwIqL8Cf2UMcgcls1l6
iIacOMe9QYk5AipvqHOlk89h5bKWkuOj+CxlJh/FQtu7hXhLtBWSZ+2QacgYSgpRmXDlOBLjR8xt
X4kRE1dTP4HVYyl4950nMz0JwCzLON9lLDUDuthcWVKFYkdfziDlAFSMtmVwjIa3Xm0P3tBAeOWG
5fOuD5EaLfOGRXCR+z8q5cYPiCKN553fTvKRlAvIHXGUknvXgqwJn1KEG932AD8bEHZwhWm8oJ/L
EfOTReqJBLrUukUJAAOJ63OwbaKeGklKzTuJWb11mdSrdGtKzn2W9lMn23vKJVO3KjovxehtzVqT
NGSj+TcTO5Xgq9lCeWjLc+a/OAYaHpLM0RcOxbPHl7ly3zL/B2Ll3rtDP2JJNymiR06KsQIhLhuD
52teOzQ1jU5pgUvyER6lGydjCUDSmDywz8lJOEUnGTU7p4jZ4qET3zXlwYgxbS0L99zH14zFq9Z3
jbI3IQbXd6wrVfsgje90/Rhx6M6WIdoG35/FxbWNT6V+7i3KMy3bBCmFGnR2JWPZkl9I5K0eXmJH
ot519rJ9AJ4BgaLcP/riUyqzs/NsoYptgsYjw9kIyUIlCZhMYcXcUR9TTLxhMbGBN07zWjdAAWFG
FHjFBmb+WYYI1K0lvKzyreSyOw5PCa9f+eSYeMjpIJEaMgqW0NyHyMrH+s2NQWuCfals7C1tJ3EC
j2HCxQSrk5VjTMvq2OYrfMJsKvD95uvCGnlwkV0UtyKp0LywPoA9+aAm9RRWt8K2A6jGtgdnJ54k
N5tJEIMD/NWG1kLxuRjuus8sLCfV1NTeSvHNx+ogBsLMYeoq7o1MvbLB8yS7tTPB2TLVKYXq2ioc
Q4wDKqCSU85UEcYpSiJLnicxkrSTpJzoMNbWysjRlbGdix96wtWbk2BereA+rkAVDTYLKmfteSie
DZMmoXXXjgisdM2XKXbAyaKYofDkRLsuO3IGJqhx4sJJ1IJj33CHoMr6M4EgaOq4mTKvqif6Fwhk
MW2fXA462oz9G9/OmaJvZZYcqsVa8MOVbobIt1tIsxILoK2oFN1gE3dElSxl48GIF5b5hhKzQHPk
I1RMWhZb8EL1PsexpR0DZm6WY6O40/upEr259Z1ZYSwC9LH12yO7FbPbpg6CzbfaOoyUwpI6eXsS
BLT392K2G5InFf2s84brpDG2nU6c4lFSzq2zw5iSWLYQPwnBFjy2IU0H982vHmoJUd7OQIxWV68K
lL4mOfjeA87EFFldBULJu4NFuW2AIskvBpgb9kVhjdxIXgTeJWT7bEHJMG1T+OG3urgQsA9FcfdY
ST3iZBmPEjsB1VHtIqofgsx49KoCanW7F/oI28sgyRsUOxQqXBNfSc5pIYkIqQ3Z74kZidUVW9/2
oIEpDHFJB/UuA9XJnMQfPBD3J3c8RzeaolMBJFjNPBLmG7GcKb5ztYrgEo+8Ke8mSZ8kx7yCQaTa
R2246mcpmJ0UA5VSX5UATemQb/tyXjnWPADR6OvmPOOPW56/UilTQ4VPk1ZzfewpUkhsknPkA7Zu
hnnKLi4FaUwSLagS1j83h1Fx25MtmTiAM6HOCZn1xAqyRPu29uQcJGqixqswcIZZrXQrNzYeda1c
gep5dghmtUocnpo2l8pi7nvGXNIvWe5D93IpAUNayzheKf066m6TOERrypzBcmtWA6Ir64CCpw0T
OHT4BeF1MI1rq9xYTDw9vatwIOh1tk4yYdIYZN64HLdUO3F2Gu6vJPwR+McMgDP8T4vKVQAcHlXx
GCBZ6gUMTur1WKYRuWr0LWIWnWrj8WMUPV4OJm6vkWNK4S2r7iCz6x691o1ugjviRg9WzlY8m5fJ
LE6CjSw1a9MkBP1nHebfu+bEdmvMaDZBX31ZdfITN/zP/3jmH8IlDF6L5DOlzy8/7M8alPkHhgYV
sBxeCot/UWgn/lmEMv8YdT6miKEd5gb9B36Bv1zw+h/0TWXyc9AB0Rf8qwClIQ9C5IOxnDir8W//
SQHqt/4iSiFDQ+ulQvuWOJr92l+sasDrsmpgWJLWQc42yDq0JGS/u0vHP9ui7zOIvhvkQxMzi1tJ
xieHDRMYfv0wDLakfNNmHvuTv/RjVe7EGKRhAqYXjd+CBTGmV4mo57Ybv7XyjheuwU6UkPhnfNPC
/ORifhnpw8UMHN3UhoqtTSiAoJ8s3wZg+4/v1y9DyL8+lMJXFCNuGEIOV0K2yIDT/NNsHPXD/WLa
ve8rBwXrszteRSeRrhVhKwbl1vBd7L5pLP/WKP8w0Fj+fCet4aub+q3MQENxxaEpUVox4zn+zK9v
2XfDfOhfp5EiaXnLMADlB5FO6Evj7jSz+OZqvnv4H+Rqbh2WQScwjC9xXGWhZAs8D1Xxmzn2mzhj
vGkalgRRpf4MoeLXm9aq7aBXPsNERZxMpFBfq1n3I3XieyVHWSbQG0oR7n99Cz8dFAImhWhSfOjO
/zqomiVR35rUkzUYwW0hngRHUG2HRjiuau/Qt7QzStd5+HrUT++oISL9RVQj8hn6dVShcyEwQfOy
ZU10pqkLW0zDcj1Szr8e6NMZQi1/hHFg7JLGv383EYPALzVxADTtekG40Ibm4NIcrmrrGuUEOXw9
2OdX9fdgH66qKmu9w/syfo4oQVDeEcqJ4F6+HuSn+OPjRw8/nMRaICuY4z5MkyGBDjEqN0i5wBUS
aDAhZZ+mFu2Oaemrju063SKhim2m2SoHfBnVGnHekOKF2nsgWhxHhaOply7Xad4W89ajbJlJw0Io
oBWqZbDVBGea99rB8DKqsvosAG/UpJRGgiYAwBD7hzAYfvSFP+ZeXwFbTlVy0e1eIWQRmfPaCpOz
0JZ05rP8TGfuJrWQ1Df9pPW8hZcPDr75+hD26gJHL0aU8IKi+aymQwMdESVCRyCCgetIkXqZHaxD
ZBzdzt6Bd2BlMP7pA0xVCeM9n7OZ17c7DWWJCxa/sbQT0pBJ2ddT12infacT6lBMXIzmPvRW/Aah
lO1ImAsWoRo717ymdhtQt6QUVGBfiAwX4VxUFvo3K9Vn81CW4ZooEuFcv4lEqyCpw7gJaTNbT2l4
FzrLsDjF1jev1aejKAgfNAkxmazKv852x1EG1BaMkrIGlqm20WDnY8A4tH2z+noafjbXZRAtCkIv
0/gtm7IKE6lyHIyCorirqUKDuqWy+H8b48P75MPejNKEMXQDwcjBMO1Kuf96iE/v2LvLGD+P774P
ThhI9MMYQjGW6JGL7kBNxf9OAPXZR/bdzZI/7Le0yshUebxZzMfMAK/4KgePrfxSw2mwlH+qBWUZ
obnIBo++JzDSD5OAXPOw0DUG8wTLbpSlUHA8zqb//L4pTDBE5wrY7Y/LRh5Tq0YqQIgITaEy24ZO
RTLP3HJevh5nXFo/fuwQEbIoopVXfjKh3j+ftmnkMmkCODSud/BiferjfvPoS4iBuJJIRiQH/hA1
6jfLxmezm+0x4JwRDC2N+v/3w2Zik4tGhipEN4NFgDjB0Jx5IRvfpRh/Nv0gYfE1Nwkxtz5qx5uu
skrB54WVO2nB6kv+gdpxeHXGFlmGdoA+SS8voGxNfHI0EzX9Eam0D6LktqfwA9vz1FvyN8/2s9mK
5xp4F6xfHAfjL/3unXBbLRfCXMntOnkzYC00PV1fVEH9wtReW5B3Xz/i8S3++IgJn4VKOHbDf1N6
+9DpYiMAk9166tExjgU6xAxrUCwNGwQ7Xw/2u6CdtwMumTKqyiXgkx/eDktpXEX3xr3cUD/pbZTY
VlLdOqm+0Cttkovu1tBftLAEyoetr/jm1qJc/+RqRwU19EVF5lg4zrx3N1cCT21pyQhWcgNhavh4
iqs8ANyrKKtg8NZ+jdIIPNncFfKljkAgI4q2SYqZ6ZDj5IV3VsuO3Wn7HjJDCYDZOnhVxfdLhQQs
exRKoiR5zvGQk/5lS3Ux/oTgOsiRYvs5HCMoHuSuhnq2iwBEQ7g+VB4TXYuFNwlnlSBQghYLYVm7
2QLbwzTRFWkhSMVD4DULJyXNSTSn8kAR2KH33qSDdKO6NB212ISFFFDFVDBqNQK2y7CDUF1Ey8JR
Me3GSN/QdoL0kIlxLBJ9EhvdpMXBhVIYz7021/NYsFUnJv3GfGkVJaDdRLHMU8sNHvar6kcIqnDo
RZ30Uol5dCjDlJp3ZVVwouEZEV7h9kTyUMbMZQLKRDGNl0JQUZgOKwf8n1U5OzIY/ScZQ2M8oMah
NzE2adOw2queeFEqanRaJ5H/JXrJjWARcSKUJo7BCqpTYzzKcKenbWK4WFdc2EsKbymWPZlqd51H
e4xdc39IEjtqEtCpSXuWUxdaufQst4az6uNOWoPGhpOCm/qZ2L3uPPjlsYtbg4a3cJT67sqLfhMZ
DRxUwphp3XXSXE6HV1dG4xj3rYro1V9TO6ioSo++yEz6kRWY91OpoEhaVNdx+i3Nil0fNddwabBH
wxJwUgWKor7nAfCRO8LacjInvaA7erF6afmYs+0qH4xwoFAX+ugqjI1CTkksPles7boQPivVa1aT
KNRYwyKEy96T8AYJ+AGgx6TJ0Sig/HpzFar2aqDW2CkSl9DTByvk//cb2pChxVI0ONkKBvmx8FUi
lXqDDjgfmVmaSnRUjX7aGEa3oZE8ZXu5TE0LLRbkhbIdqmOWpxOZfMBMtw4mNWi3jh97f6wa09Hm
pfEukU/10uwjW6PQOG0NmmlJVB9JMlgQhsK2qHTWAVELlpsC/XfcpVMTfuUnzqMpJdTmcvFgBPJC
y7R2rxIOVsf91hcjZ8rRIl8OqurQfabRpvfOsgtdSsd1qK6lOJui0lwmerov5YbhzlE+oM9Ipo1P
RFDGGknHOKS5BmA0aReik2NTNMJ7/vBBjUgKbOvmIRqnfpEbwS5RfhrDT5pbzTuvFM+KERDiZD4r
gThL0HPPyjpHJ6fNiuo0xNJMgvMVixI73QYveYYUdBl6/hrUYUDjBV0lXtPi2OLrtVWlT7Z+FPoX
AykiOWyEyEltH6uISyxeEqya2SLNiVC3E1c6+dpVlr2dkbUzNXGeVFHYVHJ062nOxgFi3gkZjVvE
eVYyg9GCNRHJXte6ZEliGsY/CRGd/HSp7zdDShiVICPiGLamS7JCJxBcqMyLWthKqjtzUnQ/6G2V
Rt8IlImrqCXyR39TfetQmtpcE4xl6fYrQRnIYyxKgN7drMeuGBF31ofCAqIYWoZ83w0/hE6ZCrWb
T8L0duxLVRm+kLpZFvBldD1bxkOQT4BsTEClErojFgokIIAXYXwlpPVRCiwKvj2/E1Lwhky0zKN/
lggymaIBzDsFSbkdpgl7nkw8pXrzlhLe0duyUJuoXJ8Gpbt3SmuqdtmCwLeXpgH2qmUbM4FQVbY4
L3j9hAG2FWcYqcJtnQh5AWC9qyZOw7mpgnyYYD5OoIlFkowAPCnmSRtcSkOn9e9UCorj6Nzl7qMG
LyNIPDvHxt2gZegCeFeeSe3eCK1m2rdU+aNamNa0//jaVU8pNn6p7gD5xccOOYvRF5u6c5HJSG+h
aF1az9jkaoENubl2lbHnq9tyHDOmlSiiVqEtXSjw/dHqA8OrJUrarY/jV01fNYW2c1XF9OcRp8Cy
gPjXq1vCY+xSLy8urSYr5FZQ5D4qsBr6AZyF5EzDgsZfG9+a5ovnwhZI/Lcc5rkjuZe8bZnJJDn2
AeLqytoHunepCuUpT5xTInqYCXDkBxDjvAGmWmUumk6eNqSnKRF5ilZiriuS6TVaasSvKHwknTvP
lc6ynCzKkIKhIcbQWAxgxX7dkK9CWlVOJ1urB6TYUbMQOl+BR5mmi6Cs70I/vw3EdOciuoEgN6up
NXmVtDTdYK6A7p/4XGPoCQug1lA56fPISv+kZiDvuBIq+jRVDVSvCEmRj3f7GHnFVBAyYPqlsPJ7
uMWN8qMWhLdBIMuJzz1Ha4RPHHtvAS3OqMYsrTDa+038VumAEDQ92XeGRg+9W4AkX6pKMTGbhjhM
YpNRqksrGZF5nvTHIDduskLk2uqrGieLxntKWX9jsH0WHQv6h3xkiVdWkWfXG512yTCUFylGO+W0
fKpl1yQbL8lCIqO0VVxk09gBbigTmorblV6MfE+Z6T6Uk3NSZVtJIINcwE1SQaiPNJF5UVbMy2hf
CbfBmFc+ePsIHk6UJf1CMOpXo0Pp5iIL6JIrd4xyBC+aiOsPW/Rj3wezjI+FoWZrh1g1jAx3BSiW
xK3n4/pcy82SzDxvxrZ2lwXtjgYK4XK5vDHrUr3RcpafrhH2bprTXe6paSUknAZZprzkxpvmd4cu
GzO6oH65GN0br9uUcn0ujKsGnDEYSOTQU3ZhPVq7bCACsS4ga5YFJm1X0Y5SqPwoPK1fD8GbryEh
EsKzFw2kdHnqEvsk6d98aGZWhKqhE5oleq5skmMPlehmO2lCNJvSUcIMezsKYpZiz3K+Ya2Pktff
9tnvi+UftvVCSdCC2rPzvfNgI9MltaGT2CMYGV317Hg+3j9ss6fZWpzcerN28vLNSe536vpY3vy7
WK99qFvFEmRCS2H85Af0sAnDz8OZtAx3+srd9Ud1QiTjSpoRYjEXVvo+3aTLr/f+yjjCx5OGoYu6
gpSXlswoNn6/9yahVJaNlpNGM+/XIyD68XGe2yggJtJcuAzzYVra5gpEwwQKDHubdbwKzubkKZhc
br01hkr7OyT7Z+c/2jkcBLTRlqd/aCuYgSCHps/xVupGfUOwcRym1piG4fy3dfjfu0Un0RwTJXpU
75707/57OnNl9T+SyP76Af8ikXGs1Tnbj4ncimrxSP5syknSH2jIx7g0nWaqiUr876ac9ofG3zFl
NJGC10+i89+NOaYTtjYKLir1ZfUfkcj+BC28n6PKmB9mMo5u0hOXPlYE3Lb3oA5H/ZhtXTQzsPzP
QViQPIKXpQavW/WrtKlviJ1KvGpSJ9kdrjtkWgkyXU30T5QE4BEV7TMG3SNE5A0LDwrVC6nVMlGi
UlbsxJzNk2WwUUuRFOjY7DLHOLkNheFYSmcBdiKPJrw+9A+qgFbJSCjOyv6skwgXRoqGmq7DJudp
SxFVs6ZdBg5M5KXwRoUOMTntSkJjxfbf1uFtlhb69ThizXRobCA3r2JEagtfOojJU+0E00wgULvf
o8w5ZXS9m1EyqN102jmzliSnw+po1353DZ0Sskzvnws5w4ZCaMFgm3xwiXzuOU7r+sUTnhIOnJBW
Cij+solGzbBsYJizITLtIlA2bX4sqk1ZvHqlvy6aahXm3bENzYcmlHZ5f9KQMAaUuclj0jJ97nTi
XAq1VYTqSnSHZeq/ecPeR7nr8beGhNi1I8Qc+TkuypkRkRVTkaEFf57T5yQnh6W3gHwALnNr9pGh
uKC770r9zHTBUaOxLVAgDKtCzbdeeiqTbF+m1WuJSSzk32tLWKsujixrkw3SXmgyWGHokNUoXGoR
7E4xu6s9AAAJnCfZmjfQpnpQpbH86A+HIEombeDOu+q+F6OVMDx1rrgOA07lLlHQ5wCBRNHF+6F1
l3ng27k766OVm90KaX70fO+2CXnGKuECkPFQhEOa8tpnetpsshiDBytYSPijch4Flq17NCDoW8rR
qgqHQ9VJK1VYthAoATzj6Si9I5FdU1yS0zrch4k/V0mOpu+gsnUFY5kfFT1alp3KrILnle5M348m
eoOCV2vcNwWjF1RgNCan1qc0IrKK+g1g14EJaUXTQjPmSRrOqmzvOFOP7cUkUsVjWZYkUQxIiWJi
uMp4KqsgvqJh20IfdZ2DCzOH5QKtk46fiYQdUUKyN9MMYROLLVo3/H0AaR1Ojj8jejrUfx7BdJzw
Wp+rYwOB6lFX6wd1tAT47ZSGBIU6DS1y9ZQJRTnVTN8DGhfRSesoxcj9MHWieFnq4UIBq1UG1UFX
/QVCwWdEonedMf5QVdVnWFUbrJnuNtM60G0yWe3yodacWZDVt0KiXVyhXvQYBtNUW8J/ppXmVfjy
Zeeuj92F57OG6MZL4Ekob927ARg4EZ/Q+6jfRe4VNTi4G1FBx99doG2dgvC1gIHVaER/1jfEG0Nj
dVqSGh7zoFkk+AQgfk2qUnyScmJ23WETFLpLNB5pagB3jnqJfC6AmNerObveigNouGXWBzF4Cq+Z
NZZdkW3tJmQocySBnmobItDxyp2z/1mXzVtOMjahgaVx1Nt4y9dovPM/UvMclY+xBTvgKnPoqJHM
w2OSBRCCF5EjkDJnckUkclv4CgoSukUU6kK8iNqZnh1KysUVLUwj2kA6RoQ+8LvHTKa5TO53xRG/
J0mP8kAQIxI7dd4r8UkzM+72ofekkR7euIatZEdJE5Yl6J3MlW2HrHEN/XyoPhvQ/BSSyPvirA1X
hXTypg3RfPnrPDlFZTvL+lWGzEsXHlT1tqMt5eEe89HbBivZQySnypO0Ue2Wo2iG/F/tfkiZPPM6
Y5H5FAMca5ME5kRs9mE2k3u7rM6kLuYUK8e4daMtn30N+W1CVy05B/2Nml/QEEAwbDAqOifRugFV
h1IzuBXku7hTbWssqhH1jg6thnqcZhW+1nYdEwiPIAmuH5BjaIg/l+P/F1uPkYT0hSMtLUM+X1+E
YmAx+1fMq/wH7WxLhYZAiYbtJ7uaf209iMMwsaThhoDlI1KS/0sPhPCH5AudHQu1+A+SIDYelJss
nGRwU0Xrn0iC9J89jQ87D0UhYMMwjXGbM/5273fHCYZjPGQYr8LWIllc4Bza57hNHUIWDLiW+azi
jZaGvZCzoKXVLFVxNcf8p8aY5z0sm8SbErY4kfJ66aXhRiI9MgrdsxcgRmw8oWfTUeIvKNALwoQj
RFJS/F3cRVgzCMIDxi2m0X2RPSYDPrF0D4jy4pvZWaqSvZZEU7dHjvBCZCRhOq1uocJGwZg1WFub
UrsL+2hJ83MRRrcOLwvHuwwaIqVgD8Qfp1eoHeFOSL2N6m3KtD0l5UrvzmEfzyywWnIDK7tCBunO
rH6rSMElHI1w0lEWG1wN7pzO+tRzqYBb8m2qNcci1p8qzcN+Qe2WpMCquMs7997XycsuiABSG2/h
wnhPtLNUnoAdyROpYgdD/513TFh36NWJabKQHJ9jDbocIv0tAZeFXCN95D3FQTPsELUkwXDtBunS
ZcKTqDR8diNCFmq+4sSK5+rwWvdbofKIfUvmFuVKhdKCVAgHWfFuqpKkUZcjqOqxmxGrOzGtX2E+
eBS8paVemsHEcsX5IFBrvtSo2VuSoQtnAFmXTyN3XzYBGzVrlWBntqByen1oFwSnCPrKUjoqGcYm
kYqZE2I4E6OXNIUKxAG9S9YVVPfi3k/fRBAADtLfRFj21tVCp97r9JQArEt+sRRLlKR6Xb9F8Y3r
lAuACPeFoV+t1t0ihptE2R3eK9uE5KzKwpF9Teu9yJlCzjmLC/jcYFMVwZ6E8zS8cPyct4a2xg5w
CMBg1uRVtsOs7AIMvsZcDl6ZTTQbYj6zUEZTIiwTGOMYzKaZhH6iLF+w8P/w827d59ZUtqqVgjVJ
AY1qxuWhw7xcSfJhkPRXPTfW/cBGR01PflEuPUd7SqCm55aJoZxwLVmxlbyaOZE5rUVxye5mV9HQ
SXWMLBYJmWq2HyHzUp6szQJvgGa+xGW4tCx3mvX1naz6gMh7bP/KIcasOLDtN5CegVVBeISik8mp
VeZd6af7KH7xWRhx1LCLF+J1BcUxAFKPfSzWF2iKgYNOknCJ4GXjsbtFOJqGD175TEQJx/Gpkx9k
XE9di4Kbf8rSc1XGiDnyLdKZfSGuAS+GlHraGoIDrvellj1zuMKQAQBdWibSWtUfsvZRLo9K/tS1
xVQ0bzXNpTxCVMpTHxNkVVNkip4G6bEYwR4KngMP/F/MVg14O3EXA4BxzbkEbK2z4VSbcwFnv649
F8RfhEG1Efp6E1e7FHx3Ut8a3IGhXoSWcVu79cF3Nn226thPu/HV6dtJR76W0OyaDMMHlSs8eqS7
UIkt60lG+oWvIYUFtGFGUwGsAcj7qUcrq++tNc8MDXd+TKlTKYhtGwkBStgffJ8NJux8M971mYJN
yIUDZLD158hkPsS8pq4KktdRaYjdxP1r22OvdHFpxscoXgdZNYlMfYn85cFLNo2m0pR5LWoD8fQj
yaq+3JykuNwU5KCaZWXDfmTbBm5+3VFxLqjKVVRK86pfmrw/RnnQ3WYaCDpT6c7166UULendzGrI
njw9JYwm/WjB95vjYDwM7X609lZjI7B9xQYPs7OYjg0jyuc4dXDKTWhxUYkSpyXWJ6vHkKQfrMiZ
1Zm1H3jyCtxMZVqE68wi/kR8Ezpx0UWy7YrJXMrHmqX3EienLl6IQ8nZhaxMCPkte8bavQrc6saV
2XpRmWznEiYp71UQ7vvMe2hJzqzS+qwERMKwaR96JixxbWl5itn+KnJmG20/6UfUfXmvDIckDHm/
WIXu8N9Z3n3dACSWp0OZr8WAmlKkT+U8n2v1SyeeE3e4U1PMEIZHN/XOMs+WseIbTubmOTII832u
2QeimnfTt7QArlmOvOdwIWNscelDJOuA1hpJk11HE4VlCPZKgtFfn7heh0DqYVA3Un3QWmEhC8MK
yi57e+1GUHZawwGnbOYpgihg4HQjm7k2bLJgQAaFXUdUDo1Uk3AZL+qctgEFUJxOY6lQXsv1SaRi
7Xu4zbICCZWxzmkYKjCVo3ilcIfqnnwcQBs606MnxBniC1NEEyTNjtx2kUNCdrJko3OQpks4TaBz
VMlFJ0Im4Ns/KWiUUiUb3YSvfJvwi4jUllkixXMa1csG/HQKlKAktlQFEl7jhKIfNrE8WC6NjFvd
IbWb32GnwHyBfDuRaQDxkvELq7qwhp6zcnT3VouHdTW2CP3W2XTsKtwKM5fZ3ga6sEo7/1pSSu5D
ejNKeTac5NSWpyZ+9oX6YPBYQvrCaiGkE8VK72onZDlyb4mRmRb9sI4JHPQ93y7oTOeX3mrgx6pn
l46L7yx9tid+gZUCf4iekMKx0qJuawpwLuLHhjzDXpVI82tMgqOraV9i4EtJ8eBIlRDjS14TX7bh
BzyMBXCf2aAXmGOMuS5AKSr1eY6BqG2tCWbziZGHkzpKaOcslCictiNV2kzmpskfW+2B/r4UeCsD
mA/2/bZap7VgCyB5ykSaOq1Ogm+1A5yzzVW8CWF2NcvGDtlUeTKUkHJt1sGMgMwJURQbrYdpAgho
RG2XBHeEWPPU+ppjmCBX2SYHzLbMbJlG2iWTWF/LKOadhanr9dfKB5+s6kd4vRVznyOJ2buHfPyW
SVX/jZrjo2CH+pWGKJGiG8UwTfypXnynb+DbRuCrXyPXkxt6rwcFFwu+JQjWBnqVaq9H/xC/+HNA
wuEkdq2WNpIZftm2lhjGCcltBpuneChVTts4rOhvwkeiU5Zc323vj39uh9+L2j8W0cfRECKpwCN0
5E/a+PfvLo9OiTq4bomWkjRhzT+A91WsEoP8Q6gW9tdjfdThjGNRCUTLNR4WLPFDudoIYxX3JHlr
llfTtcS7Gmw97WCF8MfQ47A1+Xo86bsBP9zKpMkHrahprw6QjNBwz5wMw7wbbWL6RZl21PsLxllO
+QlGJEoKtphuBEgPQCTIrZpg/A4bY/nNLzVe5YdjCROKmiu9ATinPzMf393xIhE4V8QU+0DawPmd
+JvgkG38bTo1jsosOvX3wzcCOmnUAH015If74Cd5pKcZglnnUX2z6gn1BdQfz+bU3Voegnnbr/4X
b83fj9q0xifz7iIp4TKowqP2Vs/WHv/olALq3Jx9fS9/a8H8OqMQIf06jGENptiOD5jYIYZyJ6/V
5Hjc3ts2wbfb/ZQwTPs7idt3k+qD9jFooDhnIpem0db6YZ50El6oCW67pXhwLu2WGBg3nURvlwa0
zwUdx9fXPD6rj8+SMzhOHI60nL4/DI8OrK7yXuJZQmpwvWtcXimTpb0y/b+N86G7VeStl6LA4NYW
DhQSFB3hom5PwWB8c0GffYHeX9AHAZkZZUOSA5q3O+U16rNl1mc71zzEuQte2vpmsG8/CR8mZhY0
tMZbRlNYoSbOCUPjsjs55FJNzKMuTNwd4I/bfA4zjpMcyUNf39XfOJK/zliLGsevL0ahV0hoGL98
VTZ1jZ5jUm+UG2sJe+m7/uCn7/3fbyHywF8H8yiBBJTlB1s8Bdvqqi9YQ6mzb5I3RZtUC+Xh64v7
ST38am5++M5E1tCRMcLFDXN3nT23R+2snb0p27O9tePguiGa/aVfor65ce+Mrffnzf23L8uNpCeZ
ifBFWa4egdwvT9FnTj16in/9hP9uCcp/aFgpRLyAUG1p8P1dl5P/UCzya3Hdgewm4V5+X5czKczJ
LMC4MBRYU7949ejnyiLi+LGcxjz7B7AovH+/f8JUkSof8FkJGKH+4dOiml6gsUmnYa4VxaJHTGbk
5kSnURGc8j5Z1hAkldDajjod2TmEmQyXjG5LkwX7YeBbK1Zni5i8mIAfCj70C6RgXgjo9bc6VmA7
0oVp3xcvnAAPlSxDZkGg4uBQCOaiGS5zndo54XShLy8Ek5qHtB81x1Ea7sYyUattag0VgXHjGXdm
NBNFccRwzkp2xLlTLrty6jpUrW5U+h3OYMxEvbZjDBv/Rd55LDeOpVv3iVABewBMSYCekigvTRBy
CY8D757sn/8vdheybnVnZVdlR09vR/SgI1IliiSA85m9126m25Fiexo/AqSYoJm0K2AlXgR9gk8B
MzuhufG2H+7cLjjMxfyMz3sbBvp5IiMycx7j+bXM7p35vFSagwbPpp82nVXuAwAgGd2gg3+27w2P
2OsOh3CYqpdJ+WYUDAdBVXoITDcy2k09UqXmGBThXpRkHaGEuZ4xu1enQeG4QDJSQDme0yvN2M+1
4pfkdYOsmwkdSiLgXKgzw8VHWdIJqUwYkmHVf5ASbtIl0IMYw9aujftaq9k0JJtEQy5VmtsCAmKp
zldJBQbETdfG9FQjl1LKizYGO0fSt+TXw2z57dCiooOv0bzUmfsSpTNNIsFRjQojdcHDKjWNHQLg
NtPWJo/HVJUbRYevyG6jt4xjqJNyrNK9COYkrkEiBV1nT1/oGOndrPcch40/Dq+KINWigjYY5t2N
098t450gJpNQv3XS8DyK6VCp9cmpn3OHRbBURsZQrXXuMHPhDY+fZMOYQ4tqsbair6rdZ5axj5rk
RYjwHNuMI7Rb5qVvePKz4UxKty+b+CZvSVbFuKRm2slOUWUjuJtRIMeFs2+FfaPG40cPDidWA8dT
TOnHBFIyFqy2fQaGRsmxj0cPRNxixCYACTGfkzrbzj0kegkEKgjXaeDeF0yoVQsgbEIB+f3B8n/+
IbqoIhbA3S8eov///33Kvv7lboNf8I9nKF5iC9yeiY5lcSn/Y7eh/2bycAWrxz9CuhP8Nz/sNmhs
bHLAMejxTKfW+aesAmuJbdL4WBY7jv/wGeouz8ifjlqEGyYxrHiVQPX/VMd03QRYTQHLq4z1TjO8
FmseyjaUqYY3NisVhzyZrCbSYAEFxN62+pUu7sP0DGLEJdgWTcVwaKk/kkM17QkACjb6a46MPd2M
11noz5Wn2swk1vVNzdglrz2gQAhr89PYJADmz9QrJ3gI3Q5c5FVxLS/jjrFmeFyGA+RN4etnGTp6
YbJG6RFOXgbdacwferHPvC8iMFkJtwyHB+MGL53zOH1m3cq9Uq0nfYnWOUP+7EL4TTvYcawzIHsO
8tZVV0l9MI7VNkdBOn3MDKGBbcJ5o8bh9taImVnBInIeieZ0u5uwJW3tMs7sES6WfNZneFZlfJHT
WS+vhDzSUPO/dJdemnP3QvrATl7AAZL6A6eDcUi74vaqHkz5loOKmhmwR8FLPq6mK/WB5N2aTLF2
H6lPOWqReF147Y1IPds+z8Omvc4LZvir5jzvajTD4ZV9pKtcAy74Ci+9ugp42lGDfjbWukVYu5AD
t2TakSnTtYQMHwt6C/W4EurRsO/z8gFNrSIPpJD2cp8lm9EgogBpMVsAD1yUtuuvq7T2jBT47aYw
/JHB3jsS55hMJwmA2gMIaseXjsFaWTxa7WOU3BFWxRj3Tq4NwXkJTNn8AKnaMdLPgac4XmQR7NJu
AB6jPe6wOTwHNgqW7aQyetmEN/aeaXYHnbTZsuUHnzzuxfxlRttObF0SoIaD1U8HzbzHbQ6rZVM/
w5gYH8f8Q7seoAfPHZ4usqydj7L6ctN9YPlTbtxE5ottM9RUr+fskAjrWgXI9V2oQWRDIcm29lNW
EkbFyoiM4DT7NopdF+9dLmFNXrSTxptE034a1PtOM9/wQ0GkROpD5FiXbEz1E28Ah/rs+u18r0H8
GQONA1fbmqc+/JAARf5rHqlow371SL1j7vT1Luvwb+pSHsrff8Pvz1QXfoSmIn4TrvgOJP3HM9X9
TdfJTWEIhU/cpc7kX/54poolEYanMDExLIepTn98pi52NkdFiIlhc3lG/wd1qfFdsPnjMxXAOb+N
F9d57pvECfy5XWrGKaxm10Whha5rP+qF7g3E1XUG15NiDp9hSsyzIfkBs8stv8sQbQX5O6BzyMDy
LESE/lk/JDK+h5PBo2bexbkC7S1XLlMDlzjSxEcOk/CgBKLYBlMAMkoQU6yh456ewVF+SwzYVEZ1
pzCsSeHprox++CRm5xqNCjFlDJcl+xFSrb+lzvQWgSZytYEY8JG02LH+Csv8mWBBv9XnDJuf9W1E
cfPg1NalHKaLOmHDE1p7PaeSXYvakIWoNl+BucCGFGzFjUCb0U35gYPnyYHrE2V9B4FPBnCKZvte
jgqPA/g4FmBTWNamr7pUL8bUzZ7ldrsmR0JmVfwwkVlrgtGeXJP7eTR90eaY0ZRuU00qWVaIZhQ2
i3XsDMeeXrTsUEe1cq49hzDEjSLC645tY2sNR4c9QVG4ziYb+ZmQNW+Tz9RXkeXZAnNW1FFKzn5g
OE8owzfIv5111E+w0jhkcjV4bABes0bqylvFSJ/k1MGpcaYHxUGXFZE1aZQEPAoML6h/LCjNtOSK
sitHiUKvm9aDPXMSxNONnot2K/TpPMv0MxqNQzkto2jOx6q+QXd9rFsyk407EHa3bIDF2llCXhTS
RAIxGzyzM5wjNSsO/SgyNjfrLrL9OotOrUjVA9qAFxcxXDBPeC/aLzMs3+OcRaelc3zMk3qYSdXj
BHXgduPfmb8zAGKS2KlD9gNBfwUBguuwZ/mVkuk+E9nMDqIQycocSEbOE+nXlQnXPCQn3DJnX0Ph
tBlG90ur2WQBLWeUj2O4Imd9uXJLmV737cIXmooHkcbDPg6bJ9eBjITsGjyYSVp5gPsKh92Exitv
DD8XWLQMkjEsidejkpxxTc+imh6sNhNtn6clizqQa5EanKs4geaT5NaaMYVXFeN9ZSMkKwZlJTP3
WcTzMR5IpTO0/gkLlX4c86ny5JzcxVMMurM52Ajcbe1zKJX7QUE0kMZ48IYCWFtftBDQqhxW0tiY
i2aO9kRa3MKx/qxU4pRXZYf/TQL7ZR6a96AH61EjRk7Y7u1cNBJCoLzYtTtyUlSVXzYkoSUxJMku
yB5gNEFX1DUGROTQnpUkyT9cSzDYrhTVM0zlUy0JQx9z7XXKhXFOyS7QlMRA5jGSz1AEfNTmqiu7
QzHHcstNQoO6gN9miWhJk9a4TUHRG/zfEa5VOD+Z+N0DLYDsmZi45kR+SXMw8aOcXrFRqVygypEw
pZc5sU+KWz/mynDCAUlmqwh2pZOdFNMswfoSyWvmZyVEAGpa9rRqB2QbdTTf1CrMxQSBoR9LE2Y7
uLz+FdLroXAqAAIUPWSc7hRToAPN52bLhHsTzOl72jonYlv7g2FJbR3FHZjlRtkq0YjYYRweAns8
5wVuwqrrnuvQVNdJNBxqNd/EVRpu+nyqL0E6kEoHqXzlVkXi527JfpJnDgF+4NHzgRjsNjHymxlm
zWNYAFN3tEfVwktaWNxCbXfdx7rXmd0uM5vD7EQbTSf0K9IQswqHsx2C5yayCQNoU3m0CvSzqv1J
Co69Kyls/LFkBVqzkFxnFAFTVF1qFC9FbrOqqgNKHFlzaVOAzVp/Mbvid0zKf0XH5XJG/n3HdZd+
T5L7dYGAcv0fTZcKR4quiQue/HIO4h8KBGEwLEJmRuOlWvoCCflngcAMCWYSDaBNdJxOK/TPpsvl
Bub3kdCCH/0/KQ/s76PZP5UHhmrittGXCkZzWdD9uTwo2mEamslCLWT0SAmu8ro/lkqxscPQw7bM
KjsESag7JwKPeSiyhw2thpCGI6JXWZZU5d2ps84KbMBS+9aV2rbLSSTm2h8Fioj8oXYPmUAsPoGq
md6G1ob1yYGNVCZEf56USJXJn/ZD/CXZN4efsuVLlFyRArBy52JN+cLdAjzXq1w2Lho3qBjXLiau
oT+bk6+w+CbxzCt1oiOKrz72hXWMiw8F1+6q6t/U/GlkE+9gF0oRourFXTd8RkhTIghtmaXdN8yh
SoysZbSH5e2FufCJv13PkfCswrkWRbSXIKQzDWkQ/UzyqCYFyFV204Vp+PFMxAvMlTqsb/D40qo1
91V7qiUBsdkmwTxjQ/0lEBVSy3Ob25uUYM5UP4/tN8U+GOm5F7GfivQoC2ddqgHP6mhd9o8dpmcr
JnryXcn8uuSUNaiIGBWWOlkjIvqGPBdxkZVCPO5XpB57Vgh9FUh1qWMsBDqu2Rlq5NBDUeBN6kPg
WMRr9B6mG5o7zZsSZoPqRzCETLlMjFJQCHEfoGHmoHwBUrovCNZZpxkZ13Xb8hOqQZ1IkIzZBr6F
oo4R1qpQq5UKdKFEBwDNH3+cyhb9XqQ6+plHjiVziXolJnhALywLrwtuBaBREyVYf8n5iglavjan
9ihEdxap8IzkghbPiBNPOuPRQG3CSUB8k3nQ62CtSxqcwkZhlAGbWRzX711p+07bb/V0RNAQ3A8u
ia7KZ0mFh5hnBcRzNyso6CxsGhyzXq++zNgVwrH2XXZNNUJlI/+K5lebGA+32dXuPcQeDi7PDB9l
7NfNu1DexsY46SiEw/lFZF8SsUuPIhwlDmWWzeHHP2nF2bDQIREcFPYNvuq9E6BiwA6gjN+U6agp
L/0Iqxorgdq/mN1hUrrdWPmKfDLa20Q3d7PJtFG/aObBLPS7JNok8bB2sbS2WAin3txEHQAcqX6b
Yv0Y2/EhdpldinjLNbod9ZY/g4whO8KAMNm+VZ9rY9hM7kOdzchNAsYNzkYSKSLqbCuWqyaOl8z1
Vac2pyZAj2wz1mRDpN51oI7VIPJNSp96Gg6ZbvAtZajXwxwjmnE9WndxE+7NHosK0nw9DpByjrsK
p+CsFb7Vr8vs7Ep72/T3VaeC7cHLt7h0xWUY2o3Z2ahOHq0cBxfaoOVZ0E9vQFkxxyDNC4I9GacY
CeGWeBRBfuocU3RVoviKgu909k0aHK3g7JIUk3tm+uyMnoXGNSNmPJZ4s3RrY6fUxHzubgnDemXc
Om6x1rMrdPLLlxdOCW7k/iyNfqePWBjJATHTg9Xqq6kEOg+bvX4gVIf6fAW/aWgOuUCwjfCNMS1M
YYgU5g2s9WZjDj1YhIN0b3GB6Mo+H89AIsZLkdFZeLgSVuYLCpRQyTfp4tS3HG/k+UIm4zhhKTA+
IqmdlKY6TlOO2oeLQ113JE3FBgiVTidJni4IF2SNXkQtmbwXV8SorcwcqmRPvM7YbYYMVwibAibE
Dc6Humo9aBWrwT4k5OQwIoCIEDi7zOifIRdEU8cwK2U6w6MzHOFTui3ZER2PC4NxVmTyqJwcVV/H
rvgoBnHWbSSSfUF9UW8q66Fnj5jXVM+gE3gVR6SQhQ0MgXF2h0fkki3NCgfhpqvFkxvipweHoZ2J
g1j3zuRpS4+jg+DXkotiIOTjQ+1kvzWNGWFluXLU6qUQ/JO1wDfereiQK8WCDF67s7lqcqz1eIXi
qV8TzMHf/xKn08lJr0m4YXLN0SPaM9jNj0wPznP3LRBsDgTQU43MhfjO7Cymc9ZK1EGDByg7hyXP
XT6IPrpCv8RFx4K7pJ0T6bAJ9fgmcLEPhyeY8H5A26cRSJ61I92ntk4q86IL1hZ6sSbBycmnZCVo
GNUsPSZzf1ZUY1+yyxnLY0gysR3t8uCQIdyqxGsHkCG/r+K3aZG9VvvMzZ57p/HJaDwJqT7IJPxo
Guu+VgV3TyKDB52JKZDh6iUIw60umk0QZQcLUzPyQtuYtlaReiWaTHUaN0hfPMmgL+VAyWsFpHn5
lZXlQa/aNROJI4IzBmeJyWnQXoM6WYUDKkrMQZg/EC7dSvrqpgInLOPXelJe6qK5ZqEdrdOZzAe5
YKQKXSB5SncAH/1eYcnAEF8JvyGFuUlwVCQozbPCvsZH76exsrEK81AaiZdOR5xhB9jf64DwBG3f
RZB0ik3fEaNB/nfd4CRndCjJpMxA7CoowqeZoAJb5cZdFG6DU/ucR541hK9AC1ap8R4R2DSILz3X
N4GlbEqtWU9g+RjL2XpGfoPyICcWHlMeHYxeR5JM+CtebsD0fIVc2vDO6c90nm+o7vcyf0xSdV2Q
8jZJopNMeWrdcxjte+aHhhLtW7d+G/oUWeynzcnTRyanCwfh1Ihti+4TJK4Y4o3S69vOkFcWaZcN
iSZOdq1Gt66UfjuyEZzIcXmwGyTBaX8Y3GPuvHKzEF2GGLhYFwWVDTORJfEiO+fhVU8GXD49pRPT
Z1UckJs6HFLtLrAhv9W3pZAA5zP2ebj43Wznkh6pu/FOpLe43ndm89VYxArABi+UJzDBGRPt1PB1
pgiBVWxEOr/U9rjJ9PA6DSjR6OTcEEYyf4pWhreqi1DcuXaqYM9vVKBeBpQaCsB6E2mwChmnHT2p
bmuOzoADcRmn18G4WTaIWMjBj2G6H/TN3GRYzhC6jWj+/lvmkRCzqLp/1XDE/d/vd37/r/+YRWJR
Rj6DQ8RgH44c64/9jvObsJklsvBmeKnjHeEV/9lqYGIlgEmDPiQgW9K5/NFqiN9wrWC3BoH0nzcb
5s/rHX6HYEmEq8bUNCaVP8nyCHtCCD6HFAcaLAMJnpMV1WbhL1riODqnUfmo0RibmN5A+kB1tzcS
LCmpiEzKHEoOFpRpr25ibJyROJnhMRk42iEW0K0QhYKSWz459R1QGZ5YK6JcyKNg7SvnTREGZ6XI
znHe+QWCUbs4pwmn5gNLcEyoL9bENDRpHn74nm5+b6N+1CHS2f1pn4WPXjNtKkDOUFSC1k+6mDHr
3agyxm7Nh3szfuGA/Teyyr96AYbOFpHjNnPmn4U3acui1ZzwpaRhzdiT1c6/E24yRPiLN2GTweCS
DArd2PpJbzMzkCpoIjsmRSuF5XhHiEqpkchjoYMvk70bgwS3DQyCpx6uRsfYgXp9jUuTsMSG5Nqg
Z9pMhpKtoegCAdID3xBMcix7OyrrMbTxmNq7lO7JQKkQm34WXGx5SAewhcHTZCsrClijPbXQOhhU
bAFgrqX+EILOiNPXwbzpAzRWNvuQVt2ZsvZoGckJYpETb5rkIaSBzGqVMAFxDtXuLVI+EjxPxdje
sdX8apTwMkx4pIbybBnTLZnW245qJ6BK1sqZbZTj96pDcJIG4IM8R4woVRyRCzRPEC2a1A80hGRc
q8y1VrKnEJs7R6MYJ7WhHEHC22Ik3UNdRN5Jw6IyDZ5ljf0D1mTC5Cpj2xR+UavfWOpbwrJ+HaXi
Vg3bN7203zIt3cyAW5yA43yYOBi0bYZb1HXBp8P5mhPxaADNj1hOKsxm1X5+xCjZx6B71JYZMah1
u0w3Ustvg/IJDidn87glktV3kUR0Hf2Km7rPxE0+EpfkB5WgZ+7vA/42IIu/vh94kvzL/cARyu55
MelzY/DvPwgo26kvc6un1A6bdxPT+3Q9OJtfv8RfXK26SkjuIuoh1/G7VO6HlwjqIjaNMe3WcefC
0dpjjloXNj54IPXDkm8W3P76Bf9Fj7bc5D++qZ+W1mpZD3a4vKnaex13qZ/uPtKTvVU9BcrP74fc
3wZQQxb4qzfIja5CHYC0iL3mz5+hGXel2i37nExU72VpYTnXUdLHTNlNnCWkh9Bgtdw0hftexCSj
2VvNmQ+Fnfu1omOfC086ZJTCfDD5b3DX51DkyEOyi/wmzT+6mvklSdMu68SS3AenYm6ggOvvH8OJ
sqVbyRqMW3oIgmqNkWQ91t/5Up7oqeBoUOupWFcpF5JjbBQHp59ZbkLzBIWfbx27hkUwQBcoO+bo
DqXeFwsybvhvlZI9hz3KmCBUe29IBfWhTi2a+mP4bRxundbct9GHktaHJlYwKSRouzeOkbEJACmU
DHtTJWwFa2GhW2xwys2IvTbHaI4POZ1vhXYbZNVKKx3C1kAjACPIlPEoxn4/5HJtmvTGEVaJITB2
mQKIh4DNqow3Royjzm2l8EJijQDWkdOiY8WZuI3AhLJWdiEyWG3C9Kb1py73VbN/TfpyPXXdZgIh
ZTNrZXaGfSQpro3w2DtfGb9c7Rwvxi9QoinSMI6P044JMLwioo54htjWriePiKhTS8O2cZl5QpIT
l76agG7gggfKY86GLc7Yzu+jxNPlNg/vsNGTk+vVwTu2pKm7bbVHyUjOouvTv+b5Lqeg1cavjN6g
at/Lfi/bcN/30U7DskTeLkX/RjXTjY5UyRE3kSqxSxFrwJSojhM6GyjG4zZk44IJxa/6UxiGhza+
Za9khmcn2xOQtasnUvjGTeSOuH6+0iWfpW+9Xuk9rUt2w/SFW/PgypeQp66lZKTgZasS8byqA6z7
dBvAPHJxgSjduKlDF7vOY1fO62Fi6FSpEfTDBPYXbVo17rokB92wdZKrpAYjMEkQR4jIFoWDQSZD
UtISm74tMAiO/cvICCvhPKaFQYzXZ36myJ1TxWtzhGpG2552D3JMtpH+ELjnzHztjbdseLYmLCsz
qBlWp61KbigbCOQG+b6iY9GcrZXvELzZ+Ym2IRkOhQVs7Kgjn9Ii0kdqJmT5aolsbqX01DgF2UR4
7LBso8ptVrcHmvTdrHOPZi7wC13ChnaRvLicdK1fGKcEhIjFUXYR4W1GVxCGBW9r9JRGXCuKweBu
ISWMXzoaELOKTiVJjKuAFsjOxLkHNIuhjqkDcSHM/cM+3itMPJrioQfYMCGEWcAgSfYMB0Ctww9R
sAYdO+WhbcJTFHPlGs29OReXutO+lFq8BRNfWJiSpNOAem21J0sDEHalcyrNWbg1Kn2vUhckMKL1
QN1a8eSpbXltjs9ToQNew+sXB/eBVPbI4yBH8PFbzZtWBuxSibyGllqXLgrtAg8V5iPXAW9N+OTY
HzW4hsEkX5MSlGXZvitqfG0owbqEgRDGr1b0abQWhZ12R9f7HCS5zgQoICiaC5aQZuLBm3Uwcygo
CAEvhn6RIy7HBD3QnGxBUMKmf1eM5FCOyiolszl1z00IpLqs8ZHWT27dbVyLRs55L8AXICGBkiDX
HcdL06ob1W2ulyTbyNhG1kL1zH3cpM9BB4WjjHc9dL0cOV4mVAKi0chlt7zsHtX9bSCYPJTVa2PP
B5EIP4WrRjiCG0uy3kkhsbZJiecsKeHRoYFEiI88BMOsOx/sxZImTMYmwocccQ4HFdmHjgw8bqAi
hm9M00gSKMoPnWyeJhZeJPRDKNxVrWubDMxkz8yPZRX7N31NrtkmIdsxTMz19/mZvtE+gsdOuZ1o
tQOU480IjXRto86x7I8pOc5l4w3ZjZqdOsa8M4+c8VqPj0a1c8wjO7J1GHKRGZPfjV5BZBt7N909
VOJKB8ZA3EnbJLuk2OMF78LrwfgGlgs0TtiV6xm+uRZdMTVYRVArKFC8vN92yo0zyL0etqtSqFcV
dDQGdyCqLLp5GIW5cywmTJQWb5qkYrvrtjozu0naq2TW/ZACFBE+8a1vpFYaCvmFMWg67mNDa18l
DYdxP0eY+YCXJyE26OF2Sbyst2Hf7maXpr27DglWRiq34t7g0SjXzGjWTgP0uE32dpP5w5g+EBFh
rEARvbZjsrN7wqyT9KjqJKU3KrQWdeCDW/U1T5CTWzD4wnMJWW2nRfHWMounpjMPgaw3tXndBh9l
D4Zxn5espltyM9eu/aJpt3VIpSn3OTM4g8drBJ0GWsuAEt1mll9Xd2qdIxWKvUZvLgFHvl1EdwS/
3ymEnVeWuo/St2yJFOdEzl15tgnsRts2kUuKE9irQP9MJmA7rx7Ug97yPhNlF5fHJKlvena7OsM6
csgxwYub0bS3iUts4xzKA5sVDIEhGV8hdYPjvg6i+1ALHKl1/ByJGvkoPB6usnl4XL7ZLr1X5W2l
Pw3VG7KGtcJUlRkayr/m2XTJLlVRRxk4tItHvUnvK6G9aNZyyZPdZi0xaczaM9PdFiHAtPgTPgJ3
zkvbQCmK0rsl+y8gnNOw9rOl+X1UXQ0cqSgntEK/uIon9Qr4YoCJEn/xiutoO9YH8G6n1HFIRweK
YpHIWIs9MBo0IMM6pURKEgb7CC5q5ZjO3etsVm/SsbwGz21qNbdRXVV7S6ueRm2440yVqdjpkGiR
4/oTm6rCrJ6lBkAAokiGoFZlUxD6y14YmYtR3QNw9btc7mcgwCrW0bB5Dm2JUzxm0dG8O/JeLo3t
zPloXhISeGn/SutmYqQ4DYRuHtLwOEKxrB8t/Tp33lPqlIEzhQQsU/GJLmMzV21H0WxTA9ezcVWA
E5ozj9GwbYMF7va1E1JIup5dxzCLlsjG7JI4h7gg1wiLcfAtVfwQgBBhVHLw+GHw38T8lV6gkubX
5Wu6PVPfZa6+7nX9GxKlA8C0vVNn1xUDpTKRdwGCQYcsUoZc+zRewqFQQKp4K8FPDfZWWoTRdxqA
Ir7nUGNyJTktEndVBsym40dEKNsYj27Ryq0yuXs24/umJmAt0rkpB1MLeVqm+2YY33BhE5CV14+j
mX5LTf1rsuDh5IzQkrF8KoMZfCwXksnA0hbljUN4SMy5WDOZYBvgzcGTGJ/HBook5R7WY9ylcwd3
Kb9WmFv2JagcveJsyofZQ53N+s86tiOK0XyS1y2m5b5eoorRXBM9vrTDhahWEgThurfBOejVVRjn
1DMoK8MrqgJPScWXVLLPTm3vOp1chzY4QbRcDdweWcHSSOVW2FARYQSX7CwJaNBL5UCPeZ0z5e71
6pil1rYchN9XzS6mGa9JrppsVmvu85Lfmi7R7jOPag4SWiS9P4HW9U1uDpZlVfJYZG9Dh/yzeKAi
9ts495qZ4n7WuASu6pxDKdgGfeBLm+zpUkcg1B3iTO4CJ95pTuEb4cRLhrf54kWeIduAgcw1nWMg
8a3KOKUFkXNdSRL2eBsyyY5rc2U6IdVVVoPYNHZxNG3aZjsWCDAYtgNn9VUeS1nTbjniuIMCkork
VTQHGwdLeDiPh2JA7jMA7tJuZ7QOvdUz8TS9CtnuPB+6pefO8mFBRjIBZpvsJu7FMrWL5LXl5KCY
NIAKwQzSgvYUzCHSVcoWaV0Nbf1exsoV1FMCne09ZJa9I7bzXN/NJThulga3VsJKtKYSVEhpghDv
DnQuox8I9htu1eyrVr1tuASiPt+Peffe9yVG4QxPc8xAf0jItXYUCjB9H4+RV0+6F2LVzOkWBOFJ
jPbTB5khe66S+lEx+GvbiTOwI4kwsWrEX6j4wgyV2qDBaQT6BG8tJ4mhX+LIfCuYSCvWuKvrs0Zw
npVom2nY5FjCE0GORwSKmAnz0R3MQ+FmpzQyuM7iOzcHEFE0fI6Ou1JEf2pGlGVz8pnNryDlBu3N
BG8xXXrZeI4yco3zTeVHMzkvSDG3JnpZ5NFuwD+9ikvVvKprHsuKlZ2ChuuXGq0m/ZWxP+LiTDT3
MvkUChCVJ5JNieBWx0uaagC29jlJN22GCdxVKR/HQduyKam3mQ1FGuXdVs0HgovUxygKN9lA5q2c
/QoxgVYg6jEeA9KtjF7zS6eoVrEoL+3SQqrarRm0KARBLq+iQr2wT7D2/axBrVr2FMMJ/B7TLJK/
NVnd8RVQhqTW0ajbPcunvVFAkSr1pzGvyA2vGDk6ARsZ3VTvJget4xiKnVqL2U+y+FRlDxr4GoI/
AJydm9T29DZgeKZ63+cR/w3CG3sxBPxiDp69hV9Z8/ejcO37L/hfq4P2m0X6jqFqlmaQk+AwR/lf
jJP6G5AmXXXBJ2k2LCX+5Y9ROARJDGYCqQ6kJ/u7Tf2PUbj1m2ZiO8NWjqecNLb/SJarLZPfH2U3
Blax7wEgSIMAxdnLYPeHMdVQu4lTR/bA9bCwXRgAZNHMeAIrD6OIveQ+GvrbKv6CNqpXzmmuEIbP
iXoywvIK9aGD8Lw21jKnNSAa9oeP9S/G1j+P6ZY/zlR1A6kS42BVZYvw4x9nWdkwhoM2rLX2rmcw
kEE8qUrl3wwDf55df38VnYWFqjOv4/v486tMcgzkIGcygYC717rwuvbfxPloPy8clpcQdD7m9ywJ
R/tpdI1BPJrbiua/JuO0bF0ms9ZVF1EyKh9OVXlNEt5IbXG1Pc+z/R2ProzbX3+Yf/U2BTItjIZ8
mtbPOR2uLc0kceA2GzYzz3CVd//mXS5D058vJWw7DusFw2Fb89PnGAyGOyYRsiCV04Zltwluo8CK
xkodcdKv38y/+rRdZGL2Ina34R78nIshI2jSist3Fg3b0b0vax7mwIUc9/eH2N/POTV9ucj+/LZ4
KYyb1pLKKNzv3+0Pd0iJrJOUW4NWTvYvObA+RuXyUDoPqH2WZNzZRzd0u2QROFl2w627cjO+aFTB
qbILrJqDMj2azUVZpmTOTqMwrHt9ncYntzoEccrU/T5UnJWsHlo22/DNuEi8AjaQOCSDRE8CE3DL
Cd9iiW/SrUpCb/ZUaS8Eik+2V4UfSpBTpHucgG4AbaDr2WC/GCxhRLlW4o2NSlkfzxYIpOwxgG6m
EVPeBI+JcmIeO7rJXtXOI5Hr7G6PufGUZ/yhS/yigTqu2LcEm0+4LHOqgqygea6DbZ2fwrG7C13Y
VfFbWz04LHhzNrQc805LWtrSuuf2VW98a1y/glMzqvRTlFxq8RTxizpjOkY9T5SYUFoSdK+b6aEa
aNdH55PhI0R4T1NuGUX4UZ/tIZ6tJMx/xYC5BHewDZ7Vqqdlx7fIWsGBVGig/gGN6UFLd2tjF7HL
djBjQX0R8jAEWwrylemCwgjvnPjEJwyb27wpIIbmLkZPZxhXtRFw7isYQGtYO99MpAi1cjL7T+nO
fM++GE8G47rK2AfDtEmreFePxd4dxjunzG3kgiwES/fmf8g7j+XIsXNbv8udQ7HhgcGdZCKR3pFM
JskJghbeezz9+dB9jtSn+qoVulNFqNURVc0qGmDv36z1LaFVu04mOQQlwkLRpMrpSd4dmpGJKFLi
OD7npbHVI7G3m84Nui8psA5mFSy98Rb48CPlxKKlzGk9gbaUaIdmlprZDOsczJzUanSToLViaj/g
TsF9qM8SzYhtUffXCd3diI0rd9J5cwR2XuCarMqNOVsemCPY9QBPr+aLTLEDOfgvSX7fdiiEdANG
iRiRCdU2+y6+kWNHwyss+otp3BGEB5E3p/8qVik/0KCk1lCU3pV83UCQWcKpM/mYZMSR5W/GsF+r
42OY4XJC5xza+bXAkJuVORa3no0O8ip2V+SeLKZM24uIcepYtsuC5r/3c0eykY8ZPs9z0yrz5KRE
dYC6rZARM0BLFSEKFuutbUl/7gNX1K9o3/ahwjicZRPtn6od42Sjsi6UkeeomG8tvEgIWl0f+U6p
sDDwx5WnDE8Sb0oUaAfmTofOs3YprwcCA9kpOk7soXnyffryTHMmhuBDliQOPlixAv7FgNd+HH1U
PKib2grOQZasYwn/Kc5ehUS5trN2kVle/GePtHN2wy3sKOWs842qTLeWpE9ivvZRwmhA4l0WSbjX
FERgPdKEgvGaaL5qy3Q9/3tgxDQPA/NuZUvHMIEUBQTN0uaprdfvzVT60st0EwtGRdmXRYFnGNGO
bL+F3f+khWvReF+MMIT6oCLT9G6tFbyKsVmqur4smLoFzeSM5Sn2iQWMAn05Jh8SarukwQvI97Kv
a9MpeK5iXzmS6bf0hPLckB3uzTK3yb8WFpKdKGy+fVNFiNusuyp7U8dgMdWYdELEZEyvCaGBCF2H
WMLz3Zi1WwNBUeqRmEGi0oTAr+GBSg1mXV5Nkk90HcwYLeDNt8yNQkJNH+a7DMJgKyrktS0lBsVv
gwrNL8AgN2mBZ13oGLZfvfEHxfA6azy3lwc37AzaWiZzpooVmBi1fDqKPHrD/eTakoKIB/POmKIc
bDqiTn84h5xJIr0buY3mjQzL7hHT78rvVpQsHPuT+kZfsshZ90Tfkp9uLSt9RURKIw2bGmdyFRxk
dTrphWOr63wg7kTG1qFijOBnlxdx6KiWR/+PmaHdkErhDS8grZtxPTBGUDr5M+rGu6mG51E19jWr
tHoAZ1ixxraju1cigUwk6GWdS0Oaoj2AAV7xdubFq9pTvFFufCsziArpWUW76lveXcuk80Tb1ETx
MwZc0qCIKijLGUv8ISTt2UrLo272Ae/3igHXuS7agwJxMCxWTWAy+1EfWjKsw6DcSl2+90X5MQ3j
Qxkohx4UD65WTsfkLcjLw0QzOgoN8Kd37SNjz3v2JiX5BfmDY2nJ+zj4+yqpCPpggyBPbGzA1jb7
ki8PWw7L9yA7DtlX1px8+OFodAF8GmPuRj1EoyC4iAJRt2/Zrp/V62jAlUrM5Ur4G/rQA/roTTYq
8wMRXMJo2o7hJQB5VSr9c0w4x8JrUK9JYueP3UEL2YyVr6PRMWPDXJnOh8GSvTgGqjHaaqXBVcQy
e2EQJyS4CbzUAowgoz3cFlS+tgRtxPLXyFquUJKXiolmu1xZ4lUBReabV+FtE+sWJ/ZCtonlKly1
O9jkeOlEbc9Pe5M894OJ74rI9Ry8NWbPgFXRTBpTdHmPinGp1dNTH5svcDW9WmEgvVQ0TuRkP5p7
P4RI3RSOXj8qOpk5caB95KaA2RZSyM5ZJh8F+erJyeYCJbhqDtVYGmJjtsajZBFrjr8gWXux4pTQ
vUzxMUTvcgMAofEJtZBHpwjDA+OfhUmeiHcQ1TJVnFoVywnsXKCeNISrELWQuCP4FKvW8FcW0Drb
S1+V7pL0jw2HzsRIL1V8V0aF11rdWtXT19Yq9k30rWIszfqjIrmEyqwrqdrmUnnTeU91evIUA0zK
tVVl0N1bk6UsKS1hsAAp8RJ5+XrKkDRa5PIgvgMC2gh0sz5BhqlQPusSNKC1UhSvW0lkkxZFtozE
fWL5HBFhPJismQBLqnhbKSQiJpyF77OAZX+CXKGCk4fKL+66FTq+nRQfhoxRfv4VGL4bDuWOrXA3
JOtxlA/AtmyCTzNJxzl3LxLSl3osYzlVD6NySYOtYZ2zxHhurPoedCYEWhtN/Cz4DwNr2U3xRLap
vh278IxHjgjWK/6kcq/66scYK1fsUd0yDWIm9WTJx3K/iwWc7GzA9xaulGFwQlB8jL0fWlJqQyId
F3ognzWvcjK93sB2YLlovZjd9OVTI0XWXhE/JhWXfgTj2US4qZ0C/NuspFEQW4ipc1RPJ1NrY2YL
I9gmHk6x1mYwFSLRzFczQVCYVKFQuyeNEBSfNzGQjmUH1U/dxVTlImbyCGP0njDFxnvn2LBFJQom
L8MiKJtriRmU3EXHWGm3ttleRE4VZ+v7fCKYK2DiAXPDE7gI8VmnoWtUjC9GFLaIXaT+J8IV51m9
I0T1qA1vgW47Rc3JZe31NnBGKV/L+O5y8Sy8V7k82bwJSpq4cnLyitcICGWKHbw2hp2fAipsQMlb
EUlL/gTFMNn5RfMWl9JKLx5JtsLMdYxILet5LgbpK9ZXvXY2hb6XeroBzVQ2BkWYQYyOSHWI9fq6
9+N93KZuITlW9iP6V+o58LFEibR8itmSzT9Bm+ne7Fs3L07F1NBtK1vfRwIxmHuT/avCSalGIzb+
dzO7qaDwFYXrSe9vUymTa7cv8q/RfsgV/lLxYNTczIjajX5YEaG8jk1kBKLtFxWse99mDB24pX2w
Ew45p5gAML0Wo4vvzRHtj42qtT774lBnNrTBs18FpOdsYR6+jYN6LtWY2guWIc4UIuSAa8hu2X53
MQv3Z53XwOfaS+X2WWq5nLpNwyK4XOcZ6bzbLEZuxfDwMRO4SC3pALOwHILTiAuizJ7ZPOjxszXv
fJ6kMXN16Mw+iXsLREdm8iowQeLJZ+NtsIurc3ak8FkouzQznBZWQq2PdV9zLVKMyx5AM3aH3lFi
AtcLVKCuz77bBjWQlq7SX4vIvAbqdIk9/0XOxasadicDFKgS9d8Yg/U6WQfG8NEV9orSfZ3Wyq3X
pkdLrjqW1YiUEfpgY+hO5uCf9BYB6QgpfxxXsoTA1IgOJkfbQhVjCeaRjKd1aFApZJm/wY+1Bmux
ZA7w1HvcbkwhvexBFteUIDJbnAuqeugshCWs+qheF168iiiCE1bFmQyPUyOzTZKpQpitEvDInVcW
T0m5sqcjw84Mes80GyZQ6Uck2nfg79p3WYfgKZwIOVsN3LcZ+rXFqlbp5vrYWtTWM93f2INm/g7T
1NFHFShMumyH69z8gbhBrhG6VrSbRLRo2ZTh2FtSq0yhhnngDoUDSAug/bhjjZ47RpOzLp6bnVOn
yQudxYmk13P81TzXVBZe8pO2z/NuT2NlWcS0Y9quVvYJ1+pgfOLGWEPWXtgDY3Z/utqp68UN5lXC
SiQOyriNMIvGxlXqWqIE44RLt0e3Yv5MhncJjPQUmaQC5d8j516vIGbOHJ9gQpNrXgw9rzmVuPJo
adJ7VD7r9C4xE+8gXlWqgqyEJ059aPqbDzOoYP+rK4u04JimY5gTx1FNqihpLPHZgUP14vKRR8ov
WE5cPZuvXS0oONzOM74rGXy29jAl+6p/qqRL3OGjlE6zmi6xi0uAkzJRYHVvCxZjLK8zEiNG4zQo
2zaB8RGma89iWxWOxE3Mcd1rJVsZLFz8hjyMYl+oJYoX6z775FGzIGDXeulkiMr7/xmwQHVnbDVP
G2cX4R9Hb1k3RlNc88lLYlFpNZnY/MCY4bervx7kaLOv74/jFTguglGmqmhzXi/Tzv/9F/l12pq1
bePhkEkyNOybH7BBKFXOlMaLD55E1yRxudpavE4DZYF/7TyKBuOQujSleCU6cxUHLT8Yw14H3OkZ
3JOQ1LxUf5Tls2IcRv+lYgURQo3CqpcPwUH3/Ccph1fCOYGikbkAo3yeDQtrLmuBVGjbtmsPAzhn
zocqGraaggLpr79yRlV//tJlGbOlzFBYR5L8i2Avp4gjFHUeFtmbcJIWGsKMUVFnM60zBO2KAvIo
UKUwo6U4UjaycuvUtwwnT6VfAIHY6WzHQqfQJMtsHJaVwqnrn2gBYvtkTXdC3mgX/YRsv/LAZnbp
I6boFHhg7ymWhqobFzkzKqvJdyShbipxCzT+JKhcxGSyS0K2hl0bM4mpHCIPPUJ7QiRGoxLYDF7q
lWRhgCShy5Np+WUAVU+l9pi0+4KYs6o7WuTDm4kTpvKSczzNPyOPPTnKgw6jByD+dQuGeSJNtcic
dEjoJB8jz16LgIiNFBsYhsTaPMEf5uJ9GuPnUL9Ixsawabe6V0tjq5rVr5RJD0Uzix419ZaMP3V5
KVl6qhnQHv9YoAvJLlLwbBuXwiS/lpxGUt8GRN2QbwwEe2F7K9kpyuN8IOxITmW613xNElqrgzG9
ZZhOAbwbqEFS5t1jzUuInZ9zuJoDG1O44GTcW6zr52NkHA49wjZlNBn88cV3uEN41e2yQ10EnRf2
tF9oW4v1TYh9wRPjKrfaY1XMczwtme0yW2JF5JhUgCi4ZVKx0SV9OQzlWdNT/BYAwT2xGfTulNoZ
I6d2/PD18Ine4UHKqi0eVTa71d7G5IKlGhmUabC1QrhYloSwZu1BKMq/CIr7dRLL+wtJd6aEzCsO
w/plRh/1CXutJuUhNj6wHnZkItXFRlUe//pt+X/9NTgCdNYA+AB+8wb88TzylcqobRUfomlhegwZ
39GV55HLvPlfnHz6rwC9+SuazyPQc6R5/yllrW70qLUrixPJLHDi6C14VY7dMPvyQI1ZExJlc5Hq
hrrzM3nFW+MlJBMhLo06TPso6YrkaZpebXJTzOoY81JTUEmgMM4+ejZzQlJ9NL21aED0Kt2DNfhM
YcJzmT7W0/gkxECYZ25t0vK7HxiAwIgrGdn8ZuLxiDvIPmd5lRLwSJaddM2n5tGuOuIVareaKoIJ
jK2aPvz23f9P2OVhEPzDk/anNLjHPKkgl/1zws5vH//9Xjf/9//IcyILAB3MK5hdWDtwoP/3Kk/B
Ws9K7n8t8OBaC94vmDyIStjG/GOBB6LMNPGfUPNpBvumf4Orw4f9couwW+JhnTXm7Arx1vxygWpa
nDC0aphC7MoKHS5vxbYb5mHAgo6sT3bKDulexB5dWwXBKplxIhrbJ8H0VQyMlXBflbisy+yEK2BZ
66Nrkqo1hsOqXyVPat7jjM/1566gn2XkThxis9WHe9iqboYSsCMtNgMeT2kTWdteHNuVBC+3SwAL
qm9yuhVk7WpsaZyudU3TDdRtnuPi49dxKZ7n/4GZV5nPbiMEYJojiWU6cLY6BtGWWvHWJeYRLTdL
kRaac3NJ7gmoxoaVzzBpIO9/xEW8FjgOLq2J3MEJj82dygr0idjCCjZXxpZNG1+2f9SPnqtfJ5Ij
iSxYTjt5nZ1CZdEs7FXtvNZblLPUA4dBRxW9iO7UsR4QjcV0EmdzhV7JaR31qFwkbppFgzEEvdQi
+6g23mF4IPaBiBqSlLJl70YcUu1CupmUqSv2L9IqX3dUbNFiWuTH2OeWxUC4Sm/Et6OqI94seOT3
LWqZW3wLzvUCfW/0iMutXxpOXC6MV0hDjO4W8RE1Nt8o+aFWwX4cEXyjjK/uDRsEjRoCHy3of/2o
duBY9i23gUYxRKs+SCvGzhh3ZxEBGVPDC98zaalKLziwae2ZeyjES9nntGLWCr2+XmQYqZcidpl/
D+k3kYBuo7uauqRG0j5h5hPhEBGIgxhBpRhdTg/TNUZ5zShgBfm6UncSylN+pBcZJgJSvK9oiC95
iqJB2iXxMc3bYzjH7QTKe5ZygaaKvohiVLdkcS3a7omJa4NErMfMH3vpV45UUZac9GZF66x2MB2a
PZAlbTMkR6oSrnvzmtrfZqA+RydK+qixdnYqYVUe3v2UTIU331wlGO2lvnFa2ZXnTsh8kpCGfunk
7MjSeAvlPbE1TjXf5MzgQ0ZGNcM1VKwYGcCe8Z0bKPijU1065YWfMbZ4JD3BSbM+GfjHzcawPr3p
MSDYaEBLfGlHinVGCN5Z190u2XSkdotW2viEs/UhwfC1WxdvtR3eM2N6N4dyExBsNlSPyUaQdzRT
IVIed9W4qdaa7PmQn67905CTNO57Rn8VE33GsmTvsS6ZxYk3AyDD4GFfyzb09CEU0RQ1XX9VoE/Y
ezt4lnjfehM307A2vYes346Ft8liUKNzHA49FrEE9Ke0jTyxzFWiFYtxxDGkiqM6jKyzqS7IHZq+
lfFTpXTuvhnXiL3f7BHG2WwliBAmfKxHT+AhLrnl2Z4guC49l0w7si1gJkoTMKKN+hBcobzeEJUD
AEIIAzKxvItTTYk13+47Tz0aI9SI5fA5nvQX9Uwu/SkxD967ccRnFd87t/3RX/yP2Q18LyFCHSk2
o43Bu7fL1RVzPRBKBbLYU5edhe3U1Z6VakBUt0kxyPABswW2hvxz1F+oUyXzebDWxk1DCWRQPZVL
zk3WRbH5mtbjlspgRWpQAVSQrKlsI9Ya0cLL4VVQAyK8WvHJFUfxYL7yLbCKJSCnJHKyl+BYrbXP
8sP/kfqdMBfjVjsNn/01nhzDhsSgLNE4qE/5NcZhsij1nVYss34ndft6RyznU/yDJVpy201/TQ70
s1d2rm6Ldu55Ote7+IQ1/sEG/RjcWCQRYcLmyIMwsmPco34ZpCFDFVoYb3bshhxi8ca76f5D0S65
DnjjimZlgVfw9wwhCAZkv8w9ko7n0rvgtGOljk44IyBGrP1qLwO1hM6qEhrkqwtElUxkRrIBJdRG
rDlYJpySVbQG/JgCi6jqc4j5hJjx7qiQC8mxxRPSrsaPQXpQLMgHL222KbpFfSKAskbWu/M39Dce
oqlrEeCqXwCRWOpOORyGc8SN9tQ/T0+D0zlms/SOsmvu82vwWBNOHG1xrQuM80t0jyzsToycbx8T
iTWLYouCsIOHxXuA8nghn5Ntts0u3aNYRVsJu+aN3+Gvst3pQNdiIXQ1FnRKNN9ZtxS39C3clO/I
t703ErsQjV3tfXc23WTLd2hycRrySYsKYj34r/jDwpuvcZItQDdsryxaNtox/eFqFj8RIY/akjUH
21qTn+Bedwny8qnpl/Wec6Jh2rO0dwqfzw/glJFZJhwl4kkQOLAiZoHpBmT9lOzsWLouYodcdNe8
mde2cmjeaJakapG9z+P0H//VuDM9VTbTKpmW5k7b8HJqGB93MEnd7N088iOCnnMINl3h2hcFBMCZ
PLUrtzrHrvHJaM0j7hNP38pztUdaG34hRga5gDTDsuB3scV/QpVp2v+iyqTI/Oc15m8f/d81pvw3
87eKEYwCspZ5XPL30D9VJk1EyDhsZ1Q4HdIf1GLoUhSTihOHLxCkPxab/IJGhDER1v82XJxY4T8X
m5YBpUnl/1G5Wb+MhQzR1aVV4L3w0+mztXMwjY0T8LBb+rgvEn2byeWC2LI7OXsg5/J1qBAeQTXn
hwg6MHHZmGkMLsKIdliDKAEciT3PpR3KQ1S/zXsmtKkbXLW5UjE6KNxWCi5WZLkEAJ4UlSlnCExG
kitSWSun5QK2a7FO/EtS6q8oVTwcRXH/btrjtSjPauAtNZXqV2/2BJ25Pgr7WlgXlUHlFDxQOS/H
OecB/iHb9AwUbkInVYSz1aVaxtAdNEjostjm0Fpj0r+0fkCPETo2qA2rQUvAZEYEzxOVr5xvtG7c
kBnqwo5klP1aGF/1eK7jq1dIb8T9IFYJHSP/majtTKN8zqJ+1bX1GkqPQOerlZB3Sm41YlHNOR+V
IM6LZeKzkCqgFqoQ6GXMZSAp750NNkOFe1336zF8G/15EUIGq9c+9USy1kSzxvG3iJHKE9jaC/US
zAmuevMiMRIXc7KrIOK1bp5josMWZfWN6o8CognWrMue1YDQCxKUOGXAv5f4h7SsX3tkHoXEyXZU
LgPxsmFHAaoP+wACV+gx2M8Ab0Igr+WFmh2ROw5ru3jlcQ1Wkgn0Rms4reLobJflWiQVt4y0rNFn
5CwZPar5DlzRwhevjToecj8/FhLo4RDrnSovTVS8/ZBceuwwdZGvAQEx+lKx+FkryZAe6pbhTu69
Wbp/TCkrRkQA9kXGHFVXw7HoP+uoOHhoTBSb5SCoH53c1qk2jhNSho4vMI8t9v/NtieeNS25FJl+
GSXnoB/QkADfGRGnD9Nd5X4x+TzTol8BQjkq6UkpWuTAD3XRvAcm42pg5n7UnlLo9KUxUtaYbym+
1kJZGwObdFjGo9cegwF7iy7mHOhVhngmyp/LzrCPBoP6hdVzCMuzohiF/ADNKY2oO0KrfG5zVrNM
Z9m5Kq4hjz+eCe6zTa0HwXxTQowhQUaa6EtEY+5aE1kTrCt5KrZBp57UGIMn8kN8Rmw8NRbZmrFV
hHfRwjm1mRS6REYTFO4nSvwmChyTB05tpG4Bsooi4N0MvE+LeiJqe7fP2GQYX2UBw2XMp6/M6jFe
lXPhlqw5Qt574M06d1ptvRFrV9Az5fLgqMZTAnMQxQrsoYABmba10/yrJoG4paq0im7ZK+N3I7ef
hpp+wZhH5Wdz9yv2Nsnta2WgR4uoGBX5BY/8IjF1Av1upniN6ABt671SziM/zYTxpkfVquHa4Jv1
6AvlXeMvIQbUFU36GCgSOiBS4kZR2psq2sijB+awnjMNraXdpYc8RQzDajtmgEZkNyZlC4Z339P7
acPGwqQ+9TeTJ2RVYOG0TR1BdTRRd2unOI/2HgbDyG/mFDrUNbpbBiZ7dr1+6O106ZOfF0GoappS
IT1RW0aefxrlr5HNQwCGFRbdypvUfZQSSWpVJ6mvXmovfMKGT1EHg4VDd8erm1t4aTqLujS6BIW0
bjPpMNJckv28qeORdp9LXQxbU0/f/bi4YIc6RMZXgKBm8G5yJB5SXT9XTfeKyPGpLgeCDeFsjeY6
QZajI8+pIgRJkX2Mke2kg9ukRsMmoMHnWgKbRWIWNcZT6rOVi1H/NEC9Fu3kXZSG8poyQSrjmynh
nKSfRTqEsMLpZi1Rg1MVydkCL9R5SD6qWXOUTa1j5xr/QEqtEm6L2GnQKaU+4L49bJeHwvu2+h+J
lnNCjABGdhWmb3yUTBdooIFqmbaZsyhqPs9LGOe6fEwYggPqXCSsgX1swDuN/mLkUmr4/iW6DprI
fNCrbKODaJvotgee/Rhtp402awLMk8hQjAqVi8q1USD31VnRvtEKLLqrmDA9cwX6NPFRa2I22pAw
RgB2sm7Qgxl4Bif0YVr/WHd+sS8x6wDayxecSmupxAXm3xFkLYtukwRP+aw381Vxr+WPodDelQY2
A4K0BGFaiEDN43a0EawFgYFA7alAwyaN89WruibaNjOJHgRaN4UzVdhrxP1WgRcwoL0eVx3quKl+
VZESRkXxu077P6JwMylx/kLq33x3Wf0Xldv84X+fDlKvWQYJMIKBHLO/v5duyt9kYWpI9Rn4gcSx
+J1/lG6aApTbtAwVub+uUu/9Y06oqOhcWMDxZ/5mD/g35oREwPy5dFPgfxMKrRoCTNkvc0LTLOWs
0NntRjiRlbI8Gzlvq+a2NVskudz0qvciSf6HlkPV5wX1u5NV/6TmXgRPSrAdWceg018kjK3ZYWgs
6RQOfiN+mpJXi1M+N3mhgwoqffsIc8OBgLwmBAZTd3n01fpqRXNMCrrEGrMV36o1XzKiEtZLOQg/
HKSvSb9O4hRjWd6T5jmU+5TrLIp02HzsmojTjRijoTAW4m0gtVIdxZ78zbQTpwbjqcImPp7GowWh
Vo2wM3rcn8j+PKyMlaALNU+FCWp2frFjco/thRZcbd71SCiPZtFdSsn+NORd1yytEedbSgxNesiG
r4JlJALqZK1D8mYI/GRCTQg4BTTafrPONxmyIYStjz5Cqjjyn+wh3lXpjLH2uC2QXFlSvFeicZ1B
8vb9o4apcozYn+GbxDrvJpo4+bK3U0LjR64o/EyPeYZv6zcoW09dPLyQM0pLX6Ok99LPjlopV+OD
xBXiy+Ic2ffRaph06JW9lD3z5tP9dTXtq+W96hLN/YcS4Sfesx4g+ec8R1RCN1Zi+W4xNBj855jG
fEgwxunIjIm4Cbd5kW+LLjLdCQCGZiXIfa0n38hOvV3fJyubPcTolCwZoRtg345xqumKapMwsusQ
wPKfQAd9LDvzqPbtPhOo6SQGo+lNy17SxFx3NLxqFG7YXmSRsTSprxUuVa/HtxVtslwctGwrhr3V
SFtG9B8j1uVURwuCO9+rYEVa2aH25aOUMuQlLaMCFlHQ2usdG7qfsjqiJr9p5kdePUY84DpFQ6Xi
42fz16ja2UPsU0zWPaJDGX2Y3/46iSh99LOiZ0fZvhg2MyXB1Vl997iWG1iBjPRQTzJJw6wWG/dR
kiGFIjBpsoMmsp8ujw4J9V9D/vdCL/uTbQwb8m4ZP1nrcVIuOAOpl38KWKiDLsB4MmshrDkPD3ME
Q+6TfF28yarGunU8F/a15m0zBOvd9qclWUGHrhLlbkn9Z4YaVjaCj68itVZCYUk5IuTqJ9PRy72c
MImRg11fRmAiU+7VClwpXI9tX/8Mol1rDA5ao9hGeFkx2a+F5B1g4Dpa/2nznMkz8xO7r/EzeiFT
VnslY1DtsJMapuGkCZpFfgMX3oOoxq2d6W6D/hJx/3KwKYOY7XfUcRLa5FU7oSjB/3fPJ2SwhwBJ
VqOTxtzxpbPYVnNnTB8rtu1SyW3L53fqS7cMY8cmMqkqF3HiFOgru57BUqLyKOLUEwgiMFzYYbiL
CSYZ8Ur21m1IZUYTfJrKdGqAxiqShT9guiOtYkc4oTuyangX87CcQCBA2eV4Dwt8+E1Bgn25Jd1a
CvGnch7CCC6lq0JWleVOb5L1iCdZQligx6Ct0G8D0TYyPlkzuZmD8VwA+XFsHtoQH6XdI2rlcHpG
r7Lv7GM6OpNkHu0O04dUrPomc5smcWKxTXoalcpJeRs9NCBJo64nBN6lznqhZIAEueHqh8EzSkYD
Mgni4S54aaQ7CaYnefQvdGV3vQ7P1KWIQrERd7gP8cVsC8DpQXo3g60N1BJ0XwECjyllarJ2D4ro
Xtf9ksP4MZRCvqBQIXoJVko4umjpfv5T9oZwzFjZ/VVhULXf1T8tDH7/8N8LA4uJjkJenKWaCGpY
11Ey/D7Tsea8OF0m6YhfNAx7HiL9T2Fg/A3qNr+HMEQhh0jng/6nMDD+pgLOs0xbN02y6cx/KzBO
1381p8GNUgwkOJQuOjtE9ZfCAL1+PIGUhFVZYMHPJQcny0ouBteYsxxowiWcRmqELZo5utjJwUEi
p31Y6/AUY4wGGoNaozi0vb/q6NSReQJq2wdDiRFWYscxI3fqb01lCzXhKh+Cjaze5fjT1KRN3cmu
3mk/tc0LMqjQs9NXICxLXXm205fSf8qsaV2pzx1Xrp3VyzJChzipq4qbdPS/JpN9C0JG+jnW7kPr
IJFM4M3IGJDJA3f9hk6gW3s23mofxbmsuWORuAU6Ce7lZ4nJyySrBzlA2qQUXPPpBEwAMg7LKE7P
V6PLj0hlriRXXFBAhtq6NF5KeY/7vQEfVEqngagJyVvnSvxuWcUzxdS6TbCIRQjZlQ75ML2EOaxl
mvOYuAffIjqdXKHODAiVila/cS3xw/i2scZ7xp7Hv+dtv5yEvNEaQN0X+huRy441biPUK1MU80Jj
5DY7p+v5cwgeKtEC47oZ0sad/O9cQ8baAB9oSgww6EjHbqP3LDJLINTBqcl+qpE1Wt+zetiP6dUb
jyp/IKURMClXYe3Rs1nwNbYU6L8zsubYdEXGtghzVzMgaA3bUjtW3q1npCdN/lnvpGUkoVBQjlbq
uT431ph81v7LGGEwH8e3iUAlixVHuTMkusruQTP7QzkrryttFUbtB4ymRDMeUcIDP9GdsHqIhQqA
Chszp9V4HYXlEInd6kS3Y35BAFhMujPSBXkAMaagXXQFxAyje5fYfwxFhTfHTZpu5Q1PbGE8Vbgl
1JQ+x7GPrarQ9/1w85CiY8paJe26GJMN7bYP7qEj8ojNS8EEnGAtrUo+BZQIODbKdw+CNEnYjIEu
lr0wW8g5UzhJDb9sv21WeSr9BIiVsTeM8aoNSLAJsiU+yHAhpHqdKsnWgPWSKhtvCl15Fmx00ybS
+feM8LMY72eOl+YQshtGjGBCmGbk3k+vH4LiUfIvKL0gJz8F2YW0scm4e8SUs7BMGwpHkHllyqTT
pTHujXXcvOa+KyERxFMPTuug1vjsIPHFCj9TcDMgaeMarpRMkpTbd2e9JB7kkpjdpszONVF5FhWh
jniLcJUHZtKPUdHdg6CADvYCoORkZ962929y9VlY/cpG8x9Jgj030IeDpRqrgYHt5DfYP8algv0N
u5ZbDHgnOvmD9L07zo2fXpa2YuTUGV8kRl2DcOTMR9JnbisNj9jAFobnvIeRw2noRFp3VsSLbjwM
HchcchD1emSSYblKYGwldq5ofDsQD353gO7MwmxiM+kH6yx1UySoHuT2uv4YEuNU5eAGeUfjnsTv
/rOgKLHiZoUFzFESZm84/pq0Io4XPYCM4MpftVTXqtfhs+eNa+bcFZ7gpPNgk1HnQeO5WG1PtKBy
ljrzMf0v8s5jSXLtuqI/JDAuPDDNTKSvzPJugijX8MCFN1+muX5MC48U2VXdqg5OpYGC4nvsTgdc
HLP32u26hnLVXtkMmOLuHtWXyzId1GPV3jfWhRTGNmpSiBndLmLSEc66w8TdA/lldzo5mxhSsjpN
B3Wsb2JCfBaa0z8Rj8DM5C0gBgkXM/SwbQaLLGlvLf8wQcAR+iktL0q5NpSbMjx38e3kMBnZuMVr
EKOTEodKKOesIcxrptVwwHUyupXkF+SGAeMOX1k63MTTtCmqaWlRnhPXRLR3SsV0JWy5IFCGTMoH
TmD4hdsIpkqtl7umuJR55BUdEC3NRplYuGgpVCZQ1YBpRktDzElMxFCs+5Qlr2Zwjsv2zIHKGRTv
pr54J7cHLrDBx00+8obiGv+hb2ondnak3p+Tdl9rEacSpsVyWvThdaClxzqOXiK92eoYYlGExbW9
pPLrzP4MbXLt1/aFEgb7sicmr9Mvco5bXZHXgfoioJjoOQvO5LmxSk9lgK5lXqzBBU4khKDIIz6g
Gey7tKLFHSP4T8x3i6xBSGnt+4Idc+uvOi6Avg6R/LZe0gqvD/XHUWpEtiVQB/t+WerpUzzf1uqY
slBVnhECrm0thC1G4Yg4RN01JRtKIzrRqK7KricRk8uf6Cjd/Wh9ysQC27uW8PAMFjl+O6W7bAHR
Db72gy9po1gVj0sHXB2xzquAo0gw7MxSsbLzykt1bowRM4Ika893X5OUWZjVoKElC+rJAH1eVgPm
KJ9baxoaOKpPdv5aaNscXIjNrK5vH3SUOqGxNksfTaSztAIo9Ki0I8bCA6ban6onfHhjUOQ/E2oJ
ffoyn5jLEMYTiEz4D8yrX1ZLvg8swa2Ih+s0MrncwBsK4zof2m0YIG0dbww0NYHRnwbrnFftoS7v
Qq3eueSfRik/YOquB8NkT2ptWifhnre3Ua9uo4EbrnJ4EJmroPQBirRri+ZxYdIsaLIi4E7chHTF
pC7F5HQBhcrVW4GMIm/lQ1tWIAEqEOJ4ZVu2Js1E2BKdmpQ22CB4wTHanixbmMFJKPpDx9GiiOwp
JXfQDK8SF04X3XqaPtMdXhsVOhIiCViVNLYqFzP3UrTDW1YlZ6cSe2r/q6ouMRAFGFprgOi0fIq7
Z3XkEXn10Ek0984YPaQdM0U3ZMHBT99g0MX6QX7hTUgaYnRM3EsWdFr/DH2IbMrRfRrDe10BGY6T
t3nRUxq2elxhAN10Xf4UmRgNJkJryQE2ZL2eVLb06GC1cngWFctowzh0wJqi4eT4pKK4ymE0f5hq
sK+ZZeSNdme6H+WASy+stt9fFNCDf70odAEJnsmZKpgazeK3n8z3qa/2Co3ffBdrGQsIfmDcVOVW
ydSVSOh/qVLtVdvep8ljnmNwnZcjGyjO+viKPy1t3zu67h5Hb8bOPK+CrdSh1cDCQKbLl6ndgFEZ
GeWadbzuRbxjtE6urjYrpRT1JpXkT5mG8Bp8ujjbcUgPE/SkPqT6EpRHNlIdDDXDvYoBx1HLc0qI
R5rfiiDfK7m2idWTqRm3KcKjJD3hya7GYily1GkIBxoomTN6jqjlixAsnRiegFFs6rA5D/0PC3Ho
wsqQWMfNwfG7ox0Y63wq96O6DYoPmjgfG4fVO4ep11cuK0Aj/FCRxMYMnWtTrNzxVGniTrOy8xTm
V0MtGXO1exySq7FmtGCjY3CjvRQqjyLHK83bqSSXhC2/TjiwTjOQSH2JjZfwO2/sWNyK/DaynQtK
kAwCtqm3M9jqMOrsAIuIWuYi7fYpU6DE/fAb5uaZsRwyhNW6/WIghBETdmCGU1vJWFC4Poshsm6Y
vE1acVEXoFjxPTJCsO1hlxOxmkbw41EuyAHNRe7jr7n3ZfahE66Qc4v0KF0cQ3KLWZfCn678HyYm
d2045fXA8wEXNFeDReC8Nnld/MSR64UEOceFszDx/ecQCSo0GtBv+L+H3uw94ESMlHyVxyuuUk7+
2maZKklaDki8QYqYWw6Ps7LiiI+ZBvX8F2pqR2kvQwXQomMdFaHc8WNLcR7iycsC+6psiHjm+a+z
e7JVLq58rcS3WiZYbBKFXNesu2YU0WaEtsrP1qOoM16m6olnsafXXO48Od2aXgxMf0AhT2xdNDqP
snD9fVfKcz1XQypDR7Jarfukae/xq4Ip536OVPB05kzh0MZZIqWbr4ywd22vYaxy60M/8egck1tt
dMkqUo/GaGwUJf5hUiBXyWVJWBObv27HSO+tquqrYiSdUL/Jje4y9p2XJsPBeuyG2xh9H2tunjUk
fiioAOLAi3CBUgMipUyd05jmRw0q1/fnw9eRNo8Mwt0tC44zDw/tq/S1auvAFlaNTSg8auE7rM8K
bJ1/XzXH+B8S6P+dBPLLAP2vVzPp0tUZpk4q8OezqGApPmhK2ywLtmGcLHn83JYgRbMB4568Njpn
HaZiqRrWQnXewlpch3W3rrsOs1h0Ghi6VTloADxhCvKocmC47IY73Te8DBnDpKMIVTylAjRC5Q9t
wOAmmdhWgzIXe/ZX+IVJEGTbBs8cT0S81W31GMeUW4IOSK8WNlnlkXN29bU2lYdQMa5YJXMj8BAJ
2ff3ZzrOXc+8DknEkqbko26LVR1Fd2oyXViw0nK/B41akGCJ9KlbJf2Penyos9n7IEkPapdsrXzr
rA0ZqiB88j0YfE31SnUj29HT6TpjK9iqUOsC/42ageq3Ab2Ko6U7k9iBv3lTlXcBs9dxnglnZxbx
qAVogje9EMfCCk22WOa6sKOVGH+MHSLFqld+xHF9JRuUUThZnHxDKhODUZhjZcONWP49MO5//aHn
OuOTIWm+qCzBWkbDlkP65+efWTWHPDYABWNDw0epa7uqZCyHBPf7a/d39Q4zFxv3BA84dkZzPfTT
o00L9EzN6vlyWqiHflNzWC+mbFE8Ui86j8GqPWSviDrb1+9f9yulZ76K8aayjHINZ15YfX5Zs+MZ
INGLw8v2GvXUD+cGIwG/giP+/yTvsXX76Vv91TTQfeTvrA6+Ceb962/4x2JQ/A0cEs42BwUWCKEZ
jPQPTZcgfVdYM8rIIlqPreG/5n/mHNqLzYCRHJovlSHfP+d/BtwwYEQ2fe9fK8N/a/73S9mNmos5
ogplTCUX468K7KfLMK8n3Zc+fNxJebbybBEZq7hZm/HlT1/Qb+r7P73M18OzhgdaWrwMJUWt7Sz9
psbR2BKO8P3r/DWm/Xz/8oHwByGHwrBnGeJLyViYyHjgo7R4yKxtCNg5bDpgKpoX29lVzKN2YHuV
IPmSiv1aM7/U0UpbcXbZxQgr6YxCC0Dz5C9ssEIcb4BcdkZ11IIXvV1HOOlxJSTWTYCeyyWqsPRb
ME2XBTuoGn92JCjEtw0vKWS0Gqiju/Eymh6V+Bjk1gUp2ToyuKSbvH48hoQIKiCLHgu8QnwsstVJ
iV1khckf7+WpiDqmYeIIduTSdKy1Ha6nfE3QEbbxFEWUTM/B9Nw5L2b1EMMGN2omj5OxruB9y15F
4w41QYbHpH5zdPXsDC/hkHpB/t4I1Cy+wRiqQtxcnhoMG4OFIAd6MGknWAFV5Hr9NuPrIbnko1OV
y6lZ6jrqBxpcA1q1RB5vaA8KyPesftWc/KYjr3wwWdRoFwh3UNFYFxC4Vb9lL1TTWhyhTji4mWvd
AVcKpgNSsiCUt4F4G2Nv6sYPqbnr0oj3WPg8Pu/AJLIMww68L3s0bq6rjt1Q0MNPw3AWWOxcinSn
TP7KCsV10FUQ59tx3epEu/QZQJIahmgic0DuIgFgRQOXTnwEcJixGT2YjbONy13saJ4brFXkG04C
+PIxVabrVt4IgFZo/1Uma4mS7BOk/zEjjRa8q2INK5KXPEfPzkYdrEoM1CDzsKijvdLbU+vohAQz
A64rbd+DxG+Z0FjyzQdErITKLgW20A4fE8SKVHmoyJ5so4gxkwClCxmcTjcnbzUcf9DJpFwIMIVw
YNClv6AWIkGHPTlJEu6S1XBkKbtQVufWOpkuEj4jPSh1vuncLUm8yzandE9OdW3sqyp5sjHDO8Rp
SWR+pHts2YdD2vQmm2lQCxJUXEMlQdQDDpDdtJ3x5CYuTtIKxHABlPyQha88CqGuzbkBM/w/WLrZ
kVS12KmXNkZ5FR9Ir+a3JEeTNvCRaE/SPTHc11G8k7XF7/AQFOIgS/UqiFmFq8kSjjJKA3vdO8bS
nIJ1GzFPIacMh8QiDcQLHPS2YrdFMKXIXiVbiHpmQ7GtDR8cruc8uXRC8A4wcWRYLtvgEFbNXRls
kfYgGuQ7UPY1mn0sBhEStzjMnoORMMscR30h4kebUXQLW6BppkUOUb4NxLbiYw++deza9LK2+XEd
axsnct0jPHObGCt+jwBUYTM3Zl7YX5dtRcVETrjrp/vSHs8KnHodiwygjTmtzt6NzSv2+GU23aCS
qxL0eHXkBeTMKFl9Bb8f577gf9RelZNGU1SzYbCRapmUYpNv7phaOQg+Y+fFza/78bFqz2NJ5HHZ
nbSEmBUizfjpFwr4OS0VG9nAmQEZatjpksc9keLm2hoZlMKhSlhyZNlH1tkoF9jqNB9R7+8SBasU
Xn5gwVFrrdQMkWm5gXtPuOoiHa/1CdNI8ZzCOmFmvyf6YOxuqjjFGwsyRn5UbKt1fD0dROERjeP3
xzp6ma9l2XysEwqlGRb1t619GQ9JFTqdjKlBdWzOim74+yBAKsd3xMbjRu2xF9XHhGuSmafljt4E
RqT1Tw7dfpO1VwDcKzbHTlWtwSDu/R7XBDQztZP4eZJjNPSozsqFXSNzGNNdX5LRQKCcJe8Qsl3P
1W5WNI81RXKbR5s2eI/6taMeWmUZ9eWhURDjAUEY6gutK2mZlgHxHqR5o9e/QOS9kWq+dmFnDAUq
veyyCDajEdCkYuXCJDJZyiHQ5WZAa6+p4873e0bnCwsEeI3hLqKjiNRlZl1b2V3LSsYUjw3zpBIB
MpydE0FAo1qcBIz8/Eha2zpV3puYgfq8AQAMATbGCg6FbV6NPfpp7ZT2dypKHCVnlS+xVwADr0zx
bLTMoSbGrKF2zRN2gzZ2MSavhnNuCncTzIMOiz0TOZNj66PAgJhTGH94fv+uTvj5Z57//U/lCL7v
tm+tntgcc63yFLHKO2W4qLk4v7+gCKj5zQVFihSx9ZRXBmL2z69URCxDsjmgp3aNq4Bgh9SM150p
cGlwY4XBTsibKNiSAQUYf1FpNJZbIs0rySC1L+7dfld1u8FHgqnKo2Oe/Z7kb/+QyciLwMMU2yIn
2gWFgb+SEjKb0tza8ByIlWByJT7aPt/q+vhjsC0ST1NfX6TQYhrgNQNzDRylyOZRCkMZZFe4q5Jj
aEPzCTYSDsXAwEdShhQadn3XCwf0tytYx2QOBg6y248+/aFUz6yv2Ol9tMaDkrOO7AkrCElYRzrr
At9C71F/FNHe6dB6xA5V3yrNMEu5gMRnPQqT8Tx5Y5qmR83ZHY55fF0z/HZW/mgsHdS7es3kpIek
FBMB64babZp8JKa9dEMoI0l9YOoTR+6FiRPPsQnD7T7s5NbvAKux6C2xhGaDcVLdFL1+sLPYwUU8
PWVke5GKSI2x3mBej77J1A9liThJgmdrMtonRvJsQLxWlBsbgSj6SeqBdGIt4cCMUHd2oW57856T
c61KZ1/MT4GU89Zw73W/IExWqroXSzyPyF+XYSGXlh0dVOqpzBQL7tq1VgOSFPheMxsqWDzMK+eF
EypL38q3Vd2/VaJhMDSObyzuGXIoJB9ml45vnHtEVJbGLqJmRuQmLy62Q8Ntd8SdM5LuHoU/buFF
n8iX34YdIzIbllf9YpNtM5gfo/EeEQnEHlTRdoNF/AsLRnfVG49Vt0mytegeeDZG6n5yoa8RvwB+
AK5OJpVDTnyF0TTbpAXbooaC25xSxZzR1bBjOgfwJTRtIzwlMn7SZbpPU/sQV+aRYCfg6vzenD3m
PN1S8LnlYlln6ZWo2msTdxbW92icf0XOJJYhVD+8rbs8j5HCs1rDB4uuH1vBpkGylm7jSm5sFeuE
3N5a4j7XUYeFty5Mw6jSHlqUdNlE1poUsOtMr0FOrjj8Y0z0erh2GW137tVQ2jzMiiUlnWEyNcFv
0SZXBX2rq+Jca+0AOY8mVgjWkcxa2NAYn4S1V4UMzbpoC47+VYMONpWg2tkhGuFzNVJPiHybSptb
POGP6KfI9wlm6BaK/+BkGY/YZOHDCkl5nHTB2h3J0V5WBu6QbDU4ys5S2BMO04Wq/IBKAzC9WA/w
TQU+zORSVc11L1mm1ezSh94kEzyRzNyiq9YlvGF4SWv9QYFKzh7kHJBEIlr1rpjjKSz9gOd8qzn6
pc8FReCLFSDzcnk1Ud2R8HBpYyxmDsGoUL2t7AAPApBv0xVEsjnMEAEd5hkiIgRFjBq2RTo9an44
l3snRTHIWKrY1/b5pYt4U3GZbI5sf5Czz7y7imvMZBNh9ixC3aE+kGF4TLphO3Qes6xVCQfLEAMW
MYpDIDcZsd7uQx6nXPW2sRpHLjyNwa6GBHk0xKb0Z/nGcFXFlRd0ITupYDfqlwlk1QhbAklHqKip
iJuQID1kmqX0cm26NkjknGyb8iRt1tWMFLHanUYsRoLqL8shPIF2n9XxOqQ+DUt1E18YhC43jDIV
J96xTdyYUj4w31hZen1tsYkGTgHMRXtr/Yo+QGVbaeMjkDQ5Nt1bmT+ieeXbhsnV2rrH6P8UhOI8
mky/a/eK63oV9wbJvzdTRFS3YNcow+neHcdNYZ/J7lsG7i4gyLfhchmpZt2g2tRAwvqSTTmvZMw7
RgR8sbK0TPYHaGjc5jnm/mW1HRl3qX9jjlf4gomCWsVc9c2UwoHWz7pMlmqb3lLIHq0kBoR2pY/V
2gEkAiRSxZ0zEUSftmJlpsFK1Dc1kSOIzmk+NFQPcBPf0yRgln+dgXOsyNWWGBHKKPQ6eTIRlehH
RzvlDLbd4qEq3/J0p5X6crTviXaNZLNT8x+QlxBq8M8WmFAQT+arHiOL/dZmT2FGJU+ejRmBmSU7
w18O/knPXzqdMGTteZq0ZSPkvd0T58Ts2dTGrW2RVCG9joY4gYQVlP22b/PjWJDnkL8j1bELf1GB
okMjtBdsFxS/5MhF0IkLiVorgYhY7Cwej07N8LHd65OXUKwD7l11HTKOuDh1UHiDkh00h4YimGPY
PM4MFC25Fu3rqaLvHjRk/wHKEvSO+ywpz6PLzZRWEP0FGospKm+6kn0tk/1SK07Sp24KyPJW2RMB
A8IY0gCcLsyl3R7j6WTMqe1+valkyfmc7FT3OlZIjHTt56IzTqKmJ+zgrGVDCBlRv/2+hlHnocmn
USU1sW1oqMuQicFFmWvmn4qlJgkRoxLvhuU5IwV6Swebkg9HPcA+Dd7DDyHLmxqxUhaQbYSMpXxQ
kRF8/y5+GcLPb8ImeHMWt1u8lc9vIgjNvGynAh2YgxdhGtdKyhdCfaB0+IDB/WRR94fiTZ1nOF8/
OAsMYZsqZhzr6+C/STVrzEQLooVQcg607TSr0nx8s8l4X3T9a6JUMySypun5kTnu5vuPrP6yltTm
EFLgWJBiNEGC7OfPHEZq66YqDSXW+r3omzvRXesWhZn9VLgdAX8vnPOYfrZVfyfDG9P98f0bmL/T
L5//0+t/maa1tl+3wcTrM2OJ8PHpQMfFHXHTBb11az6P0Gu+f0Xjtx9Z1wiPFUyPTevLWE0kZN8G
isN63uzORklSYb4SHPnB+G5TrEj8UMTfhCPLjNID57xRRxT21ilFBN9VJMCRLlZg/192w2bwL8vE
Y0NYOJuwPbch28jJeaFkQTI4PSUIQsB90woRj9S2j5bBhrvEepAVRHxtOlhpgikBUgm7cc6VwzE2
QHL9/gOrDFh//Y5/+sDzv//p5krNPHP8eTZYw7A2O+L9NAfGOtq5Kduo1niom+KchEesXUvWhKkR
Hr5/B9ZvQEQ0KKQRz5NMUDJf7qyqUsin83kHo0ODexLVba0O0DzvrGatMv7ADqE3hIP/BbaiHMzn
JNbgpQndx4L5ge+QSxRtayu8GUsQcjYs+GlM1lgfDr2C7gPt2YTEvYIuF53a6lJWuzlP03nrGuWR
ZhCKOjF3LnuX0VjLihFcxS8lecBFVjrDCVc5559wfJ6tFvoT31q7qbwUdnnRQtkSTBNaC30Ouyuh
M89w4cfFhHGq5gXKm7Cot4Nj3g8zJPr7b077zTfHWWSo82rQFob+5f4oh6rnOg5hTXrdGgf8kpyd
Vbh2VrbHEg2KCzF9S+D4K1YtnvzDgfjbY9lAw0JPyU2hAfj5dOVMEXl/jkYImbbPn9I3LtmeWtGL
NqAakZotE+fCOjje959Z/WVvxTlsku8gTHJGDN388plts20iazbYjMO54rGULuEZLPV0heO1V9b1
Y/80xosn5R2w5Pcv/ZsnwKfT6EvPbiVNpTcapxHQNOSVSxC4WFKrVfgHjZD++zMIHRBrD9Zz7pfd
VYecMEgHzqBqBdlvU3pMgxbTpVwBk9+W1eKwvo5fjZZLa4UUC8L2hX3Rrl7GxTvM2G3hMf3QL8uD
84ez8benMfvgv78tFg+ff2/GzZUftrytA9P+xcbbvr//+1+wwUqD8ZfLSuPr526GevTTgheIjKdQ
+9HFd0ZwTrRjAjfOj6+/f7HfDNqQYaHCchi16fjVPn8a1E2KTQ42e8nBa0H9Au/FjOk59h9uUvd3
XxuSLlvFjsaKy/7ya2ZtCF5aNwDVVP4KyPjBCZgB4N9XBtSGVHnMGWq5mXy5qpw7izaR2f7UYwkq
dm5810TAcht1m4i9bJRjE/Qv6Ayv8v7NYobO4BTGhu3SknTLQrm2sBWXeN877cS5uYnHKwOtsNub
lC23aXWdyw8YiIRBovrodsLdo8dR/csq7JBjIQQSzKbrucGAUtKuxQT4hcCcNECHnDtnDDIHpTI2
HMwxJg7NtZY5BX+Wvg6GvqoN/P5GvdFNrwByo0+IT8tqZksP+9iKzgJ3URZEgLU3Bq2jyzw6id/Y
G697BDFG0F11NhQWxGWLNMpfY4a2MWOTIvUizb92qjeibY8SSCI6KuTrDARQkzoh32KlAuEaG/rz
XntOmhR8UOwvijz/w535uxOAi0WdZ2mCleWXE0AqzdBoBT+lpp306qGLr3WMAjRdU3F0NffvV87/
bbspiAOHHeu8cv/pfvx1tTy+v8dt9VvL6ae/4l+75dlqOpfggmXxbFr5526ZG4t/R/Uw12zzofEv
b4lhOOjquO+oL8xZmvAvbwnKAAtSiGujENDIi/p3TKccFV/KVBKvBG/P0Wy2y18OxpD0cK1qkDj7
8Uk4H0hi/nDymvMa/OtL4K5hd80Xyxv/a23wU5WmFFVvoUHslzVBkQ/M5550eHRx6PhbI0QGGbvo
1zK9fiXlQVmERv5c6MAFisC+yPLyoapxMubZoTDRiNaTSXhqEKVeEVusDRTsZUPY7OxIOzp2MrIY
yQm6Q7rPytHyQnNWAmKo7pJCrqc6Eytfj/UF/09E5mu9lkFxsDKT+GfTYQmaUslNYfzRRfG5mwQk
ECoq6tqb+XvhTz4yC1ogfMZJe1sUw7ojDE72JohfjbwJCG2I+8sWiRASQk2JVtJnYOMrgICsrLY3
gxO9Z+GcQNqx7xZPit+GePwxPRBOt5JG/Vbr8YuiV17lSgKvk+ZWZxpWRW+BLNbOMC5U4pfLLNmP
Y7k1C1JogUkvwqm6NhPKu7wXS6PIVyzXL8j9O8Vznd+YHrabWR7Dai/e57q2FyI4Cqr9Im6XLri5
CdyLn067Mh2WBsTThm9syIgfF8VFyViLIMYLo0KyrDCm66cIkxGyqr0VAepKJiglJnGtnhowBTZK
yK523h9iiAEy4iy1I30kAVFvEScW8qqo3bdIa66iWf2vGAQNNRnxGX0KKzscLbbWShthjIwoWQXw
F1FYR1udZ5cukHM9Jj+karTnPiQ6oK+C2z4FjzQWT4McIV35eOwYzUSneAIeV6YqWlmUSDm7VK1k
ylZEqvTiWtW2STbzLqLn2nfOZSiPpMJeRCFSeDETaEI5nmUSPpvIkKvuPiMcgFkTEHQjupgUHAcN
5gs8C06tknxQ4NSj11tJwXjDhfWP6RDU4FMbwOYLudzM6KhbvVcVxEAHkQ+IgYoEfWvolC8Ej218
5U1xjXKZSmNtq/2bQ5LAMknVczgp15GmQ0pJLk0SBuqaUOQS2IHWKDi0SyZBobYtWl9bJy1yrxYb
cEKURo09LKPl6Zu65bWa9ehX53pq86XZqOgKbGc3KWbPcrK5yGPspwMKfTVpk5Xpo6stK3Strf3i
jA5MRoC2ywxiAZtZxoLxk2WAI06qJtp3ugN4WSGAt1ZEecZKyw40gPdaT+WT0VZ7/J1ioQ/pwQDI
nhflFqFLu7Km9K3rZnNPSo6Ku7ccgp27YEOFsTDNyyZnwmkNIKxya9/KQe7qjFlrlBT7DjVk6KB8
dGpA95UnFfDlGTHO+bZFNqAZZnqt2TPJKCdKO3SfUlEem96+tpQ+WZdmYCEKIN6ZEHjGo94Uh5c1
sbEqvvYS9ydszugcFPZLYIbLaDQeZYKI1QSVGUwXeYg2AZ53j/ndszFClywWOoc0yH4NeBeDV76w
K3EhdOVocl6Eqj94xO9wryAxJ7VAwrgsyB+iZDKOVfKAxPk56GrgnvY1R99TNG+tx8CFZsGkv0lt
e2Wr8cPQ0YlDY0e37rtkPYzN2oiYmyVQ1gbz3Kvdk8C3BLngqe7wkNjtoUgjOm8SWtYsbyjRjJIh
V9hc941/40/VkTQg5OGki0rh3tuT+9GZGP0aOEaJSdC0zqatqUhpB8uZtLtIJjdmX566sjjpmAiw
GHHXqkV0Cg22uWUwgG+EeT9FeHRy+k7TzEBFEXACLNBxqwd7iN/9qFyRIehzdBj3eBkj0DK8XmdX
UDKj9dBzQGPVWU9tcEMq9K3fAxmUaPcJbdrXSQbRZSZeG+WlDOqr1NXx0bsnyYJln/qSmoawiNy1
9ilrPVvN7jurNlHiQ9Ue8mtfHfd5N4GvVMRlo2OyRzRgoCtP7YSY7bYLvCRTcaqEH65BtoUCoFcp
rqLMvU8ld3gElsErHe5kJ31q3eGxdvmHLd2zOzje5HZPgUuK7NjL97yInqJIXIQx+RvZtFWnCtkw
6mGwWvySZNK3b0GHLyySQEZrHB/xCkcUJEEeErFzCk1n3+B/K0RDbght/oK53spqAEKE2mudI9nF
akRTcO6d7MoW7E5GB6fiaB2nTKfWHnE0lEbO6ik90rFYK6HjiMn67IcrogPT83UmwmGFOfkiVMxj
zamCpw2XM+sGE0EqAU7eMDKfzLjgXIYHY//q4I5GldJcmCZ7hdQPV5kUFO/MJtDqH0on2tnSvJEt
CWOQnJh8v+uBXXNKGRcxswPNnhN5umJZGM+uy5zIDXCRMK1MgXb2h2ZK7scsUtZoI4yt4qrQMcVG
q84OS49WWSgyWieoBGwH9Y1WPQl3PFYTJ960MJwXa1QvlURFfOtsdLT5yalTGnaxJrSz+NplLTAI
65gE+mVlyw9HB/+Yp6dKMe/DrEczog1vRm3Bb9LwICarxAq9oGbBl1esMdvKTr2wJDe7NtC8B2T8
sEtoOPlZtIzI10qcmZ3NPkDAqcjkTPyqLGNj6zTYiZUrh7Igcjjxw60cgBlN9qXDtWw0z7JVX91O
bZd9L97HHqah2YiV4K+CNg3ytnm2Zcf9oxG5AE6mJ7PQOaX6kHlmNZFz1fNgc/r+hYO0WEofiiyH
uLrh+B/X/xG6fgniVx2WnT+hH/dvAo5HJTRu/qP3laELU/4VaV4bfhn2AWCSGuv+p6L48u815Ce7
0O86DuaQc5SljiT7a5c6oV4xk1bHaIWbHpyPF12Y1+mD9S4f9AvlA08l4mR/YS7Di+w1eP3+1X/X
IquMW7BMIyCg7P7cIlsyziRrexZPQVItdbJ8l0I2jzIOjqUlieYqqY2+f0n1l5EWp/w84CFHapYr
/DWS/qnQ9TU/MOyMWjpb9NlGf4xXEYXP9kFZKX8Y5/zSl+PBEoZrIgmc5aVfBdCcPHqNAJ6S2iMo
3t4321ZfBtDwDsYfEkPVX77I+aXo/V0ksMDd7S8NQp6JXBkqMkkJDvyYdrA/j+VGHqptc6BXvoVB
CZbSPynd9q9v8/92B6latPwon+jWvuES/Nd/5u8f1R/EyfPf8c8GUkCaZFKp83NbpvhnA+n+Daky
XHHBismac3EZBP1PA2n+Deg4PSKKZogBxrz/+J8G0viboxtcpQZ/ZMYX6P9OA/nrKBXmJWZAOlVU
0oZhftk61IGjuC3umWVodoglSBkgOjUnA63HEJ6Nt3qCMQACNbIAP9508i1AiNep9fVP3+Fvjhvr
r1v6UyvLG6GFtXQQDgaDMb7AT9sAo+rHJoMXYOtvjq30m8yPk2XqCwPtII8b2TY3taiSZRCnt1mN
/BhMzNkHGowTlI25Q+ofysvexoCnIx1EJ2toj/XAREbMTGzUw/PUauAphcMrKj0bli36372ZVi8F
pIAOhYniRI/2mH6gLPXCKT+yXT/mFn+mp1hsHlIG+gqv7rClH5B1ReD4zHipqC+heOQ5hiHbbLCH
IjjYKcHGHO5dHXQDsuepDO9i+mjUMP1LXZZooPzqFJX6Juj191TUz1ZYkDZEMlMSFlctQDErHnlq
59aReh6ym3+DmeugSXOdIKf1O/e68t1LQ6uXjnab6QfC21aYCEVEfClPo4zn9gQFcFTJ7NwP0a6h
9B1xewSXXX+orVPSNkhREmwg6opwemTju1TZm6R1+Oh0GNrbu8DeCWdasz8g3bA/j+SArrJqYu8X
pUs/crfCd0DnkuYHgGPaQGpC81oqL5QYWAkbfqsKLGIn3Mte0a/MAPEe5MJsbRYGhq/CvYDOwxKZ
GWj73+SdWXLcSJZFVwQZHDN+Y54ZDJLB4QfGSZjnGfvp3khtrA+kykpmSEla9W9aWZWVmVKJCATg
/vy9e8/NAUqnGCcnud8TkloBVUvc6EUuR56oQYoe6CIPkoeAIa7j5rZpXSplc9fjeSKYmNZlFITg
DFz9hNYI+7Aur22veILwJu4qgEC6Yr8iwYNFE1truqVHjuf6NGigXZZ7USA4UNp1rKAST8J1PHAo
gbBl+O6W3WIJUvwYJxG0qOjZ9Ms7ZxgoW619GjurFM50lr6gcZykFZRUAEy0HmzuImHExlKioWnH
20GmudGv2NIpTEg2koq9w/EY/W8FQwir8GTw4TXALRSJPwvJsGwxqCjDVYWQIcIy4DvNoUPyq8Yl
QI6NGlAPSDCmim5uBeFyCCt8qALxcXOIIYro8FctdKPCXXDgOpegkdWwXED9HCEkM56sDB603iZz
RYYrj7raijSAitOoOir+XRrdVUJl4mQMKOaHkywxsuJ4l0gYuqt6URnxovKrlY1U23XeophanHEl
4vdJWYlZEGhH2+4Q+RdY1QsSqp1Vj6u56eSV55ePUeGwnBBbVhnEHIbyCOmBmHPXogoQ/kZrl7Z2
b/q7HjYRb7F0K0im9EuHcZh/XwkyvDhEKnL7kCJXB9WB79ZSpEOiEc3L5waoNYxyyv4VDxKyABQR
QE28heJsdMr2doR40XHuxWPnq5OiS9daGMxJBt6aVntU7XI1eD7hR2QxpZTiJnUyKerzzu3WSist
W9I9UXG/lO46sb67HgLXam8brwzwZlqnbIoxORIVTB8icchfeTW40cdeQq9FO6rRV3VfnDxc/nZE
zT5o8DCMmRQ1MyuG2Zb0S8tW56nbzMrquelGpUbOx4uH4aAahEXVun2UWJzTtLktObKZXXfrgpVs
vEXEZIYgB5NfWzQnGft8jr5Y4fBT3JdqfcqTYeZxAvRxsPnBNV75AM19bx0KRCYGRxiqa812dm3k
o1y3GHG9qd0V9LyJ2lrAMq4wcSR1xKJC8HQ/lQleYUaQ6m+6FB30CM47Y3H8dxCIiYAgKzN3va1T
VGKS2PR2RECrRCJtBWIUA+bBPzjhS4xpNpRhrNx17bzlbdHzp4TU2RD6sDP+VPyroupBQGwKUUiL
qJ4UHCULr2KJedKJfx3Q3JuEowV1QMi3SNa13h+GRqAsDQlC9F4T5w3x1gz5IJkBLaW8X01aNdiJ
9r2jqd8D32+ifmeCeyGBeJnggNYiTH2NzAsLia5C5Js3M4Amkyzb2IZ2jKLgxUuwvMr+dZTbV63/
KKkbd6Ta5ycdeQhdNvT768S5lRIxkYUL1MAnjbO44W1FukSClkhWwQivd+qlE207CbhPe9SsYoJB
+qmjqema3mtQdTNFcsZ4Nk6bTqNzxM9WWVIR26gttCZcNZ47qgWOqscPYu+EAkVA0PoobmSF9yLs
6ge5lfDwDjGCVJRfkfro9uLVFdUql5OFklZ7R02IfyxWXT0wysEqGfDuxyDbLGSpbiftHCL3DLyV
VehgNbTnisH0imemq7G0190hizdGkK3g0AZ+tvGd16oud0lET7Yjpt2B3h69apgazRLgpk4r8b2V
tlZkB+TPCRZHEH6pNqY6I+fDNazpJ5wOlqpsneoBIeu69VAoeOWTjwnTLuY8KbZMfuC9lQMhK1Cd
O/q2C7VrS0eEk3bhteQh25dY2Y0xUbpZqZKJLK2dCXs48USdvKwjFhAJCwfEFGCn9p2ETFL5kL06
lrUhxHbRGQb4fPXRCtdtR+Qeapf3JGdvdLo1IsKpSWKiZ7vbmmMwcTBaOI+RRak+J2tOuCdKJrqe
lUlDS34T2Eug1CK6ADBCj6wx0QtTtM8UIsqnoRj7I4HlzrK0PBsS2CcD1FHasiNIr3Un1iG+enxQ
E1v4oAXbZ8nn8Byn+V3dfzclKDJNe9vzmvV2jo5glukIMP116a/cyFpVpXnSoPWBSgQa4sNCypOZ
2scnC0YIgmnX6A5xFB66yLwVEcgcF4CceRKlstJoSXsh7RDZRwZj0l4dI8/Ipglj96Gq422YFjsX
V43TEkKYBXeq5S7QeW76WntvDd5VJX4JwTxp0pbZFuh+LEkwNxZmSa9Dc25kE+sEYShSoy6igR2m
64wTyaG3WaNvrQxmVhwiQ+GYvsRSf+joXbhjhmbDg1u3Nw0lnqaNrVjJA+BS3/Gu7OWhRg2QJTtc
rnixovPQlCd1VNKw3laWdO+qQTyxRobtyN8zjQQ1NVwadwiuNO55waD9i+r2V3MF1S0VO0oTbfzv
pXaAjcxnSWGXK5zxm9CNVdINzXqLFAdVAMkVu1DKNpbbrrwWrnJbnROnWvW+Ou95LjXoBjHxHjpL
LGJsSRr2auc/SG5+rSTPXkyb1z9Di1h7bYl9Jl0MUrGEoYdsq3JnBUODJqh3BUxvHwJuopLigK1Y
AnoufCi/knnIg3wuVTiIedJo/a7JA+YZ6adZif9DmLe1ay8tlPe14gPxUe5Uo7ztDbE0Gpm8asx/
dgmIKWylk0sIXptu6gaMn9UKhfWLsZBEKc/ClKyIuTPIGG2VSR2vMqQtXiGtNRDFyGpp+o4ackms
nKJnJ2nYiVtvU4COiMpiUpDXXd1iKiaCQ193rr4pCx69wp2Z5iZsbjWJdE2Qw0i4ZVp1jj3x9eAV
tzHwKep7IkBYFYtk3/rnhsJCD3exdqgGLLqoWMl5gflFUouJbjVgbFy8JAisiuo2rCo4Z9q2N1Iu
0b3l8ECC5iGs87ne5Gdo3TOJoBiJEU0UYF4wteYZfePCKtVnFMb3QWWvzRJWSFCQ6dL2a3yTDLZs
H6dHtMojNLRNmM015VpptkY5RR8wywdKeZu0jKq0WWWg0VguU+ccaBjdD+/AyfBRr8klV0r4W9G1
50lTr8+mSmJMXWfpm+ukhbbIkK1prVnGOKojrqpWgd84264CtRxgkEhnOaQr5z7X924P+Sa5kQfm
TCxcCIln7CK9Gqwcc+PIR0TuelLNbO0xq4AqinlWvvZYKRuPJGPpJmMpj7p5hMbUJTyXpDWC5IF5
31mdNhd6Q83a4hjSXnyG1Tr4GNWAJ1+Aj1aDadWhiofD4ypbtXuWLfdRUNYldbxTkIoOhC+OYu2I
ZA4x+teDZMcxehqYFsW8fKdp+aNZ2VcFWQYBZi4JtTyUptwZVhoraQbWiH4ZH+t7YW5VCpQUXoRc
ySvDgtDmzRF+TNWqQNobYt30vI1F5x5D5S7vmpUGqVXnn0miBysEGO4z3SyJ3dGQpmNqVdHIJ83c
JCpOQBLIFIDdMMDNdCerO1+3N61xT7lgG9+rDO6qnOFuQbSsP7ph9+4q5PGaLSaTMadaySka8pJ2
9tokvjB08sdBlWdFYjzVqUKmebylmlzXebToSjvZyeWwsvwebNGjK3GKKcoFOd57LZRmfXcf9ept
YvtbhXdz4jf85XCoVhxvrEHZx9Ewc+xbzx92FYACSdGwHWjSuchINsxZfGDlmaaYxKa90O2bIHob
KFgGeV8ozbXWaQTDD4cwuTbcx7DT+avKVI3Paf2QiEcFL0i1Gka/XR9Vzx3rmBJBp7/pLD6JXp5V
qimCxEWCupHRlZGXMDTJBJOvS6UAfpAd4/EYKKgp3Snax7Dzt6ZuPwVURqHwZ3oHPlS3wbneezZ4
DLkHAg4+P+6+2z3ZtllrbtP03Lkw9mCW53b3yM6zMvLvMfIOqQoIAO7vRtw9YM+HxoLf1hmwVojY
CIN+I/cb4r8py7dycLaRR5dquBg8ogBIUyuTapdbhMxHDxioojDBZPZUGx4JB9UaowQtBhwUbNMp
TQCLrn2AY2/n6LdBG2y7bFiZuUz1R0aqsyc7F0k7z4ycPvlDCSDrCONrmaXXjXtvi/cIEwecPvda
BCTH4xtx9Xbf6NcF63/YuxAxDJIPtHngn+xMXhqCIrfQZ11FePCw8bXygJQStXK4bCXpHDHaLn10
apmzjmOayUVrbmqYfgLXaxCcZUCz0iCDKczk75iVV7lF5Pk1lpgO+X0qhtuB5kIsXcl40hz5zo1u
+vpdGMfEpDDy7/LqGfS75Cpg7x47MGUOedqevDFFAavNvwYKzTdl+yvSJVP5VcpPTb7nGNXtBdzk
YcMvPxdhxUMRIL4xl6EzgL0NZ3lzmykFGOy30dmE9XIuD3gCG5k/3QpuJ+mbJB5hqG2fRPsW5vGd
GKqlYg8YyxtyRI38aZx5hxwyBrykglGon0PbsgAhhncVWN+6zBcV6UmBUa/7cu/RO7CYNrd2NwaJ
5ws5jb93YO3R5SoJbkE8P+2uTo2po71GiUUY+XCnuO8kAcwqsiICFE3Fgza8tv3BZYsdvecZFhvQ
erp7VxUtRYm0y2VtGYAdqcZRWDmzCS2upei+Rgw/YL4Qrv+e9ZuofsnjfKam745iLsvIoctyFYhp
jVJLgJ9VGMN7cjvRottKxbxdcZ5A1ws4tx+tO8RgZtDhSC2IH3ODG9pUS0cxNkHFP0T9Wg39xnGT
tdlGV5FXTFs/PnYU0uNvdGfZ6dYpWeEYraSymBs9RO1wLOgbhpK6iwHMsIlJSFaKt5Mb/RBbBuRf
VuiM3Fzfbd6ovA+9ZN/4ZrZvKUD/MT1mS6HP+vc95tt//U+RvPR/C78VP/7+v/vLyjdLYRBIAiZK
IJC2/+kvC+Ub2FtkSAwAmDYYMlOUP/vLBn1uUCUWOlZkSKh+/ugv698QAQF2YJtjoquBTfkvBEpj
1/ZjV1eVDZRQlgCmCZ73l/BaR6gAG0osZKBmYMwhUMmemHdybPj5MPwtVIZv+euFQL1wD0xlnK78
tX08eFaagYsXU0W4s1YGKVnbXwxTvriEfjFLaXqYZsQoQ+DNV6XmUGPX6w+/8u+64L/9EkwE+MGQ
lqEN+0sPvDOtsAnVkC+RUZOwexA/b2LDyb5QE14qmX/8KjCR/32dH+ruD6Mu3yfoUTJYRpT62jWn
YfmQZNoXP8jl/PDyGuPd/HCNFhe2osd8lwjVfCEvB2lbhweRvyQKpdTi8xt3Oea6vNjFvDCL0s5x
TCzcWoxiBT2nKpfzSB4OPUA9pgGfX+33t8/SYCkKG8DQxYOALrUAQ85XE84sNHdEWNbG9eeX+PFT
X744KM3pL5E5q+vjevHx9iX8PIkCf59SNiQa6VmwLVSNvissZLdyUd6JLKRbq7F9+DnW3AbiW4gM
xklSgIVY02sRL5VIrSedFDEOUZDqFTXdt88/5+9uBRZcqAEQeGQ863/9mBpQK0/XxhuPSozyoYTP
WBn3n1/kd4/Sx4tcjIZ0LyEUquEijXfqg4fauymltR9TaydMdehgfn459RcQ2fg44Vu3+RMhkxBy
cfMV+lGKFXgC6YFzk6SgHLXbge6fnJ1gNlqUTbQS1lZ1p+nZrkeR6JO6ay274NXgiDyQf56pM03Z
VN2D0nYTuXlnDrVt83zl0J/yHSJ0MfKFICM6pAmJX3Euied9dNSxyEo5PVD6XArJufXRdO696OiA
5xJniV4neMwyb1ZEvjpn2MfTQnlW01dfxzROGFIylZW3gaZCeK9UV561r7r7qj6o5hUUMmLulxHV
KXRktewWgnrVH0aMzjEGv9sl/gYZYMJgwenngBVU9zFXbvWYJJLvLZ8YYTbzo7iAkttt4+Cag9zo
38SnHRhLECq+ftMBA6wtRJWRNKPxFIkXr7gWGpUlySCjlbCYJjmaFEpXp0gPdenf5KA9GG/olTdt
yn1GhyRxqVysZdlvFDvCLEz8a9usbZl5Fthi/7GBj6idRHAlGn+fFA+NuQExzkwS6aj0FEQrnSRh
fVJRddUo6wvjIU6uY+2tk58TKV17SPAc+C1GUS5lvT2JZl64NME5ACraqg+fXDSZjJFKTSLSgRut
TzwaMpreLVFBMr+bK9XOVZ9G+h5sFJGek3OWY41eyNKCuzMxxZtrZsyMzgEyw8w6VzIOVJKFYT8V
MCi1K4mAz4Yzbxj58LK7iUf2pfHS9Xc1qrm+shftm+TgLaHMrglk4s4w0ZCe8Is21YuhL0dHbikh
6AzerTxegZ4Y6lvM05EK5UbAF3pQan6cQp0SN8OHpIt9PYBeQQ1rGwdLnJURZOI8kFOwpcEEQWvq
c+XM7U5mu877m5bzTqfNOCxDgcEWtWb2GttrX7+iB9xpVw1dDsl78bNzb4KBqm6EubWTk61vXRIL
1QIWo9eSetEzgrwPwvsw2kOZhOCE3giFTTqmu2i08t+UJl3V8nOfPQXtQg5XOiigir5N4dxU3qpl
4YKAIAMM5YHoyL+u0CrSU0LgSSVBlHF3Bo3ccySRaO2r/XGkq9vyS6a9O+mzIWmzwn4u5aeeYG2l
3OsQ7sjaco17LTuiXlwTL09cRjoniaYMQGnmiKJidK30hX35Nfd1mglnTRFTi4MnjipLerLEIbQf
eatpt/Tzzxee3xUYlGmKLUONsxHe/HUx1dvaMxOblFyFpDMx9vm8Lxxvv9snDZnzrqKouFwul2tM
7i5tZnaVQeIgzzlh3sYHl/geeiyff5df3H0/tuQPlR8Kho8bmKhb9MaIYKfka08TbZlFD0AvSCbS
T/WY6uj0pyC9+/yiv/t6VLp/1DU/1DAfao5KcwJdcdmYO+bTxizgpVNWKoGuXxU3o5zjN+Xmf0oA
a/wkH640IExNqoAr2SvGLlMxG9bRDM7MpJu829Nqcp9MHkGGEx6LR2Ryc+PM69VXrqhfTLI/q54/
P8S4b374EEkXR9i7+RD1pp9enWzi2Jvpbv69nhhfPJn6+OhdliM8MH+UPJd+YK8vUX6nXOqMRHrC
afo63YP+ivfO0V/6S0Lf5+p1N72vJv7UmJFfN7lbraSdccA8PznoU2VyU08enji8T5sZCNQVA/d5
uc3v21WyDGdEqE2uv3jWv/qN7IsnsPVcr3R9PnMxgxO8hhQ6NydPTzDvT+/N5Gj8+Gn62WM1r2fT
w+o6/KKO+O0r8LGMuKgTZQmwtVLztvF1N7AhFtWu2iQr48rcNEv35vNnfzyy/fITfbzaxdcVbuLG
RCWCVphwBJ+AW5/71/me/FQ8c2QVzrp5tST2eom4dBZN9fVXz6MyXuHyIdF1Gieajm+c88tfn8cq
161S88cz2NQ9ANBZw7x8tNYv/saYPWbTduuRbcKjkG6lBbGxEwgvP2Vnf3sK/O0r8fEjXCyheV3a
juryEbDsT4oFwZZTMqIm0T141XU6K6af33QxfqXPvvLFKUeD5d0rAdfbP1zdTo7J5HBdf/EY/f6H
/XBbL2psX1UHeKo8x9ksm5Xzev5wNUw8flZndsRTMDPGpeZu006+f/WLivEJ/eXr/bkjXRptq8FK
fRMU+FS9UqbG/spdOjfdZhN8cRsvBZE/6u0/L/PjY3xYyFxDRKavc5lzOHlyJ+/3j98//51+tzF8
3PcuVkq/yf0mU3gTbSRbWbE0nb1fY21ImJ6eP78UrY1fbhoCPeR+JtRkEKKXm2yf9I2gTSZPI7Ob
C0a22xSyWFHZ/T4JGQb0fUxMaTpzA/lZYLmfQuTY4vNWRLvr7Bb2UnrlhcytIZNFFeVe3U9rn8Gn
zrzFMdlQdG1tFdk2c0ecj6n2k9D1jXkTqVNjTGfWm5uEU2JmfbcQe5TtlWq8FOXWr+/AliTwOyQN
Qh7JtsTyFnSA5mEakWqSLnRUB4kv7Ux7uE+dCDd5aG89D3PGcezxQulydTY7aYnI3NenEQIAeWmB
tsM7gRlJkglZJSLImPf4NKs4mDkoLdTkvTRRx4PODOpb+qcdqWRdQbQRU5QBdHiJTM3Q/bVGIkV/
0jsmZ/azm/dk1lFfF2TzzRElLHRrmDBdpyMLS3EkvSkHhRzdnOjQDmoLKujcllrA4K+J0Kk8UbVb
LsmwcExqEnlNBBYGNqtNYgSv6iA2OSgiVFU2iPXYPUg1pBk0dbC+abVn/jKPxb0kSNzZeHaz9PwT
X0sN+1OnxTtMHHvZ5Rs3DgCYxFwKLEaAgEiRt7tjLLc3Kdkmnz9XYx/vs3fxx1L04SXRu0wEucNL
ol8hFZlYt6i+JtUKTCJh4csAjcqBWEBAnBPIavEkmkLfv1Fvh6O2N2fthOTbJTa8rb5G2LcwvuiN
ffUGX2w+io0On3pETJ9ul8fdzfntiy//283twwpxsc72sdAr2kmsEM3MXm1ZJ94YOK67I7aslTcz
bhBS8h/kQktnlVOA3JPQOw2m5EzP1Mn5q4Xxt7XFxwXloiVRFn0ygNJkq7t2rWm0Ayy/ACF0DzUU
zNRRJS14kp1hQiR7Z+5OGzTeSGqMSTBxF7gPvrj7v932Pn6ci8Yhz2OuyWNdT86Pt/YWDI07zB3k
T9H6f+xXIVqj+BR8VeT/goEYF25y1ayxSWJS7F+sq3DIJAj/tsx2W8/xEU3BQCxY3WbMnOfFXEzn
/eRAKHg8cebOz03jHyAxJ8+C5/uT9j8ayOr97W/b/z///s/2v/1NBk2k2sZIBqJrbPET/PQnW9/o
g1tsRDb/q9Ht5xn9o/1vfkPJZKgW3mW684pFWfNH+59YPLrPtOp1MPxYzf8rf/Iv9dEPGDrpd+B8
YG0T2sei9mHR0ryKgrCtRvU474KrrxnuLtSo3uKd3DWatmrCGCpwLWahlMeLxvpi4x/HFX9dNvkE
mqbwEVDdGDot1b9+grRE+VPZDOtzV3pglb/RiC/yFeWOecFDkYpzmHon3fQrzELVGQnvLO6UbVz7
K5wVcxefKh5rvMqIja3e5vAQIKQw+ua9lgLiQpLKJGArKRYGaqeDjqdM1xoSq2mdgDYAshYW14bW
jEQ2bZnDslMdgSWK6Lm6Mda1R8NI5c/mADi3kZ4zB4TCEJKkEkvEliDLzmViyvn4aUeSmJGSZsLk
d50QQ+qV8rJIhkXQA4pBQYSBEj6uI2E28g26cpHYp+phyORTEIZXpVf2UHwA4CtNgdofyVlcREjy
RCkOEaJdEapiUZbxFZPYMVbLU6ZxY5zwIlazFJvrPJGUat5r+VXZDQ+GI69iM7zHO712I+TqYZqM
qkpySHUiV5YYweV1GrctlmaUpEphr1L2akhg3Tal2zTt9fKQxsWY+ul5M+Q9q7QR1YwRy8YI+7Xm
kdBkYUgz0JJnWk+Duw4O+jAw6E37Q0Re0KmK1CfFae86Nb8jyufUVJC/OyKAXEKahqpAlsAY4rqs
kX4lb0JWz4SM78i0WMKUu+J3Igi+XhfOu1x7JLGLswbgqbOH7xJ+8lkch4seEnRB1xLK1qwR3vem
I69QSaQHs3K0bR1INfVSUxIM0aub0snCuRHZ5kRpzWksA8Ax3Udm2bA3cGEX/UpQME7kMsayoD3I
cNAWWp+8B2rSwujGlcalHluwhwBPz3gUN7aE8W7o+n2m9ktHpFOP9jH27g2yeI5Per/p6URco1aU
JnJbH4Kc/ormFs8RIb6lhrwmbARs7txaC/DD0wzfYy29aI0BIM9cSLUnYBQ2yKSJRsgLc+qRnhhS
EAa5H08IwromqWGatOUpNpy9PiiLwnDItqG7orQnPc3mutkVDLaDQ+ySBiQ8XIOqS2e4leJ12aKx
Qm/Q6mOShbtMJW8uGR6sjBxam8nDlHcOiPWwm0UyKvE6HeBp94V3dHqFig6q8LQt/OuySHe6KOg5
DwsXLIcMxUSv8bInJhqZvo/QkPnDGz7bs0fLUbPowyLP8ApvTGtnUt3e+4MxJ00284naUopwotnx
qqcgdIQ4SKLeJG69diRlnqIXd1viDT07wbeX5AZYcL2sV4M6ON8VKalnltWrEcRBwIbq4NY3tSEl
JxcDxClq+uQQGiSDZF5BpqMjzOSxbariOcCNQrMkqbTXzEcwVVtWsm2KEmVjr2PEjZHl+6VfnrPh
Pkhwb5AwFM+NFPF2mbnLOrdOVpoTf5Rdm80ZDtg+NDQif034SpLGgQBgTWrdaSNxoAyPTf2si+Sq
K17ygDS4oiJ+HJZNanG0yFYOnXRM1osmYmO2gN02lXml40CIIsw3GsMDLIihph6gX9DyL1+Zhqxy
4MlOSAtcj86hhtdUdtrOZAXxGE/VoZ6eQPDGe5umy1QGDgDLsXuLkjRe9L0cvmu5k6591ej1aYqM
9M4qK7KLTXmr+WDcqsCnv+2QS5R4BpLtTgYXWySqtk2ixnQnDGiMiUFNX5Q0Dd12r8U90cbAi5kX
VDNiwXph4Hng4e9tdeMRvuIOnKvsxpwHqXquAZcXdf1SaJxfY+8m5PkiVAw2dG+01yXULgGtdpJi
JnZMiFwKjvu8MxbO4JGBdK85yWnM/q1D6YiOhQ6za89KlSKawJjYlw9B0fogCJk1oLr0JBJZeNIV
z28E2gkYlqZCxJA7c4cKVxBcVkQZyNLcWScRARM707zj6fBTHQcyvlWzpdsv8mqrRKGELsoA9930
xkz3bbGUswL+VDWUx6D2vLmXhLy0qCsnmUpLPCpIElP6Y9Yb+dGMpWbuauUXbbXf7adE3MIbwb3G
Ofeiw9IZQwgxjcwBS1sgBoU7l8x6c66jwvlQ8xx/dhk+OlAvz+zjxv3xQhelQ+ClDYAzLqQh+hTh
g9oEi765VS0fFz0q5s+vdnlop2nM/BK3qSFbZHVoF18L4a2rZSlk1TI7aOAniWisDeWLr3R5Shov
gnePmSLdfYxDF6eYOGhbEhZJ300hLaenmkpEbZ/A0hNUxeTuWGBH+fxr/a4A+3gXLxu3PsZDSxTc
xb00dcGVJVuWsDlgpt1XZ6Kx1v/YK7r8vS66f23v2qj0uVI84WiqHMUSuPJXgVQ/btFnV7k4aJpg
Pcp+fPxIJGT/foF3iAApcqaA0cBNT8x6PaAiR9R39fmdVC+/3+UTcvH9VNv26LHyhMwWi5d0aRwN
EifevBf9wJE7WbnrEXpHOMnaPJb30sLYV3RAecEnNo3wGPs7/7eYbd+S6fXsx0f7B5yEMNtymz85
Cf002/7tSejn3//jJIRqCdMmnmrZGPtuH05CHFIR1CiKafOK/8gH/+MkRAoQhyPefdKyxpwe/tIf
JyGMthaGYCzwP2RQ9PH+CyHU5YMr89JzPLMVbN8EQ5nGxbuv5qkB+6zNplqgpv7cwSZwF7k5xUij
uuFeCgzG1mUqrvTYQBcbp2p3q1dR0mDGtP2TVRIEM0n1aMiQomIx+vkM/W3n3L5Y18fPBz8bSZhs
cAe5I389J5mFSfVWZDltuaE+Jpjq6KAoefPdGTJMNIGWs0ubBSecZTqiSMJFXXvtPok992DUTvkW
FIEz80QISaMI/DiYU8Fi2up0T7nr235oAcnDpA/CXrxFRMIugay2t0mbMhOo5HCXt6m2bzsQ7nKX
BdOG7ip5KcSkkJHbpYi6ipBIjM6ObuTME6vBbLZaTmmouRXSS9faFR2puMSutgncNulVCw2JhlgW
k5k+dKlD5R01ePFUZQAs0EPq6KaUP46DuLEGe65lwrOmvfDKTQCfXmA0caggKbZsCKizmj7/pE8k
7+AGUFKzjZuCx3WJYZ4Ppq7ME68jb0InFQ79EVk6SnNl1o/oyaXntAM95M77QHoCTTXrzKAhKnWM
N0nnWDrAZ/XxlZLVd9251MQ2MZtrr1VXNsVaUYfJTEHwjRW48LA4t0LMh8J709y2nrSFNTcoKOcy
6UdhCQeqdtwCYKpnLP4xSwyxX58tMefnKHpPypd//W/498vMj3/Hf/SWGkBi0MS0W1TQ0Lwo/wbC
Kd/wrquaLOPy/7Fq/Nlw0b+NmRvUFTAfQamZlB9/LDP80Qg6JsDs/7HMXHbkWP1GuRjCNBPqAKEb
FzNHXdRVIKmhPG3NQ+mFd33gmxucwcVE9BgkROJQyDsJLQjfaRGJte/YM4GAB4IgBp2Qll5Nefco
HQ2/ECsbydgKUC8uHVLsCr/+9wTtn7B3wcf+/MEq3t4/eaTGv/3zkbK+2QKX2gi7BprDRvWfR8r6
JiPCZc8QiqyoI53k4yPFRmJZJrpfW5ZV+0MPT//GBjNyIpnCQjXlj/6LnUs1fqnEVYUOI1v1yKkw
zctBeoJpjxONlE1Fk2gLRVQcaIdp2YVn1/evuthaohtYlW5pEL4s8CCTfDy1JRdLQZxq8IWkjRrb
6iqrb0rd8lYRU0VC4FTocj2dkSyrxwCy6mRaFVwmPfwukYZQWcltpqftoo/kDCcTwyeI/+6q7ADy
VBIPoucML65bgqplOpS7Jq4TZeFk7V5NSjI6O6hQxG52MPimvRY94/HbWTLdmQRUsh0H1VMjBR1m
VaJvDEOZkLNwNMoML2EuovvG19h47G6DaqpZOKE9abTvWZEcA+xkEUfZnV6b5lZONfKrWwsdmHqN
0L+dNSX9ssHXrnOpdudJZu058rfXLhHrZyKD9GtQplAkRlBbAW1vMBpnEg8qh7wyT+ZpZz7ZPo2P
SIYrATMPN3DKLpMf6kzllD6w5bituTSVWoHQn2VPUqbFB8dzsRGMWeaZ8+joJv4Txm1JjqPT9btl
5CT8NbKYymmtIqhz6+tE77Y9MWi4UWFURUST2doU4x/Wrq3d4qxKpPeAYFFf0O1Ium5OAMKVpDCs
JCir8L2VJg9T23D1eZ/H4GNNSAf2XATkh1mjgVh584ps6RJwZJBBakX+gTgg0rgV5aSpzonWIbEf
yqTqX+M48RcxaFfNZ7zZkFtQ2NrKahQLG6qG8auJk3tSBGZSSYZP0GPvr0lDXfuAWOn2kbKRxTOv
rsHmQWsY0tvCOsEwvpWle/IQp2lbEUYCRqIShN/A3ZYbmYaT1+cLA2+0nr8Rv5PO+wORQ1H7ZvcV
9mlMoPgjPcGgEudpOTypxD9UOOqEyN4iUZn7JPeKrUKykNGSwBHV0dnHidSXsLBbLLJEGQ00OlYN
WMnIFMdQBjbRebsykbB+Sju5JvFBqg+CkPRMrrVJEhAZl1fKthv6YpN1/U7NxIuTwR6rCUgmBClQ
kW+2Gh2VOkCTCGIwsMR153HoqVuJWI++93Fzc5NNcAGkFpC28n/knVdz49aatX8RppDDLTMpUZSo
rBuUUmMjYyNshF8/D9rTc9pqT/vzd+vyqbKPZTUlEth4w1rPCspXO66uKF3uXQUP0Q33XB1XNe4s
JwZWG4rxSQlmBIPWksdFrjWW1I+oyNG4EzDgJN6mAp9Qjh6/BVctBg+LnG4P+3c4G/K5X2VoLwYz
J6a73OEzz7eVZZQY9AgSCiBEUe0S11FOxl0QQlOfXPKgdW+llWQ92e02Muvnuu+NreYwJImqrW/P
1iaT8HAGcG6ufesEzsxpDE/EuWFnqo6wIZH9CjnJPfQPUuUi8VRpxBUGBrt9c3zNi+LNdBLIbq0N
8y+u6qUeeicjacjiw6w5xAPrU0s86OTrdEW9ltDvRqmWQpM7ZUIY7hhlx5M4FKVl7asuZoCLayeO
SFgZYXMdclIJFrqejsvYGnZaWahL1Wc3EhgBqBBUZzV8wazCOjM7YysN21jWOTvmYoi0tfTs8t/o
ybdGMME1U+tdWM418EmD4W5NNuOUB8uBLjZuRL1OJ+In3El8FNVza3ZnVOAX/SAXNUlJQYwq142H
kyRjJq0q64N5HXG/PllCopQPbS0InzVJNu4a+64ENnmh4SzwtPo2ZemuO80GliQMxIwtQlDfTOn4
YflXqQMKVAZ+shpdB05nEki49WOwSyRR9Z7pWRA1ZOjgmMuTSD/kXpteeLVsL4M639YOPvF0Al/p
BnH1nuLXTpe2xTA48Uf33Ug5ev4mSuDrXMW2dZunHR2W51CWfe1dqHcDxchUAgCqLzI89WstkPWy
Cc3bHKl4aQyXUpYe4uY8/Pf03gygflu/fCafxW/ql/m7f3Telm5ZDij+mXVMnUt1+2MH6WENmMdp
NNiUuTNF7j+dNzld9MMYjf5UDZMyjuKYXtnyYRv/o/WjNdOZ/zyUslhRcwlDt4KvxXDgz11tKmRG
6cG6Cajtm8rhFnWGc9IzHnp9Lg3S1enzVIky0AlXVoMJlzSyC1xWxOPR6XX92oV7mDVowZFSt7H3
1lfm84BtGgMz7F6HoW9i7kfNIdgs0xFS19lmSqcU9/R07JPmBYxOsctTLn/Zc/iVY3UfOD26rVp/
iQdtHcp648V1twDucjZGdz48fBpfm/45WnSVixePoLHIBBegvnk9N9d3WvCUockvu/uosu+AeImF
1hVbaTNBFJ3iT7To37Mq6hdFFR/AYSwnWecr2xAvOtbrSVokhvJ4rEzv3DusOVhfLl0DjEMOz7Np
CJTNLQQ+ZT19dF7xaWbN/Riy7wIksE+zaUBjO/gzmMFatBGz7Ci9a6NidnHzWJ+kRrPcGfdN076J
Ju92+OvLpeFPxETpfXgQnBjQej5sv9/rSkiInu4KtNQ6ipOHSVfrQGiQR6wNfxCUD5ztVJZI6Jmr
mec4H496GexkOdFotxrQZ9df11nMDiddjk21LxSBjkK/9Oru2LfmAZQWbNwORYxnH7QR3n73Vk3u
ySBmtqQZmjSyIcPqorHae81H2FoOw36CCLQeET6sstJrnlVi1Dtw1K/jNB3H6rE0fPYqt3Xn7z12
MHFXrRwLsn3b3ueVufIDdoNzvEfNXLKccCPFp5jn9FJKFa5Zm5IygFWimdzHrp5IAVPafGIRyDvV
utpkkRqXo9WBjRqKUyKQfrWKAYPus69hXdB4Y/9c9lq4LsWBdDd4QmuTROTj0EQ7q5aUApNx1eYl
QVK9c7L9/CO3LfIxRnsiaU3We73wjdvE6NMPJ3cO4GTeIoqojmIqq9DjztVVF+Xj3nJGd1kbLkEQ
FGEJO18NdsEiLR2PqA9KtdCKe2IF4O8i8+7ciMtnfFeJSckArU33z82kn+NwLBdpE105lIM9oKqI
8lA100dJuVj1pEr0PNB4aq/g10L8HgK5jBqgKpZJZe/Y2m1m4h1Ixq64TSYtZZuUf5ORfZYB8MQa
SK+f8g++TWB0EFQLrw+PeN2vIWm2C7/qH3N2KHghAsqEem+XdzmhNoaWpBcyIafP4OFgPof4AQCn
AeCy1I54k2RVYXlfErXLjqsYN14nN0Hf35d5A8MGMpldWKvcwScQ196GHCgqI8CcETO9jCoA4IUS
73b/bRwVBwt7SrhYA5Zn/NeErB1aY9PVl2VEkkhPsJmsm1srCdiKS8AvEw7dsNlJ6vjRDWFUYNc1
UMwNI2IKTAukGDrMuk2QYA53lejT+Oj2FhheFXziAkdLZ10LjUTBIJJwFgw2xrWD22QoxcACQkLu
DDAhmcbC1qLhUSLg2igGlGDLDA/CWrkjRfOIyslYWCW0MUm4RxPfj4SLeQZBOeGbKYJVlfYfnOXc
1RR2cw6NEYCG4zwJnYcpTJ/6wTp6XTK/b8V9PqmKNB112w6g7EZ9PVnFuuWSDuOemFtMR+XQfup9
JmAh2cUlMYnNRvYA02Pr2lJlvBSDg1XJw7Y0lNY2ixUf33hlmtW7kUPKsjQmpx2QCF11R1Pml6oe
V0lq3WT2ADddfkt9DeNJiCehFoLqk9F97DjttnXIufLKjCoyI1lTuf6SG2CfddCuvF6As/2eTN05
72ksTxapSP+e+ZrNvOD/HuE/fCbZ78Yg83f/KCM8zBvMNBgymOY8L/tRRiBywgKJzoZawmWGP4uc
/lNGYG2mXjAY3+sAM6kA/jNZ4yvYJ5lt86cS1fBPxiC/zsdtBj4GNmaXcsbXvyyeIN+lRpRbQD/Y
32u3sjphoHGtv6lkGfn9UrEg2woY9vgkSzBNnBeVPymm6inrGrNDiBLbID1CSUxrSiqCURAda9Zs
BorOOetW+BbO4QlN8VnBK1gYVb51CgF3C61SnjprWxNwBjoPZELuXaL0aJe+yB7IcHhjAvXCc4GF
fwmpqfVAx1sFkd4C8kfT3vR+dnCYOiz6Sj5CLrss1FPT0m9bcjli8Yo7nsxIdgjNZlfQ7zIOxlhz
bggpOrnFuCw747Fvp4smpDeXZncIcmYdRWAsAH3fVql8qhrtys+67TQ5pKC2zsYv9DfHrsKN6WcZ
AMyEb9R4xjQZ/8Rz4b3NCIzt04pQ+Cq7Tpv8bA0SfW/e75KkJWxQiu1kVGSnkQfo2DzoE+FJmGLD
nvn/1TjhJLQCBAu6Ja8cYoXp+SnedGx/jERs8kl1YhxZLhWLwIeendbFwUWRpafNbW5LGMSF6t+T
0nwbkzfJlr4EaNRnwMg07b2dvItopv2lZtAco6LbG5p/53NgPKhZiSwnykEv5CfLUUpGolqRFkzw
JYt8MpirwtxMHh93Os2poWlIhiIqlho6DZmAbx0Y/gJQLNOC4AZ11TPw920wxNGrMEDFh27eXtWu
QvJK1ZiRMcFj/1rNeXANsZ510/CqyroEFrh2++xYGjwb48E69527naqRUZUgtKqoUfBMJtkLdPSV
NzwaqFgMTRuvRZxdqNIxbnobJVE19PeVRnaPCf6fT5Ooun2syo9aUv527b6yi5O0/RUol5jkAQta
UUxEzXRv1CSsRyOw0rC5Rli3geAVgHql6uv1xyyzb6FmLvOxIOezNPeZ0T1OpUlwMBKLSrXNylYA
acjTxkMZ8m4AbaWCR4MmhvpgevrWsTIyF8IC5j0c2R3WynVoyxuVtY9j3u7n6IA07G4EwPdMeneT
l6wSm/zooqu2BsoR2Hquufc0b5k0GHUIAS2h51Wklg7eQ+TbHzVgnSwyDXR1BVFFRIdEJAolff0e
mOHOncKHfqxWaTAH1oYLu/YeRe5u6Iq2Tpzf6CMPvik/aWGjVqDfT5ZGVVpAKBcDPA/yCnqrvksB
2yVjcjC8+N4TI/5colUzb1GaoKFhzW1HHRCfP2WnRMWPsqz3UjR7PUZWp8kbx+xPg7KuUXyKncqA
0Q0odhxVS4iQ8lmvc8LLizxdKps0FcUiCmqeL9tH6n8od4azCgZgSRqJvLE2dVvdU5vIiNE+5Re9
/axyA/hkiaC4ttZMMNaRH670zH7lcAaaJ+G8p3u9o5ReZI05LXyXKzKliN7lFbWkPVnY080qWjey
2411DymqDKbrakhRr6fBKojybwmR8ONUPCRT41PgmOBMEvGYdAbSx9w/Q1z4DHvGJAOpFgtPuqQW
2LqBkAa4JtWWH/orJi4Qj6ZyXDh6uS4r11l0xOeQpFK89iGZtR6hBzo/Qj7x+UbGqp88eICql9eR
3iNhSuJk0xlVvxkcaz5gqY/sZD2a9bmLu+azLuhqqPQGP98ZPQVZ2fvGAhVMuW9N2K0lMbm1I8sb
rw6AYGa6tje9tCBt1rpjOR1fKiiJVRLKo8WkDxvKIDYJsDvIc+klZt9FZFM7EnVELndgbXu3fxCu
cxZ+vtQJIxgi47p1rFeYbKtaNgelJ+8Q/XlXO23fJWFG51BfuQ1aV6Y8ueZZ+yZE1DpERKHwSS5k
AHGr1vp8RYxnASTK/Agz/dhpIR4B1Tg3YeaFq27uTVhlfXMnI1yLuW+p+vQkan0d0NDkNDZp1NEp
mKsmq+9tGp94KFewbQGMufvBuC1oj6bq0XWHI6X9azd3T+ncRw1zR4VG65QmQ3Qy5lSAQWQwfHgo
bpnywOizslMs/Cs/QLJXAZz5qf74C2ERxcKXmQC8FKoBA6MYdYX9ZUUWZG0WpCkb38iGs7bnvIxD
uUnDewbYKRO3f0dlh6AcLvhP7+wvSVoPn00r4jz/rLPX4uMvA7WY+fz4c37UeC5zIrZS8198yfu5
xnN9G9Y5sxqCLbxZk/6jxvP+S2eMo/+PIN36eV6EXB2t+lzd6SDJSMD9JzUemp2v1wY7NhOduuvZ
lmF583L35+oraxVGoonFfpjwmHaDQ5WmlxR+B8OONl35ERfRPpuSjc3sg/yPC23oiPuMt8jsV5yD
T2Oi78MJbRJ86qJ4FoL5rD4rkiFqA/HcVMFwxQJojxhkzQL2OtAM4KXgF7ndeegxgkGcXZr4Jar0
sxxZC3WeWCQoqEeDZQx8mFlZubZLZAauwuAPABHWGsP/aelqbJ7gxl3oFSQFcNJdhubcaNJtbk5A
0ec+ydcXfWxva9u6DuoHGGTXtUOUh2nfE/q3UPjup6ntlowGjmkDymJ072DviQWBVhzriuF6DToq
qdXO1rQDCsOXjjlTPDI4M5uaQC7aYD34iKbyzXOavci9F7Ps9+EQZy/BCHe0cFKkyW2pwFLJJc/r
O+FR+Mgq4kB3ptus7x4Km1yPwaNdFk957j32gbkJRMU3t9pjHIPXVZ1/rJ3usoHGvawD5GBGZoIK
TMW6zBQLJOHvnRzBDCqS6gmm8lWE4NSZ53K9Q+NrkjZLNiLz6+ElGSSx58LYetq7IVYGLflQgda0
zlMU3EjDZqLWPkedBBIn1HXt3/q5y5DtwUarUvaKyDBoCo4JTVQuIr8IF71+hxYAhJdD8RV/qwjP
UgP8cm280WIyXV0WZGZxmKcYjg530C53ZEWQr0xd1hQQu3mW+BVAA5+5UimM1zhX1F6ms+qLyFgM
hgV3Qef3FneULle6cZfmRbQcoHCjBuGx0V6rvFsRYAw51cfUNqChZ7m/smjhh4BRISlF1SgP1QjK
Lxx2AX/vVLaVuqIs5gthXZwTz/wm/X7lhgQ3uW99B42BjIxjm9rLsZRbL6XgbPw7lrWbuqSETmmr
J+mtc+lQZzib2GbUEeitWJBwxYaljXQQ3AOVlKsuHTPZ9fEAGZa8tg57g5Uc0qYlp4vU9z7Xsbkl
1o639myP0SZVCQNMNcE8Y5GboaurjJXNGmg0Efv1oBFFM6yJFzrrPk64pG2tVdlqzaWlYNxGtgc7
UOcKnhgHLYPhtfP6U0/CcGQF61BT8FWyS1BnlxDE2Zw5h3nIYmfsVOfVIBr0ReWAjE3praK+hzZJ
+E5DkK+Z3gdCbGIVrzpLB9uizC13JlKi4WhU/muRxtuOGnJhRuWDGOZZBndZnTH/7Aw00oBGt5aX
vY5pvBkxMZrKvXfcoaLaiGHAxVJZV/Uo7+hzgFh6WoAAFopiKrEKGM2hRjvA5ybeOno4vN/FIhPh
SnrmdjRDj1hlyEtop4hHj8RyJLczyeJD6EWnouwQQNtmykFSX2tu9EJNx+N/ShvOmyzcD2HD7Blc
Cih+BwWayRKv8CrvVHR8J7olNmrhJeUECI0aazXRqZukUvYiD2WxEzKMtn0c3Wo9W3tWndrK0Ef4
Mzl7Kem19p6NmXEM0+TO6ttLo7VP9RTeT1m7TZryKh118H9p0SzS1Mw2qU+UlOEvfbx1TcSrJ5A2
my5z3vxpwuat19lSqeE8+VNOmEA9wHF1PFjY00JDUzd2/BZjWDgrW0Qfjk0Hwep/DDoAK5HihEgS
4Jn6oRFPpfCttREyI9M7E7FmEI6bzrPPXg1hZIzb4YC3Ya8LqW3YDs7sXLe+jWHUrxKekiM0mXVf
6rgSIfKtxWCKdepLbeuaKSCSCAhqx4xYD+Jj7pEnwab7HdHx0hmzRRVUmNM7h+dES3BXSRYRJLBF
5k97VT4ZyrrIRaufwtjEM18F8VKr4FtXiXsb+YPLQKvxT0XTlH8st/5PUeAv/m/k3a5lYudndeOx
kPkyjFBNrbRyzBVBX/sqIe3QO8jyDrTgTOnuspumuWOc/FMR8f9SnrETMj0XjBvlMKqYuXz7aQDS
x30USYurbsIWsZqi5jPOiwbNRbZh0rxw7XIJpOhv5i6/mLb5TXFs84s6xKCQmPvlwd/XpG2TBEiG
bQo2HOeVcSXt4Vlj+BCZ7nsXhFet67K0h5YC3xD0FDoQUQh8QZFOPodgl1QjTyhZHvg5IB4bFqnb
5ONuyqdr+LGAD/qCjakr8mVj0GbDVbcZFCtvBUM3hhckm3WXk16ihRhQbOfeIX6qQfSHy7ftrBsG
nWrx+7f6O0Xsi5oaCW1gOXOAKIF1X37rikw4FWl8vhYxcjdaUjVXjttt7IQ9xgTjFugmIVmmnTA9
aqpT1k+73saikY7hY1iGYFXt5FgKc6u0gE4gp5fpdFbebdEXWxtF5PnfUUzPJLe51P3NmDT+baLQ
H9/+o4ZmBGri67RsaxY8M0D9sW3FZckM1dIZoAJc9PjKjxKaOhlevkWlbBkO61i+9GNM6v4XikSM
k673h/jsH5XQ3neU+ZdrilIczDkGUia2X5fxYa63UTP5JPao/rHUdQxZ7btNKWUCjt9iIiS5BWXN
IrQtBBJGVW5NdiFRjaEt0ZZjP5jLwSwsNDXEKOSudWSr/DJVtlybtvYh7BTCleMizkrH/D2zm+Qo
ICcs6rTU9iokpCVmT2A4uPPJVwNq7kcjztP6ZiyaEjBYEcJwM1CBKbJ26EcQcqhyX8gKk2DtXorY
pKibPhgK9PhMisFeTmFLKKHgnC2bBFtXGuMBUtp4qSrtTuUfLoVFGtWHuBObakpuW9HKlevhIjUN
9Th2Q7hwuwEvU/BUFz1WHXRBVTHcEZm3GpMcBrJGXjWg9iuQ7+EKgPRK2omxzyMKdeVtZIlRC08K
jGAvktuMiUackzsZakyIvLJ4I5mJMi2yoffGkI/cunt0SRrdJ2NxH4mRwtpDcDKZ7kXdZdtE670T
Xbd/mej+WoqRLNHitsVrys7lOZiX1JEb0aWUGwIrZ0/TuqmqkwjtjRy0e7Q/h144TIfivei0Xd3L
NwtpVZTkB8D62jZoHLnIBdmsRdNT+RjXuqV6Kqnpwk00lri8hzM026j1x6anux9Eg1QpJmXEK4PD
1CdHvTFPiP1vR1ecpGludJsAqK7r1sVUP/qluqV7N1Gt6bspKQ9VVe+ioTz3wt0SBnzDQmAZuQwn
FBvSodoAJd+apXXHPIZfke3nTBhDeLh1C2MfTN0chnoygpL63oRcHBRgBvDHNps+H+7d6D4Z8o84
whDE49DeOzFhirrwmB2n0UNtpYcypjyo/XgRBtozyVINj3YNCqB3k5VxutFD846PhI0t8QN2xWI8
h3isRQk1uPxmJSWSKYN8uwK+WyRYdlo5XukRL7DK+7VflK9h8ShxpSodt+bkW2j2ysve866pK77F
s7ogMteqw8s5trjVkN5TOTp7HTI8qp1nxq4HYVZnU4P55wW7oEW9Y1frMDQy1Fv1nT4mj+PEjoGK
NVNUoR7DvE4F/qpmNCeIm/Br41shumPczDKrXtI7MQSKEfzokfOkOy7DpMEMgMSLlsbQMG4pVCL8
zEGywfSnLWVjP4VZcjmY8cso7em+1JO9pYtt7HPzoIOsuVC+iyEf6j5jhenu/bIEWZwdLMvdeGT3
lr57l8QGPlVanGaQR31oLkaMmyRoTksMz4sI5IqUqBgrBrAGXXIyt8tSEa5L/xzOVfzcULPg/azo
sCX7jHxuuSt6b9KIrnx68VjD+0BvLnx338b9FXq9taB3dycKQkb3rFCfSJYFsZ2tB3r9uBifvJJ3
KiIGmFkAgVUw7FFUqZg2LtrnzrvO5CDNUCExSZhK/xAwWSjnWo31rn/q2XgRuzNXclJdtXNtZya4
t0OMhafKMy668imnDCzmehBlnbkQlIgahX/gwJDJUgqJ3FomRvuOc9AhVCQ+dkziuqqBJaiAo9fj
pWYPd15J8oMuYThT6VxXU/hhuj1X8tgiiOjuhpQ2t66fosDL6dLqO8mkGr9D96wy8y7VEZwxT2za
6rY1/P5eqOiFBVCy1Cumwk4PGZE45+DJ8rv2emyYkONLRbsQ4sjKUGkIOzv3vrfgILqJFF2mPrwT
VfOoxcgI8cts+rnX7Syo4QC6CfG16qUtx2ydVy5pWkQyWU24rHXMxkhdOqdel9I10G7YmySbDgnH
tOE8SiVuo3TchUl2MyU3XcnFgFOj0IdPq5tWrccEOFl7rXYfKluHc5lF57G2to6LKLYEhegKnCem
TqpNYNAT+zK6ccuBhwvjYO87CmD8nvciJ/vcJR194meTawlrClrDMWo3U6jm3Ju1zbY9BHfMTf9a
1S0tm7/OG3T0EYU+IT8lx6C1RrvTLDk8V148rWh2Nlkj19YYnzQwXt1EeqwYLXzYw6mN03fC6MRG
I80pjlDniBTsZp1SEcuMfz3w8UXDdTSaO2ci7tYevMcpUW8EM5wMv1ux99nUDpnqWbWFNS6JWcqa
rZo6iso6za+RkywbvX8IrU6tBIHri7AzWMo5AOZ1a9/Dit/RrJH3boitp5dbzbc2jmVdsUj6Lp/u
oZMS1YwsSB3cjJW9ni6hJT/ENoFXQXWFax6tU/M0tvaKsxZVZPIgNRgDXr4mZe6gue6xi9LLMIYW
QMQWp1Gx81P2jIY4u/awcnhS1Y66HFt8zDXkIrt487jNRkWSWYmO1hW0jUDlFQzQSg6bZFIX4VSs
mKwfSjJdai290AdyhPxw2zvZxhodTsrC3EVO9ug7HomD0SYz5oiV+Jrp4KVnPQb29DoiC7Vx5bcV
VBOrJ5doWKF1v9Bx+maWD4JVridukAiBiYEbdqBzTdrqNLnMtRxGBra5G4N8n7VQ2UT9yPPiNqMA
qjhy6zpb+1Z/0Egldll39FV310zhybPSi2p2UukN6qOGxayHjAWi0mjUoASYBsXXgc8KVScDTsmz
PZDDMGEX7obLWn3LZb0KxmbXTgh1oVq2Jtl4EFhpfVgwxEwD2gjd6gfmoyMp9qwCpnWklytUJ3Ok
PFF81cbB2Y0x6aIG/W6UqPpzGwmzWlaTvtHjdNvizIoEE4DuSdOjq4yPwmv0QwZPs5IkNQHKt+KV
zkHZMDrTMo45tBucF+RgBKxl5VaVxY4zaxez/VGBOCDWW8i2RrmkrVCGHJvxmjLrNjDJBhT+pmJj
anjjsm+ecqO6CtDXSt7inlOP+OgHV9zbsHjK4lFFAX8md5NhbooxW+Xmo0/hpEP+Z6GLIlytHQoR
KQk2GkkCAnqQteYSzzWL7HQ1ETanSH0w3e7sFXScEW+3SOaMichCQi7UuRpycjEMboehGQERSC4P
u2I1l2e3oilvChfheyRLBMJzRIE1sIxO4U6xQ392tU8wHJeVLksgVcyYvNw+BHK6MgJ9Y7RjteYJ
8S3xCE9KvZT3OJbVXcXhuSk7z7yxza5h2JpMHcCv8jWa4/bIbR90tR2CcpGbYqvmOL/ORa6fbDOz
X3rseuMyI2qWi86YrgIF/m+GsSK8T3VjU9vpZvC1FQFC2wZChYERPg65NXkCDOJjrJJjbr+USlwG
zB/Q6cDzdghKv0ZPefJ5xjRuvChd4MDGsGkH55ig9UsjnqruU5alG0e/S8hSm7g+BzLsO988cJIg
z47WlfJPocmJHqZrh2DEie+sAFD0jLmE1u81fdxaab2PkCsoxImOO27drF6Nfj0LoJgQWWfT/pth
wDzV+NrBoPFwSB82Yet/7Yobz1Id0tWWmtUE4nZILFBxw/6n9u4vxhy/EL6ZOEDtN2e7GFsohg9/
nnPkfFnmeswN9V5+Gw/WJl3rz/51fvBXSJRugqP5HhzcXbA39tbdv6WNNjD2/vQ+/7qTKut5B/Pb
XvqPP+OPXtogI8GZ8UR4gP+I0/3RTBsGvjyXPT7DqMDzHQNB0I9m2gGfhBpI56ODGvP9Sz+aaUzD
/Md8qBZG2n9oGZ4lRT9fhziV+VkttloOrb73VQpECIBnJBGSGvIglpoyCXVfF92AOpHnAA6EcbiN
i00dQ50JX5kNLuzOe/np3fuLq/SXCdH8M8w6bHTdBr/V12ncEI/olBRaVAeGn0G2q/7QN8Wz7V8n
brOfWQbsYpAFZNsZMGMB0hY1a+J6H9oG+hxUEv7HJOO1h3bULHepnx1//xMajFF+eZd82lWkY9AV
mOD9+T4Cp5zHwPFGgoHTVUQxNgaXoppWUeSTDLvTCUZtb0xr55X0Wepvdsnu12Xy9/eHvSX1AJOV
X+5i3wriCXcxQWkM251AIV/gJAtvGMnPAWAs8s0F6Sda5y8NPHL6Sxl/ZOJc2y4HabHo6SPj6V4H
nhMR/jqXETMwKIzDhTYSR+ev2fjYs0p4NQUbWwFEn7Zleal8xu+ehtWXE1dOF0ZifJoDTVAJnz3M
yQ7Sq62mRnJ8ohOrw4PvTzsV3VSd/ZayrzQrd1P7FTVLfbaz5Kz59LB68cxItlqMlnYeCTGbzFWl
X4TBVagPp/kgV8NVQgaqro+LpgtZXBItx5LN6Ha//0zno+/rhU9c3v++qV/GkpYTii5MIED6xbUT
v0b1S9bO5p8VrKbfv9IvE+4/Pj/PgxjgEIL9FQ9WDW1tlzaEzd6FSXZT9i7W8K3GaMqca5mrvmJD
sP79i1rzJfnr7/efF/0y4s7yzqocl5vKZYreDmiSZ5eZmz7x94vAJ6U5fiTtkEkeQqNtVE4X3GMj
91dP9ZdANi9PBpVaBTzMyNJjAqkqry/89M5CNU2KFbMSnOzEAmXtyxzzMSQO5XL2Nykis+Hjt7/G
l4+pBG+l2cDxl+Z4jLKL0X9IRQbek44Cv6C/6rv7eqAsqf7mpvsqkfzymX0/EX7aELT4jezY5zND
KrQS7bVGL/f7T+iL2JNgD049AnD+56owvuw98kKXrip4hVIc61wuZX9hElljDTf/H68TYHVhZssT
yP5ydrVaWsPTacbl5JbaMhfvLkl7jqKfGYq/uejmH/nrNRcwEjZ4lCGX8Odj9Kc3rYqmSJ8aHiZa
u6ew27IoQyGV/M3y5i9eBRWuDtzGD+b/zY+0n17F5zHZNHM+wVwvR+SNWqjeVXH+m7ftrw79P73O
fIn89DoijTx2uM6w9MImX7WNvYl19eTg18376JC67VtHomhhpqcCCppmWaeumo6VTQMckK7XD+4x
s2CbtR0jThG0F3phvHR0ehT0glz4Inr0BGwXN3kSwshQnzFoGVOd3rY00Bj0wbrm/zHUi+4a4bI1
twvJtViB7ZpTy/yBZaCdhXSFhcCJa8cHX8NFFJntNUZEYsj8UCIKTdYu90rphMuWQecS8tTORCjq
hZ+afFbxu1d+kpTLWtnTdk10l+kXBdv4KF/Y5ilv6dkWBkoGe9siQS3vkVG6Ix7rAJ7uPMKIkJGK
tQ2zJjOHXW4l+D80Jl6EgdzBISKJ1Ld2ZtHeFyWZvr4g5K2+651DV6X3ENBIohRnI9J3tiXXAte0
FhhXfheTg1BddurNM5ONmV4M+UvUqmOPUYpmBz1nuLRqQtyRdbST+miRR3Ltzakfe7OcR6VsAFpR
rK2ZiYFomdFfvh5CrV5kqApT8ss8ZT/bkXHCiHiylFoNytvlarjLSJfQw/o6rpO1bhcoH9KXtndP
iG83EMD20zSt85qRcmwHn56Q11oBQXAwTlkXMxzPY6wo3bEbq10fhqD6IPx6NjqJ4CqZ2vknJPFb
TkSWuM7B8sZzl+oPehyNF17cJyu3bc5xMnwORfcQo49mxnwYFaDHCgczY+NrMycK2EnrdR2oTwa5
3WzL1V3/Q1jsrutAnrWxSGl7tQ1z3G8sfW98yjhhd+s+eDN8Lr4BA2p0M8xPO2PcBS7uDcKg/eaZ
UNpTnpIFMoinYrwJp2s/uvQYV2v5NzM7kkwhwKxjdW+TI3HriCOXZZStdZiHAExEu810gXc+uAUg
wxPlwkURlB1H4uH+m73zWJIcSbvrq9C4Bw2AQy64iQggtMhInRtYVgporfH0POgZGquzc6psfs6G
tF5120xXhQIc7ve799wGo03n544PWSxTTmF+6vsRr0+6HE2gfDTrDWW+lVR1YaivlvEDGsBihMqG
NYLyUmSV6C7RnaR9TvPJxaVD8zDtK/GmHR8wthIOK1y1+RT5pkb0V5tbw05vSrlyfVBzrY7jKaZm
gz+WB0Sf0h9mdq+2pyDZiho7QU8MzXw3i4PRxrsm3McVe6UrSmQr7mLVXHjJibAz6zh9kOaiIQOV
WE7NJKJyxzJeGjmVqAwf4KStPLZcwt/aAbpolZ2Y2pCs8fMYSCSmj2R0MDNjHchdgrvs2cpx16XG
Vvh3linBwztLA8Mh7J6sm7KgyW+phuuK5srEP1S0SYrhWES3cts9lvEutte5R1P9UaX33FD2UsWz
Pjm1MOIQh9uhpdBkQO6MWaIwVhpLi/8p9p/ocoe8qa9knms0b1PoEpq3ZrA3JaeAOKAqS0+HzbMe
hOqWk6sGz4G2MzHkCChxQ1Ou6WVmx2teR5WVIXxQFWTaAFVMOEnxgjOlqSkppHnkCBvP9b3pgN3j
KIfaM4EiUfsOZ/uGCimXcNs27Ts00ipMFgabTqvJHMlXMKRWj4yj3YQUYUoPTIdEQe3AMpy8tWyt
R30boS812kDGqXDlzqZh5aaZih0Do7U8KCet2fnKIaQODhKiZb4Fnn3Ed19SFy/KZtdK+mqygAhq
K3UM955sLmQdf77HmQfog0AsqJnF5MVDOckohVc9oV5hYM9kwuFMn0qVubV026Y/JmI7o6fs8nTX
WtmN0d4pQ7Ru58EQ3cbKLlQ7tw8iWrzml0oTp2SCB4WyaI6a2V6mrnnwooaLkG4chcbb0GvwnTer
BkQAU60CRgVurGB8b+amNlEc8/E5lU5zmFyS1op8ieQHTZfXeNCcdPTuW23YKxNTJf3qz13IBlNI
K/AvETdBSPqfSigpwZfVA0GNyclhuc02VXJrcivWylWNqSG21X1fkXOXWUfInG4s39hb6ZNczz/X
bWwFgGQ9FH7lJpXFa2RsS8ZqI4JnGdL+o2bBQSm9DrvC0YNeKxcRjvWB+pxO2lHffVUCpnXd4Paj
cge1YuW33Xnq4zvi1NjROmqjmY0kcXeqJ+mpKoL3RsYQUuPSfpokZVf3wSGqoKxWhynjgUlD0z6r
id935SnivosMjbxmycUS9dfaT0jV3ZkkBFoDb3CQLEZy6AaIDbaqXUF3rGtmxqHpOqatyjIVq6hm
Tlfyjzlcmi2j8pClrBxmj2ZvJAu7s/ZTUd9yPxRRfd8Z9Wqq6k1PbjK276r0Ue5BWMXhY2oSIuug
OHnMaftTSq8VwVGVflQhiZVBK6sqEWhnfmZedEUsSyHWaagsCGO4enSSSvUQ4Ek0U1ZC9LWiC5kI
ElfBrZRzI+kYJj0dlInEoKg0d/JdGQwbn9CYLzN/8ylUZRIRWCuRQr04913MPuSzpTQ5GQ+k71b9
4DHUk46+sB5aGVsejM3EnYMBaLl+qj9avcYcGJ4CcZmmumiecCJdj5fygMyqICosNWPXeXXwm33x
d6dd05op07CF8AZ92fFr5Ii6oSVGOj3Fm27xyGPS+c3Zj4jTX3eq5KzMObqFJGMZXzbfiZq2hUJm
f6kFTBsy25UTgjQU8lZnbAW47Z5U+1nuvF1DJFgpnVhoZC2pUwg4Q91JdL8GO/wJqBVnJXzp7Pte
efELfU+t/O3kPyTdqYI3nbEy+cyWK+9OtmvqrB6rsKHhWNsY7EQKA7h/US3UJgLpB2Vh9su3z57v
cwHft/WLAa40FcAdhuAYyTSWDSmQ56rfpFH46KcDWx6cA5RxG3vi2Lp3wij34MvZVq5KnkHZk+C2
A4GzK9B1un5g7Svpo32TKIKI9ZqHW/0w0hFWM0HGE7+Z0RGk5U++aM4ya3fdAQ5piUs/pKF/xB+5
6UW8jpMAtw5DexJLdi4DdVCdlNVkYeBz6FmtKmnaGjgCLKBoocY7QQZOmZ2kkbmTknFdMByW25On
ApRmyERa79p29W3isZUfhuxmjgQofk2HsmsRX5UsYCAWB9EU54P3kHpHG80YebZJd2XHsTWL9kp1
KvplT/28XF8lyPSyMdy0yfRgBvdzecoC36ALxhhDiFz+RhyaI4NfTz2qgkKnm5opcDd/OWBB2zSY
ahHKrfrbjsL5llJpvd5POchGStDKIuIQhCG27BlaeKji47K0XpqmZJqCAE6Tmd7WbpzfwqBlwvjD
rI4TZRIsAkq+qWh9FmW0ms1xQFrYRV0HPNNpfiBJiu1g3enLhtLieYik1J9d7+oc8ZO71NsEOHFt
3XeUTLiBqFwwM8cs8ubBwXOZ3Cj2vCFeoQIN4aVITBK3pGiyi+BhC/yP5B7zCyOWnNCKMEiqv2Fd
6t+cf1VkR6ANmOvBNHw5xnUwDAtP4xiHHZnf5wOAuShdP+Hy21DM5yXvhVAXwEZ2QZ5uwiyBnxJc
BJTlnjemGNY2gm/SB9Wqk8etLNhcefCSGxCZpdP3zdr0ub0T6TT4J3P4aKNTJePbbKOdKZ9Lho9G
6IPYpalPYahCJn5EDAp67icpyPHLfYQ1MA/2rp13rQ1jjxT2UE3yheX+1PCWu7Zbq7I4lr66YZyL
csmPTOr9N6fd79QjlRiJOau034BH4BkzV7V4650WGIt6zkqHDNItn9EUj/ORp0k7fk6QpUF4/Wah
VL9RyYgqKFB4LWYUwDf+fAaOG/yvYcGJvtOcKXxWFErHX1SGjCokFMyo7JcEwytylEGurAIrYzzl
Peve+AB35ocZBzssUevBgOLAxlC7Dsaw1/LLyJGobweH5B98Z20rgt/pRn9tFbJUYdqKwhZnHoF8
eYq0jfA7vUGmmuw1cTdMKLfTgNPwTefKqPBRJ+y4xvCfSZx/7Wb9Tpz46XX/kOV+Eg2kJClh/0Lt
8adNXj9EJe732q2jbmeN/tKSU0Z/YisRNR24cwf7LBUEVO2UAVZ//2sFg3DyNysTNECGejQ0Y+j7
8iXojZwGAcLqss+oz8TAv+KEUxN4Sw56xTatWwJyX2SyBMba8TqJQzF7cPZKfkHqpHIaJpmNtPTG
lz43jqFlYB7ajMprZ9+JaHR8MWOZx11ZBxfIvGtZZayuNuugzZwyTtdy95InySUxyeC7GgSh2Kma
gtvrPuBY01F6zvi30BA2ZpmyxL+lEtMvH7TYvI/0TRP0ZzisuEt40HAaT1j2ZXq9Es5m/H6Ngpcq
feZw2zbdSsJiDVi95JTgt5zgRbUq8u04noNxlZrPWXkTgC2pwqUvxY5dSlghDA5gPTLIWikt1pO3
qCiPBMa3Xb2pU3OLvoDVNr1V6qehDwk4fAK+nAFb5yDYEr+JB3vtMeb1wkOUnRVtyTq5Smz1tW4t
V2g/UEF46JJ8KdIoWXlTfA3K2uXMewkhi7afA4RznaFLZan7AluPypZAGfqNP7slAlLZl8k/5vpK
t3dR/Rn4MKcg8Cf7ybpBLewhl1o4HmS8VCNYK6rqkQuoRMqpkiUIKoubDJcbm5PAMAjJwaeDxlBm
ayUSAKbqh4T9gjkcrA4JxnZtsX6+QcHZmRFf6+h6zRGgqEFOoirv9PI55OxYF4FDuiZs1ZVob6Ti
NgfbSCuhdtbVBx7SxrOqE3O7lfK7kJNRKZYprZo6zpyJZIFy15vZ2hrX8fiiaAeNyz7MeGZ6Tlm6
qekoCg2cTb/k7RHKqCimrPb59KrzqSz90gRXXDPQyPvCzfG7YR/wGRp/yglXj7TTgPLZYpVEryqp
IZ7/lXaTqDpx9DcOqhHPTy9ntg/OjMxI8Y7vbyVLrcPGLk2bVVWTU48yNvIDHpZyA3xlRRJ/N5fX
WrdNuVP7V8VEIrIBLTd4fLL2pgdqL8nFg4fjrVZiypvWOns5yrRj7dafjq2Fl6IxOMQdWjtwAK2x
JyjoQL2v0rtQptKqcRX13qsiEByUKWp0Zuh0m6YxGS/6ouwLR+OV1uKp5Hroi8mFtOdkc2BpthhG
nETg+TMdSZQnlSIFs5JXUviElxfKPw8iezqlHdlUM132JCXMROKsXi3xeT7CM9z3Ey6dtUCh6itv
GxRiXeQfOsERobXrMlfWYxduPNth4D6Wb2lwU5eAZZuNF48P8YgQlHMCTouDJ3ZZ9uTFEg3R1Xpe
EDr/3rZfg+Q+S45BCz+oJmuFrDea6yninNqtyA45RXrsb6QDbktqyYJl0lsoBCTyW2UnG/FLxtMl
TpUdeQwnxYtKvJszrUnb0HjWEqGxFoTk0CTpsYgGwAUyuQetPWj9g0LvRMcOuklXcUMXm3qsEM56
+10fUyBi+LcqeIxcKyQTkX4kZhblwQftI+rCxcWDxoAXVU9nFuJGDyPC8biLbaLF1BtN6jq0nVHB
XRRx4YfjsjIpv5aLHzwiF+W4F33lkhXBiwYfBPfTIqWrGiPHYSwQDM23KOBuIwM3PWOuXeblsAMd
tR0kLsfpnJECG5VPhQEcmluR5zSyoflF7MCkW1yp1BOwPGpMrIZHuZZZAb0V0g+NrrAPf5jRRrIe
8GctbPMmxsuH/RObHz0b2rjr9c4d48cwv8r9qhzQStzYuAR2hOFILEFNYAc96VbjVKXDWXsh1z7+
4AyCXIB1ztI/re6+RfxKQ/V19DddVVwNDLWivlV5Izp2Lk1cPN1FVF3m09bnKK5D3mGjmjmVgbVl
0jZqJG0bBAcrtX5IBt4qKFY1wwGfaDMHlXM/wjqI63rV5u1FKrz7tNEOltpe7Q7qjxStzF7ZB+1o
O35nv7YwMb3B3HvRxS8HgmLSQXhYMc0alGB+bhhr1fGHSdxFZ2KZYl+bNGyPaV5iosnPQ1ldgVGN
6UfYo/CokiNDwVZqqSaGuK7zPkY9C/YjGwav5KLJX8pyPFYDxuUKJkXWD07SpAef9r2R9h7fJHYe
gsdS+cbeNKrwKLyTBx5AfbwPehiYiQ4IADrApu/1bQAyq8eUakbJJWtV+HktVRn1bW4rqw72HF5y
zqBBvi+T6pIAecqN8VJjfEk6dlspOz1v0p0AqGgy+GJN4TGZu/k0yrfnBQJ6JMlNTmReWaDiFKsg
ntaSSUVpHLDghqs6rleRlQCI9tdhqrosBXZbHig3qfChjiFOkblwRut7BzjHWZUHtptEv7zKWqp4
hgYcNMIb93rxHoWfOs8f2cT3ZL0ZgM2w1mBqgQk2AL8BA8EWPjvmTXrflMPKiO1Din8OtiiIwEef
77OD+iTz2J76i0xxi0bwsVApLfHd2vssiEDpPWDPWVIk+GlM+goq1DaFOmB2V7lCkmnlFkmk3iYG
6xeTemkpo+N4c058amXKC+2VYqw5aqDfJ7s8P3k8TlPtJqzYj2CXjJhW0XVyMYvnyQOCod5GiH9C
ZavfHSR/l442UZuNrcEgAcNRGY4kv0IywlyMuW6kAC65tMZHE1qriYEOO12Yxqn3AhPoXcLnvFSt
k20YO8mKHY6JKHoqNl/6a2seyMbKK1/i8jMQPX+IGlds9kWWPmgU4PjZtAq5RzP/cyRIUCn7xNYh
nMtOmsRvphRdOjW7jyrWACWS+OjPkxGuZ4kWzO9jLShkrVHWVZ3kvXANhQFBo7PIyFbo2Hq98hXj
3bMYJZhsnIzNFKCFZIpTYeVs+xs7oiZFrWB1DMXRDttDNIXHSLvXmPkGaOaYsH5ovIdyjNhFdcl9
mVIvleD5Ew0z7m1U3MYJcT1JCfi7WIQTLTqnnM/LbNiNbQ6AK2hhftrZrZmApKRb9gpLD8E8M06c
ijcmfmQW1eLJN1LqxeutVysPg9q9Foid5tS6/Tx9YkJCuwuVUOG8ZOg+9aVjyTbtfkAxicRjxnUL
5NywT6FM8Q5fqSamnYz72/Y+RuPZDK5tUDjK7PrsmxWjUpp+Dqn1FFMvbrEOoAafB0t5lhjTA09l
GbcvDVMu1coviTpdatifQ6qBSRnPmRk5RYTduBrRLQGBEInV11lZb2LGR23UHAO0HqUii0DERLUR
XyopeC49iClGxB5AkaNmG8xOSBn+g5d0TlPgXBx0swcTCyfCVqFngOZZFPYMWrkAP8YPg6WPjex7
W/TBIlXbZ+YdCCSkq4SK+bJpTibe1CHug1Wt859GjXFXKcFZtQyqC7HfGU28K8tirenQeUt/J5KX
bhZZEqKmr4k4e+MPiblEbOrvpRLfZMjgNj+OnZm3DdmxzsRaHBpr7ptVXsVH3YRLZ3HEoXHd1065
ftON/m034SaadhPTRGXI78ykdJKAQWGt/yDXUYTXyCihO1jrOGN/Z6rAVVv15I+TA7JiZeXlZRhb
x8jiW12iWTjjg6slaWYRLo2iOmtRe/GStVe1z5SWLqSan6TGw5xDt6+tx7xh2xFXyb00Euc1XwsO
vYtGZtv361OX8c3JE6oSNCgQAwbz6S9HZlk1G0MXJWPjXN7n8bQKqqMQrwVJeoamqeftsI+vOxa2
kAGBbIglccSLVfPjs9eVpvs2PzXaMavwpyY3BFnMfL4wSpZVxqVhg03dVq/x5Or9tlbbGDhcdBvq
r7n2kYjblhut8lTHS2cdY6lB3wmBOEnwHeOIorWdMi8oZgVn11F1fkb0DliHPC4KZxjHo2TVu8Gn
R0Fam9HcnXrLSu3TbE12KW7LI97vX39f3ygMfF0mGpDAd2f80YL504F5SAJrTNViAPb7WDXBwYSx
Q5OR2xpvzOh+/VrKN7KvqcMkJfopw0C3vmhOQ4XtvmxyWozI9Ldl6w4hVTXchUPoRlV6lfWLzyaC
6djkOeMwrGRxGNPfCYZ/PZXz+jpNIRzNNUP/YsqU+jo3gQnTqIoR1g3j+K5Q6pXadtuak4j7x0f+
/459D6CN0jEQX+//878TLCRxyG/3r6OM1w8/zLP/dsqr92hMZjbIt3/BPw2Yyv/ANYfWj3lO0VUy
iv/bgPnr/kqT34h7STWxbvKPn9OMlDzilsS2qXIZ2f9WmvHPipGBqCYrjCJm24wsYJN8uSb/a61Q
X5qF/voq853x0232n28W+teS2T8sSP/HN/SPN8ezxtDIdOJC1WYd66c3l//dnyn/3Z/5d3+m8nd/
5r/Rn6mliXrhyYmqlynBzGRlXOTjqupE/YM5jKtp4VFYHrZbfzqFGCHUBiww82qzqs6NUa+1IVym
0vAOy5IJVK0tceWUy3BsaKP5Kxbh34Y2GD6CH7AS3B9akqIDBWro5KkpQZ8syL7pSUnHrnweg9m4
Uuz1ySTA6XvuiBS2bdJI2xV0X5AH3xLSdD0yt4WeEmrL7hptSl/GqbwO+TzKMCBPi5HqkgXz1tfY
j6gAV+lfKAY/Wc5zSHkcX9IQHJCe3ktk0siIhXewJFS6J1vTFbMCGkB+fCiqCatNSfdEFPRur0mX
SePAMI7SRZULUo8kxzdBqi79Mt0aan9JKqoyMtvemjB4pBEaT4i3g2fx0Rhfk1R/DhgT5/p08ux0
zaCdqokkD1wr1mgQhlmikelbqORQBxWVMMBGCPh8nQ4Rtk6cJK3XvYpQpaAFbCHtDOoGbNTCINXb
ohmr5IJsg6KFiq6Yrurt5dSE0SWbQetWpElu3pnMlL34hhyyYys1vRt+SDK+iVT4fugsePMWuBBu
dYOCYtDZS80LtiaxVlJfu0DpNzBEHatUmKr6FzXIT5VvHXM1s5+0XJDQl/X7ocSUEmiLsqeOIG39
BzEx8Dbyfi97MYNo22EOY2zriL/YxKw3CXmFrmmvIjsot6GuLu36Ykn+egLkTKZ+XUeg7DqkaPqR
tx7YgTEwC3rb7Dvd8p+9nM9aJYaTxYT1/cCx/RF74+DfjykdmaKspE0eM2oREg6/aMQC2tn9OWE+
OpEjo5WEbW+mGGAL4/3U1vfFmAHepFV3oXmQnmPTfpWkYd9RtshpLDnHqbpJq6neTLYa77qBj2BU
2l3EkRRZOaq2SjgRDhZRvR1yONtF5n2g53WuGnr+qiriq+l31ZYOXgNLYQ+wB2hsYi3sytxxAlpM
A0O6gk4ThQ8J86nsbmLKS9W5zLszEV6xMVm1m9c65IYRQrVOSw56QgjSVOJsn8qBxhgqBKbZ3E78
CSVltJ5kBDCjMZidV3u1L922JjFd4aZVjI8es6EqfArlyYDWBRbfzIgp6s3TS+zhKZJlvAltpL3H
ZvWkRNnTaNYkG0j54cAhTrzgvS7aLj3HtLyZnnSsPb91I6ajnS32uWHAvSdwa+rPJnoP3UmfAbSm
sIf6g3F5LWsQ0ppoGQbakj4S0Ie8XynfyZY1J99f2+xHXY8PllXfxAytwj7o72vTo7clbBHesiI7
9cQhqYWeMWqqf8JP5tZmyoQ8PlZKP0v+GbZXhDQYulJXOBUWf7nN8W+VO6OUXpNpZnkJgLYG36ox
kfDtM4kAx0Mb8PkTe1hbZf4WJ63maNEo7/zyxTbWrWIc1Y7xTwe6qY+1H3AHXuvEd4lLHbLGm65+
W0G91LuoAiLeI03KCSyCSqFuuT7Z83rY5ZhREzcaitWQRBc0XoPDn42UpsaftozrmFNyQgp10vCT
tGKcM+x7ooiMUgQOlkefqXMmJTXT2+IgC5INk+kxd2h7sTNa2OzBVFWuMsT7UEnQu7sNDuStGkRr
TeRoXfauAWNpjLJrVere7PETEGrGvnoZBmLgdYWCo18jvj1mKohBivLYib5fNV75rhWCYZ+ZOV3s
MQEkdN1Y/WliqFl1xSrNhw9IUteeCgNt0tdjat5FrXTNgLZVBRM/gjApmVT4petghuSmPIByQWyz
QJOhWNmYxvWQhHcSThVf7ndaSyYr8k552e6muD1pScywgIqe4mXox61PY3cs+xQFFG6LG1WpfGfC
P6s8w9CpFbcEDGwqeM/peTEROrsW49adguIfqwONTeNL7sOV64zuqiQJsziKFunb0RBcGvutz+p7
pm+rCG8c39zVgv6BqQ9Naeo3EkhbXVE3fWWeewlrG8oLzkpwVbBpu3TdzPYEEO3brmwBlNKtgAVz
nWijzdMWITwnHU6tM8XouJmN3mn8t0I81em0VSb4wp22iuQPQDQkghEZu1WC+7ZUnhVkLWlqHB4C
Fz2mOhqLumebpyaw7kPZ23VTthBpoW1HhPIuEyySrOO9XDV8eiPJXF+IalcCkne8ymtWusp2gH5j
OPgCeUUXrt3abpZ/5AFl3r650mUep/6m0YvgLqD86i2njgannCfBA6xSWNKLHMlqGw1jt224bYyW
Ma6tN9mqScjWx5zzt7EXrv0mhsBfxhuD4mq78Vy7u7OZMvdiuJaN4qSwEZd4ANa9Lt1VzBEazV4R
BeMj4pjNYSMRQ4aD4Bh4P6ZWf1a9bNGp4ZnKo22B9bgQ9s4OIqdsYwqpTcdo7XNuB+dKNpyiDgE9
TuOyTuTHwGMSMEj0O5DG+0x69giLEEtfVcb21qpl615uiAipIjf39qA3lwwAt8H+aSW81nquZLt7
9Pyoxw0GzClxPHvw7eXYDXK5ok+LvnBDS+TbpKj8M2ReWJNCr73HIU3wd2J6FdvALt6q0bDv05Y+
qyxgoFJPhYPChTN5DI7mFD1iD2JqVzZQsDNY1IBj/PrJl6QT2udDHZrrIiZdnzEmJl09mMmLWUHP
8KLg0hvN0WctjHCYF6N2yGSQ/r22M/x+eKZ3A49qPtDyZfmyfC1o+AKe7BuMqabI4ZGs/SBOC1JE
AoOuyzVchonBHvkowGk2kaPxqqUQfmUUXqiKVR24Kc0oaGqC+LCGTR8zOevmoqWxTVlQNdXfsQpb
1j4v7QRgcNyDNeusgpKtOm/KDz0dDVcfO52+knmhCEMfuc/zJdtzPXBh91YOgXwKFemDBEXviLZR
XR+WJ5+w84Pz37Xw1+LvWvgZofT/XC38n9XbWSYCSUeNsklqjsYl8UUpg/nFnalD4PH1mePCTuD6
k4Z4+Yfi9HMd/Je04V9f4YtK9h9rMv/rK32ZErC5Zqn5d5vM/2yx/OuLzP//T7rawDDLA/cFpUxz
WzXcQRBnp+zog7/8zRf3u5/mi6b9H6xMn+tJf7Lf/vNDou+iH9ok6Y0vv1mhRkkf+EBIDDYyOlBj
DBwEw3Eilnq5DuD04Dyud1gBVpWMRYqeJJ7D5iGoangporobgGQC78SxWJwIPzxmQJMxLycXo+gh
SWT2wK61DzfD1ELK0GRwILTTbQAUL3pB32dfXOLBYmrR+yfNIDFqSuucSoOkp0lKaLeBHW6iea9j
G7izjI9UtnJ470pyblN7PVkZewGe9+QFVMlYqT0GD4oUV1Oe3evDWK8KRcEj2y0tnL0aO/3IvEvI
Dxp1TbNAv2jq6DG3pWUkg3nxeEpJGIZsmlQJe5AcwTPGWDOJzE05KXxe+sN8Ha9CmfBHKlxKcZ+r
18Zq+wNRxrc8C5OtEfv0OgztTqqYDrd/NG5Bdgl8fVs3zV3Q0IZUJGu5sNZSZW0YszWLoRzwRnSU
K7SF+q52DKbGcCJ5k7xYQe5gY3WbADcSQ/NsEbU6DirlVSes5Nntg2947LFKWMDyXlIkjpTBMh/z
I7xTkFg95vFalj4KOKoO3nacMH4877LSixHat/Zg6cdarjhVtkuRmPz7O17nTVXZbmLxaqGUbvxa
ejBDyhXllOhr1OI1meCq6UNKCUmuuCMx4x3TVzDHuSOU8aB7zV5MpljFevEozOrTs4j+G0SlY+0h
wrjZZzOBdVLJxYUvXgfbJB/EPkyeswQskWUo9DHih1Xmo4rHgYhUXcbbrzNawaYH6i5vsnpqXC1X
MldVK9SMSj+MUd7sjIwAigbUeElS3nOtEIYtbRer2DClnRlq6SE31acRB8ay1tvokBM9XFbY3LdY
LD7xxeNKU28TMSmE2yOxrjPvrKnvKUUT3iTnNJL3b56gYxU67w7KrGOI7o5f7a1iRBtjHkvocljY
GugAGWdVTuAyN2axxIdvXWcrW1LvZWIFmDtvbej/nJcxUia1v8tigjdGWar0fzBfVAzCPIK9YY0T
i8OPFBfYMkf1sU9hiwdZheEImMCi16ILUOWABo4xXeo+EQfTDu60QILHFcATVwreNrXSDCU9HFdw
v+4RF8TCE8l7KEkp6Z4RvxuuBLSw0GlnBI8/CfIIeeDBdIQnrkliX+rmazNMr4WIZ9NYj8uqE7rb
1XblBvQVrDzIeYI6WIov2dAlh15o6659zQvZyUnweXK5KwNci3LWL2qB1lAUcvGMk50Jb3rUufWW
cYX9oYQ72FWTEzXSVUSm6VqRvFRj+iy0z7ogXqbr1bEniAvSmTaXdxMigp3JHwodtNCEE/zWnqGu
IPxwrSagXpWqMpd94++mDkdGYlMWYXp7fURI0LP7jINLhFNryN4bY7oPq/ltypS8pGtL5GszHz6r
mU7Jf7MUo3qqh2hfVNyu+uj0iv6m1eo7FDHX68Sxsdhf+xxApVStab9SjzR3LVB3oA12K5FrpzDV
OLBrHFXhQIhAHPshhhztL2NOikndc9YJnVjp+CSNdmebHG6pBXkWxYRXsDl4Y3hv98mq0jP60GAN
5ze0Dy7D/HWu3wsE+34vdb3oLa/mU9ArWU63FrIzjhP3kf2savpzwrGxjryHxpwPYHPvTIxIFQeH
slYXv360/XU8Jyy4JCozupnd+3U2JUH0LIy0HZaF16C/dq9eIG1RHeL/y9f5srmhzqS1JRvakxLK
Tk0kjQC3KH+DWlG+eVjyaeZoPl5+xTK/7AjqPi/ApNYMwKtNWFjBuvBopAC/9gAQYwM18SYXSKV1
FzuxMawE6CBNGhQQHxhHO4zLVppylJb52ivbDA4E13/j3P/mHZrKXDduGLBiDfNLc8Z/Bs38zUYJ
Ngd8Wp1JLP/yZQ+BdGYbzWxOjHp0YGwRhvfOKn0aKT7+9eX0xYLwx3aFD8eI28AaIgO2+bInywI8
Yh5dJ5UbbScX3pkbr/117aIXraolgPzfGCy++0IZVOP8xV8xZ97+/IK09tBxUsLNx6uztS7GwTuT
tv/Nzvmb/Z9pa2QtDEMA1P76qQzNaypkNHKKLMZa+NigEv76i/vmPuQVdHwTM7bb0r58b4lkDTa0
xn6ZhS/AbVJxDeunX7/Ed1eBTb2HZeERUYFz/PmbspRJkbAsYZmrsztfqa+2IQPZMZFH/N/8KF9S
Pf+8DEjusFoRcMMJ8uW1pqZSg1Dm4ygfmQZ7bIe+Z5OyJc/Qxbtp2tX6b3wnyp+tNv98TTrv6EDR
ZaGIL19h3yOdhulEzoKsqU8Wuodpt6Qa4waBHOL+ba7eFXaA3B6dGSHgnjc+MzmToROXT5LNeMXI
qteoaNxff+9zDOXP43+sFD+9ry8BuhAH2KjCs2dfzbxg4d/XTwTJ93240C+/fqVvfmELbxZBFH5d
imG+BGLGEZ5pJGv9MiF0oJXdWivNFZ5KT/N+c7l+9wNbMlLR/Hq6Ti7wzz+w3mqTlLd8qGDwciCw
9rUcNTYkyUjhVVYulB7iJT6+vtYmPMf/lR/7T6//5aOCtKC1wPQxsi7Gpbl4CRfQ7RbN4u0xW5xu
x8V79Lsz4Dd3KNYqg+cK4HAY918WUbuTqQYOebYo5+COiMqwol1hXWzEkSPY9L/YO7PlyJUj2/6K
TO/oi3kwa/UDkDOTM4tk1QuMxQHzPCXwQf0j98fuAnWkSqJSiSupH1tHZkcUq9IzIjw8Ity37/2h
rny7uVC251f0hO98MTp5RyuV7+u0sxx4/TWA2YEmL7PwrdB/FumqiO8UdQZCdmIPmegUqNCVqSN6
a+KrmtRRsROpWKiV+kYUWdA1yLXEfLFkZRtp9YwbjXM22Rq0QRuUigAC6po2GZ7f8k2KjltBmYdX
5sG96XhSnJ/B0RGnJgwyyRwOKpFIm4yoMli0QEceJYE7sgAO7a1HLQrFe2uqdUUu8ry5Ca3OZxQy
j+1NIp+b1UNjKUhjcZXM1MVY2nw87Kxb+L5cJ4tuBXTM6jnfHG9P5wY5uV1ldU12SWaQavrWCJQu
6KOpLlBhiKSLofyQjQ01lZFlKqYaI834zKm00pchT3YGBOJZjAJCjfCDDIM3GiPi1svbJWBO6m7R
lTFcd/SgVfT3it7MfH8CKH8f+kjaLxH0UGD4Goh0r62KQCQ/Uix5OmlUaDP7x/amv+5vlCv34WAn
69ZGudB5+l7fqhfBAp1Ch9a3mSU4FR0Auf39a0xWoOF5WPLOrJ04uxUTHghldm0OzeN57zoVDo6t
TGba9UAWZwesJMlHCl+yi/olZCAyReRA3FfBNqEX9LzJU2fKscnJFpVjq+pyE5NdA+v/PoWKXy5v
re7hvJmTTsRhAhukCCuCNl1H1YeQLO5qlJnHyjipmCTWVkrcQClX7FtV3bQRHVImtAORUCSr1vw4
/wVOhSITWKYpU58m8E0OlC63uibP8KN0oIsEci9auc5bOBVbuaFC6iUSXBHB/eqpYqPGlEyRRTqA
EDEaeRVk8gLZ9YvUEFfaIK7PmzvlkZBfImxqgdNWppeBQYv9w0FjQPTKHcRbWH/7eua+cSq2HpmY
3riicEBAq8WEyku9qiFH9v1LZBxBG/G2dRXHSrrb86OaqMx8xlcLiKUkm8DPZdmcrFMIwF/xCmw+
LjIbmjGOf3jwrx8fibCb28QmffDgf1/Zd6TAkF3aS7toqy9eeUdvX3j1L4qL81/oxJY8/j7W5NaZ
NVpRGi6r6iN3YKGeJpuQHdeWt+rqBypoJFiiG0XJlBlv+kz8TgLfF8OTg42ycqbFoztdUCHcXxfO
z3Eueuf5wrCvYVKxM5vy6lK7Dq4EfirWP6EQWBh2vxSX+ZtlP9I7tkjs52b5Yxuty4vWft3TW7uP
3l5Su1q8PpFes+FMXCjL8sqi2HgVfS9Wcw+F8VueG8UkfKNRfEjSgVG4CHgUjXARRC70YsNSgN4s
NnOSIkN0HYAtcPq8/In6xsz6nXo2fJnHSeQukTfNCxOHImG0v34AI3WjbtXF03IHMMw2r4T9XC7k
REj9YnEMRUd1C4jDUdrtsFgGd2L2TU+vDXgpjYfzjnli/3+xMgncXWgJrq6NM0tWMvA3fivTSDLj
hSciwBcjk5jWiNDLJ+R5nYN12Wf3XggvyI0INQspvjlixLmdNsbXo2mD704EY+i1Dq3taSnd6yl9
XXTB0yQj6wIwFZrhInEmxM2t1TgBR0bVvmvkVGKAVn4J0g4K+JtMOCw1iJzOL9eEzPpvgU3V6KuB
kkKePs9lyRADd1yvxL72F1TwgW2YD+YeGaBqceWPnnhBP6FwUeTL0Hk8bx1a5VP78Jf1SVht/YJq
2lhmIpFig9daVKgR24eVyQOLjs718yUs7nQ9/kSccwMqbI34Btz9QGZmjq3Pl+PvEeHv32QaUBXl
AI1izDeB+G4xrJRV5dCLvxaWhqPfx/YVYLzl7aO/vXgb9+eL5FxtKGPN3HpOXePpiUDuSTUNxNum
zwbBywoFeS56aNvLUtwnFv383Yvg8wRLb0z/pSx/pp7saKi5RNa/8GaxEF22eFlLPLGnxBZiVVam
Snuqk13pgGPt/k1CPsVWyxmfk09FX9UgMShSWCQhOdm+/0i8zPd4yXJV/58SL/uHzRQQZf3mp2yP
ke6VhJ82ZlW+7sfQKATX9WOSPFrj222ibPxY2xdpt3IzYxsCkuvN+iYJQPCFenen+yBtYdADAFhn
QHnFAsBiS0dvarn0pkr54FSIFzwY5qHfaJ3wVLRwmKga/aZxTIt/28KS0CIw5as6OEDvNg28dhX7
rbtEYvlV8bhv+0FnrvRc7C8LkIU2MCqHitG+h6jA7npjnyu9Ta2y8W4Vqha0g0FqU90mnfFNjI1v
Qsbl3RXjBUBESAw0/SIUveuyRZzTCJ3cWye5ArUGUg9plkKiWnxIAdUo2rYaT7sWOyRQ3PAtS0qn
VF1kJoFjwwqFMvePBnHFheAt486maZNOTHFYytVPqTYQnLbARwY0J0p3eRYuiOM0WFL3JGVdIeLV
BnuqNG+qBM2JIlgo5VTfDpnGyzJLLotSjxaHIaQnG16cBKqhQYJWsoXywmjhwjKCj0om4UvXNjGl
p0M/X6A1/y2M8295l98VAzW6EpxYFZuvcYmKBBioQqL8AC0CnNkwbqXrGkJYcO8jfBllBARwdkXA
+zGskL4tA4QwpPwGtrkrUx+2UQCwL3CppyRFeKULLrj3MnkscvO69cR9Cnyyyw1eiNZIdIxitRJ/
j5ts09SwJIYg9+ghRF1VECXfViq4EoBErSO/vq5ygHUl3cjOAOGq1XRw6qgeZDbwclUZXEixgc5N
TbpLqxDnrBHBcWpD2kk9U+mlypr+8GTZmQErP8pb+IAYO/OmhuEL3RjP8UqWOHF9CE3b9LGwoiXK
sUikKYJjGP53voJAs2B4k8gy9fFEtlPdaOlZJx+UpplGMQ7Bp9J4MZrm+RDF+xZR3rVYKtz86M+O
kf/uDteSy6nRp8XGgG2ik8EJozRfw2wEsFxC4dOrpHXYQXuaViGyaKMOR1IZP7TSQo3CMp4sN/mm
qzkcNL4CEpK+VpDUya7rcI3hNSrYhkmt012QaPA8NLSlH5Kgtsu6cAyE1GkHNS/oiPvWVwKi7feG
5BtOBSuBolu2EaRPPohIYHRw7AgJD4bwmxlq99XIHZFCBRwmzbWS/8hS66FIM3RCrNi6KODMWRwk
9x54v25HlllcBEVApTtHzTRUUAhVErDlgwf3uZHtVNfroGp3Rcgy6usIzeEDFdu4Fh/9tn1NZEhA
QCiYQ7asrfJb6KIPFiDuYVtxK++BZkAvD42QFH/jQZIvwtrfqWW/K/Xyoe2FC62tVpLgXsZJ+dRB
pQiowSHFBgQCCri08qD09C9ahY74BiDXVRS7S9Ub3gQYo4Iuhs8+RMq9u42NetMj+fIwWE2z1lRq
UZGwbmuPKjiFxitprEyZMPCb4MGlKlz6BWyi8J4O8NDrbQ19q3y41WvjXo+bBgl7JCSLlA4RL3I8
tI0pPQaHy76p94kByw5Mhwo0u1pDPVwTFMph2qqC7CVTq11T9YuD31+ldfoE8PNO7KNv8Ap9qwqd
Ki2EQHn7LkIoOuIxeyVeGV5P9DLWFj3dngRFgCxCjx9E8Y3VwhV4j0DIMhDbGkVWC6boEklwBeZF
+oEAR783gKFF04XmL3mRhtT8VjextJJ5WN4Xo+wKsONhIYphuDPbFwpqSx1ylFUiZdAuiHF/QQ5v
J6TcA93WsMvK3XZeT7zOG7iACBRDm+WQyYkgLaPnjqrfVaGjTd72BSheKApSiCXtMBGqTeamMF4k
3sKUAnMlRbDOUa2VqPR7+jgCHAy8I6q42SbLLICx6QWQy6IM4PdJeCoV/J8gu/ursHozrX6feSll
a+tWh9tU6CH50SUnqrx9FuXXYd1a8CxbthnVzyL0q2a3E0uq4SHmRcrYAeK+cq/BaUGDcqy67aK2
1Ful7w04UqMOIIgs/FR9pfH4hlJ9HVcWXKtZJC4qVesXAHYfDTHRQAC4l7LaDNdRTsYzs0SHKwdq
CIX/VoKrLmQUU9GzqnT/BawLPGi1HVjlxq+qpZGMOeZ4N3AUrFQl/fAOWoMSWPFikqNhIWHRK/m+
Kmx+On9vUPN90bL/ddG9kGEKrL1IWiPqcHXI820n1xclYFXIsiQ0JhCeLht4JgfYP6TvLcAIO2gs
2FsDcQEY1ClC4VFvq2VhHK4PhkeWv3jpDtqy6PHVBAXiMs8uFE7AivTjqMUU2FGpX6a9ukVU/ocm
wx1JrIeG8YGHw1YvRdpKSg3tOxc9qd6CrsC31l3G9CQHHueWDNcItAVduo3FokLQbQCJ0CSHHPqJ
RDQgAPpfJen/VZL+p5SkXWQKBZ1oh2xhJHk7CRnDJhvFd7bxEEIZZ0JYTZoedjR0pOibMRdmZTzS
+LFzYWALEUlM0+8+bw767QGKQV4Tld4qtw5Ii5rbDCJhsHw3FqKLJuKLgKbteFRj7MQfuefy7o+A
xdN/0aBYBhYOHg1lFYyCjrSVIFsORqk1WhBIETpedEagAakLOrxTbnEh5tVlDmOV4Ur3ldzuUqQj
6V66lJGSzKGZifT4e0WStkBq0s/0H1Amb4pRgxKiBRreaGBTk2AbwpuCjmm0potDlQeBIBD8kGE4
phvxmQYFwYlGfUse9d6FlwbyfTeqX9J0IVxF2S7ub7LQGTSkMQcPzUix3Is+gRxxvkWVUdbUYHQp
XWUjVd5Wh+EA8jxDHk+ONbf7FY3y5sJFBNT2CaFS/QLAMYVuLHzSo+ahF9QFwKgHRb8eEq6PlMZX
klrC1d/vDoP4faCZhxajrYqcIbTg2ZOp0kEDg0Uc0tjTL2pRR6BBWPiIh7Z0P2Wkrwb0fQodgED7
qKTVWzMKjRqCCJfJ8CHrjwY6pEPULg/oksqjQKngwXCfGCjfVEFP55q0SwIKRQqUtcCK7PCwEv1L
JYItxUK8r0HDTUHyz8Z34IWJBnJ6pW4HkrKtoufYusvLbaiNJNN1vbIOon2A7Slq9GdLfag8tbDz
BI759qHqX1Vlhu30RDl4FPvSIQ1QSW9rU8Lh/xGV899TFqrGU1BWFXRGJFmbZF47L6xAc0JMK1bJ
evBh/NEMfKWR9dX55MiJFOFXS5NUa6aJBwva24EUYUJa9ceDZ7+/Pj3td87Hx1xy8MSoDLSqTIqh
4DSoiX594OZJldRcAUmxoFShcPEMmxdFzGbAEietqDCfkmqCysWczJ0S+aUsDrT3wTNzL1TOoKo3
ZjOTyhnf4l8zOarBMNCCV8d6x0gxcZw70xBddrN2lPCEFaleIVBH2yNJoyaeyUJKY452YskE/6N9
1jpQIRqzBkdZOs9qXMmTI8jVn6X8MoH2j1C4JUfXIe8MSQ4vbGNbbI3tjGOMI5jaVVQqOpICLoBc
zVe7ANqsokIQ2TFpVaoMdIQTns9EF+kxr82VnKZrT2R3/0gTBIRn3PL3fCheYlIHgW7FIkk1Me4e
BNk9QBHtWLG50RCnKukbkLEHiI1s70qlCNzO5OtPLOnolTJ+QxXLmoIgFDPqVbdHKUyL6HkryXR4
qGfWIvoq2QxS7kSmB1OwulrgS6C4neTlSXk0RZdCWtw0FmV7IHwCCciZBRznaLqAx0YmjgMCV1Ra
vSQC70BX6LfSq/rdgLPzpqv/JVNwtCio5bFi5iR9rUdAXsOm6Z1Eo8ct0sJtKDW09GfZLjEf4u5H
anm2aNV24c3Vik5kM3GVI9uTLHZmZrDoHmq0NFWUALR6eTjUPNdyW1BIMuvaIvVv5PYiL+4MHh+u
8c+XCVQTTiKIkIgIsEZPAmglNbRxm4g0Vcs+ttUbFBtfckeb2Y6/FyO+WpnEm8YMUuRmsCIO1AHp
AIRYO1S+lUG1rV3YZ5uZIDpnb+qhkdBKJnIgXJuWjb6yfhoyyDZneK9+nnfTUzv9ePomXloAxNI6
Cy+luaPSFkijW3d+tWoC1CVs9+68sVNb/NjY5AByNUSoLY9RGT60BQdhp8nXhfQtd2ckQk9U/KFH
B44I8AdkDjX/r8ETilm/9PVCdIT8oc8uLPGjDzZN+tFB29De9w0qFSJU+nNIjVm74wQcHRa+JBRQ
jWK3Qw3Eg0u2vwyUa7rkeWqaJHHLtSzt/ebhn5/W49FOtr8ZVYaRAZx34op0Rls5uv5eIDqhyDNw
HOWUtxxbmmz2XNYHK0iwRIHDroVLX/+Zw4KhwhldW+s+J61XvUV02hj5k1sVixHMeohu6f83hgrE
jljyYjCBvDuaUEJ7el3220OtwDmbQnWBZMMr9+BFUTwO5GybAwXG4Lo4XOhu68TNtQZVrCErpJd3
EKlvkBP79+ZxHP3R6hmguWQEpkSnV9YtYJS+2NK0mqOad97OJ3hhejRYIIqoMwAsgkbzq6EqLrpE
imjHA1MkDsVah4mj9x7S3L2V4EGF0hmOxyYfewTANUHXHZADqcrbuu4W9GajLWAHfmUfsu86id00
W0uQFArlN8m/bIxsP4i3vRtu89whgbVtpJmQcSrkA4umo5CuQgB2U+I5AZpe16+g3Ly4vH7Yvu+X
9/dv52dIOhEpMAHQW1VkSUTF5esMWUOJ2ivN/DyUVgIkwkN479KHX6HDaxqLQefe5SFJ4RBOeBPh
VKtazVYJyiqxsJr5LicOcgtxCkURYTOjYjO9DCVRqJT00aCnfQl97cJKfkTam9TdDcJdQjOK9SZD
o37e6O8bTRO5CYm4B0gU6VNd4MgVZTSczKDVRKfuUbZQBkgHeRy/CjTdu+n3OHqES/68xTHQf/XJ
rxYnWzsRJLkNDXr525CrXrMWZ0uPvz8MRgu6yq2dE5ur7dc1NcKgOSQKY1JdfVPmiwzNOhIBc5tr
jHa/D+SXmclRnYYWwxgww/sNVnlhlajPTUnDmieuhdh1xMa/kUTUhUBgVGu6A7tmCVmhEcFRG6G/
aDd0GdUoYCmu6CQ9hDblbYAOWHXjltFdCeNjWVyVUQ1H51our3P3nQBsy8A94Rqo+x+tRyln7oqn
nFqeUdeHVgEw2OrnO/LYIdB411VQ0eAsh7emQP2lbw4PQxwOtHjBXOl24UfQvqYhPKZKV1moAUh2
nyi8UMx+36juY678VJP81Ux4xsckZaqIRHMBOar8kVmPvRruaQVzcrG8MmuIhzLU8ix0tTP9kEP/
goKFFgUrteoQ+PGKGx9GqH/eAceyNCwlkoWjTc7OQo1K0lOMUC/2RrmnE80+b+CU/x0bmByTBzRd
a7nHwGCuXVjd4UztYLY+b+T3wDW+epXx1cRAiO9fnVwWDgOIVYyguhJnyHNAUjMsU6mdiUonUBVf
DU3cvKnEuPG6TgREUS2TR/8BFfkrc93ufw7gUo0rdVEv+5XigP9b98+HpeQgy7WZawv4fGhPdtuX
8U4CdXwwM9U/8DWaXf2MH6KPdCXt82vBARmLaIPdLklLLaOteV3t5ZWwle/OT/iJjfHlC4y/P9oY
lBDbsIYawiny2KG1Usn6Gb+ZszC5TNZS4nVhg4Uk3sFNQZLh9vwQpBOe+WUME9dH6gIGzhILlPzu
64Xo/ERlc6ktva163Sx2H3NH2u+vi6++M9kJoRw0QkrXgROqkpObZIMqo923SXEdVPG77rfXjZZ6
m/OjnNsZkwPGqJoBIUsGGfLaOJibOr2RIICW5vIIpwcHUbAC/RictZPLVSEMDazuByZTcRRzpSmw
XNAxu1FJdHaxNLPfT1sDB2uhEgx2ZLINub38EVRCKvxGPfYjIbQAob+gUg7XSzjMO2/mqP4H/vLL
6GTT6UVf1egnkP4BdvnzsBEFO794/X7lL8NvaEeszZlB/oNd/svgZJOlShClg4nBRb0Xri1wn8GV
u/5BrvLgwO3+0CwOS3kVX5X21WYGRPmZjPk9wvyyPdl+meXGgCix3Tn0CF8lL4cF20NwIDdbWz/y
ZeCYD4HzdNXTIyN1trCfe9X9g1D76xtMtidsbNCxj99AvTQvKQTvoUy3/QWivG+GU+8C5z2wEwcc
sLEubYDAod1sso048/g6HYZ+fYvJps1Dua3cik1Lr99PQ1RLu1RoAz+/SU+8YDV6dhVDou+K+8YU
BEVKNSsCgV0acNcua9UxxvoAjIGuHiy9IUcSJnhuqVe2RcQ9PJwJhaeCxLH5ySC7Q6ykctNzzYHp
bYCJW0OHo2+kK6j/Z1Isp4LusalJPBqSQ6GqGXGipe7iWijLw/ZRzXjvqUU7NjIJRig+IvcdYySv
n0MB3KN8P7NgM8PQJ68TsXGpZRtYkNfwlq0pBVLB2dZOuEZDcPVWr3grLs7bHBdhuiOPBjXt5Ar9
rBWjFgCjatQPUvSstOGqbx94saQU6eYSqXMDnERYN5ZQqolwCbPe5+KtmjjNHJP6zCrpk3ja01ZV
yCpzWMvvYHBsYDjnZ2zGradMKwa5ezfoGIPvgZQHKm0M6IbeKOVMsWxursbfH12GXKg1KcAyEAGt
njwtl1HW7+lsXp0fzqlD79gBJgGxM1tVRkSAkJzcDfGLAc0ACL0UNrrxJSybh5nz5/T0UeshlSfr
qjXZqjUgJiWHd9ApPgatc0Tt5jBe9tSZvXR69n6ZmWzWQsLV1B4z7SFehnr000KPrMvmFun09vmb
GU2c7NjeCxolGGOcQDXZuBWVp8paI2Qgkg06v04nqotjNP9lavIaqVLLT/wSU4rdLBeXP663EHcs
n75/u988njd1fu546H/1vLQTs7YQcImq+VmiBJKRGAHFfd7IibQQ46Hre2y3pOygTlYIico4QoyU
tz0swJeyI9kIv0M5dIPu10Lbddt8F63gAl7O2B0/97eI98vutB7WdI0pCaMD0tSyQsjN9uyH19cr
5+P+frf7eDtv7QR0+ssop29IKY+0TjSx5mdde4OotQBYCZHB90StjHfhkPW0JEOzKdqW3qNyEave
+4Aio2Krup9xL2rgb13wnO6eKwtxQLeJunpZV6ryYllZ92EIagy1pNJdpJx/ZM+yRKtmtqx8MqaS
ITQh+TeRJJ44RHOI6rr0JPbsEsaGBSirdbVLwP8f7HJjcGuDpG8lb9MNYFz7Slgg+r0tZ+LUybih
a0BAKfZRKJ7utM7w5RBeUUeKAWAFQIsN0N11sxEBOZ5ftJP+f2RqstNSQTIsczTV+9JKSYqNCXQt
qrvNeTOfrXW/eSKqr1zODKqk+uSCVJuHwChL0nQkQ5cXz49vm8fnsTUrDOz6Nd7ngR1cwZq01ffD
bfjYrUgklzzCP66WMze1k1sCaVOFNC1bctqln8D2gH4vfpOp0DHeNWK9UrofgrgtFYCM8k0ZKDO7
/2TcHEvEpsFbC7/6GmKGrtbSWiFrLoxyTNUC5ILkOan3jqjg+VmesfQJSTk6RjW4O11xLOMAkwRR
G6C3eFnGu974lkszF8TT0/j3QX3ex49MZSkIqgh1Fae6Ku+zd9Jst951dK08nB/RSff8NXefKf0j
M2nd0M+rjhWH4Idp3SXmujdnNtsJpARh68jG5BZVJqiZmiI2KrCtkXoLoMtOpPuhWAbGYw6jWLYN
8isF5dIWveocutPzYzwZcUxyb6BCFFmeliWGXBbSMuUIKrpro7M2RdPNXONO+8UvC5PNZxZpk2Q5
FqRsW4f7RLVsFzIQOXbSfi7Bd9oxftma3HnihCdJF2ArjuVVXbt2hr9Hh5qmkMaCkBgaPi2FQE4Y
ZrbZyaB5NI2TbeZ5udzCUE6atFpIwVJGLq7/EQDNP79ap0+5X3Y+i2RHLhlpQNSROeXS/do+q+vk
ytxJi8KxyFQK63KpOMICicyNaQ8OakPOXA7sdCSlyESLEqFUnzYo0fCXimrCKUsVC4Ad59L2wL8S
58D/vLPXS8eBuc3xFrCs2W+d/fEx46+nb2dH32DiTq1RNXo6vgo0G2FzO1i+v7bO03K529xj8V9I
f0Mt8mu8E4eCHz+KILrnLkji39IXybAXq4/zi3r6gnZkZOI8edPp4NnGSf3x8PBQOdutvVxS0rQ/
5p6Fpy8Yv0xNy3KHQ+hFVoEpsAv2j8L++WNYrGTnwbaX+++m/V1y+kVOG9/b2/kxzhqeHPWJCjVz
I2G4WLqX7aJbWjZNBTvy3qvV+82Nceve69f9qsH6y+hBc+XjE+2cBNqjkU+uVgbajODI+QIaiEGa
sZ2If9S31rO1ZW0/XcGwt8kuEPez9nOUWHM+a06CfB3QkQaCA4o8+2Jxubq7eb/Zr53NxezTZXTH
3y46R4Mco/1ReIBQr4v1HEP54jmzr8EW2ZEDa7x9Q6PmfYz90GnmLq3jzJ0zOh6jR0YRJk1TKOVF
55Hy3qpeXG4RPlyj4w3JBzQfewfOc8e4cZeP533qdNrtaLRjUD4y3LUHTxMzDC8uH+4IPfczBk6e
/0efPwk1hRIlmj8OLAZiUdwf+q08y9s0Lv25yZsEmIBuM18dx5DYl6tt4rw/2Tu2/cxIxpk4Z2US
YVxZTgrNxwrdQb5OA0v4XFT3BkIaM0ty8jrxa8qmzcJZ87clubhYXW/vXglkzuxoTtAKftnL06J4
4eulF6Wfkza6Oe/zd8F5tW3HoXWNo2cmeM3t3ykXSuK7HgI02Lu4JE9oP2y3a3u5++jt25mL7dz0
TQKFpIm9q4xlmCC2ixqkulHO3CDm4uBviNHMNYrMxcRIzZHZCKLY7oK2RtuiHHAVkvf8MBZjnDjv
GadvLkeeMYkSCCVrnjzGwMfLH+/uHk4HkMf88/32VuGbPNLKTxv9HNDxZNXnKOxbkxjRZLInwTs6
nju9Y9lo/iwE4r2KZZcTFllrR1ucH+qsu0zjxhD3vRxg8/IucRJHcJA9dr5zPaFFgje96cx4jTJ+
4JntPU31FU0K4+/onx2nG9mWy8vr64fAfri7u9kvd87TTW2/b+33/f77cvmyqS7osuUoOD/qmRBj
TUJMiHZtDZExSISEFkxH0nahvMvU7XkrJ99LQHxAIKMhKFvTNI8oaV7tCiSzYGQOPtj8Ea1p6J87
w/rp6jafuzCdOlCPzU1uDZIQSFXgj+YAy/ff6d9+D6+8cFVF0cwGmbM02fqyXw/KoRzY+pa0Q37Z
osFXZIOUzzWkyIkwd1c4dbgdj2wMRUeHZ50cDmU5ZudyX4XZRQRU6puXjUqH9fklmzM02fgI9IKV
r5lCPRDf45DGqZx2wTqoluftSKeC5/GIJltdzNVatsY8p3pZLDVAFZ8FRiBJtyln6tz8zVmbbHLf
QACMvnMqLBnDUYt4G6jDTGVizicml4Mi0YQAMXWezlAY9ZL7HDe+iPp0gMBOOdC/65kb2dBmEjmn
dvLxPE52cmW5vdeNCxbU1hZuBzuTwp0gWptaml2z0aunkevI1rQQNxRxEJOdZoQ5eiqwOws2mz9d
D/mhXOhZfSP5/U2f1XCPdI3+EpvBfWjVkV235trTu9V5FxpHdu7bTB4pQAcp0kaMvMjeBjV05NAg
tiTZmwo7Qj9I+8FYDroxd17MuJI+CTIkSOUkKpiEfEErWvIoO4cHhAEdRLTUZXg1LP3ZG804knMj
nUQbLzULK20w+Qwe4ebmaXn/Npd5PD0qxQJcDDDNml4F87ymRz1nMmmFXoh9vjblOROn1+uXicl6
gaoOpaQhXS4L/ZvfpA8HiNQH+FbVvFiFcQWM+oOS/Vxl7eTIaIAxUesdNULG3x+FTqkQm2QwBcjO
qrvAWBXtXJrnZMg8MjAJmXrXk4aTMYDz52rh+MrWasvFeWc/eTWim0emsc3Q1d/gslkjyb2hj3hN
W7P19fOP67v1jWojjW1/mztHT5/bR8YmoaxO27aAc0Pi+UmXkuc5PVcwFktyMupR3HQPEEWiy7RQ
5ooMJ00bgGhpC6MKan3+/mi5Ajcwpd7PQF7zNE2cNS9F3ggzd7BZKxOnAJN7aOIAK5fb7Ts2NrfN
nI1T7n48kIlbxAo8IL33ORD49JabGX84FROOP35yfqpNASf5OE+XK3ttk56Y+fxTsf748ycnZu4N
zcH/6zqstnfr/Wji37UxcTOlLP1c6lMJn37+sVrd3T3tS9uZO/tnF3tyRKoadcBiHErCJftmvbY3
HxdvM9M1ftVpiD6armkdrvz7aj9fbu/e79brvePckuC8PW9HOXXcH9uZBNEWacBSF5iyxcXF5eXz
6nq1Wq9vbP6zHv+7dHhWbzaL29t/d7Gm/ah1XsLuETGLI+3h5fbmab3fzHndqVBqiJamw/kNq7E6
2TN1H2oHKwbBSOMZirZh+y03vZkb7ri1f1upkYV6FFWHjn7iDUVqDfRBqFwFy32mao7ZhTMXk5MZ
D5LukJ9pOoSo04xHFgnKII5Tdbl6uLPvWJblYnO7uVjMeMOnV/02liNDk7uI0FVelY2GOkxtP0PZ
fkzibFiZuSfjZ0nwd2OcoopG/yol0a8HqZz1vR54OWot4mMR/4zKAGHCeNeGCNe1qhOJ2jISw01Z
lzNx4qRXqL8MT0Jd0/ZlHTcYhmQBToDY06CRy6Gd+leQ7fRYKhriC7ARf6b+j86eg4CojCfQ9RO5
Sx8iVjXaHSIqo+Ly/C4+lQE4tjOJrV2qCxI8QpJTHq7CYZUZe9XdQfqKAst5Q6dD39GIJhEWFjYt
yQxGZN76N+0+fKCTbWvcJpC9X9EgQnbjvMGT4enI3mRz1ZbWcBfCnireRshcQh9dQTTnzYTbGTPT
aCu0ppjrGVFwcOOfOlQ8dmz2FtwbyUYzhO35MX1WjieOP3Y76FyOZRiBp9JyoZ7EtPZB624CNITL
yltGV8FS35Y+lJnwXC2yLYQT542eiFKKRE/8yNU79mRNdrYoBqWAjuTBCfNLQSodI5jbzyec8IuF
yaMi683AaHosdKXdtcta35n6sinvESg7P5QTR6MCUYJFYg/mf/E3ZFHS6n3bgojPn8tX9ETDBdU5
XSKbd97OCadQODdUBEbGxndtMmWSpULyFBjUUZvdQbwSgzcZ8o8mXZw3c2pljs1M5i2IwwIFLBcz
4nvav3b9/T//+ZyBaK1phkgj2WQYgZBHkqoNBydrFVR8DWjGgnCOL/XUXBkosny2Z8qgbL7G8lQz
UCSVMCLQ5Y127wLUyVPntfmmCtK5J/MpbL3CowUYDVA9CzDmV2sCp7AS+6xMvegcYS+t4LHaPChX
5kKgtGc5KH2RT+5XycJbUE5pNp8z+n++EF9W//Wf/Pya5X0ZeH49+fG/rvP39L4u39/ry5f8P8e/
+vc/+l9ff+Rv/vHJi5f65csPy7QO6v62eS/7u/eqietPm957Nv7J/99f/un981Me+vz9L39+eUOl
axHQyxC81n/+41fbt7/8eVTLUXToS4+cZ7Tyxx+5ekn423fvXpClf7oP/+9/x/FL+vYPPuD9par5
RPk/4E7QCSbsD7q2LI7Z7v3zN+J/wJKKdiZ6JCMtOB5N62nt/+XPmvYfpALgNhUNiW4TuAf+/Kcq
az5/pfJx9JpZkkojG99U//PfZuPmr8Hzr0vA7Pzx87G4pvo1SIDzEsebkgTOCs8DcTW5XAiim8b+
AB1N0SlvSenR/tCo2SY9IAZfxVAHx15arqw8UoHkD0sN6B26cyjVJyLSgrlYR7ty0FUbSuMrN3dH
feeRpTGvYJZLH9HRNRxMrLtWWFZeva2T7pJNYC1aAjDMevG7WoWgMjwNzqRC8Z46GQIEPtQNxZsa
ZWUopiBFUGzU1OxCUFZ+KMN2WVzwyHs38kFYDCWNdobWgvqDuWoJdzQqWEnXrmvRLP/q0F/8+Xi2
vobuz8kakzSiqIxcIqRsvu6nXGv0LkKvx+loITgI33T/lYW1VWWvV/o/FVX/sAVNoyTRtqjSc/rV
VqhpOdyl2CIxZGeQ+IAVk9xlfJi5E00Swn8Y4oCF44JQDRPSV0NVWuaKp4JeLBcydZ/6qd6UF1Ri
SsffuUuixsyx/jUE/m5vEmfNUikk8f+Rdl3LketK8osQQRK0rzTt1C2pNXKjF4Y0kgA6EPTm6zep
c/eebqpDjNmNmNDjVAMECmWyMkcbGjzaex1uI2yg/CyWWiAXP9XJqmafSgulBGUfVhXWo9siXIjt
KJD0t5kebGNhC6dP8W+c8p8VIXcBVvErJ5herpPwFQLwiQqlanBQF4Zr08JVyntaeCce5sJNnUVD
/2sFxSGIwtiTmzq3IjW9S7gONS/q1GxVxSyAxDcDs1e7cfICyqeKW0ZiK+N2b4WYmQo1yHFjCHfh
Z1zaWGQh2DvkiXAcszelqo24cUobDGyWBKRKp03QKJUP4kF2w+umDgrarobE6rYcEpWU9PWqpVm8
6WPqa4Im65rrsV+0BJoyEdkpytJM5aXzBQc50VFBwQsA4fN9YlppVg6N8DVsUG1HeTBgHDuf+NqW
ynWXLGHaHIBx1G4hrTT77jFQJCaFR/NK800VByzTq6CspP36ecutS+fLoYiATbCO0G+MVLmmD2FI
wB6t5j1YLLtPzckPJNaue6ZtAJ/1UDZ0S9btMYZ8CFXziaURZtGj+6xGk4yyI2Tsd6YjX4SdQv8z
fuJi/C2HJ9MQ19w0rwh0PCFZQhz7IGptb+ggrC2qG2WUXi6Fb9Tdq8JBo2GqnW/HKtgB2QpPRu4W
ovpt1lmxUnr9Qwv1WyqorxeQzWykF9rkwGyQ53R5UOrKQdXrdx39QSG115JDwhYFbz3jq8iUO3Po
94MIt73ibCE/uwXg4wBW3KOd9NBDAwFerPbaumDZG68MyFDyB0HkphkoCHkTjb9UWXlnxH3vF5Ez
3CWi2SuatoDQnDWsvy6go2Luc9IlQX1hHiCyKmusynFaMEcV9orEsgsYjZMr3hug8eTNn0TpG9A6
xw8Dey4jEGbHsV/F6EtCe16s9RCso5mib6tI+V1pJFrwQrM6wT+/jzoqggWwW1h0fjNRD6es5Gnr
QYQTBBaqW2VZBO0icFKjP7YWJpSVDdm6lQEgf5X8/vmUXrgMDm6CpUJB0TLxmpxfO4WxaVADk1ua
5eV9sdEL50GCnHQUq58NXXKEZ5amkObE3Y4GZC8HPikqJPHe6Iz7gdt+pLGDWYF03kkDVJn3rMj3
RLOecpB/oT3s3P3tjzBxt5EpAJUMxTpQmZ3/CA7fFYPyavSUY7yvn0H4e23BGV+JT4ou3Jou7O63
MO3c3Ne3P1mzlWR6roCM0nN440NL0MXSuXHjgFO3hj4w75ZemyWDs6ggBkd9KhUYxORQ/8c+mqkP
lvRoj4ngGzBY7yUwRKCV/PzVSpf+apf0m767PIx16FNFEn0xbPLMiZOa90rOwIDZgcIHktLQLqj4
0kH6tkYFRpDpKQpA3VCvn33DuuIdIj0LRqLaV/XooKWYtOalddTaFsyWkMKNm4PTjvcq+rsS9NBN
XwQx70w0lumeKbR2Oyf/pYkkB21vtF04Y1OMch5X4PeZmOICNyWSuPn7Upgh+FeJg2FIPGTqsQcD
MahpnNdMffzi+t2IwlMDcVgaB/7+xE92odWgT5qM31peoiANGRRcZTHuaQmOB/09g5a5NJ+cpXnP
aYu/L/FfU7O7HPFR6dSKoN0FuQB0t0jUHEgeBx2hr0VrfyiJROknX3hRL8S8WCEiBGBdIR9sG9PO
n1wnDHtV4B3Hzpr48j1fV/JRVY4Z5He1wBG3mkBcwtFt94n9FpmVW1kLj8kUGnxb98kPmIUOjNEh
TU38gC4lV5ZEcUYjC+/Bd4dsg8wFkmBIWLDQ+RWipBOSjHCTvIQaRNg/WDz1FZE/F0r+8vNJvbSa
U1Mz32+znkRGxFsP/K6HXOVXYa8upENfiejZjpnIuTB/jusAwtZvbAhhPo66NiBRLUm8H5L2xeq6
rVm3m9RJ1prTK36P6atwBCs4BYXNqBFvLKPPcKSbti9R76ibgCbpoRuNHGMVxRWry3aFGPfGzvRD
pg3bWrNuoVrvqjpEVf9yg/DjLcSIFpQhDbCcTe7u5LwpRlRHYYPa1VjGgR67bW36P1v49rXxHOEf
5hfx9oNdc5ZVxYUGkalaB9gfdRTtsWsavzVvBRjgf7YDie350Z0sIQdBZqtAauGrU3ayFiNpAJPF
7YEgnIJJn0h1CId+hEy1wKo7+7m20vxZAek6pnWMvkz9EMxB5bpSiIUJUbpPaB0hqhtJleI1w35B
dIGXL06f2G+22aIqWkU5/eSiE/aBRXb9ywlxW90OkJNfhBTtTWZXdQGlDgWMwkk8FKMfanEe+ikq
HbmXE/DHoZhibvSuAPtwmuNLew0nFIREFBPY40h5YBICnqKMgQdgqMbIA1c+Ac2/LdT7SpoV9cxU
oWvdiSGGbooM3XjiJAa41aXV3tRmMrHKgSdQeFWplzcCCOvEs+MGymlNL4rRNZyxuS+hMiv8rG3r
tzANtRcmEUC6LWEZUEnNpIhogBnlFjXmAW4Ob4+gxqbNNWH6eRxazyDnT99YrISvrNYpeDYl9Pkw
OZaWqO2T2ATFmzmk1FVEZRWQpTBN4vcdtfCrdFn+EgYrlbXMnRaQmbaW0aqrxfgopFAe8lq3oRXR
gxjJBRc9SL1rUxmEqzeQpfYbqCfeiKLVN2phdsCkYPYpEOByfKnHMAIdfSGzB9KAkTDgSW0Tj5sJ
8t4kq52AFX16RE1aCT3edmJ0O6u0+MYa1SRZNxqYpxUwnmFQs0Y6skoKCcasLLbjF4NACsYivWP5
vOBl7BYJKCO80q61Tz2qy8oLS4FXqe3HAiJPCbGhrqaoaAwIIwEhYqflB7QSMhS5GQlRXcqSjkHg
TqiQmstyIrd5BV4jbHRb3EPPQbxT1nbXOuhNdT+cRnZcNWQWXUOop3+D+Ayne66FzkppzEoPULMv
4n1OzNZy40gvn3OWVUFJG2CsqppDRYEXzUGPqXiKeaHdgwAWyWeV9mHjN8RMmNtpiEOdTOP3sdOD
FaJLZPimjJp8q8a2Q/EFc1nPGaqIJvgBVbCB4myDipxgvN9xC7swDIg89Di3oo+bwMBX2yrOEOqu
0tTZrgKr+qQXS7QHpC8yKMuxAGkXbbaVZZX3kIsr/IFwHPUB2jYex6zXnyGTBN9fSYUPrqWd0Ech
3YoPnW80EFZx26ruG3dIh7DwFKm39zyBvIabD7rholaPjFqhAmxa5VBanmNPuxuzXLuKE473PCuc
dyM3i+d07Aeg0TjVpSs0VV5Basb5GLqW4eqCE8hxFUg5JH7e2AWUtiPBq7WumxJjWpqjoJ1lQ7ls
VbHYiK7SIkqugXwFJXMPgQVDpyCIRWMRslY/e7ovzurZiwMvh7cGSpQ6SHhmsUlOLDWrMw5Mm97a
t0SgKamI114wqFu1FPoqot2USgkhoVQ7NpV+K5IKIPGs8bPMkl7p0A2l9R9LGgH0XBy34V3QjphV
jkAzGLUfSdR6DSqXXq/LB82xbu1EQUk0+lVgQyo8TBSKRXKU16Vm7xhNttBZQQ6e7EF0t2+hyAt5
dxAD9W3ullJsaI8qoWyN3FMznAka2u82I9umEabrqEPQVfXWKAdISkUQNoLXLUrfSDEmrcAdKtki
y/Q0AT3bvtMM6SuNO3knaInHOZpSluqDXjWNC8Ul6HPdOxto1OSbn7/V99x3lh/NArow1utYG5CO
ZUoeZFn4kmVi3aamHxMRFCLE5WxWI8AHdGQLZC+zLgvy7pntWSxnOaOtdA1sVwGwaFswF2GS6Hb/
5Hlr4e6v/avGW8Kyf0uPYHIajNYVy4Tg9Xwe1VHSLCqdcoRHHO6abqPKVV60CyiHy0YQuOC1N0F5
NQtaSoBCdLxfoAln2brrH9IxXFnZ089f7usWzY8J6tv/tTLL9HoNBGWNDSv1ygQH0rALD1AQgE65
5rV7hBQr0xN+5d25+wDq1D7kpzzqVfs2sG+Mo3G0Ds1Kd4PP4zJWf9bE/+fDnv60WVjbVkZVwYeP
XlF8ZhDWafgRUAXEPbuwWyWt5U9eTVYTK8K9w+h2YO1C1Pu91vH1oYGJ0JCegi959g3ADFEJMH3h
XOsrBdKnG8ibwUOWEHZxAXLObqFX2VlLVqfb8u2bgE1Zg745Tpg++yY8wfQTyD3gTkpfx4h/5BcY
vO/X8WsIatQaMg5eAh3Q60JbsPwtHZyWa0+q6mhEfGfEbzIyOHaF5drH6q5l7nCDr+yB/5ItHLvp
031b4XR9NLStISE4S/2dGE8dY9UIFufGN6IbxVwha/BY9TvRl/QKLy3KVFRQRVCUy/8RBzxxhLoG
BrywrkcvD4s11I2hnfbBKJAg/Rh07C5lg5v+Jcrgn7N7anR2cCqnbyvWgWY/yrObSueBkQFRkyZu
iHQ2F88/3+LvCTU+HF5JUIiBURbpwezElIK0gmegEYcQyy4DXOMqvpFX0T73rVsapMfhabxdMDll
NPNPeGpydjsjUaQmutLwgS/6p9O4/DaFmtOb7bO9wz2lBTB/4XRecohYH8rwqBvg8MwCAilkEQkd
H7LX9pJTn3VPospWC+u6kF8hW/zXyuxohlaXibaDFb0AnQFb0+w9tncWDZokgJ6Yr6lggzOeTH3h
Hbt4TEEqOOkygNFkfiVaFMp68Ogi3NFaV6Q3tNwjb6AGKLUbBA3XZrowtzGdidkHRIECbCNo0kw6
sbPtFO0Qjwl0KADocEt9EnA0JsJlqwl+3tGLdqCKCmAzmKXUuS5pzrOwIw7ac7xb9869LDWXqBth
Owsp+IXjQW2IakArAUB+SIdgvSf3XILwnlQVGbwQ1CVadFuU227p1F+0oaElDGgSWGf06VKc2Aj5
4MQFh6aLRn/xStzIJnZVBMQ/79jFHB8aHTpii4nzYj7+iDo+E1kNM2NZPCQC2mMtVIJEE+8UAxyQ
cbdlSvGUSjwOBTQEupy8//wLLhxGDA6oKK7rijF9t/N15pxB8T6PUF6niQWqj8pLOkyvkf4RLYxH
sySoTUZBnqQLt+/C/uoqFmwC8o96zZzhM7dqWyQhyih5+tmjFY4raKULu3vhPJ7a+DbyYYoqL0fY
CNvUnxQfybaqoEbfL3VCpwM3u2BnhmabmMg4pkNvID0qg6L3MD6DWgT3UR5QwaWzJOwy45H+enLO
zM3OJqsc1CxSmON7DH0ggqMYmy38G7kRVySALq9HD+q63oknHFryqF4b1/zG8l55YG3bzjWvxUO8
Tp9jcGOECy5gaSdm6UFe5bqEetfgpQ4GKHyATazr8IZ/jPWCD5ghg/+zCaDABaG7BaiPOUsG8NQ7
0uRgu063HSTr6632WG71Hfkl0S71q+f6kxyaPTmK62LFA2f787WZ/vf5F9cAK9MQ1qDu+yWycOIe
8lSBuE8RI9RQAND5pOkSg8ulREsH/w00dDBQNIVps4sZkZTUKi7miHROrFEuMDt3fOwLSASvEiiE
Lby5l1f0r72ZUyVtkU/CECOq2P26qEGel/yf9uxfC5MrOtmz0e6TTI2xZ110MJynoVgINS8509Mt
m+Mwoa825koGA+FL+Zw8jlsD6pfH6rezSx/szc8H4FJci3lfyCoBMQRCxhktmZ3KURQRku6efqSD
3MhBogl/kyF+J4az8G0uODLA2v41NvMvZdHxPFNUJL4liq9Q1O1Q4OuO8biYkFy4v2eWZq4FmBar
7TssC3PhCGGPzUFs+mO4yieCPpO47EAD+QAcAnN76EYvAT1mY/n/RNOnK535j9QZe5NksD+u2E6+
dbfGnXHH/RxuxDlA3eaqj933YcMP1j17BH3S/3OjZ06FGnpTFwM2OgSWgvHnDH4EONWB+j+fnguv
7mnJZh6RAYuGqJpimXz75ly3u8aHVurKXnDGF87oJDsGGm30XCHiPvuYYUedPgYaBxllELYQmFbX
REANtV3rEFX+eUUX3IeNaBq4GaA2HHU+OetYuR7HNlB01HrTcTqyZuExvxAwwMCEBpn4E4AFOPce
0D+WgtRmB9gDBhyHtlJdbgJzJIcFN3Xh20wYoAnHi7/aHMtbqkyXtcBnj4dVW6+zD8XcoLuR5655
Fb7+vGsXLvYXC54BAhEVQdjMJRI1HfqygJqfQcdN3787SDnCUPUjVDF/tnQpaMAzpQJOiS73hHc9
3z8029VSDSHpZ9yY625nrkdfBUmW6UOYxZUb8768Gu8kmHJ2kPvyTFfbtqAFz/wEkGW+Btvt/hcI
Hjfs7effdeHcgAARaZANtCeqLzPXNuTo3HQ5cgZGYr/UTL+p//7gQMHQxKQSmnV4r6eDdfLsGAaa
DKxTAeqqf7WQ30xzKGNK4v28jkuJuWOrwPYCNwahmbnGIMlIVAgOmMig8Hhl1Fl4ZdICVffUr/FV
9R5kj2Pr87p8zSXKA04V9n6ErsAu1Z3nQSxWaqcLMQtRHFx/QNmgvEmxvefrVkWt81RMwMxC1Vwt
yTIPX2ELqTcIgwDjq/fXZpzbXkeKIxnSAASi66SW7wv78t0JwfegFoPuP0V935p59JrwPu3BNowJ
rh4nLgk0z3LRJvc/ACR2lQ2UygPFtReO+5e4zvnqz81O5+7kq/eyLxipYdZ8bG/UFXHjVXtFN/pv
e5sc2M72yw1yHtDLFFf2Ndly1BcfBlcepJetxHFhD767FPwYkH2aAGwB5uHM9sBRQPlpoCvrZZo4
2Jjk70Z+FRnKkffFtklA+9maiTsoDI2ZLhiLbAPdrGutwkxTRK5toBeQoKI7VFypURGYMlq4Ihd/
H3DwiDOBRzHnvhWUiPYICgN0SXITlDQk9+pGumpuZF6HwXkoNDUFwOHA3FpAvC1szvdzis05MT7b
nLivVMKmL1WWO1OQ52ZoXFBTQ8eXeRHoJ+3QCWiHTzhEK3VsX6Fss/ATLjSgEHl8idNS6NRCnef8
sPB+qJWqYJ2X8OG3QsrKz8ciCcABse2bsnFFUmqeoaXcT8bhytKgGBhGzR/LiZ5xn7XdkEBySG0T
4bYyKdeFqaADRIGfNOrPsg2hI4NuYJZWdxVXD2PaCzcj4qOwpbamXbZzTBDMWR2ae6CSEK28zyzn
g4pwBzDQZkJvZoK4KgRCKwt9UD15ZxZaS/1gT+3WZmWUphMMdn6tRy+99mjgjFVU3UKGZ5/2UPkc
8yH1KdTaE3T4JLXIoxXnSxwB318yaKBBJVIDWkFHqDHzslbIpJI5A5AphWc1Bnqpppsmh4T//vm4
fA8Dzu1Mv+PkXgu1FwCWwE6ruk0F7djhKoLU8f/PyOyttEPEoYMYW8+Aely+Nvgqse5+NnFpvxyU
cPEUg+oUArGzdaAYlIKwHlTGY6A6zTqNsrWWgyFi+7Od7+7XgQDZZAn8mNMgy7md1IqsQY4dYsBj
dN1vxuPgLzIafF/LuY3ZdoVQWlY7Azbw1rxMLJj308wTtDTyve2CLYT5C8nXFwT/3LvDIpRfsX0a
ut/zSV2aMj5aCiD6PPGa4o9ir3IRUOu3rt6PGP8cN+l4RymeNs1NtNuo2OndeyKfft7ai8s++RGz
rSVEKyxp4UeMsXKvJxlqyG3QtOq24dz/W1PnDmoWJWV2DkQVgOfAdB90gBYsKJrpgaalCwf/QovV
Qi4LnmtTpVNdY/ZsVrGGdyqsEMb3CfcxpFfc95rTQWSo6TcRDamfqeLBroRY5XHfYf4VggFhbpjA
GZUPworxgkXjajCrbQegEG1ShOqj64BXcGNL9TqCp19xJ174FBfad1BLUVXcJeTiGgiMz4+5PgLf
aBdA7jvWA7Th4qbOt+NoT3FXXLpajlnnVGPVugHFj9dSyFo5IFbvxsUNnL7E+ck8/yHTU3vinzKp
doKacefZoe2hV45Z0EHEQTWkdZA5VcCj8r6UKQn0Op8AWMOTEnXg97YocPzVilnl7Tgq3EXl+5ZZ
aeLHhfkYTo05sPlWbGly8dIZhstG/Qw9LITh2vnPTSnN4zZCcFzl7JZm6t5s2sTri7D0k8Z8/vkU
f/fd095ALhMgYAM4j5nPk5XaRqA7QApnY/xN4XTtlGnnsnCJMuq708NgKdoDmN6D2CMOxPmqcgez
0n2eY57ZuEIbzoeKhpuMv2h+F3bJwtWcbsT8g5/ami3KbDAHR3TRexKFe7s5GukCgvXSrp0amF3J
PqrG0qRYjJ5s6nbF8pvIWOhIXd4vNIdMCE0A+Dk7tNPEokVGVK6duhIBmJL2fTw+spLkbqQULtO0
BcKDGdnPVOeZvtB/Lc4jLgmJPVuChhtiUMrn+ByuJ2fjFn+sY3pN1nI9/qbbJbboyxv5r82ZE9Vy
teszBzbr/KYSe2H71tJT+P06nS9rdvAyWTqsjqZljZusu0n6p0gDMubu53t0+XPha2lQKUStYnYi
xtqRGljyYCUK3aL3SwAaWxuTac5TB7jUz8a+8uNvB1xDN8/GmCw6iLPD0ZlVp2cN1oSBQtfu7JuO
jusIbXUOecQoj12lHDAREl1j4Wsr6t5zZj5UmIFhdv/Ge3SI7e7OadguddTHOiYMoFxQPCUEsDuo
S4AvMZtQFlVAeYqBprRdqS1ZVW383kHj0lWLl7IyD9yu/zTZAP4zEV+lER6cvCe/h3rw+1B5pREG
I4ostPyaUGTfTO/XpGyjfUJYtOYRqCd+3pUZ8/h/DjDkOQy0xzCi98WQcurnR2AM7BZXBmDKHOyI
7aOGXM13onQHXoMVU6ZCbb+vFXKI8+aFGDxaRY3iK1V1SG3ldexFjpMRHlQCkdYoz1/SsYQ8UnYk
XSiCTlhXzWgBx2sXrqGis+M0vq7EdwjdQfjY3v+8nO9XwwEG5d9nYObEci2x+jzDM1A75JB10uv7
bJ/S1vtbM7gemN+DACqwIIhKz/3yUKI837XTDUzkr8g2tk0f3mp2upBvX7wfJ2ZmqxFmNABVCTNp
sXXCG8e5V7RfkbNO/pK18j+nwFZUFZMtkICm076enAIAZq04JrAEqsw1Lf8Q+eCU4cKuXSgtYdtQ
xoEYKVDggJ6fW6EZj8CPiRfACFsfjSeGIYaU+EMKMRabAnKnlHudWa6pxTvbqO5F02OMSAVuUWMW
sOFLYysXelP4QShcGigootNvzja46rUxHVNkX+2fnrsqAQrazZ/ze8hCVNIXf59bTtz+0LIDqIBO
RaTz9YMEKLckyXqghqi1ipLkXqqVrzXttiqrfvX3Z9ScyJnoxBSALP3cGGQ8mriosdmN2t84QtsC
ulu5SbM04n7hqVCRK2PWFAVzQLFmd0FjGMgaVRTMFc6eQ9N4ypzYNfr6KnSM15+XdAFfZ0GAGyOD
ylevX5mtqUswfVHrSNDa9pdpyD3VK8zgDA8FHQa31tvbunCe6y56KUoL0j5lcZOY3ZtjLJHnXDo4
GOzEcjERNLEuzH5I3xtGlaYp0nbbq/fIZNK3TrjdFlWwfJEu5UJkdmZs+gInl1NrmJNjlgDepsw3
NAvi1FzIQy9Z+Kp5gDtg2tlZ3YiEbQ4sDK4/Biv2RUyORbnETnBhHAdVcTSCIeeI7gouwPkqFM2q
0eCZHhpDfWe98AeN6W5E1V0i5ScYuQMNDEiB1QHMF9XVpo7S+5Dw1s+M+Jc6WK5SG5CHKshBxQGj
HLVEo3JJOm4xRftJ7GpXOeaeQB2ylPZC6HppfyhFNQjAWR1ecvbbx2xMBuzRVKVZN+JBOv3CM3zx
QJ1amH7ByTc2Rdn/E+nTm+zYJGvlN10jexK9WzyR+5+v0XQ4Z4EQUFtQO5kqDmj6zg6vBEkHzUEG
hsZQDFD36BtdvdaM/u9frzMzs2NL0rSwLTWZkDGaW4bNnYZicRiJp741POBZlgqwU2r8bVlwdkBU
YXUoT59vIaZKxjGSYvAii/nSSTmmOpzIbUgK9cGIg/xZ3mIWfolD7tJuAhFqYp4fdSlwkZ2bBf0i
U8YKZkm9zap23ZQ9kt7Y//mbXfCyFMphU1ZjTfntbDNrkoAvIqkGbzRz4mX8j6nc9kaLyYpeBD+b
ugA/AJAJsLcvIhGk07MaRC4tBn61dsDc0IGlV4P9mPAU+ABQBvRBZftd81D27bqXS/HB5GbmX/DU
8Cw+kH1d6rneDF5nXnH7mHcYteJrQqFor+xS47qTbruU6Vy42qeL/YLnnFy8OoNOcmTD5jAKNLVu
CYhaft7Pi5/u3+2cdwYzoRRmK2Ah54cyK8Cbc6WhZEKX7tul2tHZUmYXIM0aKg0T3y3rFNuTRqu5
mLCnbqmIw4BeSKHXG0YFc/W6qd2msdHi61y8C4voi8nStw8JxWvQw5i4EXN/iSgA9doRvyQsHa+r
xO8xIYdJn61tQBJkOtemwo+8LLdWkb7YlX5g9bjg5C7Ezgg0bQusR0jP1S9u/5PvSo2QN2FcDJ4t
bo3olZUvaR15mO8ow4+fv6928QidmJrdF7QLo3GEEKKXEXZf5mbv59E7TeiH0mYeczIPUckdqbM7
wVSw8w4gzVDrY5eY3NWKsva03mSuzVDao/E4XGvSXAHUnm857Qcfo0SvnLE/1jDUPpEotP/86y+5
L8OYOqugKNIx/HvuvpBLZZHRS9y5vLoqtfimlrrXSmP1s5mZPsZXhkHBGTUxUKGpbM853yDPZ1YK
BJm8hCrP/dgGZpFCQ0eS32kbPXGj5Nuc5H6L/iKS8+GQK+1tYzeRK+LwCCaK31YexW4mMWudDmoQ
2fEqsbUFgPGlQ4NxAgvNMwtzMvrsnTcHgCmkrSAf0LkJ2otRdXXRHQdC/aJlV+j8LwReF3BC6FWC
0guBqwOukHkG0gLKKkMds7EV7mVadxigaN00K+2NtKX0RjZCbCgMXTiRYwdtYxcpi0fM6E9lkycb
skoDjjjvRhMCrtg9/oEZCWyZGK95kyyFQRcSuCm9dgAMAJ4Ygy7T/p1cqsRMEpCOAoBtoVCzMtea
R9zRJRDQrD8ffonHhQjiYnsEpA5Ar1AQLGL24tye7cQliFCQzse5m71qj9GGbfmd8kyP/BOPgfNS
bCpA496Hu4XTOj3a5w4MCwVZEaDmk/D4HLRYADcjIbMK3Y8Cl/lRSse1wStRWw9t+hkV92m6qXkF
lpTfPxu+ECXDsKljilAFbxjAzOcrFmh6ysyAYfMFnCtsE/piAISlfOprTLe6QnVbJKp7fpuj8q76
feo22+LGrl1uuMDEgNjmailL/v5+gQ4AjVAHhTNgu+c9Kt2WhQDdauuNUf7pmGFQT/yxJf/omL7g
JVCF+7bxuA8OEgEbc5oKYD7n64eDSKldIMMDLhZzkuhsIOJJ6G0KJelb0Muyl75Wyh3TWvGIWddx
x41Gi/CmpPomLhrzrTXgTCHnx1C2EvWRIz/24lYTvqVhPlYClb5F39tYDY3CNrGIFDcGQxDYeDhq
W45b4nCbbRg4Fib/NJr5ohd8VRTxu9RBFJBDWpGk7Z3mxNUW0sKRx9Jc83MMJntWCfqovtUgBda3
8qbvsvuKcbllzMrBSmfsNGaDzwet8XCsVr3xKerPbnhLTM2NKifQEwfHvCGgw8pQd2w7JdCF+aCX
nc87PdCt+MHswOheIwg0oeca5e8WYWDOcw7t6FyDf6mFEG9y1YSfbJArDFXHiLyZsclretN1juET
bkZeIhm4fhrux2r8KJpCxUBud68OxTRoa600LVzHfYNnJw2y2NjqVqj7PCUJ/FHzQCI8SJF6y5E8
cFXftEkdexOmAoQOOKZC80aJU9ok8RZkC+uyS/QVV7TXpO/fqiZZpVxZd3SiHJsCWRPgA22ldKiz
2DE9yDhZD6V6MOqm9Bkf3jSJ5aKO+6JmzlEIZ0PbQnGLAX0Xh9dez5kAkz9fs2J4jlRyjOy2DRQj
0bzIIPm+08A3GA1kAA9sFa6zuq0xpFzQHRvt3NN46+okfR+sqkRABBaHvg+rdZeE8LGW4mOs+0CE
mb9XzljvNEM8dSmrtjUCVC8UTRsQFYw2WWc/1EQ+GWU2eOpY3dkmHX1gFa+MPttGZZm6NWt1twll
HFh5XuP7I/tJlfhTzUfXNADKkIP9i1jVh9L0bt6W0N/p2Y2IJffH0Lpv0g6634MKzSrmBGEGIAkw
l5sUjmurFI3mqw3o6QCPdGsVYrekaxuvKe9Ts3mxVPqo0GLPZbcypl7h2OR+2tJVVdfXaqx3e02A
sqaRw4dTJlDlBq1Fa6ShH9dCOyjSfrJFeCxk96DWZuihO36HUe0iAJ/GB0grpM8zZ50KhJkOZWI3
OtiDbAhvqt7AGDI0JJ7T2mndImfOLsskWJ5GgrnEikovNpHZdlZxjQl2rwQqsTXKjaql/ohZ7wpP
HGbjEnc0rMht1dhLddQAcXjt4pXD7+P7uRRHOEsfGla6mfUBrgK3YYOniwpKB4grNHANcby5Vxln
0ULT56tOef46gL9tQjpSMGcgpJmVS1INbQQ1V4GsNDprFefDMe2dbTJAW7INd1K3XsuIuMjphyBt
kr3AdDZoPK4UzAsarEd6WFGx7kc8opgVjR/GqLln4xuKlG+KhbS1KAELsbV2TTGAr0pRo/dfPQ4T
8C5KVrbBNzr4U1xZy99ZxABN6V+TlG/GGJ2TuG52InV+xR3bZrG1i+j42MYK9ZNK7YPcKEYc8c4t
xgi8a2UNmiBLZdcs6a5DXSkW2nFgy7jgzoEW+wqnEP3NJ5x4wqzG6v6HvPPYkRzJ1vQT8Q612JJ0
GVqLDZGZEUmtNZ9+PmZV3wpneLujZjsNdKPQBcRxI41mR/xCg0qiVvJVWRooQiG4tQ9oZ9mprFQ3
fiyJH0MXVnemoOH7YeXqZiq9+EIOS+FGFtrkNkkKWWGAMFRvcsj3kuC+WOmrcopXAYdcZ+IvPsjb
OJqQTKudfgQsaOcWBhhtwecEOSfbtInAN1lbnxIagxz0F1Jsai6KHZ3re91d0Un9xm/qZpV1UXKZ
99N7MUytU4zxOjNi884zh1dRVsZ95BXmSuvb9CPEFv2OOVHkDr5Xb/3Sz3dyCpSBx2RuMHr9UDUE
5oQxQ0qt1Yf1IBf7zApWnezfCfD8JUUwnTT2AiecUUZmJl51lmlztm0w1xiAHbX7ysgdxWw3AxJO
/RDvxwni51iau6zQId7pz5GEephfrBWxu9St9K40p2vJiO4gsdmmUP7QPdibtXGl5YprxEzxg/pO
y5tdpmr3ulJnzoTn1i5OxpUl+rdJwYTJ11LEWA1hzXtwRM5gxIKdomlspas/NEG40uqpXUeSugsj
yRY0REnKGp0Lk4lrdy35eWeDYK1sIdY2uRiaW9+bLos2h5LlG2uJ6fmdqkUoZWvDs4zCg+NJ1qNa
CC+NOtRACIu1UWIuMzW1QXsDeH4lodsiepErqdpbX8nu2OcfXYw7r8adnlvxa5aY66SzXFMfKarG
NFmVYRsAAyyaq0SPmucs7T/zqnzEtuCyiaTGpiQqbrQkWhdoV2QJorEG1ZqsB3t/DNGkrs1dILWJ
0+ij59SkKjskA9ZiMWtig92f8gLUsWjS9B2lxzDoXb/tbipvzFemV01uVQQfmiogfVtUl9UoyW5m
Ja+hGmlrtYmdpKhePRzh7bFQn/HW+B2hndHL/bBvMuO+iOqnjnG/1U4t0rQvYo86o9qKu3AyH81m
hgtZ8lqtpoiRCQrnCoRg8Cg3PmZSsRa/j2bwhDmLqyhDtFH0YFzLVWht21yTz9Qvx6rHr9/3ono0
Uc2BiUb5EkQdyA7TVpJZ0fdMOv49A0U9COgArS8mGci7HyaFcpEb7ABabJLYvaSM20rNWs+qMmpr
nBGmOpZ/YmUjkudSBNJNPAylCm3QDa3C7nuNt539ou2V1Zlnph9p9jIyJKemugBHbJqLIL0VDkEy
dcDyJFPYKK3+kGfB5Vh110Yk3XZmlrpWkZVIwaRI2HAc9KWxqmPpV6jL/oPlZ9do+6JPG6mf/gC+
AAt6vRcnd+qQdWjSl0hprjRsfyZBuNNj8VrtxWxVeUJpk96t2+RnFzWSnccfmoYET1isTQmWsKBf
AjQK7ETycMuCXCElvg6WU96RvjlG/VQjbbLrxPKiLLIbAykeQJsUm4Zi12oZOYofe44wCriBWBp3
99zu0cUKsZLKQWDzxosR1VLJae1K6N/q2Lrzyb7VxLs0k3ij1EizGJbtm/VtX76LirU1E9CiE4p1
zXRhdArnUO6RclbzuP1CYRAScCOIVn+nWpC6/fyNTM2ZjNZa1zm0vSZtblS/VVe9BNfbr0CgKo7Y
1dsElRQoaTakBUcbgwuhk1dktT90abBbZAxtQeccGjl5PcMIHJ85sssQ+HeqZPiUmeOw9s1maxmp
6FJp647It5u37WtTkbNoDBLNwdoW3fBrmoqV1CfrrhBR151+IRs1C68UyLLy83zDX6lqhBfhKFxV
cYgSTkzdT1Nr2+cQDodEc6s4DShaLN/RJlXbTKADpaxqqF7QR2lU8aelFJuhFlK30Riwp3V8lSXC
h1ZH2UOiTTe17j3jhJtyttA77cZ3MDNOE6VOEQmXEU25weieobNxNMfDXc+V5mRGeZVTDY3GcG3I
YPSKlEa6t/IkxoeVkCDjG90kOQq5A3wLOXqB3W8Dyr8tMwHpoTL8CRH5ZZDJxaNEcVsDjW/yCwcT
+U1AiptUeFq0XveQdNzAk9neF0J5aerB2qisxrY8ENtGKa/lUntVa+tZ1On7VBJuXRrpSpur6WqI
QbkDhYoQjcsGM6QWyZMduj+iU5EtV7H/mYbGyxTH7tSMu7ipXHESN1Qi9ihnyGEq4caq6YFGwDba
7gX6wBXKOA/kXNelNaauWCpIZI7GjyLkNhpHsbym/mTsSJOvni/Qzrspav/BFJvPyIh/FlBdGFyt
uyzZFZP2pjXyLqJ7zbdrD2PEL0o+kfNqLqZQ/Fn0Y+g2GWK5NHPq9yG2+HbSGu9GsUGoREIzDAmP
x4j7S8/8K0auK3TDPMeKUOqJLdPflVPLGIo6iAz3YhSGyyzopHVT1DBdzCB1JGsCoCFLFISxnlxP
ncwYKTAuvEzybCvsASgl0Zb22UU+xj8NcZbLFdR3Ixvfh1r9tMT+CWENKr1ZFKjdQqis7VZUJxpL
leZUnmbthkqPHV1JL2Sr8FdRIdcOX8e9pnnUB7O4VoUMlEY1Rd7mMYRBJsCVc8VYGWOAGVmvISmU
h7qTtl1+1VURN1lMg4V08ZZZuB1O0lMvDE+Vqthe0bz6nQlPL75J4HupQOzTvnWp9HZT3HQrrQIa
qXTqdRTEN0GgoG4cPaJJ9dgb4U2eGNtBHkbH8Mh9Yb4bbq7Im5HPzC5pRyJKz1Q8/pmSUWsaNWsE
XD/iGa255323G4vWToOhW3eSioixRNNSqcUrCw3jSOg/5lPekUXRFVRpLUaCm1WhozUV+/gd2bZV
VYv7vI/f0d5B8VMm5xCG7jWMvWuE9qWrsiiTVSI15sor6RQUOdLXMBM6hXI8UdpfRd3Uqy4vdAr9
qfqs8cJ0ku5NF9RdImt2n1VXUZO6tIwfokl2YtV7EUZENdBxvCp0dLaUUbqhFF0bQUPSDUlmzN2g
ENR1YSqJPQneZVGnc5+ALBNWQJOtac24NcJ1/J/dfdXXd31au7HJxGKKOhN6/WtZegG3jxG4wTgg
8q9dDI1ZrC3kindS1CSOXkWPnUhO3JFxkLnwo9uki66kTn9ui+xJpQ60eymzZW0nY/uhheGzafmu
Z/k/8kjjgKov9DFbl6FwmwezaavXX4x+Zks9onX8NM2rucuKcCsZGXJs8gYrzbXQa/u0D68LGcEb
o9QL20SqrqG/4JiD6cRmtAsRO7b9wnQTinl73geaXG7GkGMApY4bqfMfke15nfpkk/vFZyZY10KL
r9XUS5dhmO4l2C1tK6wTlF3VqOMwS2gjMDhOUfQJ1r3V/gzEbC0o3WqUTWRYPQYs4RBthUzT8Cqa
nio/Xeltfj8VSPLmZvfSCMmqUzNXjhJ8+uJs1/bqXiuM675Ff9Lqi87WTIQG60G41XL1uVAwP4iQ
gjO7p7BWn5SpeFW01k2SPne0NNni/DXatahdz9KSV6ViVStJiW48DVmkwCvZM71nq2hOS2W+7WRU
T6p+1/lVCq2idUnDYKxGId0UnQX4SMmB12ROLIXBO12G26FHya0x8sIupeZ3YtEUFcK1lxb8gtAO
jWI/efHWK/IfTcb1EjVXYjNdcylf0Dwq7VaaPgvT+JHTaIeJk27yqVAcQWgvLWU0rtsg22U+vJmx
CC7pRH+Ce6v5LpnjKtW0jzO6a0FubCNEzDb+lPV23WhYQJU17PJwUlrXCoSKF2YN9Q8jn2gTRRLm
7Proi1eCLngfI1P+a0Nt2WGoZqyaPvOpIKutwrkpdsGK9o58J9srd3zwaRr9toyWxp1v7eiBpety
FOF8K0L40Csy+o2pPwsI6i7M6RAWWn9VBvGq68Ld1AMPjIXdEMrcMMZHN8SXbcxHxVXu95Y9NOqK
ga7DL7QDUh+OxW2OrJ6t+gzjR+MzK8S9qVT52qjzvVxbzapR5ScdwsCG1xm6VhfQQrHCUH8WQrGi
Z4MJjToN50Rhv2f4dH/xtgHjQk7MhPswIR5y3YCoCiA9THbD+FPwKXl/nm56f28SMP+QLCZDf9lJ
LKYKOMNKFl49yLpkN0F2VUY/Tv/9uTw4bNfw92VZ48aDP4lC3+ESlBzPjNFntuJthotpU69Ldy/f
n9MlOzocQa0JKgyTHBlvlMMwhZTFYaLlYA9JozZSZJWbcorMVdhwXCr9m6bm5boWAmWNzK5xm+v4
TJQDEvYtYz6zVTVSP084U2x8f31zqUEHhlkGPGB9UWqIscZlXAVwFqVPEOZOkF374zln9u9FEzZO
FEszPxJMyRJQkgeVV+vyzJkSGdj/yvUrS31XzXV8I0gvp9/l91LwMNRiPVHBHaqWhErKO8//8Kfb
Irz1wvXpKMee2tcFLXak1pcCtqfDTM6q1zjNXUZBVKDqWJxTx5j/0OHWZDnopvENwW79ZqOoyUUV
zDmMkyD28WRyZdnZavzX3xdBrNkMApEmDvDFahrstooxQTaSjbbRu0q3oRKH9ulHdmwlTHkZEKEB
xDGxeDFVljcRP6FzjNTcDdxTyWMKKRTtof2kZ8+ng81/bPnYDLSEDZ1hEUTHeUN+mUO2WdaHkAk6
PrX7ghpFRBenE7sStdPOX/2J9f+FJxUn4f/5j9fTf/Okugo/mgjt8P/iSsWf+NuVSvofVAsYt3CO
zMfpDEH6y5XK/B9Gwhyr9DNMkV7gV1sq/X9A26P7LPK65uOBQet/bKk0/h4cyD/SYUzhLOnf2FId
7gi0WAAvz7Rf+imAoxBkOtwRUZRXNfVhTf30VvshY6BVPn3W2e7LE7r9a4t99XM6vKr+DgO/mEtd
UUwK2cMwATWBWMlNTQUfbjLL1Y3ur+32Xx2j/lhC/bO3v4eYz6ave7v0m6byCIFOrGYXjnyFChGz
UA8i81ZcaTa81BVa3XixjZfqTfEs3TF87M9KOhxZKjQatN34phUVVOjh7wgaJan5N5Ujfpa1aFtM
+k4/y8ND9s9C4WhzJOEhJsF/XDzLIrLiptb0ytG14CrNYVEE0p0a5e7pMAsQwd9xmHWhCWaZALAX
D1TrgyLRReJMD/q7fy2u4lVzod33b9KdcVfuZDvZCJfKv98opEz/BJ3365e3KIejH1gDQfua3st1
ET6fXtXRh/fl7y/2exB7VibU/P1GQier8jdFcQ1v+8yzO/JVzTKiiFOBTUHXY4ZJfFmFPzZVI8+v
iFVk+Uv2XCAiapxZymH28Nf74atFc4X7Y2YGHAYpCr3p81yuHKUf1mE40UNrQ0oYfWrsJkMhyKCP
Ssfi3MY49gg5d0wRzbg/Fm2HcSNwGAMNdRqUUnaZR6aNOjwAaHH979/U1zCLbV6WTSv1MmGy/LH1
jIvEqFwjzZ9OR5n/yuLU+GNIgoMDIn/iskWuGn7QouJUUfnrFyPlMrC+M9/r4Q3/13vC/YTzmkSa
KNwMXzdD48UDKN55y2n3YVA5Hg1XMAr+ZSr+O93M/4SCE8Z/+Gr/ULm+7DuDoaem5IQqkogVMYQp
bC+9O/3Ijq/nnyDz5v8SRCrFcJBCgxcT+r8mq8+ZLKrbAjBISo+wMbLN6XjH9huolv9d1OKT7UOo
gtL8/MYxfvGRmDfM7K2v9X/9mma3N7RwFYvrGF2vw2VpnVG0zOHAR1SrRrruBxB9donKkClenl7Q
Qol5fk3z8MJCUn1mwZLIHoZKPKkXEgVhXx0xV4e7PnwLwoDeX8/8NoPAGNk1ioJXSDqVu3IYH6ei
zle9Z/U3ZdQKjILbdk1ToWOGLkrrCA+2VZv16jYVxwvV13ap3Ib0JxrPaWMr/Qk+qd/gJpy/BqH8
UioNg2xdyLdylQ2fImr6G/5ieBmO5qsnixXZNMjKfDWUifgI30xmTOxHq6rvg30j+sM5WACrPfwE
OUxQvgbkiBYCZLrDp4FxJVbAFiAsk3mrPQoV29c0bk8/8++b6DCIfBjEwz/MTGWCTE2BFjBJgvha
aNOZ2+tclMWRDInDS0eRKL4w7vtGvaprphNjeCbM90PrcDGLo7FNB3EsCsKEcbeV0BeBdfqvypJ5
ixICLCf2L2zVb8JUkkDrvdJ7JJQLoCeMDCNzHRWrJkGU9NyFciTT4HsgoYXJiubAN4yr7EM8T5kr
OLktXfSbGh1+ex5QvyaGa776bnuR/lTpIP6r+u7vzxAWOihnkzRqyXqWtCGLVI8vPvDFTazIO7QM
zpxdi+bGXzEA5DESRdedzvS8Y74clnnQDANgDOwiEHxbwyNN1tMomG5A/99tmhRhlkgQ3WhQ45Wf
qsFdLdfYMMR9tIojIIxIV1U2Xh55eua4+549IAkl43Axq5xB7158dVWLloCoo4bKBFUOPopoV/mr
xnuumssovT/98S0Q9n+eAobzKkBILNxoWC2uQLGoeoNRBOZT7vuwjVfx9ld8aWzo/rtgAk4H+/4N
Kl9jGYtzvBk7gKBzLL/+qYoX03jDaOt0iD9MjsMjixjyXK9ToWnUaYdvdTKSIqOib50wqK8TL/XW
ngqPzZKm5rLW/A+mZu0+Fev8ZaiieosUO+BTMfYe1NQfKDriMgTqYDU42speth6EbHzCLad+Ms1q
dE//2O+HxfxbaZJAAJRnI4PD3xo3YTuoI95rMTspIuVIz8lLH9lKfLsUuKgMmny9i7eLV0yoIhfC
02itVRjsoG7P01A7UHu792cO05n99H1JKnxbxJ+JhlwJFfDBRzWAWAlKZWgdS5Zuh0/mEGfw7H8+
y8MXTLI2tySptBEpXiINPI/cCm0KbmhfHkEYVB0+QWXh1BWT5D62KlxZRinfjpY0bsZo0D6TtvXf
vIaK0IafL+5GLOXspvenleHp5yw/vqdg2N8itE1qMPPQln51VljG3jiWSBlbtRupP1qNgzIqyTCN
ddI/nt5A8+tbPouvwRZHWKsmwIALgrHLtiLQuklML8ROdwMdXIJBV8zMnlr5zOF85BsjKAUGLTFI
st904+iatn47u6oVUoQFlB6vOV7WeNrS++cgibBFsNqPPEHgKkiVX0rd2ImZ7/2kcLIRkHPKOCc2
0l9lJq+FKTh3zCyIGfOZBmuNBiFod7Ygn9jhJkzpr5WpGPL7fuW/x72yRjT+zbxNkZbD3ujOupJ/
WXt9a+2knXLmjXzf/6RK1h/2CXBKcPaHoccJr5XK4P6PdX0r1P0Vurru6Zf+/RTVFAMov8zNyH//
ABS/3FsBhM6QriT5kh4BpPgYwl2LduLpIEc+s8Moi4X0lhTVqUkUqQJu3gnxiswTIOAU36m1iZrK
uIUMuUqV8Tej3J2FlatSCCuxAkatdJtiCranf9H3o+wg7fmmYtqCSm9a0h5N+kw6b+NHmwZBt0oF
hd5f9nF97iaZj6rDj+sw4OIoM8IwHuBDozErFDYSLLbGBNugcot2esW7bVyrvlStreSdWemRPTR3
teFw0w2BHrm4FpA9Bd8XoLtpIl3dQEXpzynCHtlCBxEWSzPTrswyHbSF5jHsxDs+0qwrNR3OVFPH
wqByaXAKyrP3wGIhYlql6aDMC6nNjZkyJcrKTxHAwpnNOt/pizdFJ+yfOIvl9KOvAyUiTuPfptpD
U0R242GJdq6ReW49i3NFx9A7TSMRRlOXPMn+3hh2pVU8nd7n54IsChUNGzEGXAQJxd6tUU0DpbMy
9P7+dJgjzwwXSejrlHcwOZetyiipBQjycNcnY49QQ1O4tfI7iYUzr+bIag7CzP/+y2FVgQ33TZjg
eFKleyi4YIfcOq/PJQXzTlrsAMIwzOVa4vw35sPjSxih4MbXJ2R3UmCjez+81YqN769o8kIsMIuN
dU4u5cg3SkCTkkin24aQ62FArrDSCGcdEzHP38JUftDjMx/P0Qiwvmfi3rysxZMz814sJy+g9p50
prwRkh6xCSvq9DY4cqpq3JE4gaukK/hpHa4jVAecKWXeD8a6roYZ2kWQ2SNYzTMypse2G0os1DTk
RejyLFZTxiiJWZLJUWD1t5XxGaK/GybZla+dQbse2XAGlQz5FzY8pL2LQEZolr48M1eHNHLbvr4f
UjfxpTONkSOP7SDKvNwv+w01IyMqEe90+vtMxMehT5zgYsZSnGkn/KEVLzb2QaBFh61COKnGBRou
9516hzvYbxNc2DWC1ybsmOfk2nsAMHJ6Sxx5VQchF99SCW4z0HRClqlyKbf6PhN/RKYLUPNMoO+p
Mt4iiA8zd/tDFF0UJ1FQAHrqoVRXQOfGVkA09L3xH+oOWE8tnimq/4yEF0/ya7Rl8RnVPcwKEc76
hMJfF1xPirQSGjDH2K5J3m+jzaB9rVtxG3SPsrGHZSHAzwSd1Sn48XSPpx/yIr9CVldFnkpH2Amh
TEaM4uIAEYw4b31BFkmtEhXj5cZ6CJQyvCyLznxTK9+/Nf1JcevREgO3TUi7UsDLN+GYB09U84ot
gU94RpxKdPqyPqfHdrgHGFqI86GAMxFTMgNc9+LXmRhoxmYIoUEaLMEOowvKLtQ8AQN7Z1tMh3nW
n1gqyQGlMKCV+UY6/JYspfMB9OslcqvtD71PeA9Z8+Tl+kZvGA2K/qWhf2hxvTKT95Aj6vSL+LOU
f/bFX+FpsvAGsCphFrDY7lMZUev0aul0a6gwu9F5f1+XjgoNGF3jh2k9Ybxn7kwX+x/8cB1pn+6i
e9P+EdkPT8GeHqKjr07/pO8CZuwOeq5McCjcEede/qRMb9U5R3PSJhS2oZmr+zwMva3gm+ZHOwHa
UgIvWI1e8zMrFO0ZmtCvsQpTOwsmzQXVLLsIM2EBG3qFo3uStIoDAfEgMX6omjzdeVlt3sZy9DYj
Dj47S7sLuZmVql37Vf4qp5lyFU1exfhIKRvxzF39Xf6bdgcqQ6jWAY5ivL24coQa2p868r6fA572
6IgOv9SJV6ENnHR1e3/78nZZ/FjtRfspWPX2x8fpp3t4Qfx534Dr4D+TlqJKuoROCYPfSNDRSvh4
CMHlvqw6mlhufTAkpwPN61hsLFo7sH2wqaLttUwR1CJLxt7sCQTZZ+fpERaxNWjU01EOD9G/ty9V
IPgALnJp+TTDRi1TI2L79oF66xm3Fdl80TbrVJouMuHMdXR47f0dzJrbzoBvsPdafKp+r5UwM5TS
abPfBjOYbryMkJDFz9XUPntQ3qfXduRVqXOdQp2LgJux7KV0Q2PVQhhzCoVhs8MoOLGtqoSgbLTd
5v8hlIb+O+NAJH6W+UkB0kY0CtQOdTPaRG3nGpq3rmTjTN5w2LD56wECJiHVojmG6v6iIuq7jh5y
x7ka+cFNkOpuCHgykJHZj8QdimMrVGlvEti1p1d35DhXNUaoClIJmFlqi+O8TPtUiNuscmYIcV1c
xh4tGgV487//tmYzAQaps84vuKnDo1yLDViMGnECwULKdyuAHIdpcnoxx3bFrFLGVaEo1C+LtKGJ
kRrxPIKI4lULZF0BSGI+no5xbKN/ibFMFrTGKOb2L4N0fVXMzlyfcvTeyx9tMzODb08HO7OgZb8/
LFQzyTOC6caF5UNDchrl5XSIoxvgn2e2VJ3w4kgae9i7WMBsqfmq4UZhCnmu3j8WBWE+Whcce9xf
izrc85RJT1DZd3LM2+tcu9CKbC8LcPXH7sxJdDwUBwMaI8Ysy3O405ooA3oMcQra4I88fo69bVzd
pdbbv35sGvsZGzOAL4SZ39yXND+KQhQaJ/hafgCTX5u6G39I75rWek1K+Zw/25FtcBBsXvKXYE3d
6gMUbIJBkAL3gpGiLfgPp1c0f4HLS0mbW7ZgyjTSnUVq0avoqjQhly+cpcwOYKauEOn61wo8h1f8
Utm+ChXFSDui4NIgFJuiWZ8Vufpz13xfyf+mEUvTnFRSS4/0onSyX/IGKT3Hos0rbeMrfedfjbc0
ejfpTlqJbroWdvp1fnHOxeXo+/onj1kaRU1F0qqdzg/Q05Wg31kzZ2t9+m0d2eVfU6XlGBQf7zzs
ZUJM1WtrXUp1YpvpegrPXH5HcoivYZZ9Oq0fdMhbhPHT3718ZdUX8HwcvuHBONPUOLOgpbJcniiS
VvZEMvQthK6p++hmOtg515BzYRZ5SkSS0PnzqxmAkknJa0YXV4TCDb3g9As6sweWqmB+G9fRIBAo
BPwyJt1WYBgSq+dgKcfCMAnGu4tkEpnVxb1apL0k+7LBPlBXZfsGG0pSzjRozoWY//3X06cNpUpW
CZFL+6hENtZCYUV1Tj8uVDG/nT+qQpuOqRFmtzI132EYqwxVq8j9FiJvnT2Kqp8O61EJjXIr5BkV
RyR6sb+OTNmj/sql8UYi4xMBQQfBtYYuTrHK68kad96IpK9vVnLvqnCGrgQgd6ELq2VWoKAq7rnj
0LpBv6ydBROzRH3v0ly+nkraEWBcc2SHCj/XErsvJnhzqImV5nVSKNjGoP16TUXY1tBgRyWDbxXE
4I1KYDpuZ6SbQQ6szaQbWejkRWG5gO0g63rokO6yKjEmCMZtwh8uzfhjbOPpWfXA7thdr8GMALaE
8Wc/NhK6NWNHSqYJFhlMJqbPou+VP6IOdLujRKL4Jg+h9CG2zVi6rZROv2lA+68YkzeZi0CoNOzG
ZNQUOxAy5bEiMX/Doki8w0XKuhOSXkxccVSifZpHfsGFoqCyg1+ENbiZPg3XTTchXyAUcJR2jdca
v5DChWJspUbc4MqgKnstNuk8xoxiwT/lSoucaaH53YWvwph2cWU35Q0cLt9fB1EfGXZT9nnhRmkR
3HRNHKNC7oVIu1a+1+4ik27PTAum74dMnxjuFT2uYjfs4pajxitVeM5eQB0j6Xn5o5Nb9NpaQYNz
FBpteU0Uxa3IYu4Gnh3zPL+Vp32EZQPSOGOXPSI3G71lka7y4kvxRS6ECJkJxt7VKhfB8TMBz4e7
Mp6C1x7Rtg3/FIvbFIjOWgC49eENof+g9jV70Kwln04yRE0fh4iGHxkKMTTWzGyyy1izjPcibwQP
ImWdfiSjUd7h0FnnTiuMhr4RQoGY8uhlF9XkB+kq9AvjPkklMXNabbJgozeK9UZaZP4m7YNV4o3F
c54iSW4baO6xc3FhfxzHSQYpPRUm/OhBgH6uhb5k4DNkCm+S5usFWWJs4UkXaMqtjxsp7ccIQvGW
Xot81eCUZ0LHUjOkPYrEIA3vSmTOi069t7Rk0Fy0nerJzYeyRF4ibvuHYkTUDbkeqR5X6hi1og0B
CcQZem0pVEFJK9ad2QQFXPhcvFDoTt92Q5g8iNARsedKFMozeMkQ99KhNV4iTU4ZkUVN2DgtR8Gw
MrVC2CpN1gVQ/3TpusgjZVinRupvJYjNGG7Xkf+BNYGPNGc8iPuQDw+HpaSS1CtpVFEPs5oUxy3D
6wRhbTa6+JTUCf7LflxPiLPL2ac4KdELf0H9XQte24PeKbM3M63gp9FDC0MXGRIxs30lRIxoNNXc
FQMdGqYSiEpo90kV3kuhpU8XDHllt0UvK7sx5QK4Xo6IVeCIlaXfx5E6Pqd+WRkO0tgYCcTGmO2V
wk/rrVq3Y7zSugpyitkwInZrmCrJdpBIvFwmZXkL57OffnP6SNe4BUuIB9Tq8CoVuRc51VgYht2J
PVjXpEJe1ilRsUHFPkG+wGYa2VxqZiJSxdEmfe4kQXpHBql9agpT3zRNrHJchdL41NV89jTPWvN3
3OpRss6lKYV1KqCzKqtJQyKhRo3mKuB/4I/WqYFwlypA8m3l7ENAdqzcFnnYtEhgWVPhtKbXRG4o
+Vnk+F1f3lYUYeUeB3cRLSMljH7rRZ79QoZTi3ZYyXLCSyAyPKdPoCMjpiVisdai3104fmbpD1qv
9JKtJ8mIwHYle642+PKzHMnFW8hF2NucVp1mj9XQ/wQ5E57LEL6nPFTCM6p4nnnAoFsU4rGQa6Fl
wOGvzKK/KCZ5z7Gvo9HlJ4qTNPlt2pJ8nckWvksjAvRRTdABM6KZ4f2iDq8NJGvCGABUuYp21la8
g1Ym2bXd7cVf8oPwrN13F9nawHxPuO23kf2v3dlBROG1KJFF0HmGQnd4+5rY/HpWmEJLnCqbQu4S
hAdj7fhMLvFdDWQRZ7FORR7qwq95ulNUFCjYeI/A3yvko7idcnWHMOR9ZYR3TZc8M8vrz9SG31OZ
w1UusqWgHKZeteB3DqhUFfSPPcNDF6E+k8seDUMPbO5D0FBculxLla8HyIX0OAe2dqI9CabodsWZ
LfM9k2Ut4PIMRTLBqC+704hSpP7IheVwFjOmeIqDH6g1OCijnM7Mjr6yWexZpVE5d8AWD02HtRd1
OQ/NsN/vPxN7RWv7+UyM751+0qgvMRbJ3xRbRZDM2yLYTevaabbaSnCUfXDFcbY9HevYy/kaan6u
X9JZv20MkJqEGhv8JEvrIs/w2CzTM4/t2Ov5GmY+Zr6EKRHZa4KQMJDwjWtjY2ySM4JjxxcyC2Tz
2YJxWHS7JKXp4LlDWY+HVWs899augb1/+mEtAF1zW1LD6JX/obRAAnWZlU9pZ2hxq/ROmbhxZY8r
GOH3yYv+UbwgGfhJStsbtmdrDqymn+dsZheTub+jg0/EqWU2XFiizLNUzIShwm4BhZrPaedvu8ty
U1xUWzhNq/wxsfW1detdC92ZPTI/usMOAmfhjP6lIwtaUV70QsI2Vmra6sRdiY5g7Jttqzi+EzcX
6rkD8cjOn7E8lG/koSIX1uE+CXPdk+NCgkraifsAGZQo8E3bmC/gqr421fJNG7oHS03QPX2dkK84
/YLnlSxWakg0l9D0UjSQmYvbDumMDukM3L26JqNeSCCMNdm9P6CKhD5Dsvfjtl7HVW6ciXvslv16
3y2WLRVFhSoA911tShWDqeqxtcy71krblY8+50Up9memS/NfXK70a8TFEaPWVSekJRHFNtxOU/xS
Rv6ZHv6xo3Jm6SKYCMUZmePFvjGjWvRDZLU4KmfVVWkj/TIl2/+/5H3HjiRJkuy/7N0HzslhL+Yk
OEuedXFUVVaac86//onn9tuOsPQXhuk5PvSgG4MEQt2YmpqqqEjgQnTPuATu/bVbcAA31hgHADXS
OMcLDqQW6PFz61/3f33BgV3/+tdYrxyYKJWgEUgwljbtwQdzrvxqg2GovK7wLzwRuzBXk8ZmfroW
iA+FYhgDoS7dZh7QYF5un48va5H03uT23uhApNVNVvU2X1cer2zwFdLd+wIm+EkaFVx8I4YKtfWV
9jvagyzR9l3zYP4Y3lKwy+/952QD3rHTdGy2hWmD2rYhqh3b40m5gP8m9tDvwLlAlucFjU2SIaEK
ju7RW89ghH4gRXLc2eJqLj5bBNSJKIT+GSDHHIKJGt3zJCGAadn1HprMhHrtruUc04VcKjBGVx/B
XGOx7KMmquEjkKh1yi/+63j1ZyJP59VsvXIrF9qkEAsF09B6ery/BZecBNLrIviHUb5EcHw7A12m
DlDr8MFMOXWYZYSO4LmSdLrOkXCfoSBF+tH4ecAZ9NeO+7YfDPS2oDqLeJgtIdRyrgt4TLe2olbV
CTSIIsnMwtgOajnt2jEXT+DXUbdUixRHAvf9loKuyQsz3/DuT8CXIMO3L5l3wExCjg9ijniUj1ql
0KSzhXW0F+3SfhJt72FVuTG0WjW3dsABDDlsw+EiDRaP/9+W2TpXEatq6CewXDnqCjIjpCPSESpZ
IKeNVxPBg5GcAPzwhm3vVDb1tE2PJr9Zs4KUr1wJIt7XMEUdLY+LIojwNZ03efoWFKUH9TKt/LX6
qFzyvehVJLFzjjtf2n6YeTRToaaNajOz/cYWBF9op4ZjMtJDVPU7DaXYKtJ2Eo0jL6IVr2K/5NCv
DTInvp5AYKTUMBjWHgIQB8zgujm59/cUzwh7ohu5ruTZSGU+IM1hK0Bv6TpHQ+gbiAlxI2rYM34U
ihoKXMjt0QWDgR50bY+XfZC/9+24BfXuOwiT7CBpnKqTJTQztpfGss5T1dkyyNfaorW1qnH81jzS
YuB404W1RPgICCgCHRk8xoyLLztkLyUdpoL8ZJaGA7bXckac6j2yS13EA7cuhFVoF4Wuwtwsiq4T
ZpILte+7qJyjOghliskaDV0vOWSAkRM6SPnw3NQqZ8YXLVo6YuW5Hc9gi15wIODZH2BRFuPPoIdC
j2AdCqROvDx7kyv5R1oqn/d30kJEhc4kvAwAl5Hx68wgfb/XezlKO9uH3sdPcZLCEx48PH2VpZVT
IWyMrhJgN0E5xOykqYG4rQrWmIKiIlmDMTyG+8kuEd2O1cQ58ov79toas0/GCGy7cYt9YsnR6PgC
lR5oZrYR0dXI3NeGoNop5OJBrTiAiD9KP0A72zyDVSrYqqNkbSNLgR64AIVeNPZX+eX+jC8FmJB3
nhVFUHHBu4H5PF/2qYp+euSgSZ+ulDck3jamvn4V0JR339TC4t5YUm6nPQAETQYkbLD96CiafwIu
7HLBDyFRCsZA5I6hnMPGl3qBcoAxN6sIFMV6xcxKJOUVcOSVY8lxeQu3h4U2N8wYQJVzgft2LEWY
mrE/QOygG/vXvvhd9tKLkvTHQgg4j4ylQV1bYo5E6o96lpmwVIM2UhTEnQR+9r4bOANaOBM3A2Le
GfVI5TgPwNGZgYV2anuwv/9Mup9pOEHOfH1/Iyy8heGtVRPPGpAhALZ2O3l6VJtomwAQYCjjnRWC
PBDkk4kq7aivb5GcJ2JDN1qkcrb6slkTvhqkwbPs4K3ZMBLrfqjQiAI63BYSQS/qCUQFCfRU4wMv
zuTZYlaNCjrEu2dbfe6BBwtoNfF38tCfClwRvBaepb2IvoD/HRezdINWavrsZQDFQ0k1UbWaoA/T
k8pfYRY831+6RXdxbYwJH8WxTNqpxj6JpfrYSuNOiaPdCAq/wQgf46aw44A6cgKGXLX6J+s3l3KR
vJlBJYz/UCRfU+O58yaM+lWWvk/FSVZDIoEkONTJVPmOyTt8DCT+K11kfZWP/7I5+7SrJ+tohFXR
VUiJzi3pAXC6/sY4Ti56xd1s5bva5v70Lh12E7VPxDJ4JuBo3JrThbAAzTRyY3HUos5vtuhAa/UV
wkbOrcQzxFyBnSbG+aSosxSI/mzSZJ2oVYjnEO+qXfL50PlFZgvNzYA6MvOHei8qRoEPtxKFz7qQ
CXsamCUnUFkaDByKOL9qERqykVgPvtgOvSWorySFm4h2nYIEkdepsBANzSxZ/2uE2X2qGeip3wpz
f1mOjNZDJViXPKlXypTYCQTE8bz5t9dIByYb6CXwdqObxWR8SOKjJQ+sJ/BXU+DpAqDXaQ/qfuv1
/p777j5uzTDuo+5HuQEqC/SOjWo4htA8QdDp3S+HxsajpHbuW/t+z9xaY/yHMmBEhgJr4N8o6QUc
YFbphf7T1Lr3DX3fFDeGLOYoZVoXWODGQJpZ821j2gfRo5zytAmXjSBbjpQ5etFN5ibLUHlF1R9G
kjRAcq4jYZfsY1ld3R8LQ5wwu6F5MH/bYTafFvnxCO40uL6favpYP6QPyu/pVdmZT6ipjRkZRF5n
0/zlt2mCW4vMwe3DEXD8mbP7JcW7fHDoWnZ1W7cD/FPbv3CNOW8GeTs4m9BWndD+vXpdkdRenffH
kayh5nRO7MfncV8d8Zgnz6kDDgvycX9atHnYzEeiiQO8FbMwHiJ5ZjPpALaINEYdyaSWTu1eAmGx
qA8PtK0F1x/6fTPEF8E3Yw+3MRrD81rTnhAHQyo7btpjjPYGVI571EKpBNhJLD0nlbJvgqZ5AEMy
JUNmxutkoHjP5hCdd+JIiL0hEJ8bUfXd2giHXd/W8VoRg09zom/IsacIaLoHWZoGJwX1uoqXPtS3
bSO2UEfPhOpHVPTge+gsAC7rNqp+N+D+cc3WT7dK0E0D6WqjXoVRPjxCSD79qUhDf6m6vn2EZkX6
MnS58VSN6TZNrOw0QSZkqyBj+1efzP8PpI1zxMIlbVzn3Z+Puvn58ScDP2MGWMi4+fjv/0JqAWlj
df6Jv0gbtX9BNQNdFZoJUTmcPzjP/yFtlKR/6ZCfmJtK0G+Bnkz8Jcuh7/zf/6Xp/0IX0xyizMkB
DQ1nf5M2qv9Clw0eWih8QaJOxO/9X37J8/9s7Jr5/9dsit+DMZSw8FNgIEEyDykRxi2kvuRHci1N
dnSmbrdD15Bbr0eSuDyuwfm03xy02RBe5uijATwZZJS3cUmgUNGXR4jJRSbyxLJ6zqyBc4l/u1/R
TzvXBJHj0cDXwUYK0A1LoyA3wTIkN0+A4u/MqR9AjoJaXDh+WJ3wWQSBZl8t/l8zej2D3/w3iI3A
uQtuXwNPYBDw3o5L1c0s0NRQstVxY4oTqXMKsjTOBfvde8MKchnm3IoEO+wy6eLgpzLYtO0keLcA
UJK9ZASLxQC8CnR2fuvQI/QHIuGB304yJ4j4dt8ythk/DjFA0yhLkDepMeSaQKVAQKNX21nj3J9J
7iDnqb6KlEXDl3IRDL+oLeQxxNSAs3Pk93yfenLuQHcufARj+X2bS6t3Pa9zZHNlsunyJoO2HyQO
fbQNurgKA5688cKuvFm6eXqvTABi1hVGiFEJ0+9gOE7yuznsTWNTdM5g/bk/HJ4tJhAz8YIywb8r
AsoVAnkbEj/ednroGjoAVZIdltyo4tslP2+OmW8YIAz4EZ15BSCv18gmaENtAeI4yjR4RaxAdavY
9xDZgwryZigUR0abO5SViCX3D+2oHMVQhmaa5pkmmPPN1EW35APaPUByUzlNkh3rslvLEX0opNgW
5Y+mFt0CMooQdbSVufk/Lo+9UOxBt+jkVrsBXM4R/Z4AtecNuuIGqf8YgXMbUMw0A2eE9ms0R68Q
xJ9oTiWqlrttFT9k0H+qQVlQZistKE9pdjHL9CUoeyjk5D9ErX8Q8BNjlYAdHix6priTUX/WhvFk
mdNFQT+SIX1Qo1g1/rQJjc6J6LiLVPkQTl+Cen8EqG5Y4rM81q4qlYehHNewsM6k3Mvz7CwIFEDG
Hg9QaLb4b9UQHweQsCQABJaqta1jyA9b0FgDkHSkQLFZkLCELocS9KtIDj2EGWsthYBgl69b8edY
/DBqwykrC3LrulOA5avHVECcyI4iw25D0PebAuQGCwfSFY7fQcNFrg8t1LDj7vfQJBtBK1eZpnuF
mv3CgttT2buq0iDtXz/e36ULhw5EV6oGoXi0dlgsy9NQ6kCy6Th0NRS2OkPGa8tYWc37P7GC8tRc
pQJHNXPuel/MaFrAyqBAh746Dcmj0a7v21hwjRjJ3zaY85Zl+Vh0oQg0da2d0kJ+GIN2JRr1K1QQ
C6IPPOTLwvm+scdEq1qQKUXW4bLpgocxemuDx1rYhHiTJBm2aM5rF1gyB91ZXJW4T0FQwExhIpuZ
lmstLlS0T5Iq9CAvVHr9a/7r/jQuRSHANP5tiJlHZLUriNEiCpEvxqP1QFHVDghCBVd4D185tmaP
xAQiN7aYOfQnQE7QXDbZxkkciLnpkFjbCAfJTVwR+E9eU+jSrXZtjw18Yip2gpxgbPnR8m1TIOUb
uHhGLwOu7E8PBLNIxAfOGL89yHW45b/nky1PgDu/b1od+1JYpwf0UILB97dqByfjkJ7DpxJRAsri
QkagmsKxvHAf3Fie/35120ltnwhlnEg2qoR2pq6K5C1WIRVFtAe0a0eePz5EPOZdhvURb9t5uBI4
MSFigT4+tiTfZlpvhngw2cFZekuP+TH/bNboP7ehugowgts7ki0SHtJl8XRcWWViB7EDUzHA65N9
2gzk/djy8Iff6+zMsJjj1/U11KskGAjBOB7Y6rbaq6vh9GN6mFbTFrwnnmTDPzvJihesL/m16wll
zmNJpUQb5qFBRe6Xuins1FF5e5RngzmHMjS203A+88J6ejsoXoE0wD7eoHD3IT/1XuRCVOaZh2xb
unqgKwlN9xlYjIfI7fasjbhNor7UkIY1cQb/7eI8VgzVThQecb+hhZmZN2hqZZMaI9YLfVdVjxSq
kHG1jqfXDCbvnzRtwY8ZwD/ifgMw+ztbFcamiD4olO1JS6GVBpUkeBIK+h/RMcK4fa8lCUqiclqB
tAPlubYiZj5Of1qEhZCqN/Jh9Jom035UQauC7K6Mwf/eg8yzIz5yifWmj/VOJzp0YcZNYQm+RsS+
grColmXSU9Erbb1u0YVkPKTmiMS5EgtF44DpztePStlrz1Y5dB++r5WWM/VBegnARWURpRQhtRUn
4fAsVxWkQkEBXSgentAD3aaamMd2LTbVKQNJ5By71eDXQPwMYc9yUlMYTyvIf1kREiJ6bygrqH9B
sg2cTdITypNo4y4lM3m1otKHrqpRZhbHwS1sIMS7IEoAJz/wPyxzkwV1WQukJrib5H0JyFN90pPL
/ZVdOBg3JpiD0ag+elEgygv5QUguO1FBGnmtaF7Aa7NfcGAoy89c1SiUowmaMaRBej1WJ4wFbUKu
4frr2UtO5/ujWZgwoM01GRSxijFXh29PXC9k/ZQBkmF32SHo/vgZ+mYGyjsM3+/0GyPME9WniDJV
FUZEICj1o1YA/IOddH8k83SwgYMkgXx3Zpa2cPJuR5IJepTJNZVmejinEabsZbAM2VPKLNhW6Oar
aJY/5GNerEElGXByGwvTiFZ1QOrB+IJbjoU1NGgEjPsB0Wz+IH/kZ+nj/tgW75qZUh7ySWARB/PC
7eAECAAGaa9MducoRF615CTaD+TpxSCC3dm9A6Vjr3a2yr9/nAChNgHzxZlCWohZOCAJ+wi8PtiC
guIa6iFHulgVun9gZaYl01RwNIO/iLlIsxE9mOi+Eu0c4tSJlIBTtiNRygONzh/LbpBrM4z3T6A/
DfhwM9m6jo5HyCOiBen+Mi3tguuXE7NKnax3EnhLJ8iw26HhDtBjF937JpZCx2sTzIqEuS93JtyC
7VtH2ruyeDCbxLUa3posOJ+bR+A81KtA0Yx1pdFQi0Ur8i6P1n3wu/Zfk0GHcB5Q3u3H/VEtRuHX
w2IufhDpJrSRsb/B92nXhBJwvBKdPPdAiSYcR8EbGrPdZH9oO6FG17N4CcVV8552bls6PqCpz/dH
teSRrgfFbDjRTCw9bvCUEYRxA13Mx9j0N1KcvadqRToT/Y2gN9WnlmMWFDPfdzpiDxP/w343QWpx
u3i6mohoHMTDkGbSuu1o46Cj1EYT5msWzora+ccQPbZqS5RQg3gIusNiKKMKPkjKB79+aGTVS1Gu
S+vQHkXRTQXppBcKGgqiJ1UHfGiEg42tbUnHUzf+MlvqaiNgJFaABJBioJmwxrtJ1tfgP7frFlmR
sKA+yazuNQ4gXisaKuT8QDOcKa5Z5edQHN8z/ZIgryO3+j4ZCvSmgGBqMvdBUddwBVAf1AAHlEHt
VEOuONd+ZHr9JqT5NpULLw6n1zGqvQFAAQBQnWYQ3lQxvQgW9D0zP3wLpfx9gn7KlL0PnbofdfS8
938SZTgYQSGjUTRMSFci+VSgCdluq0rcpGJ7sMBaRyUN3dFoPxxlOxKTlND8M0snPETB6AaJzAzg
LrNQ3UivH+PEUIgSvYEE/Bil8aMBB5MC95Wqr2M6PVVWaSMWSzAecS2PgDUGprFuNGUX5sm5ytVP
AOP+AD3fk1EHFk+99AO0opFY9lpV3lSDoth+V+0ToLiqWH6Yn8nACUEdsqE0Jf6Q+k7QBRppoX9s
Bt0WgoxGRgrLP2i02CLndG6L8qOHzKCnJHTbGUp61rNZ9Uw5oP7kDn7rSiWqeT7EhRWo/4Ic2OtB
ElkHwj6bIAcrdOg/xrO8g6YFQUPnL033m7n3M1rj9go86EspTmF226aYCFRPNqIEXhC/gRJTFbix
4btxmkNNNouexj68gFQbvKTyqpkCaMUPcUYgH+kNbXiowxG5s3F0qUzRsYy2+X5ED3wERF9evUWG
vtW0EKIY9bopf7X1Gbqjx8zwHyYRjWB1Yket+aoiBSegTRsqmpnigM38owlikyRhfEEP7UiGUnEt
Ldx1Q0eKojgnFC3l0JTqUhVWIuQCfugmWlMT/xijvdcEaXGVavs5GWekUO4wp2E7SlpIYg3tRUpS
kNDKWnus43fk9CQyihC9R57zpE4qgeqIRNrG3CYGuBbjUnzEOq+rTHUnDRKxkHAVcgXEHHnkZKDs
GcH15wiBuqrkoSexKH4UVNpKxlQ5RRwgCKfBDzUEf1zeIQ2PcCrpV1Yf2FlhbmqkJCMD+nWTLHxO
SmbLbQoNJzFYV7L+ObXSTqHdpoQMKtGj1Lvv877jaUDHMP8jyYBfInZgvCsqtqUqUoRhuMeDTeCB
OG4Q8SSADPOqfR/XcbaG7EDEc+oL9yJ62pAbgroDXpCqfOvyqFlKoWCOog1aUqIMI4SRPoEOzOKE
E6wsOPUbQ8wdn6eNJTcWDA0iEhj4eaGe2678tYHqBxrO0cbv5kPMiSyWcig3Zpl7n2ZxM8iDCf3u
+g1CmkBY/o5Bnqgkn20Rg8LMGeKn0YR0qvI8AT8wHn3hwUgcA+De+ws8X/xMFHXzIUxggP4FmoSC
DqFM2dAIYggXETlmoeEhL+SlW+x6SZmYwEIe2p8SBZyW3tsuJ9lmcH4h0eLEduWu9m7nmkSyn9Hu
Q1rC44DmrTKzi0coMkIZACFpqNd217pN+BqIzhD+6CDqHUdgU+LRly4lWW8mlokWmsnMQ0NIJVs5
ybZ+ONGV/zhst7zc0fJBAahVBAoblW9m/SyDikI2j0xpV3k0AAGR29AeIWrL8QTy4k6xwEwKMkzU
Er7W9yqE7CEt08sqTkr46Rw8becRj6zSN5sQtzvYju1wCqE8e8wRETKjEYxgws4cX7txJEEBrAg8
wf39v7xOV8NiJjDXqVIYAZL8oSSu6kk+hY1FBNCRdNA7htL6rpUqtwTFi0wDjhdYXLsr08yJADKs
aM0Oaxcrl9QHSNjcZIJrdjxincXdf2WH2f11kYPrs8dMmtleEy74t5r/1pQT5KzIJMl4OfH8G2/t
mM1vFHraqQVGNkM+Tcvpmze54SGgeUaYsFgyBjUrDWzIma+A5uG+tGLE4NF/tg9ZMgg9bYMBSiA4
YdIZ73lHUS6SzoPay18phW+O+O9FYvuc60SsO9CcQFBYHJBFnwTQ/qhlZJfNc9xFlqtG5xjl1lUr
56NTGSicQ/fccuogalywRpIpjHc5YrZc1ewpFby+LdeGOq1BC+T62R+Nqu8jglc1hOwbVcnQDnvF
aI6T1r4XcjnfLA9tEvpIWyI4U0o3az6ysiOCOtOOfPptisaLrPcAB3xojT6yI99IHTOGZJYm2pKw
sqpHKf6MgW2LWlsQ7QYFrFFvvAZM26ig2kgGQ0o+dLIMJUL0R1SB3UFbvNZGB2w4B7WLt3Var4wg
caXqLZ66vRLirkjic2EUFwGEetDoQmQljii5htB/lIJNl0krQQpWdd8d8qLWEW/6j4EJWppcSA7w
YbtojFaVkh5McILWXbhWwFmEzObJsKaTXE52Ec8os1xF0QQpzEAziJZmP1WMkqC0vh9pvfarZEM1
4YCodi+M4P5sI4iRvZZaf+nQjkamQQOBzhjZfjInbQNH6VD/ppK+ldoiW0EjG3qVaJPEhyOKey3B
3QIdMDsDAtadhuSlb7X3JFQcwVSJKmfHfMgeQP1zUjq0O2rV70TPoTOteVo3J72q82i+gDO/dmgp
4zWQStApK+hDFsVnaiB4NacfxRg6cT24IiLwwCycPukdWR3O0Do6hZNElLTeQ4h5D8bgy1Qmh1jo
D22DMIOiUTk0D2NY2rVcPUNI/EGvhXMyFRLpVOpWeBHqnQAND3SiWsl7piFIMsXCzcbEbfVsVaq6
G2jDL02lULb0pxXN9RcczeCcmS80kVSStn+09Czn2THsoAgiRJSU0+QINWiLdcvte5kUWhWftNT3
IzKo6R4h6EEEvZaHsHl8rjqEy41mvrUmNjw087DfIhDEZMEmscSTVOpYnV4YiVVEn2BHQAQJDMQ/
CZquzirjuNNMnPw6gHvrtI8I7F618LMBRuf+zcRxbwrjtQczLJswgdcuO3S/GuDagWRnX/KqzpxL
6Evz8OparyIq+YaAsYTjRJIgd0J6zoRVSt//s+Ew3jqaapqMMYZTBU6ZTRjNs6jxcoKcwbCaWVY+
JDQYEWMmUwpOJyrsRy261FL3jEI+r/p6Z4FUAIrZbGqHOlCmTJi5tgeLCJjQwWblTCGv//r/EaHM
Wm8WVINQB7l9Cw2ZaBZBipmb4tr2wTJXQ75AdHMdFFWdW/V7KmLVJl5ktJBXm9uYkHsHmuM7kYE4
KGoZUFW09WAM7LRVt5IveinUsegE0J0En5b2PLDK0gJeG2V2iY6SWGL5uFEE2pJiTFfICRAF4A6u
5D3H0tesX+171AyiNpnDWVHezq045SPIDVqJ977kmWEWDzm90egpHnpKtFfQLyjH1SapHgSj4pQs
OMv1lZK9Gk+T9+g+ifCQa5vKSSeILfknK4FACGBcAX3jT+DS9jfmrABKJCre6AwUs7PGpO9ng0Ur
vFoTqGBGkBfG+fD57zsOIHChlgVAKyg15nfl1cCGQE1z1AhFW0YiJymQ3Y1QWsB/75uZ3Skbf12b
YZ4bUki7ugMBEvjjIFo1NU6c5HMGiARB+4R67Oa+ucXZU8ApjlsNxVUWRKFpeTn2s9utjOFoZP1J
CtIfWhSs7puZv/rbqFAan5uwUZJhaaiUKjY6IcQrNEvBXEanl4ardrJoYu7iBKgfzFBftGZX6yOL
UVvRFmlxWbq0rW8PCIXuD2JpaaA2AegjoNioKzFniFYx1KcGFC+i6DlHSs408pWsvsrQz1MsHhnP
7GFuZwxeD9qBoOOBvoXxJR93NZxOGhrdz+AXdvIWop/e+Nnsi71u2pKHTjIgsuo1Cv2S4cRPa+39
/kC/bwqUbCWAm4Giw2yy0g5tDSnSNoSnH5PYKYdtqENQjEcb/H0257owJOgBQgcsg0VIaZDT9cNY
guMbUlJaAzLKFCpmT4r2i3Yv9wf03fvBFnrj5r2HMi6bM6CpVGWoHkCFJH4F5aYzTscWqdee995c
KDjdGmJObzCCGDJWerxEHtWV4iUeGjjVR7pH13bwEEPwgnOulO+7/tbgvJRX20QboG5Y+jhY2glI
fmI+zYwYzbrH68amq6gh0zFwJjDWEroB7iuxwRz6qDxNZ/VgOD2RPsZVust32sbYUE/nbGLex83L
cv1xfRsYmYWPQ04P7CTIZwScR/FXlzl7TK5Xdt5lVybGVNIaWYOJl86x1ruXmHyA6nEznHu3WgeO
/qisKP6xbAkMHSWocl5N0toRIE4FSt4vPHaQpVN7/TlMwoHqUmKEX58Tkx+U/Hl959xCC4nwecFB
0Aj3gKI9m5Eu29ryQcMi2WAnJpUHOKE9rCWSvEL+b5OD/+T+yVke0N/mmFtPBuZmyAbM748ntGg9
vnzc//mFbOztcJgD05SaWaPigC1i0yOKPBvopb+bm1/hVnfeC7vfBVspsGWS7wQPjC+E2jwSvu8U
O8iWXM8oc4TUSRJHOcInHN5OT+SckeOl5WX35joBu03RbYPAAdR1cHqMDRGi5JPconwhrMdtdra8
Zt9ss7V+Mrbdikefv+RZr40xxy4Eh25XyDBmhZFdVCvDP4StSBTIoQgvnPWbf+vewJjzV1djNmkT
bMkXatrJXiCa51+U17gk0lo+A94B+c8XcMNmB9+lNkp4a4WiBA+eJhDlmP/A4VyPnDl+oEMVcHmh
Bh+YemObwWDaesgDgy0cQVSirp7d82Jf+ZwoGkJNCJCJM6Jqr/vdQetyp9OAhvNzE2mX+i3vGmJQ
iHFbmIewRO0okiCxrvbgrr2/AN/n//ZbmPPZUp3GjYAwYRB+hqE91ej6RT9SrHO38HdnfmuJOalF
KOemICEoaIZ93/ykdCs120bcDflWbX7q8mOdCmRCBsuynLF8MuPJ+8+GypyhgRpJKM9DTfOQZJI3
5A1Qg6Ag03nP94UVhricBu8Kpn80yLFUhHB4yZjjiWm329E+PVi2CITq3v1sCZfcatEzXJligkpw
FSM6oWilUYhGAHIgoRteykPkoRxO/HXtDG6zgiTxCopjwKxoG96VtVBQuR0ss51zPwQzfAtIbiWN
+zDutr4ChOYYjB/gfMXaVodeqtehFgTEp6UdpcE2qEevRcsbLSrXlCg+PUw3Vg0sxyCt6hjFWdA9
PPWoB5E2Dp/QkbMa1I7ESujc3xPzmn9zP+gtRD4CEFfwBd8eRZDoTwUQenA/7YUadly/ZQUPMPl9
42N+rmwwK1Qk+eD7xtzrh+QHEUeklkXz9/1xfCm+fxsIuClMpDjwL7bpYkrEMmsi7DhrPYuNSc60
SRC3TWQgfywbYUtG3gFxcXxSkIo8Pvpuu+buhMW9ePURjPuEIMoEMW18ROFAadVt3bfTRALsRN85
d3bt6PM3PINz95NnenEdryzPYciVS6UFWpj6BJYl34mNfQgWev1yf4q/2BzuTDH74AhGSLpaOWwA
3vgl5nbJDyaAMAf/HK7Cle9prnIZ7NeGhLY+kyqS5/Va2OtH6ojkqCEIeWzJ2w/RRb4VRHS4yVe5
W+/K136N9LoTkIBcOOEtb1uwLR19QIOa4pUE6jsZ1IudV7ugPv4BUNTDn46c9a/dMDrvjds69nF9
4RWsF/c+6sd4VsuIklj22Skw80IV5/BMok4vUrdteS/dxWjlygSz9Cj40MickR2TcFEHIidunwJD
71YND8zxPTWFgwyCag1IdnSMsOzRfVCkeCpgMpMs8CpxNQm7Nj5K5a9MfkOr//3ttjisK2PMbSUF
iSoKCmDWjZcfp104q/ys75v4fvffjmf++9WhGQwz7mIF45ELqEj0YGKfDsbkxgUnpcezw8R4vgTJ
T7HGJhg7A0W4wVaLHyYAEzkvmFn0AldzxvifKBQBSEkblNqpsQPo/5ShNBYrPKGaxU2NxnuAuaEy
Z7Jspt0I9p90wHgg6FKrvjcJ7eb+yiyf2ysTzJQV01DEeTerNp5QQLV+P52eos/RB0Uqtp6/KWsC
3g+ES4a32q+kLf7Sr7uedJ74o+bVBxaXzwJvNtohFaDwmJ3Y18MwQWUAwFQ0ptR66Zj+dqBrlHQ4
+3EBTm5K4E8DhQHyVjPy/3ZDRlUhVBEIK/A2BezPmSG3kZeuwK/kFGBnlWx3JMcAyEXiuz7nofpt
lAjYTKgwQlYZmm7iTKtwfRhUdMpKUMdBSlbTbKN576R+C1yi12cp55HxPTpE9g9UBgCE4REOrgYm
YEoo1Ep7AZwCYfvcjogJxS2atmwl3mjDSpKeAmE3lSKqEgRvS6JYL/c31zc39rd52Ee24Xak4Nbx
a3mEhkxsRL8Ky/QgNuSMwP8mXf5TR8N3PPGyxAuTC3J3UBCATwb0axbjo81GzCQjMjQQMK9UNNqI
P3PlRew/7g/sOxoN7llSkfBEl5YKtW9mp/oxcIamiKapYI+eQcc8qzZ1C7ewBQfkf94RlXzS8o7H
95wdY5XZOYo4BSjaY9dE++LNOJZOsrNcsAxjs5q2yNk8C4t3M0TmiChKqOcWJFdA5x6THuTJdANp
Fc5Z4BmZ/351MYBys4tpgnkcV0iFOalNN6MXEc5qffPWX/OGmgFoAMDarjCbghY0hsoLFB8MEm/B
LVg8hhftkO2ETbYFr8JJT4Ff4j6Yvm7pmzAOZrE10NgjolyBms/t4BLserUHdZ0toUllc6Dk3JCf
ARSODYeX8P9e8mRsMRvSbDMjslLY6uHQSvILCVZQpbzzKMIWt+D1mJgtCM5fyddBbg0uTQXe8QXS
Fr/PZ5f3hl84xjdTx2w+E8RAItVhJiers805vbwfZzZdCg4iMZDx442zWr1ygvf5y+4tOrPXpDHv
wSqLH3/788fltm5wfp2twSpFL0vj/OuHhwf3kxPD836ceT4CVP7Xft3hPNj748v9Y8iZdrbeSiFw
FkQKvv0HlpS3YZYcydW+/LoJrxyJQptYL+YNo5G3P6uE8PbM0lV6vSPZkNxPx9FM5sPseG8biozH
mdific3ZPVwzzDlGA2tSifMC99vBM9AHBAdPasckjy5oj+4vyLwV72zVr0vuas6koRXRlgFbAM7h
FYn2ZgrHxBMK4O2q+e9XVoxYFxrD+hoRKNUgI4omzvvjkHgmmAOt1qJQFiNMYPGNr3LJ5BX7wImg
Nt972c46mJ7p8R5pPKvMSc9pYWXjPLCUDB6IlbxtwbkdOQvE5oxMLYevNWGh+i1uUUNZZzvR+8mz
os7n+s4++D/cfcly68iS5a+09R5lmIc26w1GkiIlaqR0NzCNEZinCExf3wd6WZUkyCIs6+3aMnOT
uleOmDw8jrufM89HV31pgIUZZoAgri3vYYAtpOOcve4GpgfKLefjc/8YPOwTpDU2X/cvO/dr94UX
vOGaTujcLF1mvxVU1z5oFrbyQocccDtoDsQsner3EBheBHc9EfU9SdBzyAA0vT3utyWgjMOhXJWe
5Qz29mcANFl4pmesBZ8u0g6cJ2BOb9l5dhbC0kITTScGuDU+7DO1NyACjCGBcX1HL3izX5WLozOT
G1FXoKVWgw2UmNmq+wNmjoXNtWRj5mkEiCD9y8YQiAH8jJOvPLowjoUj8vv4PBpHKaLgtpzGcTc1
NL5xxD7XJ2rJX85ZdCTdzPQ0rHH0H3s3scstGiQew1W7mXYGStAP1+2dZ7GnHYA2ZBmPN5TYzM8K
IGUO3VGMKLMhNRAYtgTyElRk2pOuxGPvpPZ2gtceE/vmcJs6XxwbEjRX7h/N/rqPN3+xGH72/4d8
F/t/nYljdreLHkIFBR/a1zXwZ85OCsRFY0nEk8CBzFT5pBUQFkWCFfqRkOxh/4MHAaosJraiqQxn
Ts8vAGw3mwq2Ms227tQX8w31thACiJfuwOlZeHb8jwzN3DnIBaJGavDyiNdykPqNP/gaODZT5P+v
r+bF3aOIUKkAzTkAgfnDIJRllImOI6bvR3Hzu+ZHdMiu8ekDC3Q/K+zh4brB3zb1+dAUZMPxONVQ
0T6nlgJpdpEWoTKF6Yn9otgQVENAYa8De/+w//7+hKyCvd8f3t4f729W+BMLke+lMw92PuQIwDEt
iXONlkwRTJQUY/eCCjeAWlAHlH7piXDpsXVsY7YllTQklsFRU9+OqGjeV6GtVo/Xp/GiHz62oZzG
FGUT5kky4IIoAW9LPpS2N+0mQZq2Q6XIdVuXTtixqdkjrpQ78AX1MMW9Ycpu7Lebpdj1N/Kd7woI
1SChIqFqD3Df6XCQ/M7jhonT+xTtCLtypeIVnAd0V3m4Yr3rA7rkk4+MzZMLAwGX1UABIgxOuC9v
xgf+Koj+dRv/zQL914jm2YAWjK2D0OJggTZdLh3+EjeO/GWi9L626Z/KX0qn/xaZzaYQqiEgCZnk
2ExzDuiZYq4kZtZpjqV6LSg89vXdMATU8k0XjD32MLpSt66nU703X0nm5M5ifvTCTgE1hSahcBC8
K8gYnq4iYYYZh1EJ7p4htUzHSIstiWPFrmRW7aw2GV0djcWZK8hjCzldQzpAYE6GbJw53pihCJa0
LoKi40arD9CZzp7QLwJt3FbNyX2IQmbVF0jX+QY1DG09dkX3po0oVhg4GihK9DlbtjXQioMdvKq3
aEYuUCVpxJXhyUoa1QtinZcWGIMFrCHDiwAGmw02rigo+kJAKmwLvuSgXxt+EaTv1T73iPvPNxN2
kj5JeIgK6lZntgxNZjScwNLO+XP3YG5T+3bV2cVqwczkmOZbCEWME0QEqRs459P1y5q+aq0UvllY
kRWaCOzmLXtVgt4xnpT90m65BA4BK/nb2syFQbyZRKEOv6JBokxy6R3ZZWtpj3jbkQG0EddaWLIL
z2/QvejWRP8L/z8PFQxhtEZJ4YC8FZAvBwJ6vbONQP95kDARzWqGpYK+6uyGScHlb4FXe3Jlu9H+
5O7PUsh3LvGGa/PYxGydQKWWE3XEOXtFpT2KTGXnibr4N7IPz7m9SdwNUow/z4/DailcuOA6fxsK
wA6vY4zmzE+j+0c3ILmOcAHQV2Hf2Q/Avg6es0KYd30zXlwslAr8ZWlO7Q4+zkyhHFQtYg6AMqnd
tthEKfUyQ16wdC7eM03nkak56nN0ul4RpqO6ddUB0XNWNMgOSw+bS0/1E2uzxWPikPQM4k8Ox2ku
fqsGZGii7xLnsPU2aPhyaQA1tH9vNmdnbWhprRcEDkQOGru+wRW0cKcuLdcsSJCoWAOyhIHWFxzE
jyjcvD6C3/T1mXM6WqXZa80I9QrU7Ji3SeqaIcVeedYKgt7OiORV7sauuS5XzZvxrOzQquggDY9B
lk4ddCvTk9bXv2Zxz0zzcfSuG5FRG8D9NrlKw0ZPehJYyLcjQ5CsvcdHcsiMhRW8FCKd7JvpaB5Z
hOJq0nfT+DvHsv2nfYSX1rvzszTPCyd8rg/ddej4GyIsZBiEa/7WYgrNpZqtS3HC8YGbeRG9gu4E
FMXhRXpb3YSukNjpzloXvvZ0fZkuRPtHcwb+qNM5S9JWsOoag2E+ekGwRFNq89/b+uCdOzWiIJsp
iFNOqsPTqVxtksP1QVw/WmdKSmGVKLytfo8WeZb34cNSxnBplmbOQQkbJASmWRJsfY+WN2SAbUhX
/mOa7RM3e8YkFuZqBLUOmBl9ZQWwBXWlkOleuKGuby3AAqeLoSelPID7Y8rZ4XWn2srtxnj6ur4g
0+/47z2RLs7OPlpOIkD5GMhHaj++XP/dF9JY6IpBcZwIUR703sxTZnoKplSQI2qOuSO3ZFO51dYA
sJIHS9He5JFPRzEZQnvMJCFtQBvudKakDmwlfYU8saJ/COxl7LzrIzmvMJgar44MzKZpjIu0jSpd
A1sGUCnhof7AiS9idDw0KDSo16qC9R8OGXTvbOWOPrc7dN5e/4YL8AbADRALTnx50Mqed8c04I6n
ORgwnGEDxmKImkz/EYjEV25stzo6fhfc9IXYDBYVkBCaQIpAmjfzBozoCWIaWHyx7D9Ie66If5+g
DI26oGlwx+Ah9IW1eXv/iTq1zePCcM93/6nxWWwBxiRTDyfjQAIDhkimt/+YLhqC7Hyq57BcICqa
y1dLeNW5Bzm1O/cgFHAhKKSQ5/UN7nxMpbH4Auft8V2/6ze90wKWiFzooi2Md/Lf8z18PNmzqCNU
GqXNwc+F2l99l9nUZRsD2SLQjbrXLS0NcHZYRg3CfHya2NF/KFffMWDcpaKY36qXa4OZnZeu1Qe1
nWzIQRK07jpBgC04avDnBrv3SXBe2WoHNR7LMZxbzX3boEnI36KFzo+DzxQFx0sR+OXDA9Ud8HpP
7mie8AMXX1VUIHV1XjU/f+zX4NNfBcamuVMh+PBXdfD/72o0gBqgA3O0mdx39v6X2szte/b9f//3
wzeJivx/PQ5fX+959l4nMzGa//wNf4nRiP8xkVeZFkom0Od5JEZj/gfURWTElKC3Aic/mPn/FqPR
8JcU/C/oLaLUCfUdx2I0aLjFQ1TCi15Fe6L0T8RozvwLCHUn1RsQ0mqoqpo3/lNGrTZWYpDYKfVN
KlvME6yqdppQfszAc19I/baqCsPLYxDRHU3a/l/n4BjnP7uuYBrcrkCX0DeKR+Es/LV6S5BarUKt
z3gbagNEuL6uG/hVaDk5f5MFMOBCfhhzeVbRJIpgQoZ4euV0lg4p3OomV2obPMlvmdwzG3MMVuTQ
ktx2AEOgQKVb3STgP0lvwmaQXFA8t25e9Y95rz4Q6ICvBS57Wm2mXmg0zzVHXybYDje5jMJpEKYE
EKJ46ob6ARTbIO0A+YCrMNkpiGg6XENrbNHUmZ1YBQgrCscqM4jX5gEDWUZotVupMl8bjT9legsB
cVywKStkG+zW+rrLRdVG7UjqlD2IU+pEsyvaKCAPKVZSryA9krPiDRi8W6VMAZ8db6gtyFR5Bpv0
4EUliGJssUrrQ8s6xW8Zlb1YCtVbMBAukWJMLu10yoH2ohIQ4spoOMacn8YgOYBliWSQsNBblwuP
VXmHqmJd+ae4D46FpoG/FtzWIvqNZ1Y0EVReWjpCzzG8A0gKNrpawiz04aE1yiVytEtD+k9j4L2a
y63wAW1ExQhdveydNjdvZE8WRbLPnmiiiuelDCDwl1PLnI7K0UtQzJpkaPOoclRmguvYMjO7LQni
aamzXqNU+GOQvAb3VBc5XWMNtmQlZBOpremzuOr3stZvzBGchGbywfqBuEWxpFZ6ju2B/GGS9ICm
Fh5yZzreSlXocl12paPGShF5IeLdZ7Dv1gl4I0myE2Ld8ISmkMDZosfIpxVK/6RBWKZ1MtOKHsxG
oLFdYNFKHzE+XZL1BhP42c4DTA2SQOShoHeFWsnTOeQFl5vB0vFwT+sA1I4pbe86q7lNCV8zuGan
Ua21wXtf5cPKGrXioVXXckHs1ESmuIw9QyYo4v6osnINDvRv1kB3qUW2QpL3ZHR5E3l1JHqmSoOC
fUDILUizdDOKWgBRApw3iThU2JRQl6ij11Z91ECWhAkCidM9SELBrfpi0qQH01wcg7JGjjRU9CfG
C0Hcie5ApYYInjICErGllOmfmVww0CVRVSjcksQKMKREoq861azYSxuUupZhmQZYADQTE+sQE5Fs
0X4tgY1TMKliczEy9jTVUrRSmCn/0ahFX1Whr2N4CxqNnqiVDXGyRoR6PZax+yjLg0DDinqsM+V1
bNUcdOiMhfaYsbZ3w0QO3TrXNdjPk+dYzOMHterEOyts24CO8nibUb2tQNKIj7lJWnOEHk7eDpZT
5FXkiCyM7mShi6ndlJK8FovSatZJg/J5W7ZkvbPNpNQeRdprBOo7KmiIanUS4cuHoRVs0dChuGf0
mVIHeSSxZjMMPfOzqJBSV6WR+WNWoOS1zV6vXnSJWx3a2vHL3J5Y2vtYjWC2Z1X9LYfUyBxFy7TR
LVMh2iBNBYZZIuSjm7acPfWaUrymYdR8m0RBBXwPLijNbcqUbAdIFIe+KAv9G3Rm5JeMNOiYMdJ0
eJVQeiDZNLf0x1bkcelA/hn6gTnvwecEB5rYclMXoZMlVeJqgwgqXI1xLV4bZZF/ZkoU/5RiLMZO
JygmJJAAEXwz1sLltF21R0dphvhUikA+q+TWWDpWJzGAU7iEqlWf5vlXoadobywY2EDB6tS1Nk4r
T+ywq7U3RU1ZaodCRj9LaczADwUurhRNGNz8iUdp0rGJpOFZGwZwsgLpFm4UnmQUpKut/qKbqVja
pZCzbZhmQ4tpzdBRSrkAQphO7MBkVfUGyMRkXoQ3gCRbxLOYqNHmuZLz92gUyk2bj7qdtVn9nlmR
la14p/JuS6ne7FMaNrpLRq16i82C3Ddx2mROT0wygC6FaE8Gy7FFagu6qoe6j9qgYpraoSogAdNs
K9XqEJSdLrKb3NSHjYgOcNltiZqRVR8XLwkOH04W8lO9gxQh5NvMtgxDvxB5y9BLIVEQs0q02cRQ
ElTczNLbe7lJH6zaZC5HazKEOpFRIOAt6MoNKXgL5QN/9EaEkV5Oe7JttBsq2KTFQ0xu7wz+RigV
3ou+2BnEG2LhTxvF0FmOW5B15SCgLbxKk3I7G7I7ueTP/UsDDW2wo9/TDiiKVq5qnuSu3DfYwlzX
QuqEBdhka/qlkg61F9oe7G/orKWtV9FCt/vYs8oo8mgEimNpVMx1ummHECIGkC/o2i1AHBwtQJlh
VNlxmaw0C9SiVvUqlSTQQxV8vGloCxpeXGA6cyOjFl0i3g+sy91Gl+5bUe2mKvc6dpr6gcY4ZE2W
OEZUmYeqRd5xrJpdZuXNN7A50e4H47WUv5JQf0YUvQl7DVxBbRagTXcfG0jvUfRbtFV/o5MKIlFi
V9hVhDkcBfRGVET2F4LAs2sBaQ3crlOQCzUKbXa1CgYqr0rIZDg9+LP6g1r+VN2NmS4VnJ0hSKh+
ODYze04aFVhcKsYmQu7oJjNzr1GQxYmS9fXRnEMwkx3Q7BhQr0TWcJ7xyiwuiQXrsHORSG9d2ZPs
KiAbc49ORc9+b2/jFQpY3EUQ+ZdC9DSwOzU8AwRCNOqmicAQBeERu374Vl3dbW19DdGfLWrVVmSr
oZxN85DIfLwXA7ptNtK6QMLFcLU1DXSIW4JHewEuOI+bJgVZ9O9CfhJsKdZs1tHuUgtoNsess22c
bftUW0viPS2xX8Ebd33qL9pCwwkQPHR9AGE7jS9yM69UqYyZU0iI3A3qG2nv92j9buUdCHa869bO
H0caNiz65KCMLYrYvKfWOtYYQ6Vn4FOHDmMkpxu9yheCaOkMAkGz65Q8laawU9PnlX+JEiZcIejj
BhsMoBaSmUE6gi/K6HdqajhQ9AEDIOiE8IRJKqeCSACuAfIcE+uVmu23QsubymC49bg5brI+WfeC
sZRYuLDhNRNYEwQpEN7hSTEL6+Si7EWQj/Pffdehr4ms2n20iYLyJlxFa+KUgfYW71LQGzwvVcMu
Gp+tQlIqEQkn41MDaGE/PQx3ifOpu/0997fOTbGqfd3TPc29vvjnuSgUvx0Peva+yeNaTgYTp7yR
hk8QhGuOmFkOkbV1GTJ0ApMBIopa3KzFXJ7EAlcFMQovqvFICKui2Wojgg+Fyp1z/cPOn0JAq9DE
Blk6PNnB53O6K/vEssKwUbgT8mfFpAHr7yj/CJUsuG7nHJUAo7eMijzoHUiTDP2pnVEVB6MwIByi
KVtFilyDvo3WwZJ2ef4gQmhmaMOF031pyhUdXlUDTgOqO2s25WOrWkTihGGpjTuL2ua9dqcGuhuu
4hfxTttBSc1ZyjOdt1zhBB4bnTnVrq1LHSEEXsvP2iPdqjsxeIAw99N4n71Gwf5tEy64lXMEcLII
X60bynSJzD1mD+HcUkbFrwMFR+pVOly29YZruwHlAL3nrLKNjFR+bfaSnbfgDAqHD51z0Q8hirmw
ypd20/G3TD8/evWixLMLTUqxy2XUvFnQgqj7TT1yh4QLQcC0X04vL+gsg88LewngnDF/wqsiNVLE
xxg1apcQqQe9ma5AjrrhYQQC8HrB3O85OLOHmjcRJ8WERutsM6lEHzoi4V7iRmR5haIcSGvpjqoM
mRt17YqZ6Wek4NVocdzhseI38WjnNHLxNnWkuqBOPamnttldnCDSjcKdXhuof33F23Gf9rUfgvlO
rcNnHMhvRKJ+XfMVFQxXQtA3RHjUcrm+D0OV2KbwlInxqwnRCGAMvsaTnd6pXkjHbVzhhRulf9Q+
3PFaRtwQxS9jVjV+I1LQNcvUAwf+bZ0rj6lQuhB2WPEaihzDsLagpIj2agSopfCR43220PT8WzR6
NoPQsp+6SjUQlc32xoBYVu4yeBpskF2q8pu8FSW7NA6DDt0szFQdUb+SqeBYY+/F0HVtKvT1hvok
BiF0pqdxCS1+FQP1F3AhP2u751G2drJUQQiimpRLJOFt6IrHOmRvYzx8VsYzVySwWJRAAZri/bpH
u3Sf4/n9X+OZebQ2FlDik+HxMHH1SmkwpK/XDfwia9dmbLrtj05T0rG4tKY9ztwc/9Tb6mX0W3/Y
xH7itF6yztbFety03hYkZMjUZh/XP+A8zwnXAuoMhGKgkphuh9MP0JUeEEObQCmbIxE4NvKqpSCg
RA2gNOierAoe4WxdkP7QtOG4cDNdHj4wc8kEmqxr1syVElkgFj6vQc7+1X9CxjsLHoiNCv3e8TaP
HXqevxT7ayE3fXFVj4xOPz+e8yatALFaDXieoPas/4EC7cK4zosSMatoZYfEJqoSAW/NTEipJAgA
XRgeqatah+q4r4PgnLWfdQ5OFBCIDoJft+m26JcqyS85zWPLs/Wse7WpAGg0Ttx/9WrvtqnklnLu
stZFGZl7ffdcikWPjc3Ouwr4i4MKETNpTbzn4IU+8Fx0xeqpLR8Aoyxc9/J5P840ryry8pB3M5Dg
n0KQo6WDLo3Ujjp4qhoi9PsiDHtA+3RcmXn4EUO0YZ1XQrGGNoxN8X7EnzIUW1JphfpXYz2UfbRK
OXV4UX7gKAybouC8gQAZY7ZYRK0jU7apq/hW41rQ5ToKxvta8FOWexlEIA2eAUpQHb3qvUGGhkzz
I42lXSmyCx2iQKQoM0f/R2RBkjcdGkhxoB0X8XUXV35CGffrlPZeL6Yba+CBoSaoFESaxhnChK55
mqkrM66G0rZ64Z4PZGOMDQ5dXSgAC8piG8rgz4xrpvnMEB879Oe5xmi8NHr8wOIwdepQ4PeA9naJ
8mmSatdYRgXpR1ZuAMVkLlSLRVtDhObAhyI3W9T93gitbd9wJ9VQmDxITiES3HIK2WsglOlFAGaq
9BkrY7ROlbbAHMmRq9XgLqcCdHSYALwbJXIoOVunUtzavGqlJ50Y99FAFd8c0Zc14C6oOiSi6RDb
eM5EADU0/RZlxX9UPGRcQ5lQSJK6tNY+655+MnWAbEN+3+pkRyU5sxlFr3TWrEgOiSXg+Ugb2ZZR
ulkNYkYhcUX9m0Wd3evcjfRQxCOP7+s80QMNQtlGD9C7qbEdqvI2G2Tc3V19K0iqG1OoetagICcQ
K/fSEOihwAigJQjwVtQXu9w3AOyxYXgjrPGJjGRbrTAXiKbNrfaTl6FjUQN5G3HNxu4HiIXdJm9y
XQRx2ysA+aKbOhOgcU3NtQryL2iq3WmCBsUhswaFvuYKY+wMdXMX6v0G7P81RIJabg9W/hyy9tXM
CI5UTA5VVD8QXgHL6uFA1MBMq9euiXfK0G2kpjzUHXTTAKQEtEkOUkOJjfcct6ukQ6oJrdcCdzvQ
+iPZBFkxMYbQfXdnAjvzFSqtUfFtgD4mcikDwlSwG3GgjwzKTbUUPsj6MAa4Pd6SCsTtKHZHpzW0
C8Io/hIH6VYV/whKsynbUHbHBkjhGLaQ+SjTzgNZPnuycgL2HVEYHLWAygP2xDcRM20/FmSjtckT
oLI9ZfFGxnuZ8cLTZW0jdkBCGLTPcj2oGlwDghRU2rPIf7o4+2iY8hOlPcIBI1CEzDpkVqct+JhL
l8ORh5nXu0JNtBa7jOOTxGQtsG/ozyxF8xfeSejXgoAkun1+KbhOnVjStVwJe/DxdwOTAyrRTdmb
eCr31V2amCvFKgPSGB7IrbaqrCHl2QCfl1BhYVPoGgjCT1vi+7RGBYideWoYHYZmWKJ4mFz3aWCi
40WFzNmUAUdGcXaPlHnXDQXUqZxERWCiJ0iWJr4q9XZqLCAa5zOOFiSkbS3ZnPLsvzHCkU/Xe+D5
IEZonTZqX9QGWCaN7q/fU9PHzgYDHg5JhZwdZG6R6zydcaExEynlmLROTYuVxshLmqixy2izsHvO
Zw1SxiAGR5ITawv+9VNDVsNNZgJecdKBuoS7ag960QTSJotlqNMnnw4JbExgPTNVGS8kKCmfWmoL
vRCQLYJkXBboQhAnbwNSBHK7q8AxN4o7Q/cM0U/jr+sz+dtWOLeroNkCgAISxdZ8tQZlKMK8otyJ
1Kj0YyF9i5DONeRs14bEDSvoCFrjsy4nka2XSCF0HbPRI8VsJiChE7fitubhTtXyztYTDuEcUbmD
7tohSUgIdHopgr9w1gB+/P25swAzpV2ep5QDRebibtDaFWoKFKMkSNdWmC1pBd7mwCCf12fpUlSN
gp0p3/2LB84b2o2ejSqSclCEq2JPU1M3VT2TrELDbXK49UlnGqJw6mIh1jSc2erAs6gyygktVNkZ
s+GCRV5KoMvIHBKh3QeMYHF2p4WF3WUvrfotAShIqlejUFc1Kd3ClLy45wsx4aXY9+QbpvN+dJ4j
y2JxHAN+S2tQxkHOBlkpr1QRL0mlG1tIczTWTW2Nt5YyrLJuiUvgQgB8Yn7muAw1FwhcAVZ8fLHk
TncrIYFcX3gzKGylDs1SF8iltYa4JyAKQKvWdBxPx4tKURmEbBLaXKkFdirBronuMSRQZRBRht+Z
Hq3YQKBRteQDLuxtGJ4KKTS00pjz1rYiKagmNh2H1FXrSUZmN2EPWDfxRjQixqrTCv1Kl5esXoZX
j8zKp+ONzLDvU1ViTjgSVy7VO4VWtwokglpdS+2ib/YNVQKz7rJVz6utyd/VTvfAVp66JQ9RS9NK
HwZES12kuaDbrSjEL7Bpwbet5P71c3jhfXIyQ7PjwBsDSA7D6Rc4oPCkv6eV4vDSrxmIv8FipnbV
+rrFX/j97ARqJiifEBmBom8GGUhyWmooU0Dv1FgIz3Hdxrg5rRi1RGj3iFCdACArcnLZcMsyC0om
KraYWBApLukuM9OnqAMPeTsqBzjgnVQZTx1RZEB+o+EUKVccY+yQFG6NPzkitYVvn1bu7Nv/Ru3n
TchKkoo4rzi5kJZGM6u5GbzxVXQa0Bzo657YY9C46O52hH3m554IeqQl7P4SoHuCoc9WTB+a1GTT
Jwg3+XpqR0t9yxsfyHoidUVlvKvsiwU44MKdfWJy5q9ARjyimgMmiwjha+KT7L6OnJov7IwlMzO/
NJBSzCKO05oiI1s+tIaPN3JN99fX8FJ66GQ002cceV/ozI40taY13KRr1VFuGtk3QdYZBF53U+84
nqYb0U18eaHd7jzEmpIfcAvTpYdU22wW8zqOtILguSfmtROr3wqzdZUH10e3ZGQ2h4aRaMpQw0hV
7/XqT2ahRqhbCOGmDz0/BH8PZDaBfNSUTiuQd1YH6U7gpo4iPP7y741j5iTkJi9iSmCjL1AFZ7lS
xmyhW0BjlyZrBi0qUQMRHg0brtFeVbI2jMekW9htS3M1u/qGAi+ZvMd6hL3TR7kXjkvSlRcHgQZH
MFWJyH7MezxAPipIAkV2oRjXobBqiNfT1fXFuOhzfgt9gf1DrHt+gfcWqbQorfDky2tUn8VJIJhs
R9B/5eC6z+y6Lnchym1YYuyYbKxEgaGuXkvBqm2N92NS8ztdycnCPrwYV6DkW0LhgIqWiXmRb0ZC
oxamSFsUgy66ZTqzLRmpAXSOQ0UcJ5wZmm3GT9dn49KSHludLWkIFW4r5iJ3oG3feBZEdIaB1t51
I+cxmi4hTYjny0QJiVT2qZPSAXonlSVwh/I9GRIvau+KwU9GwS3Gj+umLuTOTm3NfEYoGSwbUxkF
QPfGKlrVrS3ZGUoewkcltVHxAX0B/7rJyUOcehBYlMHOgqBs0mqZjc4Ys64itdI6Ip49qhCk6WpM
bkXx/bqZ86NxamY2sBKCMyKvMDA9vFVGBAW1i4z/0i48f2eeWpm5wxIYGTYArPRh5ERQfAyH6Jsm
6nOnMYhWWn4YVtuh+aHpsG5GbcHBnHdboi70eC5nnlKNLUa7afWMlQIBCOsG8iwAsbT3ap246UpQ
3OuTOm3v2dqhuAKJ5N9Uq6TMChcA/ZEcCrJ4wPsFd6uglVdWUOSrIvKrJb8z/a6ZLUDYUNKY9gla
CWb7pKyZkJAYpfStXyLWmbqSBr92InBZXR/UheN2Ymi2U3ITLoZHMBS9k3tzG94lbna4buI80obE
kzVlOwDiSsb8wWvJpdaqqBsF+g1Wy4i6eQjF+X0ov3fjh1Vn/5MRHZmbbYuUodxFTWCO+Q0mrkEX
2VIf0AX/Ow0J7Wp4XU0CGbNZ46owmJkKG91G3RAvdMNtvxm9YbUUOp23ooNS4tjS7IyFsiBmbIAl
vsm3+Vr0AIDe6Gt5Ha6UQNmAfsiz1s1KWohIL1WHndidzWISjSqq+aBb/wKexalCbFeBP6qxn6Lf
lrXv/d7wDimUR7gLKv3N7SOa6EKH21+QDFoqCru8gf6e7ennR3FrFTey2fHfFYVAKZrWps7ApUKK
C6f7ZMCzy60vkFROShyEHHlWQKdPyj06LxZbOi9EFABPoaeGmw1ZKsBkp4Ohid4OCoqRUfwbf5u1
dA9Rsh127GijODmyNUG4bVVtcAwqlU6lWDedrn2BHdqvO/XADWTvUUK0cGQuXBcngO7sZdVXEZwp
QW4+6oYgH9S1IWC1LfZvmpk5tbbqet2Yio0aNXNSeXSUErx0SbRgBopn02+au0+wFIFEF7lrACCz
81lEidyjfg2WYrmyUy32W03ENdhAbhivDwtCpayz3FGL3vswt3GWG7sT4oCXBSATUsZuFUf5n9qs
brsGre/UqF0+KoHYGA8janWVlPkWJHiFPLf1dLgLGbrXm8zTR/O+TVSbpaipLbIX1Ad4ipQwpLCQ
90mTb6CRvR1H1k6DFHGOlpqEaHuUeOcI9en7kJYIlMVy04SDq+bGLRerIJMRbI4pkihlCw4FlI5o
iexLpbkpNSoDDzC6h7iELmojIfsWhUitMhFNCz3n+4zmm5Jw4tQiElhtRzNkCbN9Ew2fugVBADRu
ooq7aF9R245Gb5KHjhbRoEMBijr2tsHuLdRFUnH0GFdi1KvEnxp4JGyxLT84r/8UzQBdetDs+CYr
7q06J65WtggLQXTYDDc16tjtRIzfk0SDrpZWqH4bCpGHMBL5Rhk820yjG4NFT2EHaqxKf4Forexo
GXlMJK30IiyCjSiNe7EWrUdkf/zByL6qtEAnv6Hu8cCwDaTN1KkuRonN9QiUKc30J2scejsyk2+S
GH48AHSnCg+gOPhFjPED3NtrU0xvJQE9mSm180JZp8y0MzBCjHKPQFME+QzSKOhPoJawVgfBi7lg
ywICKoo+4aqHpnS+TiqOchsNfWfZnaWgqhtrq8jYa+yFqLKrWDUa1Wprk09TWf2MyXS+U22jpxFa
jtpVxcobYvLaZYrhpE3iWZJ8KPGIQQJrE1LRG2PF7QqKvzwtPn0I4+iPjKoMRzchS0uyCoLYKCOK
QsURI/5Ugxs/6omv6tqqaqodFwxiY+CQzdVBOTXaZQNoySLo40JV2JA6IyC3DAcRvzxbFXqX+RJu
zy3t0GSWmJHuN027M2vwUhV1hlzC2DAnHsvqAEr0P2I8Kh4XSP9S1mYYQN/chLg2muJjgiK7uMju
QUOYBCUyhRsrBQY4FmC9EhlSj/xdM9BQx4anLgOBXcL+H2fntRs5krXbJyLAoOctTVqlTMmUpBtC
KpXovefTn5V9gH+k7IQSMxfTQA/QiiQZsWObz+AUbWVeHfOCJlmtPdWoFkfrSvxbMlnfMSrZJpW0
ERFy+6IajlLxolhJQ3ylhIhip9p4MMpgxywhP8q4v8pKejWjQsNfvTXDxMBouSr4rtqNvXBxVhW2
y12zL9XqpgnlX0ie+das/Q707nFScy9M5pF2T/kHFuLr2LwFdvgsZlgsYrQwU3ixSxnBrJFWfVHY
mzwDbGtJ2u8IZpsPZSF1RGj7liJtpbDcxrLuG/VyZFjlDwgAbxJtMfgt1u2iVNtBSn41Qoo9W65f
6jh9bLRYcXQ7MHy5EuUqXwJciJc69jo7a712il57FTZBvIApgwqpbyE9axttXKorOek+LOYWIBtc
+B/PSbxEazXQP0a8uNdKlN8EDYTHYdFab5HS1DPMEUpjOihXvWiild6NLI3egBf0sz8pZeCXo3QT
BYYbGzrUhdgLw88wtV17+jOOi8Ok6bErs6skaUbmZ/Ytj7ljX3wiOm86pZm/caPGTmeKj1Qyjn9b
OmDj4Wdz/1uO0o2oWt8wzBxwQ/MgiRralvY5L9Ee9symWcTvOsyuixQFx3DUf0f6vCnagBE95Uwg
NRvNAqEx6A2ukIrXgb4YWvmdSfzeiGdPGZL9rEsPTPedMa3XsRH7Sx/+MmL5cQjnTWiDOYvm+hen
R3KKRl8HxnI3SsHDUqf3CbOHoJ1mR4UTukwpnCkld0tFXQURsWZUhl2cq56p08NndBAvyJhR+GeN
b5SYXGUld3cf79oKqaw43GaztWvm5E0uzL9mDDIBX9Tel1JNYhIDLTwZLQfI2qaemycpA8qh0hFX
JvVXJrJDO/W0WRvrSoNS6GsjxlE13xKtLCYHCa65sTGkbgQZ1RM1pLOgX54KqMb+IAxiXWpu42ML
IoDA5ZJZbMUkvzUCws1sFqso0X4z1B82i4FVO7vNTazoAXvZX2Gn4pDVDLKbDvASowLOEOhdpCFv
im7ZTEROV5SASo3xXikGXI60ZaekonX4L59b1b7PButBn8x7EWoPx39vDfFg1k3rdIkA2Bf8Ki2u
rbkwcJu3c+JFb1/lEGIdtV/AbwT2OhHFxpybzZy3z0sqPZRz5xdW/Uyx8ZTBDXEL5l2g3fU7ynjH
6NSSCzK+NdWmcnF12I5NFToF03LCVq6AZpC3WAe+K/QwYkvs6xa3CTV9G1UuvzRaz3HsEdSfiQ1H
4OaaTAA+S+wXfeUr43itNNm+H/FWFRVJQSqP73UfVQ91l7oYx60U+XgHkF7ERg+0R0MFKP47aM16
MeU7uXkxR2WfWI+xpP9erJ6reOzftUmKvEa0fky7jxam29r1o1YHPj6cjmVez91BxOrzUvZ3hV1u
C5AHcEH/qILdiy+BfOgDM1j1oJeS8XXmMgtia18gf3/T1rnfpe2w02bNMW2xHsriDS4XVyfIpK6S
7tspXw2WAcQnvDf0xQa2w2g2jMG5KEVUuOQbV62KuNDUHKRhOAxN8WxWKT1cuT8s1vIa5aEFB8p2
JVOeHW0oYJjF4qpPq89hlt5RAVwpi7U264oCHZ/CZU52elt7DYwyNZ9dQw93atm+t3noSfOSO4rK
5WSBqVHKDDRJmh0UkIezUt7lQ/WZjPp9Q+gN1BXJiDnslyrfyPpjY08fQGKeMtNEKzSqwo2Zwm/Q
4qZ3xaCVrpwknadC1yWOwMUjD2pXUh+Ojq0q2ZURg0OR1d5YJ4XJuTcYn19FYIALR1qsWHNKK1mu
4NszQlOlFqdqmFLuQBDzJaPaYf/dOTAGb0pdu62q6alWCsidkXoNbxPEanm8bLmaV1FeP3SRHK4s
SRmdBeL3lCehN5Xmn1qOd7YtPzRWAZeydSpyy+4YUfJiuZ7bxW/D+UO2VXcywEGYdIUH7RGq+gc/
DyXHD6NXNDLIWfdFkQ8hQCfR3ox1sG7E6BQkagnT/6bI19kU+EyftnbYHaY+QPAYD9lQJg+QtPa3
HEzP0aCCm5Nzr2+s3+nIb4ADnGNLZwHBbUj3Ssv2oTIA+UqWg7GMb3lb7OtMntZWJN+keTKsiqJ9
rgLFAZd0F8bE+iz2qcrvyinOSLw7GGzz76i/b3X50CqCVFJz4A8u3qS3KQGl/5MIqA4l5ZMTL+mL
LC0b0wI5OGS7oG5/Hx3xqlTsUqbkigZPPDSuohh4k24W5WpQ6vRGmDA9Y2F3TtsRjlCRjpFZl5tu
VeVFvuKbSa9d0xjboNfHVTCrHyKPPqoqlNw4lR6ZZbzr5fJSzEUN37k07uNuRsG1DT/oZj2N9G1c
VIwWkEnE3rKfCFrYH9syCpNpA8gp8I2qg8DRvoJWvtEa8p1a7p6XXJ68Ai5O3kh+cMS8ZTm1oL3Y
t+B7dgsPpqUk4cq4CmXJ6VGF82qlcRVSgF0WA3dD0nBt4QDv5dAiHQLh3tCVvT7bz0s2tuSfmuyY
SfCaDtnfIJqKQ1vEr5Fe+zLpg53Hr0s0UsBUveKCsO2ofZTnuRb1IdO12Vvm4leJhpmbQDppZ/W6
zNIbqdNRU6mQp89UYHD1hwUX1lGi5yiPIV5b+3YON32RPWYDwvaZ4fVtqbhVlvKxG+tvNIIZg95b
1uon0JjQH7UudmKOqTQb5CC42YuokTdhIt9ZqtSAVjS1K2u0CN3TEjjw1FRy/Kkv3NKQPZ0bDU5i
7/dF0/hDLiVPedA/zepce3NfPE+AGu7JHQNPIwleGaYcebLGFCJWzIDDXR147g8aCpve0oj7gl9k
RBLZT+jMlUZ4Zf48BUni9RUuKJm+EmYGTi9vBzCZS+MWRXBE7TQB2MP8t7xYraPpOVSEnBrLHpXH
NEumrS0pHJFJOzQiWUdKQA6TFlulqJmN1kP3psuD7pdV0zzOLVG3WDRQH5GMDI/ZPZmtvFPHbqWG
7TZO1BuYiD3d1bFyppztMZA35WWOD3T4MskBdG9rwA1VeFr33ibDHeX7YViSfTA13rKkOx0thbSx
dE8ejNtBzaydHosNpqtUVxRtDtTOxQm0WF6lSbM4yjytxnLcSoEGADNwhRaQQEueIDsmUZmFcKbm
JcwhLccUoBGZBJmSHg/bsRo9tQ9+5/Fyl4QJirEjoxO9/ByziOtsaN6YDk5u3+SfpV65s26jnzOI
a3vBgk/nQFtt6dmzeVCDR9Rj19NgbgfuBX0mNSy7azlQ3xX+kkbXsCJ6AVCnYgDzq8bS3dihZKQc
iw278KQm2lbFRNnTuWJKEwdwxpPScE4p/HlR1ULkCQ6UbaYnVWPja1apb8pGuesViPwRfNg4s2Kv
zqPnfGGyQ2ZYubmwmK3kI5sv0w4LHGy9/AP4bs7ptNtrREVX0VKDIEo1Ba2H5feQdHdTEl9PbTlu
4hmufgbatCR7x8lTqf3WHHcdpdbL0ub5PpdESsHXZT4unDt9Hg9h1k73kalk3mDNcI3bLN2VhfQg
lfltqmCZi9g5C/W/mmBaDdGA+rMor4xiptsAcNVPotHPC+rRPrTBtIdbsNFeqMStk6bWbSFAHyhT
j6nWdK+ExhtsPb8vl1VgHUG10+hLJRX4NE3b0ZAOcje4CyCdpik6ypEyvm6BUt+kIdAFtYrfJG1+
7Sb4/VDkzcA8mHoHJKCZrxI2qlMaQc0m1YF7Ku260bV6P1v9i9nr+7qJ7/iKvJzO2kix6Vf6XV7j
jtiZXjnE11YW/E5jcj8IziBdS9onkfZclgDFRPekRcWtZU3rRa94B+l0XecxNvFFtQZO7M/BAPKk
DT6B973GMzVqq70rKrOCWS8/RNG94SXtGZT4ZYiGgkQaqQ6Ro2v8Iy27T7sCJy7lpdtzuuNmfECr
LAaHHV1Pi/QL3renzPI6b+vPUmCk2waJb/ST4QTmX77WeogBh3fKZwpkfGc08+zm9bKRMvlF4DhC
sTS/oLRubpUMyG86V9eBbbZ/ojynNxK3jQtr/SbhbgNCbxPdo3xXNyHczmN/Ylo4rKoyvMyx+q7B
K5r6R9HFV3bQjZxpBe0BrV5HEyg6Wd40trHqhLmSJnEtl8ZfUdmr1noy5RaP8PklWvSXRU78RFF7
pzDFOqmVjSircjt10Woo7ateK9+1SGr8eCJfjmdg5AKqfdKvAai7y2i49QxoL8KytmyPCCNOPs4Y
i/DFgKIpLYZQWXzNmMkcCjeyR6wVtXWv/1kaydPsxmmmIF/hWIZU9DIJLqtpqyfyp5LUdx0NsSwD
1h0G8r0t289l3oSrgRqLh+bfhv4aMpDfWjVw2PFvYZJRoApo0RsxH8OFnC1FSg4CANIU4O/J9u27
uOg2A6lauZj7JIw/83lxlzTfaYv0FhiGZyl/I8DvXTxvsqMgSFPlpH7iugtpg1iVlvrpRLeoCyl5
Wgq2T0uPLXKO+1Q/tuUWaGJW6SplzmGzzddy0K6nPk7vfp6unO1b00gGU4qQn37UlfraHK9CZSrD
phlc7dVa8+ToyBGLP48NsY+fVzrXJWbU/H8rnbRvi0Iso0YDlw7L/LeKtHvN1HdVJReX5ornurdf
Fzrp3katMVQIUBynKxQZhb3l6crCm59Mn7msEjh27gXqVd48pN7Pj3h20vDlEU+mLUKaJ7vvwGaa
N9Tft/phYroyXRhcnpkBQwD6z3s8Ga0YYY6oyJjgAJzT/iWwWJJX4Iktwgvo6Utb42RuoqMgoqs9
TzPeZVfgLb35Ztgh+/s/fS9NR0gRooiAPfV9C06KlkKUi2mYOqt+rbnYDDIkGhzf3vGEq0uTmrP7
8MtyJ/tQjkq4dxKjqSXPj0jW3luMEvkPcomfd8PZffhloZN92CZF1xQtIyG7d/sM3kQ5XVjh7H7D
dU+z4bEa/5JCVZp46hSAgG4S2K7I6OKIB6m9L2jkSsqDCPLN//BEhg2ZDgcHVZwa0bQLEEKlA1zR
0i5ZpCtb3Py8wNkHMoF/w8klvJ6SrnOKMCsoEZVIs7VphftpzvwFzkzYradKEiR5Fw7TP6Dy01HP
EdEsCxO1LVCV3zefPIleIi527iuUqWvrrX+KPgpuhT9HeMpR8/mtahz9LrjhqjgStDbF4WiG9PNj
H4/sv34EWqLAOmVL1U7pwX1Iq4KUsiPs06tLm/JWqZJDo2OCPcXbfGku4LfOYR++je1PjlxT1SKO
NJTRan++PnqU7sdXajJrO97U8JY+hvnSimeCiWbhK2RbvGjG+SenLi2lmWJTQS1jVJ0yMaANGeM6
taPrpYrXndIf5Fq7jwy0S7XkkI/WFROcVWZGn7IVGTSUKhrB/bAto+J31lKbq8aFvXfmuB5tLMFo
8CUY+p3gM4KJCFBAeXKriG5sxbjt/eevfAZAaXxb4YRYYUrmBHuBvTa7tFlvjZfyIDbCM+Hi2nfH
kfRy2+6jXfZ4aRx/bmrMyly9R4dOZrUnu9yS9Q52BRPZyEbAyK5UCro6VdyQ/EzMywveGntoRUCs
A9sJOslvaWg5ZUAGH/XgRhp6xZndv/78Qs5EYh0EDtL8/O+oavL97OnJovWDPFDeY2OWPOTRVRqt
fl7izGUJW0IhNCJnCQPoZNvNcZZ0IXRRt9gKsBzySvJ+XuDcrPjbCidRXmWLpuHM2Q0oLI10caSC
SJJHJdu1WsOGqzx6uIxkWna8qDddWl1LAe0poEfSjsn8JbusMywJ6AJA99nJUJ/RZ/7+WuOxzsbZ
PDI1tOnGLPJDHi352ix0zZvqflt0jBMby0UHFH93UF4egfiSSPKZQK4TyXDHsHA0Qa3l+29oQ0tC
yqBFjXlUrxXN2HdWdV2PimcHyTql4h5E++vnL3FuSdsC0wXWkhvkH/ecLzCPSuq4DEseW1GuVaQt
k1+qvBOUzEt5BTLzwtX7j9nOSczWbXYtDAlEVxEt/f6EeR+1YlaPb7kxbIfR0Rp9NX8JKk9H9Sky
uw0t3xJqf3w3S6JiBJ0WTjkb1wZhV7brh76Y7qvGduNwvp6DsoXgwaxJr5g3MXnFJ0dWVlT8u2IU
1IpR4Ki1hcJb0W0brdpnuvGohcPdQDc3Hf4ReMgzp4kC3eMw2I4pJVnm5IF9oV44c1Uhsm+Y7C2E
av9Fk4bcI5lxwkS8nCj1/WFnL0CmfesSF+TM10SckCvhyEVD8+Uky+2mdg6y0uogg71EyueQ8LQ3
qXKVzibT4Qtb5x/1iJOPiVq9wPBNOeoVnEaippGMOAgCIrMFR1W/lYxfJcp1Tgl4wOmPUNXAytZN
CJR0mdOVuujvMMscBu4eFiZo0eXu0EnPnIRXUekTdOHMk7t4q9OdWslmfSi5wGBH6ztJ6IcxEOqF
OIfyEfvtX4/ANrSwPMNDwzq50kt9zrsYPhoaefRpxo55Yx0J2VkMGpOjHT8ZCKvY6uCXBmOpMAru
4uW5SfQjuzsHZhIkMtRkDqmmvdsEBC/OOuqnuGMCycxmMKARi6HRnN4c7tOp/4X7e+lrSxDTW1Vd
VAudQtHWC2pvySAeFWEc6sg4YL/tJFovO0xydsmgrFEq2dZasgvzcl2A+3fSReD4lCf3VT8+12Nb
rCvyNA/ms+6kFWPDOCJalZFquaAuNsUo7cpleJ6m2sdBxk3hYKVk1smAwKCYtkkKq1tuykNt1fZN
EFmV009/kzjE6a7skaOX2/04y7RGIMe7dgLURRqMfVjTGC0BScgmkI9aeY0YijlJW9zYfFwUMG/6
QfMslFL6wdiV+VGMdaSrOHoiG11kRCWHpOouRqULBR2D3olR36HblwD5SFeizLw2C3YWCBq1trdR
0z1KWuD1hQQXv9s0gqlg0Hb62ii6VS+y0h36jHFQ+oQNWONLlUicvklpnwd2z1ypuFMbbNNiHqp7
T7XGXTQGlDPTXSeR5C1+qkAzqjbCM1FO1xYtp1miQ9yr0q/66FnXYwfeaDqNMH1lzAa9Wlo+Oe2V
Un+Px2BrmdNTmIUfY/k6wBSSktd5uG8SZMf0dwZVtPwUaTfDGf85hp/JEo95PzBP/okMw8kmRn2s
CVAP69w96ABn7W8+Pn5e4J+/8O9j8p8VThKCgSMcZhMrMO2+OTrMcGCc5bYCGStt6sbZr34l71rv
R6WnbGngqgfz0Htvs/NBG29T+nxz9bbeX8LRngNqor9EuDtSorlRTn4XRC3bCiEHuIMOUWCuPLkk
2M8fpfRpBsNTHUyP+lJ7Y3rUF8hfIUEaPsK2m5JOTVtJmhdkiUq9NFxoApyN919+1zHB+nKrZnqR
W4FKZGwLfa8PuWdVyg7N0PUkD5MDUfASOeFsHDsC3MH7oksvK98XjGLR22icMHLP+51WLO+DbJRu
wpj7551wdqt9Wed0q6Em1ocL6xCo4mzbqrJjy4+idctS3vf662xd0o0+e6V9WfHkExtph8qDworP
+rySKzf6Xc0cai+6VGsdX9HpHsehj69myoqC2vn3V4j8SJAxPxrcJrZeE6n+qGspcWpSUScrm2sC
q281yUaE/R8zUFoEm02mFVF2IUU697xHYjxOc+hsKad2hd3cRsEs0f9gMI+gAEodnvxON5za6udP
eW7LfF3o+EO+7NHZGEReRZyd4M5K3hlGa8mFrOdMGUFiya2KjyqI6lPzSpBii65Y6OBrdbmmhwz8
a/YzQBxDUV3gDJ4rKL6uZZ5URUOpSLYUkSJjPfg7L9NDKexnRD4pHyI/YQIdpLdFl/8a5eExspHc
snN8svIBMSws735+s2cYueibIzkgkGPBlfAUqa42QL/yimbZiLohMO7aeQBpjDE0A0MH8Krz9li4
o/N0MR4eD8O/9jAOe1QwOF3Kp9X4MOA2YGboxsdPxXsNkkHyQbQwumgap9VcMftK7DQHBgF/f37k
cwEPBaD/W/g0r7cHZa5rFhb3MsZV9XO76jc/L3Gu/cJb/c8aJzGuL4JcRgwZ0dZ1BPTHTf6oiStv
q7+d5mR3RzGU7c8rnj2KXxY8iQjNrGj2olGkipviBtRYKVYaoD0/vmRTf/6g/OfJTmKcnQ0GYKvj
2/Nqd9rFq0vOrop+9gNBgga6ox6lSo+B/ctpz7QGcZOcrgEzyeZvX2aktZLAmy2bi6fORNmXEfib
qhY0EU3cakKjBaWApDRsXGVjmEB7ulK91WNSM832isXyIkMgw154qtIiOB4013o2ZJuuHLXbPJOG
1VQLErruCGM2vYY/lc8Rg+DSL7X7bkR+qKnM6ypj1F1Hz6E13swVhqVKMWce8wCKXltf1mOtMWQE
YLlN02B40Qe9O8DbldeFXBXI9ej5vhkMDb0cBUCukHRrVeiVvIowolgtvSTdhKqQnEUY07M8l6BD
k77blKX1MWXmS77k+y63AP8ywz6MVfkemeI5jye6N5axligra3kGTT7RX5wCxljJSiWzbTPeZBaT
PwB8wqSh3xRT8bSkHQM8mVJUwjpiUIdPyZpvzJyKZiz8HpEZIBRS7kaFFHgiRmgcNUVmY4b1CpaP
Zo5223Xp62J3it8bqblWChVwiJyDIKyyzWhNj8tkCS8PY/MpGgzloEzozIShuY90AI8mmG1kvjdD
qL9KNh+3ZcuhdB0uTgxmTJ+DyTOLChcLYbzBf/HlUmyGCYAL/ZDpNrWtZNebysNkD89Ip74qQZs5
ITk2Il5bnDuEo2YfbREcwdvTdlBnty1pQFn5i8G1H2vFujeWdWhM95oYUz+QyO6n6U+QvqvICB0l
7PT6tcjGbVFEpis1Yjep1WPSJxZHq9j2+ny9gKTtZBn75gycHEPFLLbrdVGSv00YlAZdqF9lVCgt
3bY+lbZ9XB4Qv1edNjM2WaY/FEG/jhux72cJ2ZWZfkaf4tNHj9z2hYKEkyzTGKUSe547q9sxeK29
UHQbOwbSLsrw1dJqcTWo4gmv3lutn66beWBmHj8XQ1SDXctX2pQzo+3WelvAxz9yCimatsCoqRiU
fdA96w1Y2TkC4Bqi9dXALjAGygwFiJ2qJ4VfNKbqiTTr36w5AuJbBR8W0hzZlDwEAn9UgnW9GFdJ
F6zVmElfQ4N7jaJaBSDVDF0F9WrQ/OACUpEzdpyT5NnOUpbBZGPXqBU2J4l9mDT6UyCehrUlFqfl
hXhWHzzWFcraPQIHytgc89PUdNW5naDAJ49JYrzPvfZ3NBi8GF3hGZq0hw7IZCE2Wy8sREizLj3C
oJIHEOH7WrJyyIba9RwZOAlg8FCTX3lJEcZuZPXhNscg+LAMYb2fmuLSqOhs+i/g6hmICNEi/8c5
6ktQs5RED8H7gXbxdOeVzgLedqABnPK6eEIX/9pypFW7uxRMz+XAX1c9htovqw56Wid1S1s4n3ZV
veHUgV7zjZHZeeGKeDiU2n/f8qW4Owp4EtjJKk5WTGtsboB4oQk5BquJrNQqrBu29f+UAttoEtMH
RZ74XzQpNEmXAdcHV4wlsPthG+bIxYHJ95QRmzIRPjVGsK4UUOg4bvbOVN7Pc32hdjr7VRlqoHtx
VIZi/PH9/cpTZCatrnJVuYNH/uukPoZtQNshFuo4VVZOsRvfzQ/l8N9f91/XPbnubdwd7DQdjh1g
r162i7iNA4QCg8fK9tOLlOtzu+jraid3vhYp+cBQdXDnvryd+syvNWlVZPk18d4ZBZJjin0N/+F/
aRHS39Y1ppGKia/T97dL03lQl2M3tfRnf9gEK+Fi9+H//CrPpuNfVzkpLjJNKW1dB8bJ1NMfvPdF
pjMRu2hQOJXzJo24+f684rnM9+uCJ/kNwoPyUAjKpgx9fOa5y4UC41y19OXvayf1RW90cmAe/34A
j7zER36w9DXtpZ+f4lzG+XWVkzQaBE3USQ0fJ0Qcy7iFodYgIgazDmHHlSkJ9+fl/hmRntYLZIQI
hBzHiwyQTzdDhYhsQaHSeLnDCXMeShcXomuuGmMbrqtN7EI0d3/7nuvRYXM/Zuf+/v7zo3cq72mz
2bF1CjfwxfaiJt+5lBgenCybVMEYfp5s014uA7Xv+GWIiJv3Gt0m28sxt/Hag+r9XXbRZu5A//Je
HKCgP7+Wf1sqyziM4guByzZNJQYW319LlDBz0VqwFZIUPwDIdGHSeXqEaXIuypssMHbBMpMaNYqy
qprSDccMGHRcyBsbJF4j5pVOgqOpsNS0+dMMS7+r5r08hS9woyA+6L5N2o2TDjpR3WTWTq9Fv7so
wa9ZMe9/fphzgy1M3ZHq4JpEc8862bnxImOA0HFdoQK2iiPl0HfJuhsrcP/2VZlOsjODvZVSWtGD
vtxKknHhdZ75lKZsovqG2J+CZ81JpOsydCup3FBzhVcjR+MRXji+K5USubacXpC9OXOCrGMvH2Mz
6l9i3PdPF0IRrHuIG65maY61zCspA/eYS640JGuDtl8eD//981kCjX0bKATiyPrJvdHROh/TGVGr
JYFeQoIqV/X9oEjrvGg2P3/MfzKakwOLJCMMeFwteILTVm8lKqOsSIXd2Ry0m1q2TSfNXiS0IR3r
iCuvpKdGLmhUNbA5kpZNaZI61zP2EtawG4zqMZ+YUuCPg8hHrPvKUDsFObZbQe2zYXTlqfg1a+GV
3eWk6AbTbgw7NmPRriAkFJ418x8YWto+KvPoCuROB1lO91HbP1VFzDXdErx+fuYz24dHBmxyRHkc
Xau/f9E8GPqxN5DNiQGFq7lj1I/SdGgpnH5e51zX5qgCqsmIhdEIPM0m66kZgfqB3MISZjX6WJ05
iRetLKAGuA17yLZ6+GQgecUIwa8u3F/nuhtHUR2mvuiwKNbp7FeL62jO/plyTs44bjSA5IUbX417
OXCDxG3mncCj98Ktdi7X+rbqSaSbpQW/qxq586YDCO+obOCPco1YtdevqrtmNzyFCh0rLQfx6XUv
P7/xcwCLoz6fUDmxEGhOmxKm3newtmp283RDAaRmZO+QlKj/bRy8Vu3z+EKb4EX6CC+N+89tKo1B
O158GBJDK/q+qYp2UYMK1ra7SK9GgRMNp6Rb6cntz094aZmT0FC29TzWBstUcMyUraHet3AKkMHb
/rzOuXyLvSlQbKXtiHL8yfMscZKjf9P2rrIrXrI/Y7YeUyf24/WEn7iVuql1MPaXsrxzMDBSB4HZ
B7R/CzDY97eo6mG/GDqrSu1zHlBSiuGYsNDJgLxaG1sLbiEVc7PKuQaL+ugUYSVHR1Rfl+xrMxj3
DMzxzGj6KzSdr7sheMTs6SYI0ycA35eEKM+kcPxaC8/ro90rkObvvzbtlHSyLGa9zDCRrJ4rKtYS
Nc5Lwg7/vx47jdJfVzoJWYgxSyaMAgbjQfdQM/HlNsrQVy3V64KZtleGWbEO0TK4R1ZdPByHJkV8
rcxuFrzWKGyvjLYzV6YV4xmEVL2ZG3u1jV9S674xqtcsERjqpo4WWU5jKCsZFwwFyg6Miiszsw/Z
8rdMwr2Y7I3NReDVZe+rU7PTQwnwtOnH9mfevcV6fT9Z3IuQdNr8L8QF81peNG2FOZ+vQeHCNM2G
ztZvZTVdjxYoq1Dj/1VmLy2HXYcuj1PY1Cp1oW2GGlIkmtleqnU4qpbKvG6yfBfLCREziiDlZS4N
AH82YAM1kMexMnuy2mlCaa2/En1WexWltDzDn7WlTZUij652v6Y4uh8WEaGzTGcqWn7lBaRtxsuK
DwFI9qKFdkgYj3eyic8hfnrIp4pVGI5XfF1/CKxVawtfUtotzp+OnURQ8FKagWW2m/tmHTG+VUoG
4TJ4exgTU2ZId8Gcv8WhepNkjAfRlIQbaOnQn3sDXq5Bo6mTsGnHRBBCzbDTe2t0tHpeZQr0WpPp
zbrVKixoO7GFj/5kJxkD+2UyvFEt1kOQzb+EBKy6q+wFS43hYWRflF2COHsNU9q4qYVYI9mwzXGO
Uaup30wlvHl48v0eZDFUVOsAah87jjhC02eJV0Yht449pLkb2DmHPjMlGRKfDrEJZWiiwuiMnSqv
l2wWV3CN7xNFAB00E09PRPhaiKl1YTXbR6GJUtuXQZM7QRJOaHKO9sOwgMSqengAaVd6jBzSC7fu
MUT866gwseTmBWUHROb7oQzSIoBBwnjPmO2bJJYOCqaKjkF7xelH4SadFVy4aY9X2r9W1GzWFCYa
rafp2hRNVaUMNnCiwMy9gk64V9bZXsx5BUZGxY+eCVJodfcjdIgLYfoYYn5a+yQVLqz/x9y59bZt
LHH8qwR9D8v75aDNg+IkboomaZIDnPbFEGzVli3bMk1bcT79+c1yKXMp2gqwBDr7UMClQoqjuV/+
sz7P15f0AT1cnQAZcrNhLrY6ncXlxzL8/Yjm/qOv5/GeAGBU7VFnA/wGoJNs2MxXp3e34eaI4sKm
uZx9v/vn/Buo5nv8iDE7BypTlBhE752GwfpidROu4rp+fcq61bP7NQNGl++SYvnby+j7HpMaic3c
oSE7gUCAYpdelQ3U+F1y3RyVITY1frd5Q0Tz3+Wb08O/jz6eHZ6/X7/bZ+NG/bKs97iBLm/Kh1XF
tidpeLic/fF19jmdzT6830O/0d+oSsOMPipA14fVS1Cxb5aRdJq+pNGUFdSzy/z95V4ArbGnEDhQ
UyYek3XorqzVjEA84GSTza2+ASUACgWbI6MFEGu06Fx8TsiOF/fM/W3AZz6tzw6qzbfsXUbyOCqP
vsZps+eXHGMaSlG5wK2BtlbI9V4e9S75fl2y65hso7RUsmcjpxx7ER6swj3UHdMx/QcNdMw6j2+a
b2s45mHz1019EhVfltJb9iGmqLVHwMXPGjIn4Rn7BmkcJmU7yHvdJeXmdJkjbMkmObhfvn2ZvY2L
+4MNg5xherCuD68u/searqpZv07q1R71sqvZiB+qgghUlgSkJsDpETSM778310LQBtjBavP2KrrC
Fr8/a5pZHR2CVnBf7OsHGQNlY1VQBPQbFecwHu6Yq4m109MLXvjh/e3LWfOJvRh/nueAKs9y9Nq+
PYZjyQwel4H/SxWzQqG5PMM+kSpLr5hSull9/51umMPzEsm/uWzepPGGbVZHM9aRHNBe/Nd5yo6M
m7ObNmb5+fjbf04X15/a3/L21S/8fXy9fqiXp2fN4M9XH9eLqy9NvVg0f8zXv8g/3X70lfsn/9Le
+WDezJ0/3lw1TK//ebeoHz4vbu9WzfNX2+/AV5QbfWIAtPl6vXOLH/qQebcnb/SCYTW+19eH9eLX
n+Ynl0tQbW6benncQOr22m8nv/4UYUzouirg7593bmhe6tkbreY85O6ER2R5wIYGpgdSaSDl8JjV
NfWh9nIZ0NklApVU7eEyD+wR9Sla7HyrEXo9/5ln3+CRFC8LUj/MaDAE4U2MNCCBxBoSVv+Yg+3r
ESMKA4AcwYYkSWAOtuhfIcbx9R1TWPDtKbuH+2yRt9+oFaYtp+7yw+AGPXbIAqA+sQdgPZgzZAdm
tuAW2Uv2r7z50xKxZQPR+d4ykScFs2n0TpnjskEVFHiv8EgnE9gBZcQw6oHSXfsz7WWHIVUdfqCR
Ka6AgG1Jgcfcl4g4IE0PJrN0fqqkQSEFNk92yAIa6HCqoYM5MFiPBlWApWeVrOUViqZKSVGW7Tfz
YwfGsGhxzu3bom96pIhizIX0v7KStT1aSSFhhjdXpMxo4e2xqckclxRhQCqwYB0RmXN7WamA4Pd7
k4LhHOrJ1moOfAjMZk5+oWARslJ2IAPuTYM8iIC4JXi0RHANJzQgy05pWXK4GvkAkBN/u1mgKHPK
nGYYSeyCIxIVroWkQDrnSjq8NZICZOsfdKOetZsFuR4m+8JW+rFCrqLMsBgoUe2KMpnCZjDZSYsY
HU3muOZTbEaWY1QsoaTYr5MrpBHKW1FSF0dNug6lkCCWPfRpq4o1RVfWk7TfzM91oAciyaRU/wQb
5ChI06yv8vcnR+79+4uRINO2dY/g9Z5WKAMpiOZRpz5DEogqSUGrpzcpsoBR60RaUtrAwrUViIQ4
29RTW/ddn0gwSzwBDWIwQ6qcSl57HHbAXpKOYaiwu6rSdaBPg22o3qRIA/Gk6ZEa8EFEgEmvJHpB
qyykU/BBQTWA0oMNJVxnAbUgYQYDaZZLVFpIHJ1UGhC8LSR+QIrnZPMNAzcaNmGqCqwztb6jTOl7
04DQ0cDOOPoAnYiTTpGWgf9OXWg0D0Bi+fvPRcAIKIkl10KiEml1yQVaoT1qHSYp1HizQcbKWrLv
aWshd5zGPGGTqtBILzcY6zCFVgDjiqa8XceZvk8w2PQGDTYx6uk4xwxi0EPc/s6udRCtQM0CQKJW
6PR5SmU4BQNI21hZiPqT48pCGWAxSDq21/hv+0BNpNiWJ2TplLdiYP08q9ho2zRnYCPDQMZ2qMOq
DB+MRvCnAY6AwCWx0m9UKKKAJg7BF1QpFIYG/n5CHrCVj59afuheGEmuERwSyURqrUSQFp9ACGTm
ED/xKSGQjhZJRZonaVIFbUqlmMBRpFwdAjcZAlBojptZo05JYRx0UsJIc7Q6S8WPlq2fzbfGqP8C
Q+nIAsU5BhcohNruBilNaPSZBQh1CpFgohD4MddpjqKAnbIFyWh9gePWLMb+JoHWhSik+b7zh11O
ED+JSTaiaK0swHTNBCyA2ucdac4yZ8dXJM+AlNhAXZ9W7PJ9nv4yOTNSyTaF4PqKVUAZImWO2ypF
vYmlSbIpGYtQ6Ea0pReXHTAQVF4iew1+UekwMlaDmZ9CMgpGZLa5VpcUaAcBXKX0p1Y7VP4GIg9C
gFVZ6d5lEh1bCQ1yogriKBtIqfSdJR08gWQUAfinFN065h+wQwg7JDkwZFpdaNOj7h1HsnGPbduS
PenHDzHxQ8JQWalWFmTowPvl6fNkUR6o3ubwri4N0JlMp9hGIWWW0gSQU1Tm8ZhoVpeOTjkDIaD2
Iml4Yqz2sj73kVDKkGKKcJLRD9pzyLOZs+M80vEu15XqRGrGrbD6OU4COkOibcAHtCdgMQTz3Eid
MlkwBsHfNmIQsgIy4oW3x9EHFB7IM+MhdcGFSlKILCT+qhE3AcvILGD3sg4pcBNYdwKqZKpPFh7D
SX8qEE5CAPpRxpUjRjIqWBVu0zjqhAJXdgoDgUjQltO1bg0chYh5CJCMCp1ZVgkcZJuFt6PAUFcK
vJktw7mOAgmmgr0g9H9btaE131hZ7e1jIHJa9SrKDrmtwqAAej5TSfiQAWsobY3m6NMP3VyEv7nI
AuRCYFG6tkWHFFVQAoZdMEGizmJ2KhLQKW/RMD3P4KWElgiu01QFYPAW9K50+We1/DBJ8lEWapDU
H006SfKRGq00rigXjaT9kXy0RMbkA9XoFK1ojssVkIJ9FVyjdKdbS0jvibftkLYo4swdGtAICxiA
zfgqcx7EjYz8VWQRgB8HnBN8bw7uSM9akHxMEmboAHlrj1rtIOBE/nxA+Ej60Zah3JQ0BRoUKOkm
O6umjB3wo0ArmIAGwKZxr85Y7ASZ4q1V5KPNk/TRgJUlE9AAhDpKD08UrelaoOULHN3HkTIYTyEp
BN7cWyQIG4DL6uLtHXYgrqe9Q214BWDnBDRAHKRuvRNX4ShgNPTWpmTXlDcD4B+g/isEfmAXmBPD
d7Z2oWU1dUKA7fZngJxRcuBfCVTHXKVS1EGK3rEGVObplOmDLppgFNabIXIycKCmxNLOaY7DF2aK
lCVwJLi2l7USQ6ArvaWDDX0hc/UDV4HeLrxncGZa5lMnFmDuTOE2x2TiQSC37pKrIXCXirwgfBDc
YGUsYBMMttPGL4oCa1WcxtGZEJknFjx65m11e88E/xPIAjn5AmZ4SjGQy4jxK5XWagUOypsGKEfB
s+JNt793z2hKyyeIJeyeV1uXEMhUT52YB3S1xqzwHMWmIecmm3UwH9ZxaImuSUN21pIi0wTEIJfE
UBggW+a4dqIMhA4E8p2xbB+oiRhWVVqnxk9VAs8CZBF5+jHHAXOBKgV6QH3ubYogmwogPT5dz6/L
FeTeQgrcsVnUqM9ymlK+v6okNR+xvE+QJszBS+irSlKxIDwCN6AvN29FYpLIEoEADbBLNAw8KGhA
aj7uRtr1qQUAPyfQkHR3MRjUFS9dPqjAvaOMzYYCqzTaB+ojBZM8E5AC5AWyLQCPjhgLmhsSweLd
6k+lpMD7aSNgH2MB3iHj9vG2/OBqyIrWBypWRFgtoRSG3K2SAILOmysy5okp7vPGo4oyotqLF4G9
ME9SKBl2msOHHYChIOeAd2Alw63uS7GKdRBR2GWj9GVgOnaYokiRJuRjww6NYpCRpRsQ55u61WNQ
rs+FkFqFABl7RhoZOHYA1bC3Z0xfwhVJWQAIqLU7GGDYKaIt3EjQTsfdqJLeUPLz2/BDIVZNF23h
6ngzBJ0vYQTCOuBm5gzUBCO3RUb9n3y2OUrVBCGhv5rIZZpM+gNttIW09dxrmoBIThZkcltKqDWg
pS00+hkPlADoyHFnQR1SoCbglpz6js1IKOUKulbaRKoPKQQ5GdORyhIJOa6AUMnAdtAK0EXoSos6
TBpN4VbBFVT6pauoJxnGatAeRPre+lta3SqbRPRhB3qAGGmlf9a6VWjgHinAa8C6ojHVx14TINng
ZdMnjKUczdzSJEfsRX9pp0L0ZS1tVkJWC3i7VYYdaLQfCziIyGXCIo27BK5KJWGao6aIyEs2IVAd
sUkq19mGFDTZ0gpi3Q2tY+s4mlM4FKRvKxaR2Eb7YZ6GtSyEHSSr2tM6cz8Ujf7Ah7YrG16fLVcn
b2T5wnJx21sLsfcD3RKD3Rv09jWAcOB8TvY7tHduFxnI368ceAPT9tO72LUBmcfYf27fb/fJzrO6
l+r+5+FyUc/r47MHc+HBfssP80vWQXy4rpuzFweLq8t5ffFid8GAjM+HElw8frPBmoqeknjuQe2t
X/y9mK/mVyfd/exqC5Ex6X3xfchrblDPV8+8D7rNPAyt6/2w+XrZ8DD7Ztf/dI/tbt17OUEH833e
43O+XN81Z4v66okHgh0YC2DS8w8c46Vt79kuhw12pjz1AXhcbny8WszrV/8HAAD//w==</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sz="1000">
              <a:latin typeface="+mj-lt"/>
            </a:defRPr>
          </a:pPr>
          <a:endParaRPr lang="da-DK" sz="1000" b="0" i="0" u="none" strike="noStrike" baseline="0">
            <a:solidFill>
              <a:srgbClr val="111111">
                <a:lumMod val="65000"/>
                <a:lumOff val="35000"/>
              </a:srgbClr>
            </a:solidFill>
            <a:latin typeface="+mj-lt"/>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'[Geo- Brancheopdeling 2022, 19.04.xlsx]Kommuneopdeling, sektoropdelt'!$A$100:$A$193</cx:f>
        <cx:lvl ptCount="94">
          <cx:pt idx="0">Aabenraa Kommune</cx:pt>
          <cx:pt idx="1">Aalborg Kommune</cx:pt>
          <cx:pt idx="2">Aarhus Kommune</cx:pt>
          <cx:pt idx="3">Albertslund Kommune</cx:pt>
          <cx:pt idx="4">Allerød Kommune</cx:pt>
          <cx:pt idx="5">Assens Kommune</cx:pt>
          <cx:pt idx="6">Ballerup Kommune</cx:pt>
          <cx:pt idx="7">Billund Kommune</cx:pt>
          <cx:pt idx="8">Bornholm Kommune</cx:pt>
          <cx:pt idx="9">Brøndby Kommune</cx:pt>
          <cx:pt idx="10">Brønderslev Kommune</cx:pt>
          <cx:pt idx="11">Dragør Kommune</cx:pt>
          <cx:pt idx="12">Egedal Kommune</cx:pt>
          <cx:pt idx="13">Esbjerg Kommune</cx:pt>
          <cx:pt idx="14">Faaborg-Midtfyn Kommune</cx:pt>
          <cx:pt idx="15">Favrskov Kommune</cx:pt>
          <cx:pt idx="16">Faxe Kommune</cx:pt>
          <cx:pt idx="17">Fredensborg Kommune</cx:pt>
          <cx:pt idx="18">Fredericia Kommune</cx:pt>
          <cx:pt idx="19">Frederiksberg Kommune</cx:pt>
          <cx:pt idx="20">Frederikshavn Kommune</cx:pt>
          <cx:pt idx="21">Frederikssund Kommune</cx:pt>
          <cx:pt idx="22">Furesø Kommune</cx:pt>
          <cx:pt idx="23">Gentofte Kommune</cx:pt>
          <cx:pt idx="24">Gladsaxe Kommune</cx:pt>
          <cx:pt idx="25">Glostrup Kommune</cx:pt>
          <cx:pt idx="26">Greve Kommune</cx:pt>
          <cx:pt idx="27">Gribskov Kommune</cx:pt>
          <cx:pt idx="28">Guldborgsund Kommune</cx:pt>
          <cx:pt idx="29">Haderslev Kommune</cx:pt>
          <cx:pt idx="30">Halsnæs Kommune</cx:pt>
          <cx:pt idx="31">Hedensted Kommune</cx:pt>
          <cx:pt idx="32">Helsingør Kommune</cx:pt>
          <cx:pt idx="33">Herlev Kommune</cx:pt>
          <cx:pt idx="34">Herning Kommune</cx:pt>
          <cx:pt idx="35">Hillerød Kommune</cx:pt>
          <cx:pt idx="36">Hjørring Kommune</cx:pt>
          <cx:pt idx="37">Holbæk Kommune</cx:pt>
          <cx:pt idx="38">Holstebro Kommune</cx:pt>
          <cx:pt idx="39">Horsens Kommune</cx:pt>
          <cx:pt idx="40">Hvidovre Kommune</cx:pt>
          <cx:pt idx="41">Høje-Taastrup Kommune</cx:pt>
          <cx:pt idx="42">Hørsholm Kommune</cx:pt>
          <cx:pt idx="43">Ikast-Brande Kommune</cx:pt>
          <cx:pt idx="44">Ishøj Kommune</cx:pt>
          <cx:pt idx="45">Jammerbugt Kommune</cx:pt>
          <cx:pt idx="46">Kalundborg Kommune</cx:pt>
          <cx:pt idx="47">Kerteminde Kommune</cx:pt>
          <cx:pt idx="48">Kolding Kommune</cx:pt>
          <cx:pt idx="49">København Kommune</cx:pt>
          <cx:pt idx="50">Køge Kommune</cx:pt>
          <cx:pt idx="51">Langeland Kommune</cx:pt>
          <cx:pt idx="52">Lejre Kommune</cx:pt>
          <cx:pt idx="53">Lemvig Kommune</cx:pt>
          <cx:pt idx="54">Lolland Kommune</cx:pt>
          <cx:pt idx="55">Lyngby-Taarbæk Kommune</cx:pt>
          <cx:pt idx="56">Mariagerfjord Kommune</cx:pt>
          <cx:pt idx="57">Middelfart Kommune</cx:pt>
          <cx:pt idx="58">Morsø Kommune</cx:pt>
          <cx:pt idx="59">Norddjurs Kommune</cx:pt>
          <cx:pt idx="60">Nordfyns Kommune</cx:pt>
          <cx:pt idx="61">Nyborg Kommune</cx:pt>
          <cx:pt idx="62">Næstved Kommune</cx:pt>
          <cx:pt idx="63">Odder Kommune</cx:pt>
          <cx:pt idx="64">Odense Kommune</cx:pt>
          <cx:pt idx="65">Odsherred Kommune</cx:pt>
          <cx:pt idx="66">Randers Kommune</cx:pt>
          <cx:pt idx="67">Rebild Kommune</cx:pt>
          <cx:pt idx="68">Ringkøbing-Skjern Kommune</cx:pt>
          <cx:pt idx="69">Ringsted Kommune</cx:pt>
          <cx:pt idx="70">Roskilde Kommune</cx:pt>
          <cx:pt idx="71">Rudersdal Kommune</cx:pt>
          <cx:pt idx="72">Rødovre Kommune</cx:pt>
          <cx:pt idx="73">Silkeborg Kommune</cx:pt>
          <cx:pt idx="74">Skanderborg Kommune</cx:pt>
          <cx:pt idx="75">Skive Kommune</cx:pt>
          <cx:pt idx="76">Slagelse Kommune</cx:pt>
          <cx:pt idx="77">Solrød Kommune</cx:pt>
          <cx:pt idx="78">Sorø Kommune</cx:pt>
          <cx:pt idx="79">Stevns Kommune</cx:pt>
          <cx:pt idx="80">Struer Kommune</cx:pt>
          <cx:pt idx="81">Svendborg Kommune</cx:pt>
          <cx:pt idx="82">Syddjurs Kommune</cx:pt>
          <cx:pt idx="83">Sønderborg Kommune</cx:pt>
          <cx:pt idx="84">Thisted Kommune</cx:pt>
          <cx:pt idx="85">Tårnby Kommune</cx:pt>
          <cx:pt idx="86">Tønder Kommune</cx:pt>
          <cx:pt idx="87">Vallensbæk Kommune</cx:pt>
          <cx:pt idx="88">Varde Kommune</cx:pt>
          <cx:pt idx="89">Vejen Kommune</cx:pt>
          <cx:pt idx="90">Vejle Kommune</cx:pt>
          <cx:pt idx="91">Vesthimmerlands Kommune</cx:pt>
          <cx:pt idx="92">Viborg Kommune</cx:pt>
          <cx:pt idx="93">Vordingborg Kommune</cx:pt>
        </cx:lvl>
      </cx:strDim>
      <cx:numDim type="colorVal">
        <cx:f>'[Geo- Brancheopdeling 2022, 19.04.xlsx]Kommuneopdeling, sektoropdelt'!$G$100:$G$193</cx:f>
        <cx:lvl ptCount="94" formatCode="0%">
          <cx:pt idx="0">0.48132235242652949</cx:pt>
          <cx:pt idx="1">0.29760039771216129</cx:pt>
          <cx:pt idx="2">0.33007823891594046</cx:pt>
          <cx:pt idx="3">0.41120764873025645</cx:pt>
          <cx:pt idx="4">0.26715900531230929</cx:pt>
          <cx:pt idx="5">0.31961341735471038</cx:pt>
          <cx:pt idx="6">0.29871898794227519</cx:pt>
          <cx:pt idx="7">0.31430338891454179</cx:pt>
          <cx:pt idx="8">0.25125577273099375</cx:pt>
          <cx:pt idx="9">0.34320172911520203</cx:pt>
          <cx:pt idx="10">0.28290151452727336</cx:pt>
          <cx:pt idx="11">0.31998115324209103</cx:pt>
          <cx:pt idx="12">0.23907791230555406</cx:pt>
          <cx:pt idx="13">0.31147666070926727</cx:pt>
          <cx:pt idx="14">0.26336099237054722</cx:pt>
          <cx:pt idx="15">0.33244625815475159</cx:pt>
          <cx:pt idx="16">0.34306181553456772</cx:pt>
          <cx:pt idx="17">0.28500941617940051</cx:pt>
          <cx:pt idx="18">0.37077768397771022</cx:pt>
          <cx:pt idx="19">0.40757211760711337</cx:pt>
          <cx:pt idx="20">0.31936563331586904</cx:pt>
          <cx:pt idx="21">0.22950431852749073</cx:pt>
          <cx:pt idx="22">0.25872354720991447</cx:pt>
          <cx:pt idx="23">0.43772810315275645</cx:pt>
          <cx:pt idx="24">0.25514512617337659</cx:pt>
          <cx:pt idx="25">0.33384343160087299</cx:pt>
          <cx:pt idx="26">0.31980844295150945</cx:pt>
          <cx:pt idx="27">0.26198798866456918</cx:pt>
          <cx:pt idx="28">0.26205666154660551</cx:pt>
          <cx:pt idx="29">0.37400959657301835</cx:pt>
          <cx:pt idx="30">0.17964722947767864</cx:pt>
          <cx:pt idx="31">0.31606103551691356</cx:pt>
          <cx:pt idx="32">0.19964077221800494</cx:pt>
          <cx:pt idx="33">0.27507673331969895</cx:pt>
          <cx:pt idx="34">0.38725351807043557</cx:pt>
          <cx:pt idx="35">0.27491420287721746</cx:pt>
          <cx:pt idx="36">0.2754973759263657</cx:pt>
          <cx:pt idx="37">0.35299768654037439</cx:pt>
          <cx:pt idx="38">0.31055818745041563</cx:pt>
          <cx:pt idx="39">0.34650678469301982</cx:pt>
          <cx:pt idx="40">0.3037585283416252</cx:pt>
          <cx:pt idx="41">0.37484042284186669</cx:pt>
          <cx:pt idx="42">0.39403405849045553</cx:pt>
          <cx:pt idx="43">0.29293396693727236</cx:pt>
          <cx:pt idx="44">0.22939234912225728</cx:pt>
          <cx:pt idx="45">0.25642091532533973</cx:pt>
          <cx:pt idx="46">0.10698955833221449</cx:pt>
          <cx:pt idx="47">0.31503767669800453</cx:pt>
          <cx:pt idx="48">0.39387899463426929</cx:pt>
          <cx:pt idx="49">0.39676447083764255</cx:pt>
          <cx:pt idx="50">0.22185437449681833</cx:pt>
          <cx:pt idx="51">0.18118913646292056</cx:pt>
          <cx:pt idx="52">0.16714835888624122</cx:pt>
          <cx:pt idx="53">0.14874219005769998</cx:pt>
          <cx:pt idx="54">0.21063309398899172</cx:pt>
          <cx:pt idx="55">0.28710783490251596</cx:pt>
          <cx:pt idx="56">0.26074247243706994</cx:pt>
          <cx:pt idx="57">0.35124575153290633</cx:pt>
          <cx:pt idx="58">0.26021698551061628</cx:pt>
          <cx:pt idx="59">0.23132187395329193</cx:pt>
          <cx:pt idx="60">0.26696198169632396</cx:pt>
          <cx:pt idx="61">0.31025825472328084</cx:pt>
          <cx:pt idx="62">0.24251882065570393</cx:pt>
          <cx:pt idx="63">0.22864134357370627</cx:pt>
          <cx:pt idx="64">0.33474262652493175</cx:pt>
          <cx:pt idx="65">0.19387857002924402</cx:pt>
          <cx:pt idx="66">0.38078779478037073</cx:pt>
          <cx:pt idx="67">0.24184241911227611</cx:pt>
          <cx:pt idx="68">0.2538468101641802</cx:pt>
          <cx:pt idx="69">0.32635697336957881</cx:pt>
          <cx:pt idx="70">0.31132893161025643</cx:pt>
          <cx:pt idx="71">0.2484653887870085</cx:pt>
          <cx:pt idx="72">0.33356517446495448</cx:pt>
          <cx:pt idx="73">0.42377358752135852</cx:pt>
          <cx:pt idx="74">0.2880221052990426</cx:pt>
          <cx:pt idx="75">0.28343553080009393</cx:pt>
          <cx:pt idx="76">0.2905539870394705</cx:pt>
          <cx:pt idx="77">0.25248033855167418</cx:pt>
          <cx:pt idx="78">0.24578016592821886</cx:pt>
          <cx:pt idx="79">0.1913787306894747</cx:pt>
          <cx:pt idx="80">0.17878537778473919</cx:pt>
          <cx:pt idx="81">0.31540667686321461</cx:pt>
          <cx:pt idx="82">0.26180799136720906</cx:pt>
          <cx:pt idx="83">0.26967710018881319</cx:pt>
          <cx:pt idx="84">0.28663073985226056</cx:pt>
          <cx:pt idx="85">0.28494862604305088</cx:pt>
          <cx:pt idx="86">0.29054872871099063</cx:pt>
          <cx:pt idx="87">0.3806571836645985</cx:pt>
          <cx:pt idx="88">0.19757163962465352</cx:pt>
          <cx:pt idx="89">0.26561840862241687</cx:pt>
          <cx:pt idx="90">0.32817902256421261</cx:pt>
          <cx:pt idx="91">0.28535233890710915</cx:pt>
          <cx:pt idx="92">0.29039872843382175</cx:pt>
          <cx:pt idx="93">0.31086621699242289</cx:pt>
        </cx:lvl>
      </cx:numDim>
    </cx:data>
  </cx:chartData>
  <cx:chart>
    <cx:title pos="t" align="ctr" overlay="0">
      <cx:txPr>
        <a:bodyPr spcFirstLastPara="1" vertOverflow="ellipsis" horzOverflow="overflow" wrap="square" lIns="0" tIns="0" rIns="0" bIns="0" anchor="ctr" anchorCtr="1"/>
        <a:lstStyle/>
        <a:p>
          <a:pPr algn="ctr" rtl="0">
            <a:defRPr/>
          </a:pPr>
          <a:endParaRPr lang="da-DK" sz="1400" b="0" i="0" u="none" strike="noStrike" baseline="0">
            <a:solidFill>
              <a:srgbClr val="111111">
                <a:lumMod val="65000"/>
                <a:lumOff val="35000"/>
              </a:srgbClr>
            </a:solidFill>
            <a:latin typeface="Georgia"/>
          </a:endParaRPr>
        </a:p>
      </cx:txPr>
    </cx:title>
    <cx:plotArea>
      <cx:plotAreaRegion>
        <cx:series layoutId="regionMap" uniqueId="{FDCFB033-FD3E-43A9-9598-7F7E6E63CAA6}">
          <cx:tx>
            <cx:txData>
              <cx:f/>
              <cx:v>Andel af LVU'ere</cx:v>
            </cx:txData>
          </cx:tx>
          <cx:dataId val="0"/>
          <cx:layoutPr>
            <cx:geography cultureLanguage="da-DK" cultureRegion="DK" attribution="Leveret af Bing">
              <cx:geoCache provider="{E9337A44-BEBE-4D9F-B70C-5C5E7DAFC167}">
                <cx:binary>3L3ZcuNGEu/9Ko6+/iBjXybGE+HCQlLU1pJ6sW8QlMTGvu94nzPPMPd+sfOHlrYAFulmRyDi8KM7
bLcoJhP4oSqzMrOy/v3Y/usx3G7yX9oojIt/Pba/fXDLMv3Xr78Wj+422hRnkfeYJ0XyrTx7TKJf
k2/fvMftr0/5pvFi51ee5cRfH91NXm7bD//5N6Q52+QiedyUXhJ/rLZ5d7stqrAsDrxHfeuXzVPk
xYZXlLn3WPK/ffh987CN883ml3USRVW8/fDLNi69srvv0u1vH8a//eGXX6dCdxT4JYSOZfWED0vS
GSuKMi8KvPb8Uj/8Eiax8/q2dibyrCYrHPv6Et+++2oT4eNHafas1+bpKd8WBa7x+b80EaML+u3D
7dbBDf3lrnt62sTRJg8+/MANekyquBwIDJ/97YPx9kmvSPSXt/RkuH5j/XzDfh3T+8+/Jz/ALZz8
5B3g6f3+p7d21F8m4cNf/w3mwatwqszxsvyCVxvh5bgzhRMkUVG4MddjNKJj3ZGwh6r/13/DcBM/
7ULdkXBSTH/f5G5VzIFUPuMEDVBV+WVM8mOkLN7meEHg8fOXaeJtqP6wQnSi0yuiA730nkq/24N0
KuKkiC7CzVOxabdzMJXOFFEReVXVqEz5M1HWFE7iJkyPUolOdVcEnesyqbdPRbl52sa7Q3VXyEmR
vf/rf/HTNp8DrHimCSori5JKA6ueqTKviayivs7OynjMHqMYHe+OBDrdQ8Z1R8RJsSWbMNzmVToH
XIxagRUkleNovhPHnwmwvAKrSmOqR6lEx7orgs714KjdFXJSZH/fhA9J7swBVoFTLPMyqwovoxbe
0cgp1nhO4iXt1QCzwpjvMYrR8e5IoNO9SvKnA7Z2cntOC274sM3LIqzipzkAS2eyBP9JeHOLx6ue
YeRKMq9K7Ou0DK955EodqdweyDQpdNAHh/HvNDknBZt44XygFUnBOIZn9fyCgX03ktUzjVfwCxjL
r68x6GMUo0PekUAHfMj+7og4KbZrDOMtwhlPM/nNoiQMCN8cqBFejsUwx+JWFRUq3iN1oxOmCTke
Mk3KSXH+fXCz/vrfTLO1KkkSpusxXczSPMdJiiiPR+1RqtCh7oqgI/2HiXl6S06K6MUmdrZDaGYO
AzysixSsed98qAlaFnEpWZFklf/ugL03wMepRkdMkUFnfGhupgg5Kca/F8U2niVKJZ3xsgS88ptp
HY1d7QyBDp5T2Ld3J4GNI/Si050KOB7tVMJJcSVJHrtJGM0xdJEx0DRR4jWFFtLgxDOFlVmN1Sar
ojeVil9egvJF8APJDDrc/aLomA/O0vuFnRZxGN/46aGbhzjcKFXh1Un2AGFJVkVgi3vNHU2WSeQY
lfaQ3hHxM4R3hJwU2WWSzzdJIzcEQ4vR+vKaTNKqKMJ9lifxq2MUomPdkUCnejCXsCPjpKAucu8B
M2A9x3CVz2BaORZZWxpVBDc4TeJYVZzk/I5Sic51VwQd7MEJeVfISZF9mfW2eRFuZ6GrnPEwvAg5
T8aqJoqqLAhvzCdroqO1ogOmi6FDPhidpAs6KdDD9X3r5vKeJVlEfYm4sy5iNR5DV0XA8v2C6Chd
6Gh3RdCxHloO7co4KaKoOCjK7UOezDMrC5LGCpz8mgkc5xTUM5mTNE7DvE1d8R6nGp0wRQYd8T/Y
3Z2bdFKQrXyLXK8XFMVsuQWYVkURtPEMDbvLyngERHWy1j1eITrePXLoiA9a4D2STgqzkW+cv/43
S05fOpM0VRVlUXwZqpM5mj8DZtjot6zwZFV0jGJ00DsSfgLxjoyTgms626dNOMcsjZQ+go6Yoneg
chqC0OIwqN8b3iM0ocOcCvgJllMRJ4XyInmuFZuDJSJRSAyxvDw2tSh6lFhJFFCYMWZ5jCp0mDsS
6DTv9hc97kg4KZjLbR6jNHoOmEPVo6IB6OuadmxckchFGkjm3go22GnI4gjF6Gh3Lo2O9rDrNNXi
pOCaxYO/nafeRkJ9o4wI4xBMHF7jyVc9Q7SZVaSX9/DvSZXcMYrR4e5IoMM9tPTZEXFSbNd//Q9b
DNxNHc8xdlFto8oospBfgxPjIgw4xijRYBWkg8bz8d9K/ViGis6WKoXO96BTTJVzUpCtzeYBBXPM
MEchcDEPaV6QOBRFvi5jsdR5V26DegxR5VRNEifT889oRqe9VxKd+KERvVfUSUFfb4bSqoH7PLxl
VUCBM5A/v8YTNzwtJBYEmRemI/s4peioaVe2h/J+f4sm5KT43sLfQtBqliINmGVRVjnk/qiJBGwe
0hQJpbCvmxYm+YSjNKMj3hVxNOBdESeFd+kjiJHP5FMrcKywPUxQEat6fo1ma9RoYMWrIVf0+u4k
bnWcanTAFBl0wkNkeW+pM0XKSUG2NnU+XzKQlxUY3cHkjk0xK6vDJrLJjs6jdKFD3RVBZ3pwrbQr
5KSQDs/rk1/lP+a5HrlnV8a4FUSeH8JRu+N2qHpFBQ4iHH9n9d+HrI5TjY6YIuMnGFOknBRka7bd
gKhpRiaIHwc54E5pEtZR2lCH857oD+tBhzn+OJ3jgZDV+OOnBXDIBcXFfN6xxrES+70OY2eXiaih
+IaXJob1Of1yhFZ7qNKujQ734LqXqs1JUb7q5gOMOVZFJeS+5S4cZHnYRjYer0coRGc7FUDHemhx
O5VwUkAXYYLeGHPt6cSeMB7hyJ0glaBJmsRPt9UfpQud5q4IOs+Dw3RXyGkhhT1Dn5WZNgkpEsqV
sd/vxVvaIQujOtRdvKUWxoN1cYxmewDviPgZwDtCTgrwxTaqvVliUPIZAhSypsLffX6NY47qmYC9
vKIkva1xJ8b2CL3ocKcC6GgPrnWmIk4K7GuxyKM3U3siSZZ4WUP/i+fXeOxqZ9gjxHNvvW0QqxiP
3SN1owOmCaFDPmRwaVJOkXNQYGP2LOMYWSIFkeTvO4bGqIcskYBUvkr1lod6rh/W6yDmqRw66YOm
+BX1VNJp0p4rJ4jYo8ihTP1t7E5os6CNxAGvTMNTb9V7P6zXP9Aey6HTHuIUe4OP32mPJZ0W7Qo9
2f763zwZIgUZIoFXX6PIO2tgRJ+H9yfJA+sIjfYQnkqgsz08kqcyTorqIt/WMznUEqApIvv37tz3
oWX+bNgPxiPlP7bGP64Pnejk83SeBwJVk8+fFEv4j0/b8BuaTc4zSBFJFliUn4+SBHCvBLS6wQ6w
F896WnhzpFJ0qjQhe9Ae6ABJk3JSgBdV+Jyln6sqHcWQsihzIkdfBHNnqoJ3OGUyDx+tFh0yXcwe
zPuz9XQxJ8V5iQ56s+0Nw6Z7VMkpvDi2sujiqmmKqqDk9fsSGdEEdJB9aQ15nE50whQZe/AeGMUU
IacFdxsWyNXPtO8A+zoFFEkOcciX12iyxgJJHspwEOt6gTwZycvjdNtDmSKEjvmgX0XT5aRAr4JN
UTIkR3eUWTys5x6vsMfs62w9Hc+oyVHQuuq18IadoD5aOzpsuhg6btjf/W1f6YJOCvhyExbxX/+d
JZ0voXgdqFWJGuMa9o1xioievpMtvUepRCe8K4JO9/Bg3rk1p0W29p6SOp9lGCOkhSiHggqclyl5
Uh6J/hmKgv7q+Of5NRnGy2M02wN4R8TPAN4RclqAt/lMW/GxWQyuFlZNr+3lJjEs4EWPK2QMp1x/
XKE9VCcCfobpRMSJER2qNmYrelXQlgpte6ljVjvDJC3yw4aFlxcs88iVfi4o+VHV9uHduTw64YNG
d7mryWlBRlPQGTsKIj4lKejP/EIRI3QcwRKwV1uDL/3d0x5BPkq1PZB3ZdAhH7a9u1JOC/Jf//O3
zP0G3vR89Rwo2uBE9rVWcuxJw7ni0VBD1BAXeX5Np+rj9duDe4+gn2G+R9RJgb/oYuehG8jnMx59
Mpx9glD1yyDesc7YBYx42NSt/hnN6Mz3SvoJ6HtlnRT1JSIjxXx9CVUVpxjhoIyXoYzM4XhOH+Ii
HHrqTCz2UTrRSVOu6ycYU6ScFN1V4WJqmic/gdottKKbxDUxe+P0BX6o7RkzPUITOtCpgJ+gORVx
UijvXk5EmatuFt1/WRV2Fx0ln19jo4y0k6phSSW/hbcmgY9jlaMjpkqhcz5U10MVc1KszzdRtM0f
KmeW1KJyxmE3Co64ec0Vj2flIcMoaDJSjy9z9jSSeaRudNI0IXTQBws9aGJOCvQ6CZ9m2kmInaKq
Jmoq/Ozn17gGE/knhKpFnCP4upya1MMfoxgd8Y4EOt9DA3lHxEmxvUST2HkKeGTs8hWHLd7UuRon
WA0tzYS34T0dwEfoRSc7FUAHe3DgTkWcFNi7YMgx5XNZ4iGnKGGVhJjX82scocYWYIFD4vj7BvCp
JT5SOTpi6iXSOR+MeFHlnBRs9BhxZkpEiKijHqzsnrUwN/TlQCn12I/+cX3oZCefpzM9ULE1+fxJ
sbxGwdZM7QfRdWHouvE6IU/iGjj/Ex1YENN6LdqaIP1xtehIJ5+nIz04TCcSTgrqxdafK1MoaQKy
Cnt2EqI8Cz0nOUH+uxPH+4D0j6tFhzr5PB3qgXE6+fxJIb3c5N7G2ebffFR5zxG8kNEPVOHQRf91
jTM1sYomYLWLdMPrazwFH68eHfEeOXTUh90p+g07KehXKOUocaDtHLxRhIdydx5dj15cqkluCV1z
ZAXpBn6SOTxKJTrjXRF0vAdG8q6Ik+J6PWROZ/KgMEAVMN3Xc0PAziSM8El0+QiF6EynAvYQPVBU
OZVwYkALd5tj0888IxX9GQRsHaUXXqFP7JBLwPZ+6sx8/XSMavvo7sjYA3h/UTRFj5NCfPu8wJ2l
sg6NcmROkTA0qVMxi8WvwonoYTa2ucdoROe6I4FO9aCfvCPjtKhuH7xwllErn6FvFa9hN+gL1Gms
UUVVByp0XiOR7CQ1dPvjeu1BOxFAJ3vQg5rqcFJg71CpMc/CFqNVRd+N4WTt59c4K6RiNka+nhfe
NiNN9nofoRcd7FQAHezBITsVcVJgh06JAfoA4z/MXYBWz7N0iEXAUWNx4vIbxvFqSMUGFhGlV2+t
OqaHCP6kjnTgh4T9BPxD4k7rQUiKAHP3TG60jM77Q7+Ol8l7jH+odUc9LY9j5yYW+RiV9tDeEUFn
fGBxdLsj4rS4VsPWs9kOzlA5XuL2TN4Ai06yaOE+7dBxe5ROe8juyqCjPVhKSdHktOji8O0Z9zGA
LjYrvIawJiENwMV+JB41HZNRe4xKe9juiPgZtDtCTorsnRcG2/kSgGjBgfMV0PWM4nRp6K0Er0t4
696gTROAR6lGR0y5PDrjw67XrianBTnw5mnWgPZYOIOb/17hPLa4Gs4KxUZCnCn4Yo+n+fu7H1Zr
D9zx538G7FjCaUENkVkI5wpIwlHmUEP3Mm618WoJvWJxCJkkwpkaz8l3x6i0h+mOCDrWA57Urhan
xTUJcab0LNENHC6H1s4IJb8WZIyjG8N+BQ41GexbS45JdvfuCMX2wJ1KOJ7tVMKJoQXZeYLNooDN
CCwm4+fXJG2PYDOCWihn/jtr9D7De5f8qFr7sI4+/xNQR58/LaTltp7rmF4cIjf0MKOmdofydFWR
4TdPVrN3P67QHpoTAcfjnAg4LZ71ds4TbYY+sJL0FmWczL9Db32VV1AzNzGrR+m0h+qujD1gD2T7
7naFnBZcXNt85yag0FyS0UaSljkYTqdSJOzXRyes59cU8TGa7SG8I4IO+PBKZ0fISQG+d725tm7L
w/kI6CmJvSXPLyxW3+0AwxHbODhdwdEZ9KXOMYrR8e5IoNM9mBvakXFacP/6P3n80M3jP8GSopEz
/7bgGcGFrcWgltH+6jXvNxm890cotgfuVAId7sEY444WJwX38wY78nEuxV//DWYDjA5W/OSkosGL
QgMVbBd7GdWThO6xWtHpUqX8BGGqnBOjnM+W+kEVJDodUffn4pBXeNKwv2+njU0ijZ83P6rWPsCj
z9PRHtofNFHgtJhu/e0s2Vzs+0JrKiTlqQU2Gs5sRm8cEdFH+tD9YbX2MB1//ieYjgWcGtNwphTt
8wDF0YAv0MaBRWQEhnbNIv9WX4M4xvtAxeet/4Nq7WX6/vM/xfS9gBNjWpSuN2zHDVEUN1NJnMqi
dzNqMF7ojsNQoMthj4GKPbsvr0n0+PP2eAX3cd4jiU78oM+8V6vTgu/Nl+PDOa4ah0ON6CNaxMOA
bMHbdvtJtOrzj+u1B/VEAJ3wwTXvVIfTAouNJSiqmouuhP6QcJqxtW+8IsJpgayGrZvTrPznI9XZ
A5UmhU72QB6Iqsv/03D3KfdiA++7dPvbh9HvfDjycE90A0UyHqcuU8tb1TM06R7q1ZHGfW92jU0c
bfLg7Yc0Pegcv39wpPRvH77/3CsSPaniMu/05AkXZ6yfr+jXx/Zfzja5SB43pZfE//n35AfFzk8+
omy0u90WVVgeeg8ffBFtbMqN+dyl+t0nD7+756Ovd+rlpoye0e/mbfX02wdO5rBFFv1k3iEblBjd
6H1NOScCtuhoBok4tIZFw2ZsIsBRJjgIA9/XwIQ+v4Msn6Zh6IpDyevAM07y0v3tg4SuobIMM8xz
6I8yxDQ+/FIk1etb2JKArnSIhGCHETqLfni75Jsk7Jwk/n5/Xv/+S1xFN4kXl8VvH7CG/vBL+vJ7
g7rw3HE0ISKeaHeoII8hKlAifdwMhYz4de7/0/iOlSs3Y/XSSMzMbK3GdPVMtw3NVMzMKM3GCBjJ
YBudb0hZEiYiUUb8mAR/Fp+ij8nHor1MzIB437iEI2JtMEKsB7Le3YR/yAWJxBVb1rrPENFLSdEE
PsH/S6XOOQbb6ayrhzzxZCJVeiQ2F0Edksq+EkJL7YjXE55RPlcd8fMGX+CH4nka6/5FpfePGnkI
dPcLu5LvBYeUX/pltnDWXHzeJSRgiHAbXVatzjt6f98aOc8R4TrrieBXpL4Xc1L1DElkIodElK3+
3gsjwsUtqXnPCF3itecZZ/Ulcft1kpiFoses0TRmmywV1erjVVbVi9QlbGu0d6JIeiO96DpduY5C
Eick60h5ISzzu/I6Ofct0TdDS7GUR/k8+eyu/IR057lHik27ynT5ppJ0xlRIHeulRnhFd678m2gZ
taTQcQfcVZOT/KK89s6TS49UZtGZwcZZyrq0rhaCJVgP97aRrp2CVBk+K1z7q+qcWcZfHXbjfFMv
1UX1Ob1Q7pyQCHe2YNVZpMux0eiXl66OCyOBpHOeto4NpoSWqqZb16FArIebh4BcP3Cs9bnSr3Kl
WbWVGeuF6a/6pW9IV142PA/eJ7E03JiElqxnxNVlvbnK/xA3/Ka9+FN7LCv9K5ddKo6h/un0JNgo
d2m54IyiXrsPpUS6bNmnAon9pbBUc5Jwi/Sr6xtafh4GVtDplWJ5n5m1yxmiHsV6DTX5gig8saz+
QiCiXhO+uuj03LANj3hLXmdIp/MLdZU+8RtZZ4VFnv0hO4yuJluJpAZjCWRtOSTSlatkIdkk/kOO
F16w4njiW/51V6c6o/REyRZJHFheQBzifSxSK46/+jcJkQq9az8Wn/ov9UO91nKdca2Q0/tsUX6p
mGWUXMjMQkxJ6es9Z4o+Sa1gqVn2ql7W63ap+brc6FK88iqjXTqqafvDXRT9Re5ZwVb2ibryLvMv
9lP6pY8IfyOuhKt0aV/Ea/XC/ZI0pPmDTQm+wC+JvMrX5Vpdlesa/9greyXdQotPwXkZE/4Te5le
B6awDK3Q8M7xT0DSZCV1F9kl6yyDS5c3c1x/TPCsVVuVIaVLmm0SEPzBIFBYXLh/Hcl6kOi4EPkP
1jfwp6vNKr7NS2KvtIhozRPvL2zFVFKT5aw2Xiq57pSLfqFKN7xo2PWq72/j9NzhLY3fSMw6VEni
rHzfyhkjwSyjks4758qVpq2uV+ENazrLclWu0vvo1q11gSesTGLB6OwLlbsWQ+LdRrEpbnqMVOJ+
MUvSe6Z6wXlmsKyXSbL5ipvIlpdd4et8dJEYjHNdpZmRcaS+8jSi8nodGq1s9FeMZtq4+q++aEVf
o2ql2isBU1ZzXqXE9szWIW5wKcj3FX+VswupJYLt6k5DOD61NDx4glGbYkwqphj+v4+yZRqWepSZ
vp3oDb/i19q3WkkIF5CmXDKq7kQxSW/FcpmL571z3dhWUBEtvGGaS/4uD/DQeEbG2sTr+s9e9FHj
OtP2apIz+bpxCl1Q4x4jxsgjb9kH2TWvXje1aLlCWhMhuMnadlEp0l2oFEbhMUYqMWbglesqUa88
9aPK9rri+IvSdf5MlI5wqWAlvvu57SKdS63CvU4/1Y2ugPeDyi66JWemn7P7dtFxrSnp7AUG5N2n
b7m+qYwlu2RWilHpeEZcktyxpCORUV66JNV9k1/7pm8KleGawxsbz/DNNsNbLgk/5qQhMqBt/fNc
x5Rb+Nanp0i5jHVHz1vd/xgZvPaRJx9FzfIqEsic5bd4zEiCkefrKqsnrtU53o1a9WamGTZrpr7p
ZYuIM7nS4Hw8zo+lb7qiIcWWHS271hOMUBMMlfMMeVHyN7KZ5jfNku8wfVVW316W2YX8pfwU3fFf
3JY4MXExmbFEizFS9cQOzP7mncNAsbs8SzO7iorek1iXYcGNUOd7s4uG0kEh8hWr55Z0zZ8nV75P
wsdMD63yC3crXWYe4XT/Vsv09DbVG18vIvLeKRv5Ao9J2uWe45YvrsH3v/7nOt3G2LCy3ZaXm/TZ
ffv7vfFf8clX725wh0Z/2XHQ3vwRqve2583j/DMB69Nf30sa+We/hzgHsCzCKt4pz3rnog0yvrto
aEAGRwt+nyigEhY+0HcXDYVWWDHjZBykDCcu2nBirKJiM4Oiqeqwl/tvF01GDHvY4YAyAkS0j3LR
0GiH8qyg4zSHqI3K8hA9flZczm61IvJYPS3apeKYCib0DiW1XzL+XCrPy9xwmU3WLx1PbyRLEM1Y
/VTy36L0c+n92fbBRaNyJLDNKiSaSnyWtDX/0VdWKnsu1esCT7tgFd7KL87z5D7yvuBXS3kp10bU
XmqCGbYYssmjyN67zi3eY3hdUhZBdd0T/xqTeb2C+W+VP7ly7Zd6ZuJN7isPOym3Jsx/wS1KJtGz
Tq85l0CeJ61zvyYu95lrr1q4gXG1VGWyCMR1dekLZimaYpcb8Ar6dAk7lHY+HLJCr26ltZrpmegb
oQWr1H/pPSs3MoUI97KZmOs1hCvKQltKtVX0uqsExPbPeZONOuI6jJn1iybGb6uBEQaFGcOCeqFD
GtVsw8QSIt7i4F6VFv9kd5vb9ikJIsP7ApcukHqSRYFuB18dgzO4P6CkxSWf7qIvWgR/2CFqF2CW
Ju6CY1Y2/MZQgScUrDy3N8QaLgRczaDf8KZQ+0Zzy7BXTKCLlfM18AMiw076izaGKZJ6I/b5RZ3c
h4wRCf7HvipIsMqX6QXjDtNmpKfCSop7o+VMrfaIjK9PXJgXodND7hPr39S2Lnn1U5gY2sYujMxb
h/1D7BJf9UwFMhxmWeJSBH4ZJFaemq1CEtFwCxh5C3/k4jqoV6WtC66F+xPVJqcZra23vg4rJ7kW
fh9/YEYcZ5kLK6UzFjKzwqqPwy2IQ1l3nCcu/dKUhnrPREZVrHrVkK0i0OvPPS6mIqKox6oheHqn
noeO5QsLVziXRbMrTCm9Se5d+yoLLrr2i+3eBu1arHRV/Mym17yzztRV2P/p4YnWiF2vuczqwmAp
u+uK/cax9wFj1TmJ8hULF72L/2j7laumpAlYkmkkKA1FuCzgTdTnbWPIMeFEEuZ6GBtiglXHZSQ+
9rKB3wxzopZ6k3yM2UWYW6FwX7FX/abzSMaTdMPAzVAi4rSfNW4dBPdhzK3LrruMQ0+v4KAkYKt9
DCy3XcG+BUbH6IlvtZJhx18VzPN1+0cprEvlSpWWca+3vR5mT6x06yqpbodwFyrHdMMvofNRVped
a6qlqammqpLiTs7MIjfhi7uKnl3bck+S1iMuANXuMk70WiTNU38p+ET8Wv/JwKYskwve0G78Zf6p
WxX3nF7DsmcWZzKr4qI1008hVlkP7SWLZZMR/+lc54EhSbp2U9wUMO69EbG4N/AnLKnRHZWot/5l
s0ovcxh495J3TdEo4e/dMd1Ca1VScl9lBv58vui2MoyosJaklHjeN5l1iOPc4vtjx5BWMW/F8A+S
Wywwl+GKqy9VW9f+cP1HxYhqS4T33T228ATP1RIe4Eenwr9zoq3iYYW1aV1cWqKHW7cxFWaZiStR
Pteajz6EVdeVuKrirXKNWzksLYwkOc9sPY911QXJTZGv4+Qi9a/U8ipslsPaADMB3ENHVx8CDJWW
hK3ePbBr92NyXV6qCRGDCy+ycpm0C8k3RGHZYRZlbh1xWbRPcspY/7+xzaMY0VusaTCrMszSfpv8
PZb0ErF6+8CrAZbQsEpCs1cZmWFsEFOQkXgxwOoZLCwPmyyywxEbsgor+xYjUXDyM4/3EFbB1gb8
528DLJ5BHDKOCJEMhhMW881ZGPlFCF5RfDXEWtK/IySw4WhtCPcAHV1EnJ+HfuJj84tVINP6Xt9g
QsgFomWaZ9hlmpmdlyXLd/eE8lVjS//8VYj6ocRFQZdqtPfCJb33CgNPsXuxKhC3EBi41bnAW15X
BBetUscXLuukiyaPwk9+mquL1Kvd1eGvFyiXisPFhkOWJXhDuOvj768at7Mjpy91Twwc94bjXdXk
W9VTMUvXcUYY0cfiSnCa6rLzuXzrcHKm6K7rcHeKUCuPjq/YWPRpuWLkYcdGxA8kzKc9lyuZZQdM
xFl870fxQuH85lvWZIpvxLKbIeKk4rbmTBi5ul8nCDW5eRZ/a+2kD0nE+wpHFKXk7pxSi7BMEDP7
wVG6+ktdS1jnFkx8qdUdg7kkDt1Ph28Kanl3H4ChZkwWRDhzOJJ4uGvvQmRdytq53MG3aTyNdUnF
ivwmriXFI10qwQAzvix+YUOewylJaAlkKFhoNFhqp5jy5F7Invqo4RFdcG3JYtzQkTGbOuljwbWp
QrQ6jWy9Z/hcIZIvCfEijCrhkWux03LhSEF5b5d84xquH4YPEiJ1ocXUat4u1TJNvraVKiS6J9vd
rZRFWEHmqttWpJUZPzQ0NS8f/apr74tAKSKTwVU0V1xXuVd1W8B5LMTUla5du/IDi42UqFixmRTX
uKA26kmkpTKCFDJf5mbQaHJH8lx04WxGXqvoWhCXGzZkI1h9ueOSVVHxinzZq4nCGEUhqH/aXKYG
sJRuk5punXO95eWtohicrXmKEfdVeSdLouPcCLHf8rqdqe5GyXGS0pJPeKldNEob1bqcKwVPiiLu
MzMobSElaSEVpcH2npjpbu6xgeFLnoognNhLMsn6WqwqIsRaJepd3bKIYfZNIFzUjK0p68K2C0Q3
RTm89WTNY02lZWLO4Cs804aohrmylPzS9v/UgtJVv6IZARPdB7aqNJe2w2i21Xtq6lmeX3PwwvE8
RHrAxny4sgUhDBHtCAreLFNei699zu8RS4l8vjQktwmxCMWYuebluE8MIVQaDe56ESP2adeF/VD1
outZYikojg48HbxrJpMzo2800TWUQBM6wsaR2hha4MNxE6uwsZjAbj2L7VS2Ng4/9rSpCO0gVQ4n
pCBCPRQ7v3/oC1/qgpqtYNsTRVvILicahVxk1wHH1z2pmrI1+5pJrJr1U6KGlf3t8PdTBp2GwhIW
bQBwaKkymIT3319yjOOFaljrqe/EZpkn4povKu+cFyNukXCaf3H4+zjK3IfFmqrg0OIhtD4sAt9/
oZy5XJJy8DabuElIKcolwhFxvvbyRN1UWZsvbb6HsyO1CIFlNbsKs1R4SJog6ay242QS+XZo9RIj
rAXGd5SX5fpLnoNiGrhh7h+bIRy2rGIrJovMPY+4/Vg/PmK1NssQX8oYG2ZN66RFJfii2bBD0Nxp
PcQLnBZeYB0pGtxCntOFUuytJGLKRVEx7D/YqsEWjPWBpWYlSZQ0WG2kEcb6xEwRs5yACEYRiRli
an7jaETp/Ej/BzAD6ckXwTvA+SzikMqUpMn0y6WB1LBqx+pu0tQ3UlgyhZnZNbONxELZMm0Cv7z1
Uc0PB9HNOdJ3Huy0KOMQCrjSjd8ZQd41XzOpFzirkvOMNRRGDBcRU9hYoCQRlqqHVd59dhHRQVNz
tLjAjYEHMr41OHVIUmp70Lju0wdOSIqF3dqR5Smxe+f1jLg4/H3cJJqElmM4A0HGRkBkDLG9aNjB
+f7ZZZQgqRyGZ/WaCcXPmY0+3MTL5QZLJ6cXDDlrYhfxsdC59rUg+Nw0uSCTJite/da9D+n4mYDT
AreFFThOhRfD4hSOyaB1eynlUs7PdFFlmo8hoiaErYPu/h8ul/Y1qBHEKacqOgrAQRtfLpr/wCQG
bqYzSavddlmEAHyURfKtV4VYNYS+upThxiwqm8WzgUCwI+gtGyPyAf8lwMJMzoII63/WvVW8NLw9
rN545hxugoisu4qSOF5V4UdNJpJU9flCtKFd3kT2KpNUBvEFzl3EQf3JqQLfVMWaM+wscNdsVxd3
x387IkUqK8louq+IExfSy/nCESs51ZW+5ByzDJEySAKPQeDYdQqjbxPmMqj5JjK4lK3MXOmbPw9r
MB6vL9ePXCf6aglDXlMe7s87dwmhNBfuHR6COvaxvC1Tm0Pm0M/amyRFvs32Q6RpuqI2D3/tZIIc
vheV3zLcfgmzJLZxTB4+IUtkPk+bFLkKIfFMG8n1T6GTwSmqBSe4hJemmEyRcNdSJPsSQs9u01qe
5AWhkUhhn1oyK7mtcVgr8Xke/Hv6elaLw44TPBNI6KI/wkStKqn4otPkTC/S5sbJBPWjx7RFSmI2
rAh8sdxQwrQkfF8imVBdSVVkagg8ST6zUN2gDXTZ94N1kitSThysGVgiCDkea6G35YxwYSk/RnxS
enrhikxipI4vKIYbcO5X2ZU0pB4L+FKpnYYL3Iv+RnS0L77DOhfYXsrZZsCorgCX1lNu3BBzK4EP
VH2TXM39KjJt7pMY1Wq9yUpp4ehRweaxFbdp98i4duaaZaPyq6aSohbZj7JuDTvgbSOPZQlPudql
f4hZw14zKaciSubKNTKGMb58HdRqHyFIwtWKwZa2d80zje+SIuX4FZukWrGCG5UmBPvW5YaoQSrd
NYnW2HrVZD5HctFGYjfuupoh2CZbx/DiIiFfxB5XFudd15ZW5CVcaMCjUr+pGcN0RG3l7LPMVUgk
ZPDiW8MpghYRrfL/UvclzXHjWpe/iB0gwQHY9IJkZmqWLEuW5Q3CIwGSIAGQ4PTrv5Ou96KtlNqK
6l1vXOWqiARBArj3nuHCup+RkJkuaKKBv5k2UBddPSDBqgIAbe3kx4clof3nVqjhJ6uoBWST6C4p
k8HVP2WIrBBQahqznA7rBErTLfM3RHLl8g1B8oHElV726cZbd0ZbOh8hWNEA+GKRCHKw5utt59vw
p2fL8o2FUt6gUproA5epelJZtiIrVEN87YOwQ43URxJEp+r7GflJRHWhA89VLoDqNUW0kLHZpVnf
hbmpsKzz2Wx4MhwWlt20hqrPkm7hTTajzCzIsNIuH4lswFcK72y5RJIftjTrVNEbA+Qv7NatEGFC
zzvXghZ1q2/xo8jsf6y+2T7FAvssn+ZEnC92APkSzOsYFo1ZJ1fYJOD4iO1Qf2L96r/W08jjgtaE
PEfIV34gvQSb5UO9/UqbrPosGzl2ZUOWcDlf2zWhuQw6+uCCxj73fiYfejijPwTtTFqIB2h9ofu6
MnnT4cUXEZ/5gmpyW27GaQNZFBi6ZoAyffY9ZEnLc66zBhutj+lF0rBUHJDLop5zPfVuF5mkmi6r
eELBEKQDiw7DElTVXtZzneWjnXtT1trI22lsmilfEwXVw9gsy3nNpEnydg0o5uIZURc0bYCiqanx
WKXCxmOxCYlqJUx7+zXVzTgAQRdmLlAoRlu+mJ4AFzOL/RW3i/zKempckSybZ8WqGjbtNPG9yasJ
6ARep3fNrhkqzy5Wl8ZtYZsmOJ/WSAZFI1ug5SOCwDcRxNuSZ5tNzQWmb5YbvyZVeGjkirDsKTp0
lc4sNSlHEQqgXxtFSQeusq0HENiDHnKkZYYUzZjGQ3mMpeDJBywW6CuGiu7bqOdY4mMffUYdB4qK
KUFvGuzBJXdkTPVZlE5kLN1Yp2YnNiKiMu4YFrbXY5VnVcNvenwoVsZZBU57wjY3+IxqvLJB3wxl
lXYTzW0dM/ygrqLPlWINMNiEG4tEu04/zUMbTWU6eiAIbSfqzzFt+zXPAuaD8wY6mi+mHwNRTuug
f7RrZj8Ek4XYyQdrlh4CFXB8+FV0l26rpN6hKs/u+9SptghYh03VjpQ/RwFlv0bOxWcN5P2h160/
vtfluAEpHx7WdYvw3Jth3S5cAp7kiarCbD9kLHgOkwqxeKQNR+STCb2rQrXpva1lMp5FuPH5eqxi
w3bphlcD/LvNitlMFhWmmeJ7nrSAjTPHhq3skf3LPGr8/NGsCDR5P4XQgsRr7UkeRYnDAtkmfaVU
mJj9xEYJjQDvySUldrubFtV+JGTu1ty0VIDTGF2C6r6VVQ9RwqjGwpOILjuWmOCMjt0ki2FJwxvT
13TZAxyozsLtuPI7pFM/0KWvaoulWciFworgpW5dGF+Ha4ykm4+a+yJDih7s2ZgiCg8tYPGqGbYP
wRx1P8lG6yf8QvxrCISfy3qx3TPTDqh+uzVKlUoo0iHaKSPLlcV9SWQKVpZKQlU+t07dQ7GSbpcp
T6LS04h2tywyYC16S4EgEcfT+0XY9VPdLVNWoOZbnqa2X8zFOmCxnMWDX5tdMrlkAvaLqrAczNq2
Z0u4pSjW47j3eTjP2y+coeENrwXKOzuwucr9JCtVbjUdoSEyJD3385L5InRW9Donfbv5/Tz0jany
pDJNdOtx0s5XUqbDXSvFANlB2KdTMdTtoIulYtWKA7FKHrpty2Yc4wTYROH6huNECF28HsyckvGy
Y+l6QTKF+S5L1idnjePgiGm0TYCqZcKWgk1GiH1P/DQWsQklDo9QDhfYPiktNU+nD02f+H3YqPST
jdbgfuvDbTzfWt1cR8uAwCgjCUFWTb33h2Brdu3cB1ezF0adxaKxIKHdvRIpYoadKg3Ny3CtOZox
67Y1T6Gd79wEVgUpzoWpdK/eqape59UJgEko3lADRkfh2su80vcBV63ox6IJh3ZXhTgVxnqrkGBm
wSWQgm4XjS0pm7omN2k3Rvu/Z3Ivi7rfeRxFOgudNDhi1N8naX24Ri0RqBkLJ/l6s0lhDsHq4jL1
nuzTVNXv1Nev0+iEwiuFZhC4HwtE88l0zbKxuRmwL7vFVp+ZWUGbhX7ZM+z0R+7qGUeqaD/8fZLh
sVI8yVYpuqeitILXDk6s41v4I3kHzuamekqHYuDKXLV8CZ7qgUwXK09QZTuE9lkMdRlILwBDdwCj
ApYWkht38/cneWP6x3u1I7RPiNCdihxrwD8eJOgUa5UALzn0dQCMYUx3fJ4hoooTCO1kaAqyNuT8
74MeLw08nT6Qhgi0Ae5aQLO6k0K6iaeszboJUpt2mH50WA1xEU6O83JWphv3YzA2YEKBCYlDly4Q
sAku169yjAQtLI7RrtxM5LrdMm7V3oaJSkDpeX/Noy5tiyhziOzxzOZx35gweCZ0QGyJTPuwraYp
K1nHhd8aSPx6Tq95MvVh2Y0Z5Fw6cz00f8PUQ+vTscXkq47b3dZF4NMYGIGlGOwq0rICKDsceNAP
QDhJsOQzUYvY9WMm6DuY1Os6HPcnRyQFsAthwu+rGf/8RkBiMh26Zi601tEvEkrU2XSo4+qdcY71
/MmizFDN4kpAIE4EheXJWsDIY22EL9QYUhSyLEYshpR35/v+g4iRmhUIhZBURm5+b45vbHvswiP1
hCURwyDxcmwU+QRJewDJqWinPIur8dyTxX+K23i7nKRjT39fgm/MFTKUMMt+UzD0lIKhyxZtQQMY
Muwoh/Q2SHYNcrI8cGz8qE3GdmEv173oefpOAf3G1/xjZOiRX850C9uuZQ31WMcoSqsEsieRLe07
p/gJzvr7HGVguFAR4TI47LCTFzrDv98m1k1Fa6Q+q7DJr6mjTWF92D34NnNHsPKbH5BBxXqApkJl
1SMfK3IdryG/GHTfnNcu7r4mU8LeAU/C1/sf14HjyA05YCwKmOzlO2h7pIHKtVBoRk0IpnnsTVXM
qzN9kSSu+a6S2qdFVNfbbR0toYYW4liKCm/klCN1mUESpcjMoXOIGSJkJv0XZ1ozoIII4q5MOFHQ
0JK1Vjng4ta/Aze8AYIABjw+OkgmQmN6coDZJTS6XdKl4JYMkLrQ+mBWjfPLm3D8QTL7MVaJ76G+
adw5kG3y3STx8qDoArJqIh1d3vvev0/ql7sXWCgOcPRgjyEyP/3go8Ry75rGF5wj+7/os7YtOIsp
vnGfjmcpS8H+cKO4KdsoUJ+gU4eSybjGsiKcVf1JE+ohbWLh9IF3PdnyuSLgbJA1piwHOqzY7UBD
+RMdDqUueTtCBMIlcyuwpmhaj+NCT5QFgfwxj2k97YSc466IfGRrJJmm/WYdF+HF1nE7FyqBoMAT
fLR8CoNgzKdpFR+9DidoOvu1ehBIq74ORCy0HCtPf4EaI8/tVsUqb7j1GvWogBSDzHG/lHKLR1nE
gnGIkWYsu7NtzkJ1mVY6fWzV4mUhBXXPEiz2Rxo2OoHMebIO/JgCFciqCLDCOGZ2F4PgCy5pX8db
mVQekqQ0bSooFdbmlxpqm+ZGofDMZ1SwCSQKMYRLgyDpFVxD2Rc2ue3rVK91u3O9032eDZwEZVcl
nYHiNZiagrVdLcpkVeNUoNru90mndZxr0otdW3n75LmDat8nmaGFHsEOFd3A2y9V4CskrknfQhqW
TOGBZUPzKwUyEEOMAX3qCKwCee9GoZinGNsUqm6MKNp0HW/5Bgg2B0LdXqFeYgN0l8YM5dLICiKW
iJtrwCJJWIg+gKx/5rLn70SX1yd8in1w7C9AfjcfP9kyW8WjJF0gNU4jGR54ssy7Kq5ZYThbL4Ka
z+/s0TfGO7awiIEOx7ij65Q4IZPrt9jpsRAV326w/qwCb72I2xHpnSo0+IzgnSm+PtrBoXHEUJi0
8efp0Z75Hv/djMfDibpCjgxcPjKWzL4zzhvHJ9qrHLc7nCS4T+4khIS+HwYXI0XP1kHdIaur975C
WVyFLvjsNcCgBJXKOSLDtKM6qO/+HjtfUnjHowVAAyInIGCcGqieX57ehAi5kQnyhWkZ2d57yu9C
b5ZCE9J//vtQb3zEBFkBSAiUJFFCTwIFYUPVIgfHTLNt/Sh9FQmo2rN+xzgqw0Q2w6d/PyADMYnJ
gemBvOXl3JBrkcD14ViwJqn3DNzCmQDG8mCzFIL+dK7fGS86xuGTYxuSHNxnA070SLydJF19t6YD
Kk+woLpDMdrxTf6cWRID9LVpGQ4h3w7N7NcHkyaQBraWx5+CpoYKMMksgc2hqSVk8m3qbyTw76DM
6ip2BUsWf1+PAWRUxKxIbNaeG5hrqiF8jxF4YzXCXoWVj1QQEt3TVa+9HMKVAn2rAJhfOL80txoy
2jyyCaRkWVJV0AEGdDd0NT1vo2VL3tkOr2sYZK3x8drFY0YHfuLlN6sAOvouFlgkA4wDjml6WMhq
fo2iSYGxVEueEkgZ/r5Q3tjrSJUjgh5HxyaSx/vS/0zKDc9WPzg+FkuENbmB+7mgst6u//0oUCqB
58RWPyZzL0eBKGAMoxajpH22fXCohgvIK8w/xsH/K594/JWTNZge9fG4LOvoVj9d9A5FvieDmIrF
sX4frtqUoqbAhLoExpoOery/z+qNAwTtR7CnsV6io7nu5ax0YkgyOwZ4JuqSSz4GCo6bUe/DuAf2
8/exwiNgcDI53PsGS2CKghtar5PTCkdGBlRNz9Di0i9gFdylGSz4EMT/c2VGW9AwyO5ABYA7Ge26
q5WMbqZOr/uGpAJqyql15L2HemPXw/mPgw1ZFvROx2tx/lw903aElZrFF2MViFsWd+aMrXX/aQzN
6ouUzOmOGQFNqKlV/YwFDtFy5P17SeNxmJN3gyIBZB4KyxTf/2QRd2NFpZo0ckZv4yw3IFsfh0ZH
H+1aDVAsZ/BKgvqJg7Ag/bL8ZG7icBwqGX4HCBRBO9cwVr1TIL2xnXGLEKht8IsR3tHJuxmmgemM
DlCIBOJrF1cr3EIpvSDTsu24Qro2QxLxzpt4XQ4epSigDYHgoiSMj4voDxiEtQFrl0r6Iu62+rwS
VVuGccNzsAO2yBDndls9kSs5TcP3v6/PN2bLQwQ3dIrATaOovF+OXC2INzXnE5LehtxJkK+3QbRC
9owC52xN3PgN+WL/9e+DRq9HhQAxCzFTdozhp+dKr3R1RElxrqS9Y0WQ+Gi8QUchZcoBuYPIh2b0
0PZbDvJOANnwu5oMW3hlo258ypaoRvJqYtkVK5GR2wNkZjGEXb6Fe6vp5hqAtglvoEdbP/iGxT/l
mOBspqFAuVQlS7LfbKzhIQRekx7krKIFcX1Yr/UmhndyiNenDQQQSFgIdDLY66eFUdC2zPQM6HHg
p+Tg4qbdIWkcci5Uf/739/pqqN+4KUSMuMkMctijjPbPZdSIWteyZ1uho/Fhs8FyEG5OCiNl8m8X
LDIUZGJHXATsGTvdJIrpVYczClBwOqqcQyvOOxRgBQlCUy5DKEpLzXBPo27Y/32Orw9ULFaGFhdA
FWBpxjO8nCQiA02EqLaCQ2F3ZyFhfXAs7c+2dUvv2g6qwGADowsWjd4M9dB/CKWNcz9W2XlT2+Fm
6I8nx98f6lU0ho8b/cwoti+UCfzU50W4pj1mvRX1kopryXx6mVQNvfj7KNFrVAW3JkEmfdQpZyB/
4pPIlTQ+0raPlmLpoQbcq5AHshgz00a7DCz95zFr+89kSY56rWRxUCp29QzGnPbwM64owdd8BluN
ylwiHudwqbsvfGnYt77u4TWR3dyx6wiIc7ebG0I+BoGdbjUbRrtPFKmrHJmf3UoR1b1AGU/ivght
kMrzeLaRh1a/GmGVhbwZdCMqQblbBm3dPpw8u+a1FR2wEtvxnDQSBb6uA7Lk0LgkcZmpxj8PYQgV
aKQdNE5xpj0MGv26/fTWqxR+wFaSSyd93F9UtgEPMzs/TIBmCRnO5yadYPTmbb2eGx4IULU44eGO
nKkfzjyI8exes9WJcquwFn5ROyeP3C7Tj4T1W3cmta7hGs2ogfjQuRVxRy2wTgJsBVHqIFHu4FiY
xm+iFdEXMIgDz6eg0jDP+AVUTDJpezfqUYAwirSA9jkLqp9JVq1HIMgqEEWpjb8rG0cwho/WPze9
iH9BchBdbksECWngGsN3ac+7rtBr212D+Avri61uOp2nUGRB1kOPFgwIYCWyalx2WERr6ySeo049
/LMrDN2kG1DvZSpFKr7MNMPosXEfu6SCt9X00CGXyTRC2zqP3fapMx157MeY1TlfjnKTDesA9o4U
LHAO6akVsPbM5raKl/k7i7qF7Dru1i/jJlSUW2v0Y+BtmuxkM7KgkGlDbd6gSNU5NgoRkMbNMLPO
EPzKs2wLm+bgo6o7I1AluTMA3qzdN9aEpIxrYkdQuguHrMVKSFJssy490ml43GI1uqEQrgM4jDBs
g3yBosXh8A8dnM0J3Bx8jvprSPU0z2EDB9GtdTNXhdTdEb7TfWDO7WhMtYOsbV4hHvIermXZkTgP
RZXBndTOyzcDlp9eyUjwPfHpEO/86mx91QfplOW1it1nh7Ptrk8lgy1FWn8NFVL3VEsbPXjoM9BE
oF2EL31wBG3myPF7riP5UPOFwzIPOOQbAY38bdimOQIkxNPPGilaCrtvCB84NhdEnoGaV55bZpME
ZtYFFoFlEEHpQiAwxz0TPdIEVLtzm/2Omsaf64ZSnQ96nZpSSs+/I4MO0HlgsuO+izdAP2MS48VM
wwjVuJszZvcSKgB84jXoW3Q9AIcO0yDU0XnXOBAIUlv+I+lT+7ndgDzBMk7hRe+i0FyG68h/rvNU
4RhI5YS9PKSyKXvPLJouqE5CVhDDK1NSoOxdObJkIvuhgnj7skXOeYOKRoxw0fURDIY8qaJ3ItPv
8/9FUokzMovCo10TaOSrEnoALzKBwUarCxln3b6KuuyxSxlwshoQ7yV4zRq+/3RZ7rHJxL0FhX7e
2UZ9aOrI2IJRbMNCBnSGEXnMpH2ncHsjRqNIJWjtwYA/I5S9DF9Is9oOhgg02tA1/TZCf1D0cTc8
9718J8t6HZSOWAn6BfEUwrSMn1Qeamx0q2aUOXFlp7LBLj+YwGzvxeNXuSsgNfhzjkbYo4f2NCaN
AiQFeHvIJPwM4YDDxvnShluYSxHA+jcvw13UsunSxGY9tLK3z5DcYPf0LStacqRctsieLSvEYxGk
aAdoKZ5NHwSPPRakeydQv9LQoupBVzTUmBADATA4heUgn+nbQAxzIcHzl5GAlB/JJqt/AuhJb/3C
YUnzKyuA3FbXUi395TTH/t8WvHgIQOVgHpHBoBHqyZdJTE8RMME/gFALDvMqopzZ5ZkmY3wzeRO+
U9G8qq+Pw6HeBZke4kOdznmZQJ2xDATeJCd6UxGtvy3x1pzDogC7E1finSXxCpHBeCiucd0usjT4
gE64nwZhJiAKiFwU9Ba6Pm0cGsp0sE4SWe0EF9nZLDZ2PwAV3jkmEPz+nii9Ki+ODwDIDvrUiOP9
nqSIPeQW87bAYEX6rC+V19kFdVv2Nanrn1Ot58+LjJOnv4/5el9jTKRkwBTQJRN10st9TYJW6mjo
l0Kopgaarcz5Aj0QBKpV9s4Rl7zxQcMwQoDHJRI0i7Ljs/xRLgq+BjIGAVIAxVCqUFAtobeHi9Pn
eeaZv8zkNDwDb2irQ1wnAJ5TotTVJgRiO467+N7Iyj+poI4+jkEFORh8KJs/TIkJH9MgFDZfVHID
O5T4QEB96dySpW13tpn7Dtm1Id+2jsaqSCEzPbRADx87w+VXQaIK2jyUx5fz1PHrTU1M7qN4SqCk
G2t9x0S9Tnm6DF2G/i41jNppotE2oqVokWJd3X1ds1CqnQ6o+ZYMSG5BfMwx6rQY0qgxqGFCUYEm
UTGTQCaHjFbTL8Dp85pHw+YgEpm5q64nSLfsh0lLcHPrVqt+z9A7A55yGAzfQwve+hRYZSmq2Qgf
47QaAV8+pgm1KISW9lnrNLpaNGYXTDM0eJD2dO8s7TfGw5kBrBb1HZQTv6UNf3x6RrnaIEpDBsPD
Ear3WMDXqjKj0aGmR8MTGZN3wsgbRQfMQZDCoPkBJDHs6AB9udpUEoTYT6Byt+1mwTmeV4b2N5BI
DV/7UUJp3w9hCfqzvnL1AnEhSmlYmdLPhpP1DIJFtptqQss60LV752x7Y9tRQEe4CPh4CRL73VXh
j/cR2JnxLkZFZMNFPVEJAq4eJzS1MWm6vVNev3GsQHiNvQ3eFdqgU0PC6PWMvCDDWBydDZS19sr4
jVxCaGzx114eBEj7dyYYvfXFUWBTCFUQXjN2crB4NG9RQYIZTpLDKGXXNBWXXZPKeG/iaEqRoYtK
7bO5RVsTG8BOyYUheThCBltKpab1CjsSYW6tgWPlrtLNd8MEbaFeqe0TtHnjxwTQ21a4IbbLHg1u
2C1+M852wOP8bkrqxh6MqftfUIdD2OKDaWTvHGmvGe1j0haFDGawGPc2JCdH9oSNuwgAewVLvfuk
AETtAUrrKTdhx3eVcOjkFNOgqCZIFmVLgQw3wRjDcZMOV85yd/b34/yN5AnPwzLcEQECi5x6XFxo
BId+/mhkN41CGgvKKQcbVr1T08OkfIKBoo5Hi12YnHF44J8nu8vBj8rNMM8FqVZ15kPSj7sVMukP
a9bNYZ52UO+C0Kvl1w3ADzrfpMts4SjQ1dd6AWKdt4LKc+UEDPhxn+p7gtwiu7Ax8m8U5ENo0V0L
vawAGC1Pqg2IKzY1o+lRPMhAQQEhBZQN4E0vm6rZ4iLo0v4HSt/wZxMt6MAFCqK7h6W3vspWLu+a
FkLyPA3GQewZIZDp17OwT+FmIKRostB2BSj99FcrbLvtV2krbI2oTt7jOn/j5i/SfMg5wa4ixgPI
j+Eef3kqVWPGaqFMUkDLHvZlGsAnG2yCzqCntwmS0yx8AiYX3bMg4VB7NpPTF1CT64daZOl9M8Vd
9QGpxxDvBYhDfxWIRX/tVrijS9NkACk4nt7vssHy/mOW1TbbIaIq948j8T9tdO7+eeSTjjwnf/3f
1+q764f+1/iyG89vN/v/adXz/10bnwAlGEpuBtvaH5vvVaPF669O4fY896tGp9HT+waOLQRe/M5/
egkQ3HpHsISRzyKJx9n4314CaGx8xMZQhyAHBebKETH+20sg/V+oURDEIDs55kz/beSDixPhKULB
iBYDMYqY+P+9jwBOL2iKMlhMcWDjeplXAtK5qodOtUBGyaAPm0yGEog/DIhRuv/jJf1n3fzZ1PEk
LvweCF0l0yNtEB6n9HIDdEfRHpTMC+xx+iyt4Fmlw9NcTeZsUMhA/j7YyXH4n8EgH4AWEibEU5pA
BaZBBMZg/UTPK5q5XaLq91iQN2aEAxDSP+TQsPudWurQawnGEYX4GviLhdwQ9QPhR/ru38/lxTDH
uf6RMqgWW1lZgWHIz279Pq8f//W7QgcBAHJHmzHUvSeUCiHKBYxAqVmb6yB0BaDNd5LAY9OLP4mz
fz4HyBosN7ys+BWnAEEhbSXe1IgOj8FVuFe77eyB3rAS/S4LXow7QKe7da/Lqvw15/6d4HiSCB2H
fzHD4///4w32KzJOIGOIS+gZNaGN1AVLd959zILD31/laVrwz0j06K8EwA58/SQ61qlut2FABGTo
PQqsr9o1Nyhnzp3cI9Pj8PSdZ+adt5v81v/+EVv+GfUoRT3eIQQS8Jh0/jG/OoP5WgAQhErMA17V
9AyuuSvbzRBkZuf1TC9WNt5pNVR5nc73S9/AY1HLy3mEeNcTu5xRGHXKjkOoK0KzFQNOsIeMLetZ
MgdPdiK6jGH9y1uIMa+nqYUvB5IwYPLVXlUfOlVN+1ZOaNBF2++0gtdHAsjZp4as1xZqbbQmbApC
LERfzhQmU4eqRbemcDwwdPlbg+GDnrNH0maPwbGzhoCRKq7XAE0RTVgCkYbareu7fartL4cJii34
NEFvSWaKTKv+0WuH5hsCLFJdhJl81Jv94kOFuZgZ/YRaXizo6zQM4T1sI6UnLM/ESOG/QCfYyk3q
Cv7cHzFUbgca8Djnw+PSJ8Eh6fW1dWlTLludL9DRSd306BqiLpsJcTyb6kJn6tcQDSAbjj01IJCu
Y8gFXfBYt+YRps97u/UFcy3eaMu+w4yS27g72HAEUQ078vS1hgL7MKLxYBfKOIfwXeVZu11YBStm
PYBXdCrNaWjuIsVvGCqERmk0ghUuyrWtb9JAQJrl9Cdr2O1UkSto/MrZZLDj8/EuiGPQWu1z6/sz
P26sQK8PXioqBI4SdD2DyntHN7vCfDXeDmbU8DO1TbFFMQhubJUVFsF9Mm2XQ89s2WYeHi5ItJJh
VcWYpPgjCy+Ar9Ki6uhBLVTvZqY+UBk0OVpy7MOZ3Y18mA4T/BCVy/C+hGwO09R9srzZydWieyJy
5CyTz3iEoJga9JiNIrhfdJR3aTahdydQka7rk6JxyeXmsq+Z95+Xpr2aokkfiKPQDIovdctu2Lzc
hgJSw7WzZ1ljd3M0sFwwO5arn3LEpC2HnOdQz6SDRLBOUALhQfWQfUkcD9BYJHviQj+msUG7YEmD
PMham8dCX8wzlsb2vbFYfJD8x0WrE1YS7wA8aAV0GLKIrK3cRdWwS6hfHtch+GLqjwAHsmKY4Y1N
0YRAdU9yWyGQcPJuDXTBdf3I6uTjYJeLtjN6V2t/S82XvuMPtuurvOMtv7SpczA8ClhNPdq1cWYv
lVX90UHpYYoxJYG3CN3dqu4uyfqLWFTzHhgVuXbdeNss02fwfAWS4E8g42HJBTYxAb3b+t3I3WMt
GM1VguIEpVp0heICvbVwbIXtI274hbVwlBfxUaWUugd0srlMpmEfBuK61e5pNhBZLGsBZBvN0+Ci
64bqQJi8nKgc4ULS+qZpBfyq24/ABoWa27MBfVolhQU/G89WRbuHjcPTA8jxjDXBQTH0aNbSs0sT
ZggCXZWeiapffkZGHbokvZ6q4U6iO8LeEnT57Vu0r8sCNLSNlx8oMoc7C2OYmNEItmWeflioQEO8
FO7cdjqElMmnrp+2va43GDd6hr6+ZFePI1YAqedyXiyapWTn8AQXyFLQRU53kCJHcwkT2geysR9s
rQ5zPxWdrPcB7fVhtWizEkIVB/MjeqQMHO5ZNQ078GQzuna1t2he81Q5+txY+XlCU7SkdRek1mUm
yT0MSnvCHM7ICit2yfZBN93bSH6c2HKPdtpV4cUMc0vdxTNUx1jx+dLF7flA3XAFWr0qwmbBT6pR
XkatRcPoKH5UNXqFNvEFklCconzr0MXN6vJIAwZJt9yqer7rFuBO20JzbBGHDhUtKmx0w9P3jRlu
1+TrEvHvA7SvVLa/sgT/YugMjyrCyrjugV09jDO6tJljY7aMwpOa7DuCtnOZiC9shrjC0KK2iuxz
GEQ3tR3vZAYWKFDdD7LQ+xC95KBpLnvGD9Cyf+bg/iaoiora44xf0Giagh1HE8cIhGluArTijiJ5
yJZ1T7PmK0Dq+9qx+gbWrm3ftsF+nMFLLUofks0/ANwYc266fbaw/yHvPHYkN9Qs/US8oDfLpguf
EenNhkhL7z2frPf9YvOx1LoqlUyNMKvBhQqCkKpMRjIY5G/O+c7ZivvVAznZcTve6YK2lYeMX9w0
9k1rGn5UyWdFwaFhia6lplhPF1X2arakMiKefaAgeDCHbD+2EibOIN/V0GxzzrnNgOOLmcN9qufj
DmmH3Ut8GmXrKIgyvGvccqGlfGqZyBMPLz2zeqyHcL2ZTD6WeXrRBGGfNsO2aLCb5sP8imaJCRVk
K1uc9TuzibzSlE5CVvVO3wS3RlfaQiffD2HnRGl8ibSHVsWxqckbRcZ3ryrzlZxMr2LLrVWAdo4p
745B9klWdB+0wT7Vs+c21HaImf1h7B7yVjnUtdbYelxV9MvRRs1jfNLqcj/K8QtYp2PVqk9NwB0Z
t2riR3IYHsIilm9HKeq2BZfIZdFoEpZQe4rF5ihGpQglsnJ1MwLVW7bMk+evsBtfKSl8xnSmG8wa
HG4ZA0n3ioW4gIeSPOppf8flgCJcq70KDaRWCltJmFC2NTdSOO+nRXxe2sqZNX2nRhWP4a58TBLq
jyKUvYjNbBDoX4Nh8Kwrj/3C3cwQmKVZy5esPxgg+ZZ08CatdtlxcxrD0NguBaody4QInPEEyfSv
pWKP3SMHUCrQhKJS4mc1eXTEkrJLUErakhleySNPFku9Q737v73KP+qo/7/rldlFaTQMq5b6r/F6
uzb6n/9O/qxF/u7bv6PdUjSvqBaULui7fm2Q12Rx0WKQKTHBXLdPHPLXBplAAjpjjHjYvBhLrfDc
X5tk4soZhBFWjqBdNPnvf9Ikf/M3fVdh07ZislwbVxkHC9i1HzqIrKlqcF2h6CTpaLCNHaZrhosK
n/vYwMo2ZW4F6D8ck13RtulDbArbxZL4YKE1aUVB3ptzr/C4aVypeS/M9BLras+Sx5g2YScfl0bd
oCD7qgRrdqnSjppwow3mm94M1Y7hV4a11WByGiiDXVbKV4QT3i6LzNgHepe4cdW29mgKV4bUlNeq
+qIqY+UiE5kdxIwwaxX52PHE8ZhB/K828z/h6kXS93dX73+9vn0WzevrX1+/337AL9evxZXIRbLO
ASRMefRhv16/1r9wcCAeEUEXwN9hmvP99buqWqEFfTfdUf/FHBKo4zeXqcwV908u3D+MKBSJF4Pu
jYWDzIfnh360SbMaBGCzsu9jxC3Vs9FTyhrxTpCWy3cn5/9mvvPDoX6Y7whDvGiyWWMkrctNGCBo
72Yvo8JmIv2TffSPKx6mBaDIufms/yFiif1hZBEhnpoVwCcwQBJUttJ1MYsngyUxxin85zxir35z
5NaKdWBx98EJ95tRfeyN4ApZzOz8/e/Pjf7HKQeuU95eGRIabziXwe/b8N+YOlUibi21uhqt9gqP
0i6Uenmj1cMzFR2essJhWg/GHiIvXEQG0Ep+AE/ktYt47IvqUhPuUefV7huLJ6tQiuI382BBvCWd
cTARRTgsNZ2xTf7N5AmLGdhubYkHjFjrE7vxiuKzAXZDAyMdSlNuduEib5GbcSkMhY91MXOSRHew
aGmeWXR0icVnoofnoIapGM0fYDbXhTisBAi0Rt36baA5A2EK5hx7swldu+zohyT9AY5HhPY23MF9
oujpvTCcFS/NPqIAnDdwEMREmwjaTVsBrhOWzJ/C5WYQxpd0yIMrOU+x5zO2d7R09X7lp2KoDCcz
Sa0YAEvOabuj2TuMQaEikCpbpG51a9cy7H4ZKdXSdqfRXD4hWQl205YXFo66nWhGY9cFxvhSv9La
rrcLLfL0RtyaY/8+p93tMqzocXi91pD7YsGYIqSwsMbG1fPoJuCoOXuEbWqYTgnghwrRuJuU+l1m
PjakJn9NYd4w17sCQJJQGG9aNXpZnYLNaCmsVj7ioKtfWRh9yuFI4dhRICWfacBbUVgpQ4n8IKFC
o98mSSCgAJl0PTypoKEkY/rq1UmEKoFSTlbRgTV68Qw6Z5eP4ysivHtlaOez3nbjCyCIbtsa7NSQ
7Se4muBo86TYTwASstq4sZb8TsiWszJLn4kxvOR1dzBg9DEbgMFptg8ZIsoqQ9GXmk6Q9B4fKL8W
kl0VveA0OqSjcDMhFZPq8Gwm81E2w7ssVm5CcblKMtgLNVs6PbxISnSAgEd4zKgZu8VAwSUJWQBN
Bfx73td2vqr+0Jn1vBEFj63M1PG6WJN+I5P+4FXNmDqS2X3ht5TtOZy2vTVEbt0qSM8E7VKknccv
dm0BbFID1mq1KTymFKsjakuNLtiDH3EbYqMEzC4+tFF1DKf7KDM2cg79O5H8dMme43j2jXoisKMT
9mHT+CUnEdrOuJFG4iWq5C4LizdLbz7Y3F1Zan4oYmyxsTnflSqUrik5NLHsxVnBGcnim3iub6GY
VE5azMcoi586GfkAOm16NwrhQlJfEw3uuxZOTqrIkauo2c0Qa9dK2IR+Z47e0ggfrLlmbpQa/gno
q9FYMAcyZ5idOPuBxKmMULLXIeh3Bi3ssH5RzqpxU2nSBcZHaKN6A8Q+QejCgf1utdl1NxZcwEXx
nHedZoeicALQMToL8md1rDKW4zEQr6Hf92hOOHPiM0sl9msJqRpTJO8Spc0PSZDfdvUkHCNNL51K
zsdNBGIzZJEAyxHzVBs7Q1xuGZAA2gkF4ZDnUXilz8qnDBljPyzPQVDN0EyuxSo5yYt5VBuRvCCA
+EkouQsaZKQWVnFRhNVyMhSTaw5hf8g6k6FD+a6zh3AgOjUwl6b8Kc6LwyjkJ1A0XgjyJ5PD0sFi
/9jJKYp7wQ7SYwg2W0Zov3BRkKdiTaqdMFPgsoBDu8hMT8xtoOQnbfgEe9VwxStPYV0+GdKibDuG
n0Jo8cDQBssRGXkoyATcspGOIzUWpFMn1CjWelM7CBPXc2Dmp1l5g26T28vi6EB4amjAPlKhfTKk
91bZ2Cqi51CWbQPtKzuifV0lTlXFRxy8rmKAeG8Q8TmpNT6lIJfcroRyz5rqhXfA8Lt4GtzGSqoV
1qjbbTF9GQUG6YWnmZRyU11m2F3CyHuPX7WEPkjfvxE74RQDK37ukyw8oMtgNKEusT0EQuMMPeDB
RX5p6unQcmv6WITaNWuicL49Ef8TSkNs6t89/f+wAnSb1/B//rv568rw2/f/u7MhkoNyjh3bupz/
rTJcQ9g0xBkWfyCMaybV23edDTpaBJe/oMJXx8l3nQ39Ed4bOI48UWnB/gFG/Nve+bvOBo0dK2lV
xZTHJbXusn5ftFi1jvw9U4B0+k+H0i52k/sGwdhNncbbHL3BM23JuedJZDPL+MnmgtbuxwKVw6/6
CRo4+EU4qn6omX5Tv3IjZpYIFjkjRk16z3IMwcjxPVnaW9KDUd5V6nsR30/LpZTv6mQnS5sg90yD
2oh0r2BHXoBT7PRrgQcJr17cNuvtz+sFT2pchmBJ41qSbdJE0RSpvia507vS29QFbEXY1oQPkDqS
zotkVwOJgnHQcGYG+uGmwdpGShlhJaAOHyXFVnadK5z16+hIUfKYfaZvw3N0jHbZTvRSD4CdN7jD
U7WzfMwc+JHsfkP6yV3Ip3f1y9ndfMlHN37tXIvq5bYv3eUy38waI01ipKIP9Z60qRtr9Sesry9j
/iY7SeshCZZnu36VGzvIXH4EHd0iufp157f78lH32n3r8UOJaEs3GAdc/nb6CrAwXkf/Lj/9aXpq
vcYl3+tKvyJXzV7/7kIAWELGmuzoG06U3vip4MWvya705BOEAjs+TCQUifvOnzfSMyAxm5LOtjzz
Atkx3g87hvDBxuDndsdMOOniSZ9feBOk93lfeqLDlHyLkN2tC5LNTgw902KjIPbYhQ/wxjlZhctt
i9eSvurX0ntxl97MX8GLfjLOwSbepgfd6Y7mdfsVz7Z2bh/aTeTqrsolunsh6u5p/OKKOXc+oyde
WX3K+ab2oWu9OfCKnnEuOUu2Rgwg4z6urgzlr8OT0oyc+Ut4ZzL5IL4Gm/JheCqCfdv4DKCad/kU
vyG13Q9P7T4/hGfjEm2IjfEAY7nmJtl1T/GDdNbvy2297d+SfegSEXGAQ75TT4yK9Bfp3Xqajskd
yHHWIVxgjymxU4aNG4O3+Uvw221yCrz6gDEgeFVfxGtx37jjPuL9+gIX1q/ZXlcmN/93DK3BPTA5
oXPk68FfeIuh+O5iahynk1yunNBgQXfIabhmn30MpJRGcYSUed9BFzdG6s/LKVO98KFnrYP6sLEV
CH2zx8g1uhPO8WtjMfV353kbCTx7YJU5CjJ8FiUFlun1yo+MXc+kG0oCRfOtcktJmgdgnq+78q6P
dyAY1MxtxkM6ny1EWd2mDi5tcejTW1YZTlleqcWhHF6RGRbhBrljrT9ZkptzxbRb/iQmiM2LkTlY
dusv5Rw+mCc+qEznsSgDBrkTFIcPuzozC7TV03KbOR8fT7zbkDuc5J3fxM12EOEI/GLFktkdTVN4
M7pStEvte7TrtgIP8lHMP/lcIkJylea2M2+l66OMHpBAs4/gg++86wQ/tdcYwtD+tN/P527nfswe
l1m0UdiqVQ77Jj9MDt6KRvSqx5wztBMcYOobybBv1GfDPqGg2AbXpxPF/NNJ1A/rlypI++2Wm4iO
CpJiSZ7dNnDkm8YXN70n8vL1TUG+XHyj8ct089vmZkiuC8m5IdIuK58XvybyL3I3g21v7KMhHINw
v4sivoQxKbbJ44EvchReQvvmRnUnW/ONe8m4LTfLoRg2tHTsUNZV4qngzVo/ct35LNnnu3PuaX6m
PlV+5c0no95V9Q7UW7KfzKv6BevJm0gyQLKVtgf59PDiqxfLK1yWFqUTevEpuHs3nAtb3ffLu8FM
3JGHk3IwE1dSz98C/CIOMgxXmuVLpl34kBcei55sGF/99PXsylqOabRTeL6Mz712tWb8+SU5n350
Xi+b0Jk/jW27mUhGpMq18337khS0o2tAn6KyVWSzutURsGZOBenkwQrP1dpYml+hdYOV0eutD0l8
NQp2HYSrsHzW3Ug3WF3y6qkUFfCkaXE/Ej+Z1xmRkeaDXJu2yNVaa+oubr1gBWRtc6th5i1t8itp
OiLSZplpdq4MnQ6fxkP2kL0uzXsvXQrLWYCuf6jwsLw2dsvnVvRx4Dp6dq7gMYpuYzhg+NrLcGM8
9JfMHhzZFbbRTscWv4EuUjROUnBzclP00n7dXsfaQ+CE8FAuy0Pb3MXDRjCgUN4YyW7w6uPwJU6P
SbEx7cUpbCIv7dl/VvaSE9MhkRho2v25uJZMj+5U3A7NqxHdLqQfSYY7rTtoGx9ah1UYDwHJTY3b
d54pu+Q96aXd3PQXax+hp2Mg4URbZTfUF1X9AiuGKJ7sGZ1mc6A3ZuvRWGQaua/g7zrYoZ7IXjQO
tqP5qbWUneUm4C6WJI74wWghlMhxxECtxVTcnC5hU1kHMb2IS+tkWulAsHd2kvo061tWnbJ0VAxm
JilicCcY2Klto+YtIySrS7YBdiFTe2v6+6J8UKZzwsd/PHT9fS095NWprK75M5vnqL1RxOtf/uDU
vi9QO4mbUPVixUlyb8ncDoEq99h74V4FA2oznLGJODo13rRX3eXauuelqLXLMfiuTDuEPAaKA217
NtvJF/+zGQX76O1viYAsHfYG5bma1vietLcX2rxPTIq+6uab4nbZpvfpKXFbR3WYBmwLny0Rli3z
o3oLKvxTPLQ8ibokss1zsmUbCrpYmjZdCPKQa8ElI7DDxFTYM2lI/Fty5Jb1uZ3f6m/ssXAsDdlB
f0vFI5vC5qUXXFF0ZdkpFcjGeNJQ2LtqswkFN+iv8uXYkpQhQ451VNFeV+e4JTEsKuE2IFhW+DIV
Et72CV9q24M07OrpHZgI2M8n42NUznq+y+ebnt/IChn2RNAzHrXo0A24Su+jYDtYN6VK3tpGtzy+
GKt+1l+r0KcKchSQ9bqp5GlIFwtfG/cLt+IIvRYTKfLHElbKfnDFcEhANSI5mO6Eu+9K9z8ZXP5B
tEMtDRoGLDhK6W9QjN+XwNEMNzRVRtGRblWyazOfXk69DY/oHcj6coXxF5XQf0JfZKzMg79e+FzN
b2UT/nVb9O3b/62IxEsv4ceG6KjRLzEC/994Q/FfmkI8oYUhhyGvpKEm+60tYowNCwOf2BpaLTJk
/q0t4nuA3/BmwjWxaLP+QVu0auq+74pAOK3mI51/4KSIqyD0e0XVkAhmXOQ9OR+5BM18M2dP352X
P7nokIP9ySFofWDYYMFmr/SDTj6NQfspecghTN3P2AjVhj1jqE0r3xyp9IUvoZJOczQwbBV2Wli4
heDz7NP0rZH7OWkgso6IREltAKDO0j6pq1clie6aRbuS6tQBy8cKnfp0DrglvlR6aCt54ppgNOKF
rXnevBUSkHJr2Q4RAcq9ZYez4ayxBYUkAbDVt3XF86Aicxb7qVNhGx7S64WGImk0l/lIIJLyU6MD
mnaWMB8nc5OLbxh5l/ppkVqXQakrDsMOroxXKhYkq+rNFAruane5op/j+DHLcHZaLTZe8NZpcxxU
TxInvyfWZTEhezI+nUcGzdhrCQu4M6Puhitnq/REmlj9c1GLJzGzXsNu3hs9ZX4SXLRRPwAQAOxV
nBEAhRj8UlfqBarI+irmbPbx8Jrq6b0W4b9p26epQXKmzMOuqSWH4AE7gAeUD5seecRgEPBI2mmu
1Zd6Fj2FkB452yfQzCsFw4zhTHOzqVtA6tl0Z0oPhAx4SnHdhdpRIWVPzHaFuYtp3yxtuTbzW4PA
x4VsvDzd9e1XpZgOG0TXik1bLQhsLKCYz+lwF6aGv2pxUKF1CLWaYPEFlaeeAgHXLK5Hmc6tK12Z
WNispgMsUWytbQJZeYPTM59OQH6UnbuoCXod7PMEVjKf5OGpQ482MRsb9iJProWDFmZniPaAJmVS
UYiQskUhW7YPWvtcEC7OcM7uhp4ZGhIG4VbgmcNic0q8IYLFPJ4ivEQRydGIo2wz1kilpCZNx62l
RE6ggbeQE3/oHkJVdtmPwn5TPCsr3lYfeM3mH2KpEUT84o+J/o7n1qi/5Crdj5RnOQ98LdP2EXrB
ltG9IdihPmwXUKNTmXioHGvtftGJ524fZQRcapcftDHcdBQLefQ6rWV+flAyZH8E0CD2sLNW8lJ6
fbSSXHI8CqXrPHONmm3BgGQpk/2y31dLsE8JimzWQbKADE4ng9qI4asym7NEfd+NgieOpAN0oTdA
tG+yexGxSSLeBOZZAwtdoaLJrgj45cqoAeRTTNDe6DzqMoaSFluqqjXcyoJaJ9ScEYYA5m2rPVrC
a57JxBiFxP/GTCI4PXp9Af560Sv5cUkY4NVtrvlJZZUO98lTMROaqQ3Ce9sOJzACr+qauRgqZ2m0
DoISn8qAF5iE5jFZRP6SeZ2J+U00PyBgirEHINxRU0Yi0aMhvRkiYah9uBVzJtuCqtmtQBiUyh56
q6eXooUPH8dVTtFlkWEMk2IJrtc4gRoSvVLpvtyI4DVMHwD7UapRfKYGGwzF4GG/eqyyQx++weC4
CTBsWyBb2L0WAuX13ZAhopEXKuN8T/rDZUgXH9ItGcwkKk5X5BsR+51YNJGUpKOcbrI1UnMNniJH
hHtW4em5fptPhJvSr1i6eslX8jppmtMg2vAFPpEC+iZyqLQjcVuMXBQ+ZJyAWWS8b3S4oXKZUIJ0
flgGy4sl4ZRP8TUUyCqUfKW+JHp0jkQg74NZUBkP6FSWbcM9K0p0T4qz08xxdULMl94upYlYVyIZ
sbj35vAu94pbReox+2ZdQvTo4TCJ3FcG8kX/KjXmHmU5I+SHJdyF6Y3QvkFpVNTyQ8u8jsHCeJ5L
eBOJyINCbJ6nKnTTmo9CHut7LfwEJOYBxUip2wgw6a3Qac0EsWS4KzUq9naThTCJQVLJ5M7ycnJr
l8qvc7efYM5U1wwHnYr8N2ihI+Hmw6lNK1YVu2RI9gHh1F2sYEZ8wBO3DbTwYJjlIVKvh5YhMk+b
Vrlhe+OalYZRGqNVtNHCwGv4uBBqks6S24adneDdaXN1TyLFR9Y+rEq2UQwo7tq9qOu33K38Jep9
wTA3pWlu4xEWAmG7Xaa6TfyiBMuu5jIdhjslPJOWYS+G+EQSxr5PgltCdewuo+yueBTtRKX1Q7E/
tRUE48UXCW7LeHZFwKELu+0lB+SBK+PuyxvP6gO6yCtdnndC9T63rB2Az5DXMNZ+EuV7YXqNW/2a
UbnXGgxRWkICSl9oYlcMLW9suZNVjP9rLs1I4BZEA5TlyRGpHcud/i3r8qeR0BM7wdrXW/ssm9iK
INqbxV0plX5mjX6sMBOwvBKVn4oymIWjM9fbyHhsyTQlayIOa9dqWDpwH5B7Oon4Y2qkh4jGime3
P8zGBe2IIyTKraFf6l65j9E/yjsT7bBSavzkSD5ksDwYO/piNzqWgQx2qk5RTnq6QRZNUJ/NBXls
tGxbiWmG+qxVDIPEwi9hbRTmjajiYK3JWrFVMQx5MsqA9/odWoIS0ueSahuhYKhSmtge6B5T+qcu
fVQkr45uCsWVeRrF0u0orqvfMwSGQn4WlEezG0knPk6FdVQ6P4ws/PMeL+yl1L1xkZ6q4FbrlPus
+WoEgbUWK4vGYmW4mnnXBMBRRmLX2nlwNiJkoxYgD3kfcRefTIF3lh4Pgehq5rxWagYGVfxUC802
x7U+EC4QUNGJxrUWgLwdZOmuRpyqMxGJq/iyNPdVwIxPiJkXmfeWxKjTVC5Y87f1QMdX65ull+4h
TnmJpp0DttITzuwkfOuF0RuV9DpI6YJHbfYa1s9Dpaq/qAz+A3oH2Ed/2zv812v2t83DL9//7+Zh
tSuxGyF/VYcZQf3+S/Ng/UvhGWzx/3Q4kYhrEGn82jwY/1qN7ojIiGzDt7OKYX5tHnBaITwTsX6R
pLl6lf9J87A2B79rHngFuI9X4ZmKA+nH5qGndehTkfAXEUYKMn3SFreJct/ELbkvDelvP6Ee/rhD
Qfr2u+P9oIYJtIaNJTQwAPTieZqEvSafa4kr+WdhhH9i4+FALIoQ1qkAcX7wmZTmmnQzdTNBrIyN
NPYzU7dB6GILCrMKXXOL6CJDzqhvDBGTplG5f980rUu4Pzmzv72AVYHzndFFTwNdphWZKchThVIz
2SVIawgyL/e5eZeNLwUDCNHq7DpUfnLsP3SEnGSiDnHLmSTvGvoPv3tU1z15dfW8PkQg34gPiqCP
P9mH/dkbSaQwpDATcy1hB7//9YiAxx8/sy/XeApHDZ6ZsGW0LB4GufyZj1f+s6uUqYcMQAjnIZrG
3x8MJVSIVxaftjEcyjo7waLqLiJa+oJldLWK63ExwC9YBfdwUC/LbFIWJQT2KdNnt4rzy1WmHzQK
gv0ap0hJKKsjAd23TaMkJUwFx5p4UV14wqg7CxWiPnS0FvJEaWXc6gQQ+Bky3q4uTooZpk6YF4y4
lXg6zX13zI3ssGhoWVKGQT0mXjIsvRS9ect+plQpANoZfsB8BRjocZqHG5IX7kMhvW9ZafLIj4/V
8CmixbCixJuVzIdtha3I4IKN8B4xOpfFeEOPml2s4SEbbvlEe7FII5CnAHWsxtpXis76MBWOevXZ
0zqLpIGHev4qLYV535GO5ctWNNzWRq9v8nJaGLIlyd4cXnVDRAQUE/gllcWpFLP50KoUFUVV7gLm
fE0b7MZwxkJV9RspweOzDGXFXJn8HDV9Ag42XdXksQTDXG86syUXrqbXSwj62FLSH0MQnbCWSECW
UtPlZmhLk+mFbHo9MrhsUw0d0Sq3ZUnkZoFkYnqum3iNy4GnUfNFSpX5Kmk/TGs+lmFBxWNdA+u1
hVm7dDpBWW14JC3mDJrAoloCNJZ2T2ImoJ3aE7ZmJwmH5yOuxNIpkGfNlVOk3RmqHBdL5LUyz8ap
nCG4KGh53lT61pBXKHXnrLW6hwB0o9uqGlLXaX4wxFyzqyE4yWq/nImo+ehLS3SYyal2W0cfTVX5
tdx6fVZtQDe9EjngDCrDZTz0Udt6Rl74dZbtF1xcvqoUX+Gk9ftCrF9NKyh5I2lIG14vZk1b5/sW
tTrWA9YdXQyY3ubbLkylTVVEoCIQ28rdoSlE/IkK1jOhSOym7zby0rul9DwMtC1xbzlCFosufQKh
BMKDjuejNqbzZCAInuvXcdK8ehXA5SOOqqo8KCFbS0hl8JlCiqRGp29Td2nYvmhyiINdVSnb7rqI
9XUjgjVoNFhlgdYxDkr9nugzbCcBnz2Gt5YMdxNz4VjsqOzavTAvDUPZamg+xHx+Mc3Km3LxSRr0
+2kCUJvGvmxkr/QDySbsAf4JMzE4+P6IZsXKE5YPAOMRzZvhBl7F6xgvJzULnI40204R+fQvEauI
yM+H+J5our3e5SdYIc+ZzFbK5KMeGtjR2sKD3aI4ksbmOVT3OdgSq22P6JCOljBcBJmSOZ8OnTGe
p5AGJ4G4rJMdBp0CecyACCgUyu4Yd53C4CfhI6jWN3U8Tx7KosMkM6IgYgnSkEuo0k60stcZHRSC
ox7AAsvqNrnpFGmL90ciAnpK2JZ3ZxwL+56o4DiKPod4es7aeFujHD1KwfRRp4Xol7x9DLG6FRCA
kAh5nZ9HxlHEOi8SOVCX9DjNMPppa97piOPGDOebMQzMBUhCX1c1pukZmXU1du1O7ow7rNNOUFCz
g/S5k2ZBsIdIcNXW6Ox0+VqQH9kpsHNwcCyJQG/Ou7RU6cEr4Ukc3Vrjisoz7TyRl+lw/+Da66kc
iAXMVMpbE8SobJTb2AqvwnnYto0lXxOhJpzKeEpsAya+3eUow9u8eJTp+UopOpoFsx6BG4tp1E/F
3G5IuDplTfGVrfqvkA+Zrg03C88yeU7IDDYL4HR9fswF0x0BaTB9cIOlA5Ay65tOHVO/YPvTTm3s
JUB2UE+wWpMXkZlTghxUBhvoDjO0RHCKOF9KNfL5jdNdnfdb4srcxux7t7agDeGc9gy9uUP4xE9g
f0F6ueZZal9fFXk0s0nWJj/B0hSGU82E4WvpWDobWrK4XHV3oYQxLYur29iaYCuGzUYx5ltCcN5a
YLuuXMl+X8iXqFM8MdD2RMHdJUPGnr9k9woLkk3ZUL+YLb2huMa5j4g/lmCM/STuMFaVSF8nkSmA
CD9aJxPDyQn68uOy2OQ5rULaWoHTTMkjrgTCC+Lhlky1o4i50Pv7oudPigKiP3Sc+WvJCzvm989p
rYzSoBxmgnTaGwB5fYD2j/1O1mc/qXDWH/RD2croHPQW8BaZMu+HAylpBMdyDe4yC/WWRKlFVS9m
/8vu4y/Z2dIfyw6ZC1uC4C7D/Nd+NM23sL2gMOHqJHcyrsxoDQG1UMVQUGnBFhPSdalImQcTj4f9
5CoxPDhhov8yy+hxiLEKrhXGIJoY1ywD2U0k/aQ0+uN5WF8hYTBY9zgZP/KDslbuLcHqJkciiL3V
jx0h9Ur98vfv6s8O8kOpJxQtsbOgOJ2K97LShtcgEnbKhEn8/+046xbiu4q5ysmoYlROlZeRuYeO
MulfFbH8SQfyx+KYU8amZtXk43/4poz/7ijRYKh6PXLKmiq5MqfgMpo/A0n98br5fZPzQ7kaQRxH
G0yTQ0nW6771Zsh7BJfLZ/v292fsZwdaP4/f/S6txBBtNjkQcwBslRfmbq/MxHZ/f5S1J/vhw/Z9
z6b/sP2pcYBoMIRmp1y8VnNrwbNuotbvYzdEVHrz9wf7077p++blh6stEgJRGXSO1u47Yk0QWSFU
QXt0GbufXG9/dvZU3il8EDzs2KD9/uz1+aDPw8CRqqfmHR1O4oIF1yX7Z0h48FV/OIOysXYvkswA
QAaw/PsjmeK8MBRmqWGEQ7NDv66DxxlvBXYWYWbaVmPsY/Q2KKPpPUZ0hJWHK3JTD9cpGiMZO2Ax
GI7KrV8yW79sNQG9X0NKxqB+JUUc+4vBrkrLRRoZpmXXpbBaBtAhgL23IXFuyHCPHClQD+vMsG9N
O2oYiUr651iXO4ys2DcTFGSVhoNdJ7VKKvNLGiDTbVvtFYawcgrLLt8Fcb7sQ6ZfVjVcYvoObxCn
kwma1h5q6aoVyjsIztcR3kSSNH2jYUNggHynRsJ2plQ5rtqVblA8LBluZkNrE4e8T3QZEzNGa74O
hIDM8ZDIt2YQN3wyGdk3OOqhzmqeZsYkHLdizcoo/Uir+lkcDWmTybR2hMWf9ZrWRZav+oraAJ2y
HZfii9YS3N0kxpNJBjTI49BNVHZnTMNkCi9Pn1gbwh0G6qUgbg5hu/bxspsM87EIiet0MzptLAj9
fZJLmFSiZDv1DOkq4Axlu42XAJcbldY4KIFDm6qfKn3qz11NHSiGwVXKY8DupLZ22+YVVe0hNUxU
GK2m3JLFSiSa8l7jO9WFGcFTgizFNDS47Bj8Xpue5QBtqk4A0BrRxnv2f8g7j+XIrWyLfhEU8Gb4
MmHSZ9KbCYIskvDe48ve/P3YWyi1uimqVBUad/SkQyUVMpHAvfecs/fa/p0y68zNlJMe+vsuElCQ
a8pRQhqnGAJKp3CTp9ajNdL3zzUKAtzNyQoTKe6jqj3C07W8Jp+vkfO/FLrRuLo4b8asvUxpt5cZ
/qyLODnTEMrvBG4tEnseOR8BFNMoDkj+fZ3He3Gc3Y5hymnoTMDXYnKl5P2rPiir2RIP7dDV9tz7
MwbceT8VU7whUIY6W9BFqi7piMl671vJdCRedwUy9FQH5rGQc+tRLRSd3VK7GytpRxb3qmK0ts66
4F63oDIY+Uovhj3Jz/CYLUQXZIc2cbiFBj1wghNtM6ksO7bCahtpTDGbiykE3tyH3/Sm8ppYf+nI
15biHgSBBLI7NHjLGutWM4MnfyG716nu5AnT5SB0WFc5II7B3ZRNjEmrWtgUSZU4ikBDOZ58Do7W
cE6VyZkbnqmFV+zmErPjMtnPXXNXTow+1dBosH/InZ0Y1osgjPt+4F8mB/pMEsMmq+cG66Wc7Ppx
6R3X6i1OoMEz0rjeEnKL2EeJm+1IlGpZ5v67Msa9K0d+QOpw8s+XXWTNHKVAP2kwYb42ArVOnYWi
E4G3wuNeZ5J1XU1qh6lncgMJkoY0KNtB8VdDw0zQKrVf7Mo/WiE/X3758087WcQ6Az+Wyw9LpvIq
uGsey2eoLxjkLj/fYP56RuWLEgnK/5gY/eVQN01aUsSiOqzTqnLVqvdUIkMszfZV/xeH1B9sZZwb
6ZGBDAKXjKfyz1+KeUVN1DhfKpfec3UbyLukO1nZo5iBc044EuyaX93H7wErf96s/3zNZdP7dCOH
IdAGVmn4OoriBdStg8I82JjLK5Z+3sIbJOkARdlI4jNPNK4+/SMXGcHPfvUokAC+Bov3Epet+/Pb
/tfNls8FUJXtD6jcX7T7YlM3NLth8RUnfYvaA2WdA2cC/cLPr/Ojn5fEG0hjuEhNY7HNfv7+JnRk
YYy5DiRU6q7m2tLFKzw8qygNNt8v9V8w31joWZ9u6188I/+Tpu/1//3vD4lx/7LDL3/Bv00jeHbJ
TvgeNoNvmJ/+X+qoxQ5vSERIcZMp1xZv7B8DDu03JiIcvy2ZD8M//2O6wT+H76bhFyGGES/KP7IU
S3/xuaKXA+WKX4PEDpEs4KW2+fQ6YDYnXnYgs6FnpM5JxImEdJcGiZ2Ew0UNfVplC/2+P5lomwXO
RFX8avQsfFU4PQWxCCslGp6nGAlv0rQHOfWEBJUCakBOUe6kkH6BQjZQsrMqbWUxcdtxJZW5Z0WN
NzUgRoY3XZ0YWwrMTy1tPXTKKpuLjYQWif7K+CEgt5Wt7STBbEJLqfNKSql0KHTT7gzOiqTAKXLq
ZMNRMZ5aUX5pI+k6xdiAYluClgH+if94qxPeqPX6OlBxCKI7eEgStMB0yBs4OKB46l0ORUgcGdln
nq4eMs0YCXeMUSskyp4Yl70U+2fxnGZL4rjyShg3tlJp77e5U9UVaJ/mYVYGrx/VNfxplPWJ7Cpq
HJBBmCTfZnq+K1NJQbpAJdJxuuYYyWS/tIVMB26vueRFdGQcrOS+c7KEDG5RP+s58s/kKVWfS6nc
pUiZOnEXNGiP9Uh6oC9pT0lMk01H3yqdxjyxsfZtm4QeObnJoLDhpT5NqXgNfJrDQdKjFkKKFUkQ
gXq78F/nyNyBaqePXVdr/HenEUlnk0YPs5ncSolyJNLFHlusj/gSE/Hkc/yTZkw2BE3aBCWtxVjc
L0P0tlc4mbmGyMItvJFu3wmyhzeUIpIOGSCRHJfvEJcOBtnVktfXp5uJE2hovSfg20cStVcBiiO5
EdKV2JVP8FVXEmDBUukdyY/uZZrJmAer9xass5arO3n8oHRxiMrk4Fe6UeRfRV1xLKr5qGU0PGK3
5Bccsgd/Ll9LM3utDEbVckX7KYiXDpYXKYdIK7cBn0qzmtvB6r0CSNR/xxqIWpJF62droPvS101S
9H+jEP3jL/j3kFdewAUY55a0NSAVf6yBwBbIYAK1gP+fRRAw/n/WQP03TgUsfzojNHKwdQ49fyyD
+m8sWKxXAAgJWhCRsv4DhShcdpa5P50KcLkC0ZYUFAV8uK+xkoSOdGISI3FokavUTehK4dDYU1B9
xA3+2HqRLRHOfp/GEaGyyNrwoVmq3WjNVZflN6Ms2UldjKvciFHKAz3rWnwIbq2Rl9G4/lDgXeic
uTSP0UxGxsj5O1Bx4vQKpaAJcwQBqNV6yJMDkjxWykhhRYDxOD5qyfQo+SbdbuOZBxxln7EruYqQ
d/bQhD00HmdMaU6njjh27tQPO3XMN1pirNrxNJeTnRsFJnRWFtxIVqNA7eJNmuTjTE6FzKnLJ+qk
08dbeX6RVGOD3rIW7BTpTpqH+Kco27LaFsvS5ke6hTAo0T0VLxykdlwkRd3Coh5tNBzxNLV3WmvZ
zAue0eq9NQIFkFy8m8V4SLLoGWDy21AEOP1at8Zv1oPMW0cYTRpwQKQ4ishTpdpfhaHvVgzChhm2
tBxjPV/AUOq15FurUUPDmKuPAbm2koJrThTEm0afdnq+12LQQyPjjxnUVWaynPSBo9TxsYcOGI/5
NtNpmvQ3IsUiPtkKdcdLyhhJme/VaFzV1SZHKCpJxKWQNzROFt6n3p2sNz14D5R8pZBCGXe6I2aW
F/mTKyO97YXyKmdF7v2WQhajSjgOT2NO7VP4uyIJjyjqOv8gyqIXi8VND/d4kvhLZc0T80C0+VdO
KsG/KkE0C4N6jA/U1Ucl2yqVdDRSNJEThP14cV5DMxKUZiVZ0BlRToqFtIWcIa58fVLRHWJwM06t
BK7ACo410lmme5HO9g2oe6Yvr9XHmnM9GS/cedEhdQhBHTIiHqqwzr1C1XhufUTFZ63pNnVOV0XF
yKK9aRkin7LZ1+STz+V2Bi2JWm4XBt+G9m6K8Dvywa0Ut2SB622Y3EETNvHwzgO0y5gXt6Vxn46w
69pCO5upipc8+KD2cBIMUUMleI3JaHeCZachx0QsRoDOC4XzSvDVtWyl6loZc4RMQortEiBnkONq
i+V9E0WnMLPsoHwo4vTo4wqv5GNXqTdpb5zj+baQXjKoGULhZezymbTrMyfUpnUd3mT1FrCjnc1H
kG5rU+y3qn7smsMc7+GvrDh8XdXMAMMmtOPgJGD5VjR9pUYIBobWVS3ecSl+6CQBFxBtnqa4TprM
jhLfCfD7gEnJJ+umVeO1hhyZcMxJR5E5gzLZ1NpjgvbNsDInhyGSjVsiT41IsbHxtV2FIrnh6b0y
0WWrYn8ImKhOJymvz1G+j7QHLd51wTvzmW3bWXsGPTZW+w06j4tRz3YTImCTH4Yxv1Nl4UJz4GRZ
rQvwhvYSccdV6y/xSLixENYa1kmPPZI+V63JthxIDzq5bRHLYMUYcOw5ssikwQMHQPzPQS97qyfr
TCn8WofVYWqHOyN6HcxrjSepq02Pg8jKZAKgx/eifprN8m7slylYvQ8KZxSUJyv/NqSaLfCYWEHp
GgpiMQLVmnUsc+wz7pRQsUm7JTv8ZuaDivK7Xj6GZrMWkGs4fVDARUBrKZanIMoxeOnHSnwwigXi
AQEWYbSP2AustgNRPhnw6BHs0ljNIcFzzIzVSZrKnbT4KjQyR60cRSeSuzA2SdptpRoddiKtC0iV
dL4OIceSOLLWKIM2HHRYrLeaSS7FrV6VN+1UXpdTedv1nZ2pRMbr6l2QaKNTafXGCruzZcW1zb5F
cBOhVBLnQ7Io12Rg0/UqEzeoC0dnKhIV163GXKJwS+Dl4uhkWFOlBytuwKq0i+EKWANWWDJjyGzZ
6nxRbayuI7FxFbMDDGp4XQMH0a89lV+rzECilemqHJVTRI5aj9crnKjtpIlxlhq+BDVuMxPHUwFy
r49OwUxMFlANXxzuqrgnKZ3kKKlxSy3Z6GLvNiGOrL5pTwzor6pEwLCW2hET5z6T7wjMCdcIvi+F
FLvI9nloUkfL5jU0h/3sq3Y4CgBCapx93XBCTXrpNdUD8LFtAjtC49kr4i7RiqsCiKmfzsey8SIc
vaZWLpy5J5I/vUloPa3JaB+GAK8yVrpjxRh7Skp6sNYlD17S3I2MR4vz6NhX2zqXcTwXyK5HwsqT
fR2IuLaUdTcEbpWD92JHMdEqizXr2nWUN8cqwvGp5nYp0gWekQGW5xm6qM8cu8joJTYOhdjOmMHL
ojqviRYn/9DOKy9u1BNDcFdpQC0bxb7kXbcQMxeidWsI/rpJcHrM8rHPEy+YC7cVhf3UTR+YIghg
N95AUG3i+TzVxXUg1Ls+lA6ZP+6hEQbkua1o1WVJti4qDuZ16gbVJijLjZFL22zcFFrtUohMxoDQ
PNnQJ4Pyik8sZqgcSrd0i6Awos1tCncWd6Nf8/xhCu7IbmfbrCApYhtLQZX43U4TAAfS0euAPRq0
EcvouSjrTQAhuMCuoruZ9p6WFIQavtd2lHcyu4FPZEtbweTsOl6qsF2XMiNams1E7nGeuRYQjUqN
fM4E3R1RzREth8hX3spq8KQINNERKQRRcusno4b6bMlQebDw8CmaBvO1d0ibJ3QsOtdittOzg6XR
hCZSjQPUjoiSC7l4tga8LSwkj1yMjRgJV3kYPSetgWGlt610cHPTVpMQu3h4Tmdxk838hElIA7T0
FLCSGEZw71qS9ahI27H0xnry9HpHVvy2qHXP5wMsQqUch3lkeXPDpsTZyVcOaFjOZsXciiyI4RiJ
7pI92ePy0QvbqqaVoAWnQieOxOo2Y0m3NKHNzOfXOv4q1sHW4pQ2DdtINB2qmpvRkvJNm8jGrsEq
qpuPTZd65SJUUa5NjDBDs8XRsjKkYx37W6nKtl1fPDa4/aJqrcmcHxO8+qBH7gbzqh21da1HblDO
G9V8pqNpd3zvUD4KyLf9ZmJ9YIXv9W1msNv3fA9DcRT5HWSk45eub41rNIDNJD3KcAgGzjvlFXrl
WvimoOmAMaVqW41nsbqVLNwR/hHFuy2GxxAjIyXfPFwVJMGp6uyk/fgty64g8WyqlDSQkpc9PdYa
zJsxvypn8RZ4KQkqDnOS1ZJ4xrwRd0x+NU2pA5yaU2hBbJ2+ivCQmDVYsOk94MgM23MbBBE8ZYSK
DVuCqN53w/JER7YQvctptJ1T307YyI3COrad4qWp71oMIsrEX/mdSRhP3Dt5f8kU/yYhLk6MgAGa
5ioNTWfWADZgn/fJGOJI9+HPXAGHiMidySMVMIBMgwDJVz+sJ3wBYXGdAfcRY8EutA11upcbL2HR
uiTTl+MuSxq7MbCrespsrprwXJp2W1/H0kblh+gwGFTNWS8Qxpe7vPOxz74QYBpFdmW6uXUTakes
swzO7TTz/IQj+JXPxbCJNtolwj1iPfidK3JIUeYzAxygxWCFWNThEIc9/cyBjK9Z8PwBbXujrsJF
sNHPtiqYqPRf4A/ua1T/qHLtRP2QjG4b12807gu12hdM/tKqYPdhFoGxU5Ono5qM73mYeZkfbNJh
Xlf6t6oliR2XDAnCFhyywpdcAf+lAu2ipvJg3BMSZPLeiCgR0aLExKtt+g7Dho8yz4hWIiiMRn0i
j/GMjaefIqY7rLQJZvMeYIA43mjqKbCm60G9RbfyJFsPCd2aoT79d1TqVMjf69m/d3L+z0sdds3f
1Ol//Of/rtMXtTP5XqgloM8bVON/iLFJ2YOFrzC91b4zcD7X6QrxVaxNlOiMSBZ56h91uvYbXTu8
nLDsl2nCP6nSF6/opyJ96RFoGm0FEyfpcjX9i2zAtyqxmjPKYsnHKrauauQzHSya9wyc9gUf6fhh
Lf4F/FGrWRQiy0mDtD11nAQxqKnomgiKUqLHUJml0xTHsEySSqHr10wUd02oXcaMHXBVVTqJq72R
eSMBL55UIohDrymmbBBEXlGOAYuW0byiNYsl4TzNC/FLTZKYEq7VsiuxL6Y3Bt059ZdQIvfR6Ca+
NwNRyNagS2+yIFUq8zopPytVatyXHfaUHNUQm4hYpNuwiF7Jwmg+6DVbGUa1yHqyINcfjLkKgMIg
X16F6jx1+1CO1V9Mmr6oWUQ6LWRamRBaVVmU+b9/7gib5pj4VgTBS0Bhgtf1QN9mpVXJ76/b34qH
1C86k79c58sgQpHHpkSGyEANXGIQf0tGnFEtAJGKtRil4rzpKNNjABOVtfIZ2M7pUWiwd2m2EWRr
LUdOXOP9ahQYcMqbWXuJ6GjJC6EdO2JltwF7MdPdkyjd14z8myrZaOniE1zJ/qpleR0X/+yespac
Orz3HINyoqNjwSm6RykZHntLdT41yC6/95M+x6b86tYuM6BPzXYW5XlQOZusR7JLSzE4+IaP/7b5
hbb/h5exZMYDDAosfs0/X0aqAz0cs24gRIFRunZHIojd/yqpYnkMPnXMfv/5CHQ0FMkUaZh9+fnS
YspIOmR2Ry41L+RdEr40IR2A+RdDwh9dB8GcgeNEgYX4XYP26Z5VhLjiWeIxofdgnAzP8NJfPPBf
x5Dfv8rnS3yZreplHcZ9wc9irJ6v39OVsxtW9z//5aUFvfX1dn26hvxFIzQnVhmm35/27ew263aj
OcJa2YVHDlu/j93+9s360c//+VJfKGBETBttMnDHpta068raF5DuVGhQP/9KP76MgWeHtUKiFfvl
KVPa3ic4YlgnI4fI+8HatlSP/x178vfmNzfs7/dkr0vfFotU0+V/N0X84y/59xRR0jUVwrAuiiAu
uN3/GiJKIBb4R8TzGTLRgPzBHzNE9TdqUYjElJLsmIAY/rMvq+DqSNLBHoUeFYmO/k92Zl378njz
l7DH47aiLUY7HgLcnx+GQR9TxayYKkec0OO8vsQTcq2GE6KWMvAiNZynEE4NjUonkEnVnKNKXldB
chfiDl5b0RiuBnMC+pgOG0OhPA86K9z7dXg7qdl5ijqdQT3bAoG/0lqRwLoh/R2RlRanRpw2XZ9o
i52DqX7l6GZMxRnHN+EoO1MIuEVsg85u+9HT5WgPMIfxHmOjKML0kQrEQuBvVwHfcx7VlLWoTfvQ
eO06qCiGjDSnicEspEtSDt9sl1EdDvhyjbo+1DNxPJ0YbHqxchMrfiKs4kkpNC+h0Rz0qk3+G55q
+qvaVgExkzUOdrY1onkbxkInxruo1e069fezgEQskG3JJEkFPigJJ14bx1cIC1elWnpqrgD+LKhV
9NMQbvtmPOGLBb5UWPtWISbVT8VtKwsvoUUTjrnsYyDcFzHzVwNyML1L/4qRsqN3aL5NiAyyTJD9
VRyMYIaUjnjVEF6r5SbmfGl6qLVGnZ/LCb1VkowbM+Y1n8TLVO/wdNpEoZ/HTsMGoKGhngB/cUXc
FClG/1H7yNuPYXpNdHklqetej5w0etH1J7Fm+mh8yzgk4cSeq0sktsjt5G+ZlN8FZQo7mYEu7IPq
GqmNE1V3UanP6yl+EwAmyfQjcx0jjqvWgx0OqqMHV4kkwgal74hyaIny4I6vpHb7XVmKQySdD3qP
ll7A4BI09ISOcQzkyTRW/WxByqFfM7ndsJMRIKEmIngWJgcAnnE35AAh1OfO/+gq+llMgctMB9tL
p9xY9HLh1EIPa5WzgDxyZRnDJc51oIf9fVWnNqPKpc5c3BZUsRHuf3pyWZBsKis8qMbs6LwcrOC7
ocYOHNduN70ndII7aKoManDSdJhwzuEUIdTvEPxHdpKC/DHHnV9T7xdNjcsLxMjc7jsjP+FIGgyH
c4Qb5TsCFldytJmSTZR49O6rYdsBkC9F1zeckrTCaREjSmtaAQpz5eydtvV6lG8neqrTgLUnOUiY
ofFmzUmFewAxoU6TMfBoJzuZxPmrcsmSkmnB68wj2rnFebCLRub3HMjUt0hmbGDEzvJPQtzcfMC1
hbhXilCsTsxkynnYhMzpNRFrX3U7a+PF0p9jlI5q9SaFzKT6qwKfTwCHd+zvi/lWNs9ySLZtw+n4
4Eeym8PZGKv+oZw5C4KhluHixwnAkosZpls6PTZBuBFRLtz2LLeN0ecd0s9tAXBYnXdQXJ6HtLEh
Bbl5bm2E7znG8Q1dGjh6HHyrFJQVBNfxwdBucnS8OonF2nWJJEHOjxmZOfKW1COvKq9Yle0+rKE5
dW4kCVdCzawhe1UMaBvFbqJ4RZpG2pRBxMxhSgrm+dNGb89zeABLA3rK2EiADLVyw6/u+hlqRKF6
0cuDnk27QR4BM/X1PqQqUWawJkV7ykz9apJRE46L3DMO6mXgsO2Y8ifAIVaDpd71sBUSfrWeBleB
Ek+WvxnJZW7uVSF9i3F7lGO6V026tYPq1XH0nCr5RhlxCojRfqqMq4Ejf0P7NEnRn/JEtozPm2Aj
zMZFSMR7VRkv81i/D5N4KMX5GSzx2yjflEK0ayfydwbjqMXIEEturg7uaQyOiYLLKwPS5ZOysvg4
DJ+T/QLxGOb6LTALO9P7h16rxFVGtZW3y1fISy+En96LyG8TfydG4Rkty1M42V2ya2T4j8xKW/KY
Gvm1QKBMgbWphngvNYrX+4cYzzy2R8/PH9NSpQ0fHiktGdIty8SYHMKs3qey9ewX4jeSlzwS2bzE
7F47+Q4TzCEV4w+poBXccUYrYV2Xk3nThjdWWz1FaOJF+mKq/JJG/Qmzum3Ie18J9nkMLbPStI2u
e3KvUTeqkpMbtLB56UPCG6JkfKT+tjVI5TIBwqDvNECHEHJ4ETFWgko1c/3Mzn4UlI7129fsAQSQ
UtZwfwF0mo2dBKM7TOp6IjoHasOTIvX8vWerumTCRUhZftoGEsY4iG5X32qRvE6i0mv7K3qBWnUj
I3Cmg6cOx0Daz8ExJL0mENhp51VColRYDq6VmyOhMqljJpY9gzUdAYM23amMsT2J12G9rapgY/nx
VV3m9jw+DR0Yd7YXW8mUlWDw9neDp6mQy8pun6VuJJ+UcZcEnqUF63y8Syw2hzHYCszFRx29jkA3
v1phgF73Gv27cBJld1LPVnDPdPBFLM2HDv5yKtBEtq4qxj+K7rv0Oi1GzNj74gY0jEGOMIFzLJLv
Ihy1LroGrH/NePXMmNCTMiz/DAKgI21m9RYewjoMpm2p1Q1LU773xfqumx6M+B2KP2/Vazb5Z7AU
Xt+bV0o9blPlaKjp2ZdJKZ8GKd/pxkw7fD5HVfqex7PimEG7D1sG7UYYZ9wofxvmxTuuqF3fpHvC
+hydYPRMhss43GSdE/vsM+K6plDTWNMKBE7zkySntqnGTo7QOcTbGk0HYvkO0gBHJ7nuJBq5E+wS
f3Qn8dVoY6jbJ6j/mPi2PkluZvUSDiXzYN4Na1fVJ627zdK7LiAMbPE8Cvto8hblbRcQ5Z03tsLK
XdBuC+UPCW1QX0GI62qwjyJ/dymAbCgG7L0Q6AvGQZ9OvT8oiRdNyefCaDk5cnSUVdXQsBJJfxGg
SXkSgQkcmJcM7lBUmYvKByBnHT9Xcwx/H8l+YcUXBaNioJHKhqctC5leAypte7oohfASCEx3lZIR
YQAsya5S/1mpWZaRZo3+duzGCWmCqm3mCZaJlNW/KCC/dDK+fwWaM1hzoS6r5AH/+fCrJHToCPZk
48jPYX6s4pef36OvxePvFyAZQ4KEAKPC+GL8qdq8LTtTGtZaZRfRfVli4m2VVWvc9elHVN2m7Fdh
s4rCp59fWP7Bsd7QDFLfDJnvR0Phz98sVZQiRqA/rCvS3pQsX0ct+gm3rm/JUlruKa/Bjd7QmyEw
grXL7MBNs+u07XpebI8p2gTQGlHpr0XmuXma/OLWL0Xmp7L6+535/AG/3JlChktUZHxAuZmPvV1y
ZvU5cPeuQuZeqvS/EM9+bRX863qEPy+RJWijv9Q5giBXBroyOjiyRS5i5A7WvYoNRBqvEgCd8XTX
9dK2Q0Pz819iUUH94Iv+58Jfqm06kCGwHC7MOb2rvgFSLDDqGk+qdDurW2PepPO1oqwH0hYSGf4c
HkkcIA8//xRfSv7v3x7cjwyabxFzmcuH/NSLGbFEyEa/ZJPC551eheCK+f/PL/GjHxRpK31e2sV0
fZaP8OkSqskgXA2Fng1rUVs/VE1i1/N1Ky5ikfB9CFT35xf80Y21wIuo37/VXwSwuahi+q1kvtPs
SFbnpQTQyWx3yfbn15F+sEpQcPOwGpZCw+Rrv6TLcxzZNSCANrouZX0lMkqnn7lj7srZOvcIUVsJ
+q04oVVZT7p40mv+MA3vfvE5fvBOfy/8l448PvCvdxhZT4tal88BQWA7qvdlejsOCHrqV1MbN3lg
Z5gY/NsOw9DPr2z+aK1HX0cXQ6VjiB/zy3ISk2KAr5mFEiSh0V6lentRlJdImoCvKmxFQO5IzSGV
ZrQ2taDZabrPZdK35tKRCLzjvEvEjaNKV5Mw3dfapUT/FN9nAymuzBCjyu3hHhKn4/WaZ5kbreff
QGAUfFgq7PN2HwfJlrDWS8c8qioPeFkO1YRDmzPUXm9fTAzhhAaG1nxOGUlHfrFPlGf8MA49TiI9
AMZqqrmBzwZ0gU7nsIqR7MgpcLAcuyTo8uQ4xe/98E6DmkQd477SBghoB71uvYWHIZf6fWDNJDTm
a7UVPuToLa1FQEhPMT7YATeOiqErWWrc8jro30LtWkox7Kcbnt6jmKgINPaichqijSXdjQODwdxZ
bN8pqrB6uuaEsATbrhW+SRim7zxBNkmClf9swQXOtnBfMcdkstPRfx7o1mZNckSg5dQUJ6J4qadv
hZi/jxbYSqtyywH2vTTfJgxjS3k9Vxs5lEFxr/PFMXBSfX2tg1/X1A10KrRb6056ylFt5fGjPjH1
tTwfC6nMrzcsbq9WOc3UFXnxqI+PbZytdT3ytMDJOzdE5hVd0uQwZxLZIwDx5k07HSbuGeSUGaoW
QYRegiFKkEn0KV3KO1ss6D5Um1J9wEM1aV5XHbT+RrG2opQz0TwWIRlIwA45ngMaodqRBLICQR4y
92/qySZ1gHzRxj8ZjTdMXlkgQR6f0JQP+E4IeZRijnFa4iEFpWjNV6XC8XlR322t4dEwrpB9DR00
rfKNYs6nzgxV8zYfvBpI40DGjiEYa9rkhKtwrA7duOZTJSVjfe5BcjHVcm8pI3NexSkIO5JRoU1t
DU+cg1g4Mb1XH2QZ1bShTCwZyKyL9zp25f52Cm50ZSdiXMvyRV3VHPsW8XW8Duj5ir3mqNHt0J61
4CIHg5ejeg6MadfTZjPVq5yheUEd6ycMsijPfAmNkv6eJqOrVXTXRea8+X2M4LKHBsEvz1GQ7sfe
upNDMkAdo4bIY6lnQQDF2GdeGNhtQmdeeO2mjcgpTCCPimQjngu1se6l2IKWF29qiYOB+lzgK1xp
w7TV2ndJazdKpj5VmpOjEwLBqXQXZA1qfxuPhEJS3q6TGPaFRjYw7Q89GM/sPgcwbeeqG1+14iLN
HYKjvVwUrAg3aOwh6RkPc5LYcwuOgYS+3nyqomiVh+e2fUi02ywQn2ejurWotzLDsIvhIaL6BwOC
VKRYgGSg7yLUAkz2e/mSSFdd/6DHxbFFMhgjXUtJnNVB3FmTygA9fZuE4phqkE9nUoGz9lEsr1v1
GE1QMVS+DwwaV68LMBrpqUz1dWYRfJr3K1hmEMlF+ZmZCaVFvYI2Y2fpNy19lmcSLIHutErtGZK/
jY3klYgx20BPnFsRSQDZulVfW+UQD0BELMHVWhkFP1K1ee2H5B/VdIAKjGEzubZBsJshMJtyq22R
T7rJGG2tkrU0g1ph1q3bDio1G9BL5JEwLmK8qqilynXdtseaYzVypXMYhfwsnd3XpDYF8OMRESXm
vQSrHpmtw/dURelJbZEgS/116JOcSGkxlpQV1RpDHb0LxdFMEUCktROaDL0w0H/Aa23f3GmwHaeS
6PAhukul9NLPPjZeVGMxJU0tYhFJ6CCV4kcoLvZcArxMyTWECz/hTQG7r+yhwxizN7XU4IbSY7kM
yfJFTWQnDV06iyDlvnfVtHgBh3JSu+4DbtgjSeUw8KQTRICDYDSOgi9EaRFit0OP/yrfFDnXSPdV
Gm8SU953aF9KozticcjJfVa3XdlDuZ6ex0Z9N5puP2q8uEjMLOl5iliS8+tEIj6tzA+akh4aErQa
SXhUNVA2eDFC+cqQwxuEYQhLFVgiXbenil+H+vAUccipxWClEyo2T5Kb5p4eyzQYOAnxO8UlfA2D
+w1x1vRPZkgzqj0MxXWZAhUNZnbUKHP8ccNpO1JFx2RJGpmiEqKuwi4X0v6cUjgBd70h5nnVT8oW
LQ95rBqKwkb20j6nbcGfIDYtag0Phd0OB5ZosQP/S/fXSYEA6sF1Uky7eTCum5yCkczgIlzeH+vW
IhZkkoI3+CtATsvHyWRpldpvUtDvO1m+TSt2U51vipy2h9ZoCYdJWA8DBHvhKZA+oP2tKvwksowM
y+WWsik5cSjZgjLtY6NUKENCVwmKuxwurNxDc4cbXHbOgCaT039EDEHn1NF8CCNCOuZeskMfhRfW
kqJ80yqkTvRtu0NhIogrlPmjQent6+k6UJCHGrhHKrVFxTjR+xHg3IqtdjsHBr2Hm/8n772SI8ey
bdsWIQ1afF4H3B0uSacmf2BUAa01GnQ78jr2BqIys0iPSNLyt64dKztWIgkHsAGsvdacY9ZIa8HY
2Q0sJ61ob/AGN1iuJdZSKd23nb6MvZKMdV7fswX9TfYrtMRJs4wYSTQZvfKRxl9qrprxthpMR+6S
Fa2o5ci6xgqVJ9eqejDq28x81qZLTU3f4NpavQPhMaWGSDd6tEn9jAAfNL8MHXb09rBsgYQwkxVK
t8wkNA2rDt1yfVvULiIFdD9uWj5J8rLjU+NZ28zAiVyeZES7iPp9yztOwqsfXcrFXQkAWiF+ijj5
3lFI3Bn23FshQBpGT9yBV6+kyJ2RIO5yEjYqLTu07OvAk+LeIrmEpI5hfOjzfZRdYYcA6Dy5xNVt
DFPcjVri9CYSyvjg0U4cSROH52Py8KfDvrQezYakulalW1k95lXuNu2TNCYbBS9o7Ef7XLnxkbpX
QH3TftNDqzaCd6VWFiR1UsvwAMjbvnxiTuZyqor4SJNDmkq7J94CngBnECzytiDmYWNax9JYhUhE
I+j7xO+Y/cEEUCwkGyl+kZqtWl+W/hPUsVyy1q2/lylAOvmgRG+dRhI6FjTR6skfaJHdlZu64q/o
T2WyM2fn75OfP1p0xWvZM53RYpAQl04UZy7Kp12TNhdqWTy3pbJSvHbP1MLuJXKL4DPp03GYhb7+
KteYB13kyFhqn0pOve3VU+MdtPgkYDIY0lOt7xkyLFTz2ugIQYzXAp3wQsTm3zHqRRmqIyzL/b1S
Eg76YNX6nS6+hczerPpZDldZ81IG2jqtMYed8gxVYZo/SyE9vVHEPT+8ebDztfSgUCZ6060faHDJ
umTRDhPVmewqvQRMCXkE4rhTlT6Pgu5I2rUqNHucZrcpqQIVH4S+eJ3E7PT1LmIexp/v+Odxs0Z+
MLiI8z2EkrO7Gv2mt731sJvW9ap0tvJV+s1O9yf+8JfDsA1iRKpizdTPNvqZJmcFQ8Le1p/IWiI7
wcmQk2yq+4GpBSUu4jQ8wnvEzwIbEofvRruBwNow6UOJaAdP9U78RjHz2x4A4iv2qCacfVj7n/fG
JppyCjJ+E4Vp+izfha6/Ca7EB+UU/KDhZz2VLm9t6W28+vqS/27ryvVGfWVIIiaf82sOYT1G94Xg
kZKQemYNqJb8FmZ0dvPj9jq7++YWz9f2/NqD9gQyCTkFs8VZDyAxQmNkSkQxewqPgzudgMstvzml
3237Px7jrJXh0S+Weo1jsJCekK4vbsgOtV/5QuzNxZLpk+N+fcRft/8m4jjmxwq2Xk3Wzw44pVM8
el0O+mlct9ltQUTp1wf4TW/q8xHOliy2dPI3c46gXKSnNl6Lj8p6VjAjMb3/LmfjN2cDIIC8VzR/
qBHOnfty61s5XJLBbnhT0yyPEv2b6/W70/l0iLPVPgwI4BJYy0Cw7WavArt/IT6g35SbFkXudxfv
164IVkKe85k+Q46fLn9+tmR4i6gCgTXP8Jd0IMZbJYmx6Pea/JgXrjY0O0VZG7627qXgm/X+Ux3x
ecFzcAKQ0U/Q8ULm+PngfUyvpJm9/113rWvFPpjuK0NZh2ntFOohU25r4SizkzT5aEzgtFUsKmVI
vN4eepnLv71sylnH7i1axOehnpPMKR+rqryQrHo7wS9kjhmErz8X3P+8vf+nroZG8T+Lc/Z5kjx/
rcvhn/9Tl4P85mdMuMljYKk0QP8W5oh/WAh2UOBBgZ0TTv4rzNH+mPU6s5YH/z1tZLqgfwlmEebQ
Vkbjymowfsov/4WxFcbAr+9ShLc6YlNAyQh453X/oZ/az8qaZOo6GJymwA5bv86zYD9W3dGIpEsY
+MhL58FJnVD2sntc9wAT61h6DXXZv7b87BjDuYzMSH33B2UjoAnQe0R+FNXFqknvI6U5aEVuT4Jw
0nGIqzM0D5VsCQXQW7XJSxdRsuTxm6ZhhAppLEmRIwv6fjKxayUSoJh07NZSAmY/LRQyJqiIE0BJ
duiLlLqlaQ+tQNgeUBKi1Hqykvr+pqX8pkNt2JaEQpzS3BSNmzgjOUtMMW4Uer+pNW+VD/KPAbot
ni1q/rYVbw1pIJ8p7MBHGaOT58V71RvvIS3AeN5XYPbdYcIkXhEMk+LXz9q8QQkZtyN7YNPSduKN
5ucXZV+LbDwt2kdG6NtDT3eShJn8wNgqotxkOOMbdDOgR4aTdNsLw22lKguvaB58TPhDH+NJQTJs
dnbat46oxZspbrqlVkWk+XXqMQrQfwQKGMXopg7Gm94IL/hR7iCDwDK8clpLYUz7QpHXIz1JJq8D
SvkYh0v8kjJ71TQ2fRFuHpQ7E8qkwUdZX7DHD4Zu1YGNXE1SQqOwFg8Wgo5I6N9EliqZZqIjqBLm
BdK7K/hGdKQs76kjibOqRQwh8VNlVbktyHpxIQzdA4ZHFLaidCiLEtuG1JBHWWKqL3JSHSIPgzNj
kURpXwsyJ5aAcXXfGafqvSbCFk3Voy6om0Rmk5lVh6hJQT3q1xG22lj17gGiTnYhYAzT6SoSeU1i
c7oygmYbkHDWjzmmEoGgL7gK2Hm9fcEAPU8g2aITixsCqBST9ifRCXnSXVV9fep5ocYmU+Qp6kxb
VB7KksCOyDQCxs2DM+nabmjMAq9I5G+kiPhSvYpuOtGr3S7Hss3wb7LbpIsOQFnv2gKP5YQaiEnw
QtY2cps5WhjemYSBeBYAqUizm6je6SNQ21C4ZHuMHsPrd6OfgQsqaS4iY/aQNMu8xSWEPCpJbbOZ
Tug1fLPhsZDVdkGkCdQr+lWN2IPoGExaL9EmDNDD+phJkh65xLwONLlcjyGeGmQqF1Ln36Sx+TD1
yTr3i/dMsI5Ciz5z6qU97YGthEqsbYVVAjdZjTqyZ5KAmDsdjx3dHcZa7UtAdoAAfmGUsRqqWASJ
4o5cIdM0O2ZXUPkpcrL8aip0E0Zqd98IybLDSSdHRKbVcYbuSN1qhQEHq2mXVl+QtWEKFrxR4VLL
GTwoEoEHeK3N7jasVdBdxYMC1D9J+tzWaHr7NBjYGWlHxlH4/hRwapISXaA6tbOAEXyf9R4thOhW
KnO3k8knqPpN51fpKp7bRpo0ke6IMyzUOQHIZT0uToYsUhg8DVFwOfQILxoDBFApNT8SMnoaIUSC
U/ALgGQYBfFlsesV+XOTkbgdNQexmY4GpluBoPAFBN73wsRDI6GSS8t0nU+8QQSh3VvKaBxbEMAZ
/D91LIK9LMK5ENCgIcoMF0o1beNMjuwA72lkDB3+QLb0daN5ILZrDEeo0VoCZYWKG2YN9bORT3js
IgnyNckT4kHQBe+NGZF8NNSWFca0ZUlIuG93ZuUqtL9EhhYECcknebF0RnoC6/SHZbRb2fetTUIL
ccVWLzxoihBe9wr5LmbqH+bvkZOMRYgruD+UQbzsOsxUDBU6vIwDKpK2M946lDPt7Ey0fNvvMeRD
TNAnuvS0HgP248YYuGxdwS36fUM2xXuG88tUqnxl1PlWBhpNASPfooMI1txOEpMY1BNBG4b6nRCK
FSaATtmo0yB8U/P/WrMSKPbhU3hW4jWW2hRjohGqNGD16ypcDQn8rA+FwuV/iraPEv/ff28R25oq
c3NZOivCDc8voAOMne2XttFqCwEeOH24+LvR/FwSfi4Z55P573HOqmOTTuo0ZhPfdRoQ+VoL+IBd
fX0q3xziXLKe8ansJ9zrdictWiCv9bgL0Q99fZDfzHuhHGnQYw0FztFPBcKH+iSH2VcT3ML1QsoZ
vOb6wVKfVHMVXwjS/deH+t35fDwUJdzHUkgDNEBcxDCfT70KBB99GAqgUS2mb87pd2vg44HmH/Lh
nKKCr6Nack5JefL8N3+6hDHshat/fzpQhEWRDRjVoip/PooYaxqUX9A6g/QO28kOMgScmvP1QX6X
p2jSBkH8ASbKAEb1+SjqFEyiWTLyt4zbNriM2ibfIKDm6R4oVeQcSEQi+/W6ncrE7hTiZRmOoftO
vrmmv5GimJ9+yNnppoXUZwrvJVreJsPTCBjpmEXLeqS5mlr1Mgirm6pI6MY0fODrcLwXQ55u9lG2
BxPUN8h8nebkAdG69I0kdqJSv/MAdvuYFWsyl7++cL8uNpManoKA9EFTp/b+fN2KWuogIvsIU0zC
dsRAWVtVwiTO077bPM4n/vlNwJFU6Kzwu2YvztmboI5kTTA8GodAYwJHm4byBnEKTSK1HdxQ8RRn
Flib9QzQiJi1NKneL70cmAXKy1ukuk4O0XM16vWmzz1HwTcOkH1hpV7gmoV0DP3GJNgv+u5p/M0V
ohFiqHP+hi7p+vxm+PCUBMPYiHXJFYohiYlCVTv5BECykGMUW1XLjBQFkSYn1HLTuDNkEle8sH01
LAx8TSVvx1ggiqyLs0VXxAT36WKz0RRtBWz/R4UFNksC4BpJfVUH0mFKELqnAmN/s5DXSp9uLT2z
E8Co1Yh6PeuKG2gY7wqh4akluFWN+z5jBByAvWA4VKnxm280KPRGiBJ4q1ZaBWKTwcZRDZ8G+Y52
4aHGSF606EYHFWpKPgJ0Jc4AVigQK0O4M6L8T7jUPzp9fn3RoAnj5pPgIvMxMM4WWWrmSpxUXMKs
ONAgGQ1osCpihe8evt+9BehdMT2jP4HBQ51/yId7FcFuwT/ObqWq4OwIDy2ydDQrjBh9HBcMEj1r
SVN4JYzhSpq6Z5Ntw9fP07yKz1b5p19wtsrLrIUW2fEL2nw23rM/bJDlSnMwWl8UjW3NSnX2aPMg
3Pvm2D/pT78c3MJ/JhPmwo5+riw+nL4lNubAQ8ZmjduMMtPup2AnBsEVyQGbliy5pqOcHkWfR4lw
4DJ126E5orI9BaFwNK3WBo61GJNyB9ZuqVNgfX1xftOgxZir4dblPWAa7Lc+/0AhFcIyC2bLl4gN
QmtSb6crpcNMy2kIZlQHTCxT5/DcYPlOYjBQ3kBIFnrtRLUexiz/pnl3vjAhS4rgDnVD1Gc+/HnX
QQHXwr6NPNSgwjXjDbdGkDgiyo9SzL+Br59XdeeHOvsumP4ghBpZoKgfpgMhCTsP8cC/vLwcg1ED
rEUTAaaM2+rz5VWatibphtuohw0xNeu6uJPEUwr0Xl5a2aWcbUURGhUEBPMl1MlsML7B2P/mJD/9
gLOT9H1lTBKdH9Anws7ATRJhxvj6JOd3xcc1/p9zBL+GnZfwLOvsdZyVQiuMotfa2bRXKm09qm+8
CRGk31vhN9/G82f586GoYD5fzpCSAsgMeR+VcjW7s4SwPQi0d3pBeS478x2VzCKs8uuvT/DXtIL5
LuJpp8icgXHnBROK+F7kBcdF5C5KaniQE/JYg8o4yR18BdTCWdQerG66kQIYOmyM26Fk7twT71Ep
e1/EwtBb+bWcxTRA1HDz9e87/x7OVwXgkEJPnTEB1uvPV0VogkHMfaJ3erpHWoqVBUPtNzXjr88l
mwZM9CZdR138ZXhG7l/G5JSbLBt2PpSuWlq3ANPsKfvmQL98MSh7Ph3p7GwmDVjZGPAGwBW/13rt
ZgxMJ5T9g17P0cjJsgiDvV/me0E27nOFINeksq6+vqK/jBDmH2GIdFMRZc/t1rOKX+9Hxa9olNg1
3wTEHoSpIFkRfR0vShCvM7LOE422RK0x46vjx68Pf/5EoWzn6yyTQ0euCGkfZ6WzJuMrnrt6iMAW
5S2Tb3ORLceXrw/yc0P58bmlK2f9TKdTdWAAVJqfl00jBAPpqHwY2Qg40iJeytiYeec67/BLFqJL
ateSwJjF14f93cji42G1s2d4KIbSF+aKQL/rLvjwL0gG3imu+mhu4oO/xXjsTjZ59k65M4/CBitl
cTsuikNhp6vvRsLSfB8/XoOfLxQwZQrtdMpJ5ez7XOqQWH2MJLY6LkbpNGAHoSlmPafS3c9cJbB+
Niacw58T2f/5CYgGVHMW5/7zBGQB3Th7exn/GRry8w/8bU1m9MH3nrcW7xZztiD/6U2W/+CeqHOC
O+WjZhqszr/MydofusEglM0lImTzDBqiS6A48ZQTJ8+r+l8lOM5zlo+rQ2RvwRBG5OXPX2LQNr8U
P1Rv1WQEZLxB8FZRYOaGLi9pY2O98QmcSenCgU9CpZYNLW4odZHKxY9sDDaJIdAg6urJlbXyrYj6
ytUK4FaVrKhOk8vEyVgTcQDJtCMcES2m2AClGZRFISfqWhwRqQ6WVC2GKCS8IqneJ2WXBp2+EGqF
rKO2/H/FK89iNGay6z8vxv9T1+/ZF/yan//43/wamfGZhWgD1QaTt79WovUH20wSbTQEFIg6GK59
XIk/J790ObB00OTgRf7XNE77Q2JNy/ynKtYe1va/sclbMz3n41L82QywFIU/JTER5F+flyKBIqKM
1hHdE81PMcUe2CMyY7gGRAHrjMTUBN8DH05iMMs1mJ4rQkYhdIbmpZxr5qLDB9jUR9Or1xPSY1rj
nWnYXl0dlOFHGimLSHOl5MFLkodaqx7HOsTrG00r+serOGoINYe9SHKJLNoF0dmFqW/JZQ7TazN5
MafIsYxlZaxAucXtQUSGWeExIwwAy/6OVIim1QBstodGyvcS2E2rijcRJfAUPVe6vCF40DVQt1fQ
uWFkUThBe6Z2AnSt5MEqTyrixoNdAGEl9emAW8NSU56gXNZm6vh1jjxLRPkOB614lpM5eM6GEWPr
grlhfknuseEl9xBlZcSMVVS4IqhBw3pL2OsbXbQyohcNtWPLqdLwcSfE5UqOihentua1bjEFUMuI
PK6e8ddtGmg+uMxT2Xf9ZtNO1SJsrJXAJKcWbiYr2SKVXFveDB3Bt+4ji24qcoR8IkVMbZ2P1Y86
YAQ2ldlVUw3bMFNtRUd9X8orciEFdXxqqKuCYqdSNdJBc0fqnnoKGLlWblGNe8u/jRT6ZmKwHj0i
wJvrUEpv2rB0mulG6G/lvL3MEWIqRM4gQKYHX8WXxLOvAw8LeNim9wXuvHKSuNtomeNLgzpnKh+x
LgJnRQpLPgimXwOUuBGmtkdHbpZZi9nOhEBGA89UOyaudDOma79/JMvaDK5H4jqU56DelC01A/fQ
f8K7sBqIxBQKu4Ehqt1C+diZEiJDqcltTIjoRgljLp4E/RUvDXbVhNuxbLTXyXyPFOSnGlDfWmMT
CpaxQBAKC9XYEUq6CFj/GXTEEI5B0q+BwT6a6RGdPMRWsJm1bLl9PKKDDbdZUNieBNV4luIX6yq/
SJOXYVIcDUar3LV0uxDq5/q1CgVh8shiMciTQoSsZCcmu3YH8jRJ9gHb9IrGLFkwycyF14V1Uq9l
hqDjaxBmx1T3bCluHd2oHgCDPrTtsOkmIqsTnWE1bnuSDReWtjQK74oZDU+Dj0ie6J5SD5YjVASC
s1WJgVLIN0LDnNheej7ABWZt5ujEGNQqwESoc6PE3/m64JTtVgqtU9qkqyFO7/P+ZZIhwOYxXsKa
El170Ks3oKxYArCXJ5uJ6MSehmIVMqyWLEeH+Y5ymQCNyG1MxmaE+/U5kytGOm3HNEnB0nJiuLPQ
ocomor7z5FXXF0s5AwBXElaFTHrg2fOi7FrjYZL8d0uPlnL52kpPhHQdIhPbIcu2tQAwwKfqR2KY
blrQ6z5RLShomYEmiDC3RX4TdBed5h988VHXoNjPamoPPoKoHvqOnMxdV91bBv98s4lGJj6AS5OR
4XBg86M0kphyDcdFczKFq5oFb/iXSMS4VyizQOhGu14isII0JS53dh3Q5bLI++ty9OrWUtCupgkC
ZrEp4/FuHmlDAciy0+TDVhUAz972CPiK/pB3yGl067WpWldNVOwj1lZsjCOLCAGox0hqYi9IV7sN
LzsZWnaR7eaYUmwYi4LZVViBoNQ9es7UAhmNUd8WDHymmLS7E70Vp1X3LQ9cIx/G3LfJz5khf5P3
UOSBnXdMkmtMHoFhj6QERHBofS98VppoXdR4dDKs5Izak9uqrVxAiE4TMnxnIflMhoEnRLlu06ha
wfhfUHYAX9KdiD/U16/FKLuJdLRQDagqA2lsxd30rnUUwlllk3d4EBnQGjnGFb3Y1TEs0EagMnnN
hp0ZcB8K/EwmssUQvmVi2TxcnnhTW8xaycjEXZ+NwMaF/EcoaViHWYdDflOHb70EGz0tRTiOtxbf
i046SP6GcIEoqpfpEN7OptBRz5el129Yl+y2jMsCiTtYYCu+0Q1hAzZ7NdTLPEPbyypoK+IC/GeB
a9qW6BFCOrRTwC/i1TGoha1qAIk9i4Qhg9tCPJiWuZYi7Mr0ZjRdoZTn99pdUr/4hrr38AsTN7sq
QUmE0rqSrZt0tsabp9K4NQpzmedXY/cUpKAb8GVIIF/bep21pTOVAoWedUz8I6b0EHO6ZZ0E2b8Q
xksDPXlJWisWNruICNH2AMYpBJ4K46YnbJh3tsxH9T3uXlQExkGXryR0bORSuglkknY8JeN1Bfwg
O9YJ+crpTht9hOHGwfdUXjnDbZFOziiHi1G48KzOEeCjRDqqGPGiDLaW9Zx4AiG32vUo4V3ji91h
0dY6Qo3bqb0OUm9Tk/KyqE1G0lm7H2Jw7o1xlUnKom3UlR8/CQ2vDqTnDCgwgphrK2fXGEImRyxs
ETKk4rKqNFdIn1TEI8MbjppO3uWwYyUTjjYeLYaODQQI5OerIe1eqirihlq7FnRtzre1Ut2U9+3E
N7At8VkwoeimZzk1101xKZH8GWn5URuv+PCCrL7MKu9KoM8iis0ymFF4+BrIItpFtN2FmV/6Q1Zf
FaFzxVIFDCQueiLFaJQExC4dlXkNGliZpFuJTWnQ5C4ZyE89jInZ3NHrhjNq3mgHSgxBByUvih6s
dYtkFB462JY6TExoyvsmPfbGTTCtsWBtrMQiX7Y9hAnptkbhBnJzl3We0+savqnYCcgmCUOLxOL6
ydQOKfa0IRbW5NNCYPbsQWSkib0+oahop2gxyTdZxacSz0KFd1DzxxulgpKsdK45kkEx6ORy6bYi
866sovfGCl1TgzcU+0dsjLfAeMK7ZsoRZJVrYYTPaxLu3VfWkhynna7xRYfGr1QzDKl2OuE+0wHt
WLdNXG5znFmTuoqIJq5J/qay8zDcDN2tATwPBPqI36Ex+5Mciusa+YBchdtC2im5B8MAgYrk9QvT
BG1gFg6cRKjWJyg8eCs0ZavS2rVq2Zb1rSw2NulYS9Ws1xRzJM8tk+Igo3CCtFLj27K8dTBeq8Ca
1eZlBrqQ87zU6iuxvmu0dZTTKEngDq5MBnvTRRZuBgFAnvrMvEYcwKeKu6B8VPAidC9GlC3z6H3m
OLFtQxJtKXDhmWxlmuNPAM8btAZhaw/4isAYoheDKQO6dBlU0pWSjC4btsNgigvDQDqVjddWWLpR
Ve7lKViVsXQX1iTKOHWiuYoQ30Q1P0x9DJp0WekPcOnXAexsCUfEGGGDLBzu0OCDnfJ3o4RGHw/D
BCxjQco1QggNcPSy4z06DuOiCTempq76ogerHt0FQYptbYLFRHScUV8LQ32LY34dNv12aEeyC2jk
U7grUbQeAE9m9O7GDGR70rhCP+Pb15HKyxOJlMyEaRTLfa7h30qWQ14dYrlaT8p7UNyWbbqU+32t
uuB4eGdKWy0cq4WAzoiYNcMI1rN3U/Fupx6EDUzjCkeMErqRd2yGux6vQrr2iVBX4Lx626k27Mi6
ET3lBVPoQq1gl1ATEkQZqcOpI+hnDLYaaiQhzhdq42/7Md3VsIEGedqS8P5cE/CixvpRABad2J6x
KYCQiMXLVKlUOGsChJrBotZnU9QcvYlIvVQ4lf5OrpjkAZtLUUBxOXM3IuJCzOG9g9vCc3GwlMAg
B4eFJBW4WyNEykHDqLBSjFUsq3YL6zbLh43FWigDHf6JPMch4Cw1Jnx5wQNJrrKtBhBjpKS8LmHR
Z5N01w7GVSEQ0BNlwh0Z5JuuucOJs2hzbI/seW6R4PStPWJr9ay1NSor6rR1aBU4UqmlYwZAkTTd
I4c8iV249bxTIqpbBova0tSbLQiMTVIWx8bU2T30+1SplmKpBAuxFS6GnKFS52pkx0c5WsXQhBfi
WwRYhKOFs9RItj6v6w977Mv/tM++UrLQPCWZzcBlJdIxppP6ea8qGEzaCoHRGvCzYrhXix9lvzOB
Mn19GPbdn7fEijQ3EjWJ2bUhIoT6fJhJFUdqEiIANGWvSBCvgsfJurekQ5ZdiUVlj9134zzjl2kK
h1RQxGqGaOK2PZdbB6A6ZLUOG8Ra4c0cMUGd1k4rmachZ8fYWkcZi/AIdZhgabn0l6WKQlCOyx+S
LLvytBYM/p9hHPMQ5AXOnd6Mr/QATNTU4BzPYPXjh/KoV1YNfldBfYphywlj7PjDlTncGJhLS5+k
cQnlKs3oA/JM28vlZVlutbkyVFZy9IIZUJbJT4n5fQOGOm1aUEwWpGXI4v3ILi/XLoEqb0SVNYoL
21NdgpYXsZovBLO5LIwtiXuXognKXl1ZcXFUWixQzWCUC20QbdFstjrYbA0p0aIeUCmhDBsC45tG
8a89+Pliy7POmTwzrvnZXAmsHhkmiVDbMu2JQDxK0uQocbsAOMInw1yS9QQBwSEm/Zv1K5/1/cgT
4sjKLImAS8zBz7v/yhBYQRc3oEfk+3Lk+z2+BeVFR7cPxASCaC5Evu6i+zxzPb132Crwmc/4hs9Q
1tw2QQKZJINCk4lMqIY87L1efpeF/EsD/+fP/HCBznpCozAlQlVygchCmYKFktrRW74G4O+0q+JE
MMCdLy/YErNTh2H4+PXT9/uL9OHoZ49f3DdRYc23p3Ey/q/al3cA2lfjNlqROruMN+kGwc+2W2KL
MRfRIn35+QP+t1voggHVnmkwqosPl/uXlED3Oamz/+///rZz+elP/N1Gp0VtMTgnBwuakMaE8M82
uvSHbsoSy5keu0gaFn3Fv9roOhGCCjxuhVn7n33N/zYvUUyB7ObhY3pMD/7fNC+ZpJy9qXmEdURg
qAtmhAf99M9vat8jgLyAfmirxnXJLghGwFQdguHS9wQXSTneX2VfG+baFy23FqlPxYcySwmSRSCB
PT4jtjiW5bs0ra7zVGXPpKw10HWB1J7oh9JLSlaaOjgZgjm1qzD+ElZCAosRWMeQIh4v/CQH95A+
fG9OvZNAdIcuG7LnaKouUPmPmogEPS1db8Jd2tXLGB9PKwwu/C32OAwiwVCE6HHGpuQHNz2zfEFY
dX5MpwTIxHVJFu3SSm0rCPJlnHbRpmt9Za33nXztheqb1ws0QWKAkI5QepsKir9eZC/hqGmbJKU+
yHO3AotWktPS6qmbZTieaeS5lao/iHqtvQIrmskKpwB0fw/DKtj3fe7IuJx6MJBIkWXPKQoaGYME
QHS2r+q3g2Wb7LpkKJnU8NR3eG0dMr7ox2kwNGAvJq8d3JDe34d6dR8SXtrlyyTq1xLIjTyLbiRN
aOwkuq6RzIOHNEXJjiJz5UnQABNVczQ2qop/XcyZ08lwBVhOiTtCXkR0V3m06Qc7odrPN4pZwRjF
ByjG+j2T03utfrHKt0oT6AtFB7Xb+WqJU3blK1Q7jEiK4tUDkjnw47QngZ5Plx6Lod6YBkTvHyJ1
sS/uJGI3Sn3TWNHG9G5T00OfRQg2GTHsrRps1bl0Wxu3vXmvgssWNFxO+WMf3TfRXa14MzcR87V2
3df6ZVkfamFXTUscBV59X7HRZy8Ca40sSSGBkWKO1ylZx/61AJSEo9dXpn8ztsvA28hA4vW0tAVW
YHAle4ajSluvP426tDXE6rEhBjcUaV8BTNxrxD76YDUjsSIGWVTWU2yc4kZMVzNIbSS0GTyZKqL/
lnq45pn2o2quPaHdxFJxNYYJtulo7fPeXSi4342JTctYeA5+oVVODGJDpkJmBsuBPnhBWJEd10fZ
IpGFelgukPlUFB6cT0hMmdn7mwzIJg+fF6UbcwibhSy9TcQrdeAR2BRyw7di+xSPimBTMSzG2VSD
s6Dkv/bxE0jKTVUGr2LnBoZ5FcOrh3S2Qhxh011WRjJC1Aq45DruDB6IjS+JDwYDXaPIHpsQOgg0
+3WTFHuMK+8IVA6+ZjyV9F2ZUBh8PNXxPeHvVWy/x0i+VKGcNoJb581uSl5ytiwZ4wh/ire99YQZ
BQwPKF//qbHAinUGAEXTiauSoQXRWvV4Qk9PRGSgHsxEEAAAS26g3n94Tf+m9J1rko/z5PlNB95K
VS0GpWhnzz6K5mCEJg4K0TabcFlyGh4R1IBsDRivkmSH5frr48nn2g9FBK6mqYyfdBkT5/lcKObG
kbRJxHbp6+ucMo1YA+SKx5LYJsg0c5cqU7mXPEEplDEaDbju03RgSwputtcckCURmQWiVewqLC0x
ThpQxzgEkQqFCNQSy/yGvHZeRM8/GTnNTO0DLC2eM+lkMWorvwXQK8NIael2jNF/dgb/26XBn+m/
85D5nweai+c5P7gtvpiuz3/g77IAKxsbI5YjrHUcDH+XBcQHM12nrGb6rprzLfirKtAYd5Kqzf+c
+To+BFb4f6sCFhgzSMTJaLoZyfybqgDL76/Pyn/Q/EgjqdfFs/qej7uOUahkul4+s7PeoL9ayPFu
JNXOBas5rdVn7cUT7oR41UabpNrQBs+aNV/x1Ens4aKn+9EU25wWtRfYVpkQ/rcW12l0DRCzdLVL
eFbReIre2Y4ViV3rzijdmqxtlO/ygXd4U9JT7rNdQ9+K/vNShwsZrwx90wnQXGnMCOuQZKY+cLXw
aOZLC1iHJRgLE1DDK5TgUtBmUnQLbaEj2Mn2KAsMvhemE9ESKUBOgJwyHN20qxv5DsVYwXQAwHnt
yMthQ++9HOwhfZDKLThEgBIkLFbRSaKJhBVbZnfog/fwfsyew4BR0GK6V591362HRbjTdXYbBIrb
hM/VwqIgOwtexzNPcPbSEXHWuezxkwtrl10bhO5qtkLbE/8kgB9hwX7BNJbM9DRXfo5v6WZOiwHA
RQGMyBGuqBiiRef6J/8d05N/UlapKxBYDww8cGrBxUyGsQwIhr+3DjF/emchmr4kkoS+Vr2zQDId
CQAto2UKneoRVBchywv1Ut0w29pat8iptBNN7n3bgy5bWEcD/Y/5SH+UxLrswnflu+RG/wEVp6CU
kBd5aBeX4xE9FKgsisNsHf//5J3JcuNItm1/5dmbowx9M3gTAAR7iRIZ6iawUAcQfQ8CX38XIjNv
SEylaPVqWJaVlmalCDnpcLgfP2eftfO5UN2odMYJM3BgQQCTA8mFjevdCyQP8u0Tfsjp0mWfgX1y
Jfzboml+OSlPWB1iD1XCOzsIyeFIiGFF5gpMmfVsedLBiB16jH76uSNSS+GIctoblZUp8byMKz2A
ZPNidLt6a6RbNQ1ciXSiH1ZwHekbpKyUuO0b7F9wQqNMV5/dXkEmOs7qG2ONLB34tWau2lUAMI+F
rKwVqB4gvm3zvb+qlqBoX8EzYA71iFtNMCGlnLjxqF1XMJ5FfENvRnV9uk2oDKRLLKL7zZVkeKFG
JLOqlOs4eFUG0nmRRiR1hWpkURkT16ha1NJuYnBc99CVaSBNfoana9pQHRxaTzIeoOL2RDauqDnz
JVDjPxKeTITeP8pfyh70oMwtUllqQG1OR+ogLBAwFqfxMcGr28DajOD7MYdLW6hPFo2N/gLfSbJt
WyPaszgFuDR7GQpe5h6pIBvdiyjI1KK3rLSs3OeEsYlPosOVM6csn6DReEdxVcyIORq46pgXgvc6
SKdb4hQxfZSiLXDq6lmmRmHSRWr7qO/NeUxP2W0ozcJm56NJiCzAcDi/oPqmzCPO8XLBd1DCpkd4
SyUvuh+MJS+MaK1yhPpUKF+K92DYVZh6Asi9ppBDcSs4zVlJyXPIIwgKmkCw5b4xN7ydrJPdmxjs
y9zzM4eiK326hjUrDaQNh8EHsTHEnnowuleRYoKkPqXCqymAicARTwLx/qBAA4uLp0G4aYZFrVOc
lh/pAGNCDPrm3kdFukmMx37y6Rw2JD9o5AtFdiVQ/wuxsmzNj+bitTTPWF7lBl+7bUTaB+qRBCRp
0tYniNul9ZFGiIHSZ1ccnT5cK5rbXfEnNOmxsvbkaAnNx6mZQsOW/ClVIo+WIHpy5hRipVGDnH6w
YCwmg6dcc0EIh6tS9RpjLjTblioj+eOfw8rPr0Z/dWT1qLrohZtKlu2T8DTwzszk/O5kLE1ajKeM
bqiSIPNnVbmd7h/XFpIEBqM9onrsZ6p+oC3geFCVebAA6NdEbtVuVWUrmNvRmHeleyeENn6sJ4qB
mAU8nyJbdkuVOP11pPfZzHY1RHfcy5tVBcgM3mIW22K115WFfNrcAXcGdoyYwK3VH+l1g6GotKb5
MUkoZq20Hz6fLyffv6GahTsdpFoxcrBJGxHDPII2oygVg3e8C+L7kEYPad/OahBUOKart7gQhwN4
wbe2vsoMlReLLLM0x8u+lUUs1G1LdMkRpXulXzRvbbPnykSWG6I4BOhbPmaymsoM+/w64HpMF3E8
C6nV9sk1lR/FO0kL4y5wfsCUp8eG1ujU8iBLzo7FwUhmpKXtVuXxuoFM5+dNQapbPmjiT1N2aq8N
AFtvJpQX3RUj48bHW/+eFjYpWEXxLq6XRTpr8ZtAg1DN1Gtjnh9AZSjjlsy9atnSyrQfOTfxaB1V
nNvmGPXR1UulAPnNce4LeFpHHqUMkT7UQN0iCuZJTha6lLxs3fCQG+AzoVE12fg/WIYQzjgoh2qN
bZzQLsLTHNvktaZUj7Vyrejg7h/iZ3VwfbBgEDx3+X38nEWucegaVyzuBeElBYknsi+Uw60mLOmU
dksYA8JcOM57NnsDxK7nT8bxTg9B2HITZorbTejVvhN1S62+jnICXy+oSem5/PmyYKtDwLSoCRsE
f6FTcznC2U+JicfnArp952Yvce5CHnslah0jGH8/OhCLtE9QTExtE3xxL83UbKS7Hk4h0hl+h7Qq
FyJWH2golOiPDq7/hjgXVeV3ce7ircqOWfDPYe6vv/9HmGth6I5Q25qc4A1VItv1V5hr/gu4Nupt
hPFgl7GBI9H7V5yLQ7wETNYECGXACppuar/jXOSmpPhF7ia019DU82+ANPCwOYtzkQhaxNpTFxQX
Q2QFZ9kvoY+D0E9ZaKK/a06ZuEmTpHR7tFGRmGyCXpoMtEExqPUIjk0ctRulK1VqGGRbmqyPHdpU
VMo5IWFNsmryu6TBF7zJ63va/JfHLhWdfMTmFJ2OZAIqGOJgJibpE4bp4VVSDZAezAzqvQoNQ8rE
93gsD2jQPD3NMd1gp0yL/fHYuyYoD3jc6eqopSt5jGbKqXiI/BcN1/Cofva1cK4em9kE64vYaUZU
JXJl3VfDYzPEKFUiQtTyNSswgUnwrm/C0MEReiak70fwbj6yl1Qa7hVQUCkSua6LZhWAuMx4JqLQ
9HQ7xbrluFZj4r1a3lT4B1QgZye3i45SmyI8+jFJvb53s5QdtWlWBQxLHfFGOxyaQEONYb2MeeLW
ylPfQ0oo4rUVilTe7/TSuKtBixQW5eJuhnz/pDRrse86ekgsaTY271bY7Aea/QBdZtXcQgKGz2Rd
vJtiT3WnTX+IcmzdS6V4O5YkInBkOQSpAvzUx8bXJ1+ktyKqEkRCpCWrlTEM5XVtwdlsTYrtVEUL
IZ7XIkzEoSznx15WZqHVRY6AQKs0LZp9y0VjgEYbg+mL9suh70E7Zy6SsGUipTfVGD6qtAvaID6w
WEGFaKW3epC9Qgq81mupXbbGBFGoT89KmrtSLFvLsgrKm6l7eS4K6s0Ear9VrGS0xVoIbv0SeqFe
+sY2DXG/bscEXdpQto5UkePrRQvrayOmPmrAAvSj4j0catQGkeyBEbkyU3Ulmjgk52KZ28MwbjTh
7Zg2j4kevahTsSiSCN/CMoc7oiDfO9b5TVwhFivwKaqOiLAyYrGj1JwoU6XWXsqa7jawKPYkXYp6
kmirI1hQ9PbWMBJPHHIizcSVS2SFBCRgwKbY265KcSuJhK49TBWrprLeOnFRISG4nzopU/zHS5h5
fWAtAv1OC0xnaH/AfrgLUhxiuYVpZg2VrcB690E2IOYWdEToOr7aHbeTYU/Xr6hkW3mkmpeXHoYN
3J+mc5P4AK5yTw2oJDNYATqQCgltS2aPBpBuESMUEb2ecnSPXT5FtYVesNqHVTFiOCQFV6rxkI9w
pfGQhckyR1DH2sOjkmw3qd9ZKdJ5QO17smUqFO5mPtwX2iYDrmpFN0JLoW4oZdtKfR2bYJETTEiU
G+0Rqvwp4qpKxemkw+YZ6gWsELfs3i2wjKUFdjHTuZxKOzj0LraC3vH4oxKQ10mVG0cxsj4DIgM+
D7VYuw0/QC+yRhx5DfvsYMiNW/Xdg6X0K4W22xKqaYG7Q3HM8TgBc0cbW0p+MEbgpByphdNWe1wN
ivUuK+ZTaChLI+N6hEY3OxbrXkFCWdTQOpqpdytFLtJZuObaWgt9kh0wxeejTJ7amh3b1oo+3mgp
EavcPktZuUPVA+A5Xp1OaPmkacXwG+Y1wa8ac/aLJRlQa8h+hNGbJfQLE/trN8qwT2+4fTCd/n0f
vCnWQSULgFORH5rOBImOeZBxx+XaD4kQ8G6a6EW5lcynPDKi8jeTjklZ5OqNjYxVKOsTt+oxgjEK
BHSGXkhdS2Gx88m8OBKCxIIqcC3uOwtCx8ASuMefh1tg4R/6vvqRZAYgENGy7gQJRW4oqzW3ebJ2
YtLvwJenLDjx2SS5NxrytZyjH+r9ZZt2+D1hZox7cZNAAanyWsLRo6NdGzCqk8jG7ARuUxkJzKIx
DK7wgXFx/AJX3CCKTRsDBkRe1ajNsPrpQfsaDdbGldLhIN2cwPAgIGZ32xVKxy4EbZcLMM9eiXDC
wie1Fd4tIwdGWekzFdPIJ2Vkp6zC8NBZ0JjwjVILrYcIIs+rZrg2JNqiwwyieCtEbiIKcxJ/nZNl
ZHWy2l81NLAVYjRPdMwI8C1XA4xzVHrB3MQcEtoJq7cO7m1VkZM4gV6eqVb0REH8MVGFa+movDZo
F6t+bHYDPeyZacWwc9JFpFIORamz1s2TW+SSTqogLzDSAv7Jztraucrf8ItlYkEtGnqclM0Yxxru
I4pIYUShG54EQwRd6dhh6kXOIqBiJUrF4xF2CcqjdUWmNW99SjDNWxiuS794OBV4gorPRopTmGCs
/fh4yFAUcPx2jzlxCIG4vk+O446X/ClNKe1g1wLHW8H/ZtY10LaN4FFOoMgYaOe5NFEYE9Sqecik
amkoQJzgqetR4ImC8tIUCBfDCLz2yaIvd+hV2J0DZ30+vuVVKXnDiVxKbHTqTdkLe3E4PSTT3bhC
WC4e612X1KdbLRCj51IoMDBIT9JK6g1/mRTjM8t32cUtP+dhHesoc0I4oG0foQqouZg89PS9eMKU
gj7xoUEmPOl8BNQXpPLZCnyEhDCWOvSvOTL1pqT8FAX47qjmaa8W1VWvyX7hJKOEsbOUBbsmH48/
DQtqKZ2I3HQy7ry/Qsn/hrCZMPe7sNk+Jsk/20JOzVvT3//fsHnyabZk0HO0flPl/R02GwTSomX+
0u/8snj837BZ+xedVZOTBzVl4mediPp32Ax/DgiGzt/F6YNs878TNk8Wk59KKYTNVMmpQVO8tuig
mSofH5qvmjbtT5F+RN2gRL2bBCX+DQ2JsrYpcXuHOOaPRDX9U1ag/45O2XVZDIN9Oo2Do1uNR2uj
4lZ+m0Jbw4eIkrzumoJ5b/Vi4Z6iAKT9OCwIj/B9QKQ0WsCzEnGbW/KrUpiIsXX1WQDW5dQCIdsx
xLcxU7Kfmo4Hw8bi1zZ+E2DDYRGAqLQsxu0eg78HLSmuuqkeXft428GRb/3mtchHzK7SF3k8borM
OeUdsenCp8UyLBAycs8/XVmCDJV+CjwnZnnp8OoEfbvs9P4upONhoLhc5FguAta1snxZNZKtanC5
fUq/E4ssrLq5Lj0G3ZhibWHgGHV8KksySUVDzACrgkRNwZ8byjyZZ5PwPjq0Gh6HY7fQdapVRenL
JIW0g3zkMwqd8BAmiUdbCqQb4r804GWUG2J2P3vBKRZ0uHb8OaDcU3Pu3Oq+C8gzCUWXL9UE3Yki
kC0flIegXoo00JhkY0p1r/GfhMb+pHxOkyXJePqO5qcQt2tJjbbI6NJe6DhrmlsZjbSKTlQJpZ+J
dT+mN1F0gFOtt8prSY5D5NYdjDMRBtZQx7cn0F8UsbQeUXuGSRfblpfIxJ9ilgL91Ob6oDujuk3F
bYxVntFwX5cWCGNxoKdKhwYdoBYd8tVWFpDRzcZkC8PToTZpRrUzauQo7hsfPvfdENPE8i5LcMHI
4vzszEVcPgXdxuzu6KXp5GWXUw4e2J1vVXmttwef+DYo3JQ+XvjTVIcJgYba06KHXJ8VBBd5/xiz
ndekX3KFrH3j1T2jpxu8EB5qEtGC5iVkPoTyujyBdnNiaVOW15a6PeGg7GOnVGGcNoRzuqC6ZHts
KPVrNqxpOEzo4J3EOjTiTZponooqx6cou5NFL+BWMdyqsNN1YyMzbxoliYOh7mXlSuR0Pd1acUAW
uUOMujLK7qbqzNRTT4i+IOD6SzW9FeNI3VGjJ2Cu5kPy6LPQgpRkuYpfX8zdthR3FPpcK2C9xR32
e2+aUHlCUWebU4LNIU6DU2Z7pB+CXd7q8m6XDXK+yHzIOsZyJL8ZqKTkoH1rwVxXX4XAICKTCEhf
jgmJKXrGups6nMHoe+38Vw3cq/JEoIcD7JRmahBn9iRmMY4pMmNG1GvE9QxzY87iraTdS+YdXUrk
o083Te//kCXxKq7gWkcTqb+gJacI6LsI9eG1FOlKugrl9RgSyoe81toVOFi3DZD+h+o1DHq7AUEX
nUzysbmDOewMq4LBv8nkwNFNPlLSX8nH24b0WQ5yRY/plTkSD0YD6JOmF6bE+i0K8+fc9908BPSu
xsh1aeSKLGTugRZDGVCseVMXpMRxYpCJ14dnS+83LZPZiVK+QKLd1FqwbpJ2pkiLUqSwpLWc8sjm
GmTOIzMwthDYTjWGJuwk/BIQdfShCOtI1LiL0v/kN6RPuR9YSAgTAy1K+zYotSvoEcnPhcTrAmyc
sP/kkfeYVambKuE8MtWZZErbFIsKs3sfjdMCtpOapvEcaK6xJV56TehjqKu3UrhtLLhx5mI4XleV
kwSoyCfjBrwXoBlOTEpZ4sVAY39aJfkh7l9748ewEdyu6UlTLgv1HuV4YQJr7/fRZNLRbnvBkzJk
oGw0J0QQ3tFfJ9ms7ki76a8xnm4nJk207ktuESkeOyMCm5mZHA3IfpltZD9T6ZDrTxgo5ZhGGLwV
tE+ICcogEOvEdETHRSy6OYWlgqpbPNzr1T1ZBXvQEN8Zs7h4TaNDFiMVvGkLEqU07x2hkSXFswwv
bqyfTpL+bKn6ihx9MMcoVOMZpnA6m0j0KkGkC8gsq6Wv1GTr6e2Qd730c6BuWep4quKJM2Wuh4r2
K+oACfefn6m5Kgf5OhuvWvMxHZ/wjZDy6zF4LQWS6OO8p30+/5k0K0kuCcevR/YWeRKWZ4kXWT9V
LlkgGR38ZnprXeGS5Qfzrk+oOemnmx7TTppebS2T7n4lDPJdTMFHl9tlWlLpO5VOZVpeSmJHiJdB
pKMzfsjoLyG/iuGjh7UlLW90Am4T87SuVYwK2RYwX/7vCOXIN6qTnvObSn/OnpfDzv0/t2/BMc/q
OE/TNnsjfMuaIy0zr//v/yIZ+OsX/Vnxp+sYHB6dypPgDnv13xV/FSEglJ+JxGiC+zH4yV+pUO1f
CLYxUKS3mIgQ3crvmA4fcJP0KK3vBj+lIf7fienOaQu0a6PiRVZg0F+NGFA5C+kg9fpSL4SsufbH
BILSxVXPelHipUaVTTqEwprcGqckeQ4JfdPdhwn8QpwzaSw/hpTT+IDBiQL4FBCprDN1ThBHfi0P
OouxRkJMcHHMuIDRDDKzUBkm46soxI5GF6ks4HtJwHRSFlzBTvLNkMbLjsQTFMORtyseteX3n+0X
Cf+Dcmj6bCYBLw1XwBBwgjwTzQeNYUY0b7AHD0huHCPJN+GAH1hDe5HclNBl4tHVK19OXaVvkxeV
JpJaMKR78tjyLWKscW36InnRUhZoVobwRW5Rq9B7R+kh8g39VhHHQ1WrRrf0UZG+dMeK8u8oi/0d
ViW9p44gakeli9MFfRz9o8bZlA0tid5MybsfJaiQtTWEZYuJS1ltdKOX/LnfpfSV1ieD5ESk+OZt
2xCHAB88oVE86s0lVP1ZLp1ZUoDGy3wltK7cTM5WELdSC36IgeZAfxaaO0xpvn8MvAVnK2T6/fAC
qRdMjfbT+B8uHWYjZpIR8ftbCl/JvSX+zJU7sX/9fpTpU35+1sokoYG7oii8kubZOlQSPwCpqmq0
WZJ625WwaMv990N89a4ZfANYotB6TOWcygSTnmxlSbnuQfOy/WlJu9ZiTof8tbpJvUtcJvnvz4VK
iqqjQ5uw/qzhz/PWmxRz1JHV+yA6uiN5snMIXf53tO9/ZPYqdlez1n3/sR8W6++/51Q8+TyVnwY+
B2yF/dDFAbZAzjDHWdJFC7IcvMj+fpDzVoRfL+eHr/frrvpxWbTADhEYaqByyMvaz8Q4lF4f+/90
HG7XH5efnmg9Xh2MY26Dq2BFznYDU93N5pcwa19PG34BElAntvaz3SbRWp1GIwYy7O1ov/Bs/tTg
/SNhcHri5w+Gpg16KcTJ/sM8G0E6tZBMRkagQ9wlFnI2gRs5hfv9kznTkP2xa34Y5UxZHhl6pPYa
o6zplnE2VxdOjOm8/PZbnD0QHyNxVJ78/nATeb5r7lQnmBWzwhHck+N7V0dq8OQC/rMvhTrv4yrg
smhlg8Wg5PE9ene81aXWqfPWkb/N29k+pyKyJ13CEJr9QIrAJUXn4R7hRt7o9l62tramR/D6R7T2
j2tiqsR+O51n2zfG8UJ9nBYFvoZOab8k9mqROIB0LszgV8v74+KbHuuH9zUzjn3eTONQaULvobrv
vmNe+DKXFvi0ND+MYWq5jxKYMaoXccUNdpGtRe/npSd16ZtMP/8wiqD/9U0GpI005DvZAo+Z79fb
V2cFzXq/39Wz3dtPh8HEilBzXO9hCS/E3tnOe+LcfD/MhXf1vC2wEHMakaeHch3Yjf3Y2pe2nK9j
qN/fwzrbDcpTYQzS9OIMzvXSmt1iMsdIo7PT3bk5g/HgPL/s9vPbXeyo9ur15m7rvm5fb0gHuaQT
nfWlD3Th4U3yg48PTwmaWC90Pg9v2ds8sZ0LccSF3em8T82UwyNIOn5/bs93l375pcd1tkUoRS9L
g8ov397ezt4vHNuXPvnZRhDotRlG0/nzxAdvL6znS5/87O2Xhrwn3csvf3h7myEV/n4ZK9MX/+Zk
Owc0R2nY9hp9I2zPktvPkdvZMa8mPYEc1XuEjPaGdKy9j+31/VXivLa2ZpNidJ80+/UmWuXu95/n
0lSe7RApyAcxlPk4jTuf3194Zy+t4LOdIVUEM5GmqcTsap47u97F4vnC45K+n1DznOqZxMafh7jE
Gb7cBvausX9yn3AMIobvJ0uaXrl/fnj0K31+JRG4S2zbvx6eYqf23Vtiv+x2s0tL8MKWap4zOau8
w5/518StTh69urY1gxbpmvZ+thguTOD3690Ulc/fyYh1AeHI9JBW4ElsaQ4+8ftp+/uF5dPl9Bfm
+MMpVBtxS1cYI6C+dgcvv7AbfD1biLBoOZSpIJln3wCvsFRP/IqNcn9yUTts8Pzd+4tuVfAiUVe9
//7rfLmqIfICc1M0WlHOdh/BVwazLumJT0nCXat3aM8xz+7sP/V5/xjvfBkifBjnbCNKjRgJTME4
cWUXBxBFFXSge2hCuIo0l0jOXyQ3TK6VKtE8gDgwdp9XgSYHx1qqGxr9lzixerU3eNoVhbN5euFp
fTV7E6GUeyXYRtIWnwdSFGzCLJOBaJO0yXLbwZJs8aUXdXoRz19UFaQixgoTlvr8GRW1n8XxMGhc
GdQ5/p5OsOpWsYemHEnp98vhlwLvu7HOnhO4glL2O8ZC9k3IOL2sxmRR6Ka2ZR8kO3egMtmP+91m
Wo/398WimFnOYG/ekVHb+cycGUvBIwl+YRK+Wj8f52B68T+8dnpcyINy4nORinJ2Km0VK+Pw+v2X
vzTG2dMs5F4o42mMdob2yb7fbVYXN8OvNngVGaaokb0HVXw2v6ZWBEdfZwyUDA6WutfBNl1KO0Iy
R2btBK61+f5LfXnR+Dji2cx1Sp4PQjcipNJpa3HaO4p48qsp0Z5vh0+lZ156+6Yd6u9L6PdXPJtG
X5axeB4ZMH5X3Oy6fqcxcYtZyG0z1z0qkMPt999Q/uLYh0eJiwcEDP6dGrs/ro1ixCQ776CSaNfk
2a2Xw/Uheh98+4Qe2fOXJSKsELjuaHjzzVxa8ZN+0SGu8sSn+tKF9atTlXwc93yazSR0tWdhgnWM
sqhuKCAZNrjGbbFQycJk83CL7btrzr7/6l9lY5houtTIKigqmeTPX50SCYKkQGLJrvQtrTI0FRmc
rlB8LoRWXy2jSTw85Ujkaa+bFvaHFzAqQxKcPkXWZkMTyfy0NLx8nvwsd/TwXhrrizP201hnh1JQ
BLFmYmjGHMaoC51if7zRtiDkltnKt4/XKOgFrH4vTab894U71QRo9ddBm0rnR29an8rOShSO9kWw
ENn96sf0QZkjRD4ou0ujKV+8JpgJGjgrT1xt8fzGEgh6nuQ+o9FvYt8pNjohLp32cm7vbndvby/d
dPnc3T/+3N+sF/yJ1wtL54tQ6dP4Zw9UCChODALjg921c/vaviX6u585C6L074f6Yl/91eIqEWRM
X/hskepleWpw7mSkk62ufKpkdrK1lrmnHb4f6Ivj+NNA0wP+sEb9TD2GVoG12ugpC/IDoDYKu75w
5n/9JtCx+9fXmR7sh1HAzjch1i/Tg3u6vjU3iX216O1LackvN5KpMfivYc6fz9jFp15g1rANsr3D
7sht6qfz3l44WKUvX7YP45y9bNGHr/NAOgLs2qLnGuAswnl6//+Rjfr0hM62asWvuaRVzB2wgx1Y
H9NF7WljQfT9QvjqRPg4d2dn3tCFlY5MgDNvDq9gzUH3Hw5wfsaVsdJ2JQN0XvBD3vm3l4pgl77B
2TGiTNbAYv1rkQUcIqv4/vsZuvCqnOek46QTrGp6EI0nMksWmdwKyP33g0xL5ywS+Pi0zbMXXzHN
I+kNBnlO7P3d97/7wgSZZ++6FIoVSZ9fTwAgg0e3/3/4YpwfByNu3Ui1eQGFhWE/l07MLLUgw5bx
crbfB/fpJczTr+vCd/N19sobvl7GcAnI1c6iZePK83JmLTR7cGh4dDI3cs1lsagfjR/KFkqiIznT
woZSN0fOPZOW30/wl+fD733hHPA1BEMlD9MED46/K9bjbfsgiN73Y3yVfP+0Qqan/GEvbehbO+Ep
SPzCNpdPvdfoMuxgGzv3m9lqIBsZApe6cB5d+mZnu0Pf+2o/HPlmFG2X7WPHFJqX7Osubd+TkuDj
N6PCHObcd7mDbooH46p0kzV5D6eZceV1xAsx9xfl/M/F2rMzaYxwZz2WgH6nBomNcFs9M6d5ZDeL
2kvn1VJVOAmH+9TF1la5Dn90W2RlF57l37cU7tyKBBVBNhUFl7CzbxxS0W9PBBSSZ7TOMx0BNhkM
53H/U78+rU4OPSTu0aXj5cK4fw8vPo97toaOQ2/qPh8H6454jvCbf55AtHODyxxm23KJnlCnLW6+
H/eLQu/ncc+WURPoMYc3495Z9hP5ukXg3cQzPARdYWa64/zW94SleXXzItpXq/33g1+a67PVNWq1
ZrXT2KN3WyzeIjKE/qXnOa2Zz7vR5+93dgTVTRaGmcEYA7k0xL9Us2tKfoJTurS862i2LjzJXxe1
b0Y8z9v0nT6o3fSt5Hk879wlelDSoOr8ac1nOAjOQ7PYGvYDjW/OleY+roKl6G2Ap3jR/IUGb/dS
4HruWfZLY4F0EdE1vC4MDKYp+rA9mWKmxGbaaw69aPTHZbvqehjAbnim22EMM4yu1C+r6Vq7Mx8C
sKLOn9eE/w6BPufXP6u66GtN3rp/bmulQfQvfb4k/wsvWKRShqogudc4639bo4An1EUcn5DGq9DZ
Pki5MCwxuW1MlnuqYrAd/Zbno33SsJZEHCYCd/m3rFHIpXx+UaayPu2CuNRPZBlDPV+2aZvLILdb
0TGMgUYvZEknofWa48Zw2x5II6JelWJH9jqkgK+C2SR7P/TOuE+6fSXeNeJdGtUA+vE5tf3RFUGj
KMf3CXllghcAaXnUPI0OEfEJD86YftSZ4vZX/RWdaXLrktzYB9q+0rcQFQRMX2PXOr1KtGV3O0X5
2YoPIBv7ftlF14Y2k7KnNllqvjtBFMrZGN9K0k4fZ6fhThpk29giecZ2r4KgJriyQrvOHPJFG7wD
/6jyJVh15WckvvTyAxTIULqVT/OoN7bF6a4y5kWBv8HolUFKlxWgZBuBLDR788ZU76F1D9ZGE131
p2iuCw+Ld+S7tDSuionKSOJmOF75mYfvC4cVqin7pGJmPvPFbXGcCcmNpF/74fJY0jawKI6H8Hiv
Kru8ciW6SLPDEeskZMdP+kstS05R3R7DehZF+7B/4riCU3tt5gBx9czW8ydlalyMViruEdG+VXCt
cKWrYiFd6f386EjpIk5wR8Xx3KGtQBA2gu6W0vt4E6DYH5ycbnhE1IbdPvLfHDE6ALKr8B5aNbp2
eN4WivcMVKdt3QYmPb82VmdI0/G4B7kXrOTe6dZzgDZRsTpU2Dvx06X/GBH0TZzRdQDHX5rRDGDQ
Tons+7g7Cos095iWHnoZfp3cm5i51DZovVibS/2xaNAuL6tnjZ8srSstsIWZ/8rI9VsQu+NzKNP2
YBvz4HFtwSnw581x65s2pDV6vNTUERDI3019rwfpZ70T5uomfm1flZL1kCgIYpGOL/yFaq7ozipl
R19XNwZXtyt5Y71nJ7eqbXwwmreYHgz4ntBfLCgwIjQYBSoM7czVVu92VvyiBUuszCX4MbRFNDe+
5JStPf6w6Al9lH7oiLz3JCSfc9kpZGul81b4Ca3FBx4tLNEemgDeqkxf5NJwWKhul21aKCgwxhAj
0tL8FLwYb/R+l6+qBinICcAJi7sxuInDOVJjuq5BN1SOtG2uoHKDoQPthXvC8TW8bQ+ql15rqJp8
13iUFzqWW51gN71tAGqw9r1mFw/hJp8pS2WHCW1Fklt6TOANwfYJPfkKArxYr2XfSa8rzGUceR2R
5b1Wt8jZNboxaaHkImE6qORHHI3m40zYwewQXoVdu6Bbsbf924ADpfBA4g12TNXvR/qoLtgUDGNW
8tixUiVrCblIhDzt6LAi9+Y6viaisrpFW8zSZ4A20gsdpBLmLoKNJHvi6NI0r9jDsgJTS2vsI1Eg
yyz0wm528t+FaEZdBroQ/O6JU3TD9B4LF660WK769AEIPw2SyUJ2hRRYSs7eJHLXOmS3R/AX/L+9
S5u+nemeKLsWbRty5cLXbq+bUYQWsYE/hcswT8jA5uG0Ess9Eeiw7u/xAAFHYW3+zJv8NxyYxuRu
982B+fP1raq/PTN//Ya/etrQbKLdpFvMUmknni6bfxya5r9wF0PpBh4COydqEASuv/XP/EkJuTTN
ZqqpTuWh34cmHqSk2VGsTqVJ499ycTrLDCCFkyZGK3o4mYsLauzPgZVRCqJYNk0NzPC4Tk3aExSU
ksf4wh1WO7vq/RpHpiqgEx+Qjf9Vb/8QwKmBPvSBROd3axytWa4o90Fn6eCJBhrZ+g67l+TlqDTg
JNrOBa7s1RGLeWoFbwd6/8GsQbv0ii69jmLe+aO/1aGMme1DBCwmgSjtF91MrfwfsWW9jYbmVTii
hIJBO37hDcecHj25uvF92mRNhNRi9GACvomHztPaeKv3KryscROVwM2PyRMdRdu2kinA0pM/pmXt
1WJoub0czpTKv6oyZZ8IbA6WtGir2jsN2CtkOELkYw/IR3jGXES4YJp6dtH42wSeXerUaji2RFK1
A+AYxtXVsbtvM9EVy0NX3BrAnD6s6N0fsf5HXvqU4fhwA/hzuIlgwtKctN+f10VcJ6Xe6aALCuCc
NKFk9SUV2dcr4vcIZyF9dVLrMswYITq9ngDldonkFnSSNJ1LSd79/ut8NRhMYSoKBKhQtKeff1h+
VRSD9TBZfkOziVIavbSlJN6ERe/l2Ct9P5Y8zc353H0cbJrbD4MFshDg6sZgvfPgHUitpvPbwEb1
dXJmqz3Hy+xVsV8vZMO/epGB3Cu0RbApaJMj3MdBs0waezomasgYw1sRqnsKAKuigPn+/bf7ahy6
L9iZ8H/T2Lk+j6NFo9p2YkcLLLXlCOraJr7k68pe9rcZhDJLOYb0Bf28XB4+D9KJQhqUMRykocKk
7VRYk2NOs8wba1tN9A8zwfEAtripCrNctm4KAVwiwF/a1wjaV0qYVuukNgCdNJX/kLT0+MgpZlJ+
moMXFMfAprN7EfuNDzUwbzxcGaCJTJ5jQcpVnoSmXf8Peee15Lx1pdEnOirgIN8SYE7Nzt03qI7I
OePJ5n5ebBYVbOm3LZVuPVVyuSxZP7tJ8IS9v72WEtySArqLpNinV2NZa7ZA6mPMrjm2DeHaDjgw
2zpaTo5iK+SbmZAaCBeWOiaPuPFeKVoy3Q/dxLJQTTW+FbvdWLxOEyKePHw2rsdNp34zByxDnbIx
pmRD3GQLWDhggku9H8IWAVzQv0YBcvdY2WNxeNOZ5TVbOFxjwxQit6ulHK2N3nWHBESyJrsLPuRF
oDnbgEnZWgmXlaiATijVivAc76VRmJzWYrlQq/6zCMaDmXESTeaQaFOgMZLWHrUWOAOaJ6eITqVS
ubqv3FVGfQmy8aPshOmmVWq78wRIIQ4y6LszZ+pmNqHvWIAvMw2VumEemqb+9C3/KRtNQDxp8sig
f7WrhU0qjWkOF3QN0q7h1U8hVletvxtTprmcwrizunyfVfFtHIMrGxipNMV9LNtFURvnzoQlG0/P
0LHFTq3L0C2n7D4NrGo5KuVtjxCDM7BovSH4DmZjJcxXYTI2EgbRgzA7sStj/bYcZsb+it7ymAi9
bfV0qV4hCQ1gE162ZpZZM6p9lMQZh2j9zh99gIVaqu67QX3l28dhc9bBxwfwWOw2aLwopcuMTws/
HxuT9jS36bp1hqXSdIeyglAsTahiTJW6CDfdXtFuOsAWN7Ko4w0DQkdlMItFo+lHa8pRyhb5IdCH
niOt8tgU4dps4ndz5q5I430jS2fbD4BPwuaUDgpKnF5n1rAW2O7aS67CZoRuuqwSv3YTX/N6TG2z
UX9TL0zcVJXfIgkvauY/B2h1mNb1F3kdMWoEWLBRlZ2mlILpGWPbTfGrIZoTQa5DAbDzOmsYK8FW
V4eHXOH23H7BsvLKROcerb8YU3kS6fAc8hT5cEC6CYuRLzlil529i011WQXdMZPWpm78yevl2IL1
Nu6SbD4oYkSE1agPQxvet2NNp61pPNTSEEPiZVnPgGZ8ztoTQ1nWgWjhS2GInajs6/hn84ECY5Mj
fQhqu1rlc3g/2FwZTamvqI4y5Rvr5671tYWWODei0iA35Ye8TZ0Vc6ZcT/AtuxaCwrAQTzWzL3wB
GZWHAoUSJjcyRnHD4hZh9iYa4w3D3YsIi0VgjooXWNkpsdNpf1Urhr1yjIR4Srtg7yCBZFJuFXfR
eprU79iRZy2eH5KWuxgR3JskBWFD7+oeM8t9XHQPTFh5aalxPBm4TQZW8y07ZZdXDLgLfV0DME1H
bTmOzKsqk7mQprjF79hB1OECNIplXSuvZd0wK1rlD/VA+bkbG8r4iZFtIO+8jqN6VJI58WI4JuXU
K+4oDDp+irINjBn8RcgS1yunvpQvYae/96BYCTx5psbgPTOulRBHWAtu3vf7WjUoRFK7EB2Uyq6X
LIyJ6hHLFAtf06DgRlfxUfuutzYDq8W574wPf6iRgw6hsg7bMvWCQN0OYGjHsm32fFzc9wzuNNM8
tWuhxspias1gXfL3G+Z4IYXk30YG3SdSL0M9gVBKDkkxHPMuNBazabK+Rwzmy/Kj8udTFvX7qdDW
acuXKG3gU+k9xNYoMm7qIdlxcGpWw6DnB0g2fM5j+2UZTbrAxbnroDhQOVoCK1kavtiZEtR5VJYr
f8gfct9GhDtq6EST5yx/8tH9LaBSuBmXqZTJ/obB5rZtPzVOi63qv/fRA3wcuD0PQT0AQYRf1CeD
ulAT5ahNOfPI55xb3xhJ6O3DMikAfJnDfsze8yrbxkF/Slp7meSUQTpQCHpfrQqd9zYf17kWbdMe
cOlkQwEEHGSUIAKqG8Yqj3mLKnra9HnzGAyVZ472fYqDso+6bdXaTDf7q3zQvS771IduXfaavjZy
JoNH3qW9DBrm3mOlBQEm5nXPJ3pCXGkfqly+6mpnHLJhZvw58JKCnaJQLrNS7OLMF8AprVUaDLdk
f62lkkkQumoklqVJ+7eFD4k2icqaDIkEOROg4ia23GFIx32RKPaNSd9kxevuTUV7SDKfuceoxy2U
gumCp87ouyZYznTHXLcxfI0pgb5au71MVpmfIyE1e2AJYAf8du30YEtf9EYuhjo7mqr/pGqtdWQ6
dS912PdFl8IsJRF7G1VbmX5xwFvnvt57Wj0aS6xZ6sqHn0PpdKQO5uNzadXQWFedCD3fnmDBJ4ys
m8ohnfNynfgz0C0UYYoCJzqCJzn2J73qAM7p0HxA9gxWMVDKgn3Xtvzief4yyh7GZZtfitn5mOYy
8xTsXos8C0PUkeqNbGCtdXjtXHRuq7gd8Lqmb4Oir5uf/6Y9SaD9IJ9FQQUsp9Q0Z/0EI0h8joCj
ZVAHqxiOf2zlt40K7AlsH9S+hu96Yb3117U4c5iTlEa/CNLoWXHmw4Aczg2n6k5Jo9swzdEcYsTV
R1R4V1Umx0pihym4oZok1C8tyP/6esE1pCQ5Bf/nesEy+Pp8S/9Dgf23f/3XYWkU47rEm6JfJ0qZ
buZu8Y8KuwrIn8SipVJGuE4A/LNWQFGBuBRFdJ59prh/Xysw0axQfqBYcK0j6H9nVlr7UT5+LbAb
lCkIRTOaA2jnx8O/NSScnGJYvIaJRrk48ZeaQTVENcoTaFGexCVVIauLnuAILqXGIH8Uf2BDc+OE
VZsKFUIAZgfHyFUA2/mGejTT+Q3b9c4w002oJGeTNdsaVrUsvJJLvASTWkA8leFRBQOh1s9ZuJmo
zqWVzXGx6lZBbpxmEA1Wd4phKmasiWTDvRomZE7xFw3KSivFqktDEOo523yHHE4F9cEZRsGAS93B
07CDxE71msfzsZkLry9xmwfydqh8AN3qJpnFztLSzxB3W+SziwKWUabyLXQct9TMpTI1F0PZmM3M
Nhhsep1YNbfMx0GnZt7k6zqYPLAlJtCKNr0fzdsi+QziBJsex684o2XwDY7CjfhFG4cia1zyRt3Y
0aeePalz6/Ywxyutid2x/oKlufBz7dDX9mYM7bUsKHciSNXh8aTivs9frDx2mdbzOmxyhax/xqk0
vr+SRnBfTTMw2tzfNIl/mGRApWSXUwo3ZxDZoOsMieOvejSTfa2pnmptoV2tr8biXr7r2IYb1V5b
CQcB/lg96HdKaa+Nht59ip5E6dYUDe7DGHKtUW7N4Fhn3TqwNlo18ltZVHErO3sXc/leGI+VNS6m
eJWiSB3G8RjJ7BhH/iVis0XuwrFfA/f5beb6rrPDVZ9UX12S4tH2o8dW7VjidC/oENth3dIagWMT
2cgUc3awYWZEztfUj1+qnW9aqgzDOLxUsNwJqXt+UT9MsKEVIDJ6ejF11aRAPgN+4YO1qa+0nU0F
XV7G4SEtVSq/hyws7xS2TR5WubDJJi/qzDwOgfGUsA6P1W3evyvam6ipFsct7G/bU/L+yQbkEfcf
lUgOYEdg1RVARSzMiRB0mgqpYWIuuuSWiNktlWShbFVsfZKqFJwrelXDY2qtcqxDkV+dAFB6tdIt
8hLBGlboB1OGiIT1TT6gEtTOVUalTI+2xdQ9cjn10ibZlIb9adXBWqnyXTI2d41ennQnWg20wmCP
bqSZHltFAQRjXyGWyxp6uc+Adsm4PxN4uImMt7AGN2NUF3NQz0Zl7SbV/GpUeR6CZoU342xFjM1Z
g6tyQ68q35vASUY1xuym+SzUFFQ+cEg7B4FV8MQM+VJX05VZlgs1/hKDtarH2OVEsWytm7wMVl1V
nEdqF4o6c9a5Tfz1OIanId4zurCY+4MPfrUPP/l/aVLcWHblRUACSvk4G85VH3OoLPM5COon4TTr
JLs3uu57bsYBrFy9GZq70WzLhU1y1eyfE7EfDXjz/ZoBe9igcPuV5M63jD13JRzQxZPICmTqGZI8
2Eb5Og+Ui5VRXVf84Wqdz38tHv3X74LY96jq/tkuuKj/93/yvyqc//KH/LoXKj9RYtJgwSkmNDhm
6n/bC52f+N+IbIzrFLcqbYd/8ttmaF03UEtzELnIHxjK1k+ANgD7GKalalfix9/ZDMEv/1ikYtpE
ZdyEbZmaNgaSPxapZG6mkR2okxsAY0KsgKUG/npRgwdthfk5ZIZwp2avzNMZX00xvSTmM2Kl/WAv
fXUnsofafxv6s8XCBehtKG/KeilmfYlPcG/6NwU1h0oLKIB/VODRzSvHaU8TMdXggFa3VcI6lJym
eJcFrN8HA3i5kd2XoYd08QkI7TPX54VW3VWR6cJB8+DpLtTodVI2YjzM9Y6OuBuoAKh8qBUnS7+N
tYcZXbjdH6ZpWYCPbG7j9l5A780I6hfA+FdBusbxrCf7GeIjP6l1riYgbUvADvB0H8zeK8q1jHdV
QJd4F4a3Q7pu/Ju52Rcm1QydkzZFokUqIKssQ4O/ttzEriqtgmZge2MA+8q3XXfbaKuoSxdBtZoK
/l0TUHTkzaV2udZf4l0O1b6yzV0Tvo9th8CCTnzYuMwljwuLHqws2Nlh3g4fYAYWWAHdNjm0tLJT
cEJBuQwhY0Ww/Ofm0SpfzYK6A7xa9kDOMdQm6mSX1TqH6nehM1jPlbXWTwWYOFOsMX1I9l+JXiSh
nVfJ+0R9NsWh75a+Zm7LhCM6a68EYESiNlfudBFcGiYws35Vt+ukxiIRwNOk5a6olx6AqdkeGq6W
Q7u2s0OrIdZ4Mm3IS/kSpqxQ37sxXpVGeCn7kCp5kMIzVZDIOsO5AmumjFuRiW1oojfUIteK4xsw
LCtKIks7V5/DHsUdJngqXb2/c8pzgsBbmNs8OHWGsxn7XcOVrHYwnCUPOD27tuTHRGDVLUDgLWX1
nFhu0/KZGdB1tym7eNaCHjCsK6Rp7iRVmRjCGvwccPPJ9WRI9Y8TDgy51AmWaYX4G5ZeSt+9mu9j
Pvce1UckLxmHLSYLJsjaqn50oP1Fw1a1PqyOB1lRFyi1VrK8NZLL4B9MzByzxLDj83NFXB+p/Eg5
0drelsNj215ik5+ipZ+Eg8N+JbELE/o2HD7z+VDxG8uZWJKKy+WoAyx0oHe1wTJIT2ZJfSYs0Us1
S0h8cQD2OCBdOm8AuZaESCp1WvOlCJyTVlAQELRXOQ5NxrhtyCZMc7pt7HEzGiQ2spc6Yra7yCHW
yJ2jE3Yrn2SkfbXWKprE0VLLfaiRS9GNnTTDs9oB7m0yyjM6bXa9dueQrnKp4EXrt7YRrSMz2ukt
m40NYDFJc3yf2UELE1BB721QHmlgWfI1wtACX3KcKIHxweSjCz7SrM7jqKys2OTOPDzDzFkAbYdD
aAHdvv7c1dXeTPmlMdtlon7VDAKGQYUajH+dUox4k9G9Gu3D4Dj4HHb8qYNNZx786A2K+7X4E+zH
dF3XKrzzr1njIBXQOreRqFhWDf1MuY20YB2ra45U1aCd51CcBtQ1Bb3+UDo34/jVOBS+xZMzj9vB
X2jGeI5wazMmtQGa7CpYPOeSLRf3ZLhVOvsuGN4081tE05L6z1AmXklcoS5gZZKLGAl6dLJ51It+
zTSga3NYaOf3vg+8oSm2SplCPl72Ofygcd73JHU7pNP+tsDeXQIgK7qLIShokfyIe2YVmhpZNoYW
ig9GVC61FMN4d6nCkefqJczID6kAgEX/WuLDrbJFar0Z1b2O1cLk/U0djKySstDwEASQvNkBlHrZ
wiRXzW6Nlhm5Ny7D1M3UktRKt8rbm9p4EP4xyMUasr7rBMOph7NEC+aiSx5AngulhjDvdJuocQ48
S/lABQLwMVCihaJ92LDwdFYVGKIrIVlbwdh1VrERquINBORCxq0m5XGADQnpsN7ZcXJv6/793FgL
H0W5lex1/cu2v30kThNlf22Y3UYKdy70Q5o/M6Pi9VcWtJ0heNLudbV1HcIsem7d2fldH6H8QTFo
Fd+ipVRvJGvqlK4xoVvq131veknTbRoENnN/m2cfvZJu0gkBFWs2PSsSWmRf+uAhGa2VlWqeHKGR
Bm/03Y4y0e6SkQFSjRh2UK9lcFCJxCQ5SsZqr1KorDiGjqHGrvLcAs3sQOVFAYe6wD+lKLaUxC2M
ajWg0fAsUjZ1FnDTjD6LKXCHFpBhTa9HGjfWPO+V6Sab670dFDeaXXyNyro3AvPFghCWt11y0SZj
GeTKuDBDKs5mlKxyWNI8uMZYYyOhiKqZXsRPG/Xju9mwWs8g+mXeB8DAQXrW2aoajl2k7iQFYh5z
J1jZ7DnDdK/3rNmzWE413a0mu+l8fWtNkLKtbMqWmt+DIp3MpRTmwi+7kwJuM3myQSwrvSBqJs++
Ha1RD9DOEm92RoHZDlgT+xhOLJjXb8Zm44MV+hRMRWoCW/3QjdsuPabUgZVi09ZfevXkjC+DEiJ4
2uTNO6sQM4NVdqPxozmUBbMOu1GhCq6h2rrIKlicOCZL7d5HI5hQl6Zc6qFovp/RTc39q08dPJ7Y
kK0EoU+5DSsHbmaKCBMjpy6ZdPAD1Fx1zbmJVgfHiCr3v6e0fucAvoo0bC2dlw5cpmzsPlTKS/E1
c1Oyu6fYthdy/ooRK2rJpzaLu8Qvb6QNDFPWgre9AGwr+sitKV0veCIklZXO7bq3NNxExF8oDTL4
TI+hAT4qmuA90ZuJ+F9wDm2kQqRlZLfTDAj3lUTCxZoUZc45jGjmKPFdpcz5Vd9OkI9q4Nx8poWx
r+u3VPhLux/5IZxk3WXiaeYhtCR3OJo/ffYG2b424Fz37bWVqa9Z476aAdAr1+ZqqteFxeKAjzPp
4lPGcCRKjc2UJt7QRc9NM9/rtXjQVdDgPJmG2i5jxX+s/ddizu5ls1X7LUUApQC9uYVD1XptHKgL
J9HFUzNpPvqpcNyn9Dm6UdnSLF/2dniO8nkdALl32nA5IcdIhuZk6+3GKNAv6cpBMQq3naBMxhGA
bwe9NbBwuHmecBR3Kvyzog6s/TLd+/O7ER5F/8JTMYe215JOhO8rko/M6d4n/zr7qWJi3Qz+PYDM
oHxW9VPofDUGfHt9o2V8i5OlHeG4pT5kvvWayjntoPmGp9BERAjLqqRR0WEU0MDYhldu3lRtdeiD
yO3TYRtUxCNlqHzwWb5oENYrpAQTby/t11NMsR7J4NrUOr7C+dmUBPlm9SYyYDGHhafZOoR0h01B
I4rYGcsW1YOjpjvNYWKU6sMVFKPV6VnvdU7Dzc1I6gxsKGuVdnSEvxZmuNVYGgqrIgCakRcBqlwP
nlp2bPIUVChWc2bstXFPvnphNWxBCpUKrXh0ZMgxK9shFaEwFrl6NnoIGFYT1WXcnZeWA5AO2lRN
N9pIFHHZKRc+msLOsRSwYvRLlmcdLGdiHltWMwJqTrNFGU6IBtlQV6y1SLqZZNi/YxjP1i+1KO6j
YV5N+LQUw9gMXf1oWf0xDB2+lnV7I4by9ecL3/+Dyy0gyj8v8Tbv8Vf9J26gn//9X+619k8O1Vhu
rxppqJ+rsr/da22gl8ASCHEokP4wCJF7+O1ea/yETpXJapIdzHTwJ/y+yCulQpEXzSuX0es/+huQ
83+dBFLwAmm0oQ2onOTVfsjlKFlDKiqPKNW0tkrKwc44lAaUsdTBeY5S8WoFWPRkgNV4aBzOQSCZ
d5HeAweOq/FGGuPOxmCt28l7O06BVxT+5nd1g3+XTfrh5s0MAI86E8KWJDun0dD64827UprCgFbI
zjNPnHDHJDRffV+tXp2iYpnuw1C90zOjx/jghPMR5LQiAYZnFtsUTPOF5av2ifMqVE0UB4rvGk1l
PxSa0DnOqLL8sqMyvEAqrIDPCth9bcUboNI+w2bU+/1dl6fG7OmT072iLB+hfJt11RPWNCDv6iJz
1qIMuveCN2THn805jjwhPSR6/ugjoRin81M9Rv26ag2dbkqROKrbq7WOHncw6YDltjntWAcMSWTT
KI56lNmQmvF4QSY16UGF4qOshzxdVqOa23+RlvpX+g3Pn0ogEbS6hKir/5AKTHVZACzNK6bBmmXv
vRMhpevNII/J9NIbOVrrl1f8714Z/mG9v047/Of2z6moPz/xBzf/rgP0hz/j17qX+hNfZGbRqWv9
UsT6bX1QlZ8kX3WdcRhWDtW8dod+Wx9MamI0ZhzbxI9LQPSfy4PJqkKLisQWDSVgun+r7EUv6XfZ
NnpMlNwUhdrb9Y/jP9fs2++ybVNWVFZEBZozRvESZfLOTP6Ck/FvX4HoK+kyUCswFf74CnYxKNXs
hyOjgCa135jaSWLb7V/E2H7GP/wzpPfLL8I6oimkcm1pGT9U78y01cJeDyZXDx2aNlWtofnwO+tD
tQ0o7g7V5msdSdd2eWDnhTcZKcY/lXwZX1etA3pdGsFVEd8rlacac9a6Ju6YK3hW4H4N44GKclsN
BVmqrAzP6ZBqRIMCe18M3SVkIgavdTKO29gOSzrCUh2QyVfqZ6yn46ZIbYURAs1oIvwxBSYdoWmA
dCHwZ9rC4bCPKSZQCIiXHVdrWPdRYFDVJtwyXrM6CMGVk6T1a3hJGomXYlKuKkSWnGhlNLFhrkYO
U3dtgX9hWUSp/gwTP/j43WP+b9bp6yf1w1uMx+662V1F4NbPBdTfPStVnUShYaLaqjLtIDtzlytv
MQN5VGD+/IX+mEn8+bP8/Qv9OEON37wK5MgLjRlinaG5HbExB+rfSlj+/CpXX7XKKCGjsvRa//hg
ho5fiUlTR7fOzbtwJsnR2HcdOsg//2X+mH3811/mh80t8y0rrmZ+meE25wN/HFI33HNpnP4ikq1e
N/I/+Xh+/CrXVeY3IwBEd7rol3Zlftv4hChzLmirto/pyb/jsfvz3+3ffFB/eAuv//x3T8Tgi7EP
U95CpTUfO+kvUcW70zSs//xlrm3oH34zmxk0Yqq8ndeT1B9fBoMJiqihn9yaqYepE4uueW2DuwZz
St785bjtX72a/OHVmiEcY4WY+pwKOlMnHLlL0WIRYbNW/W/CjK7TrUh4hv29tHY15uHsTVKB7jXu
AP39n//u/3J+U3SDMIBUrnAY3uwfKW/CSoouEBLTtEj1x9oxBCNYx1CrokNV9vaLXgfBjR3MGjM8
DlE/RSO/1aVzcsnUNDhbfZs9GKlGW7Ux5WNUFApi6kb8f0h7/GOzvo5U/+cNf/X29k7JSByjz/Z7
yv9027/+Sf9od7G48KEpcLivjy5P7a/RD+UndimbqUuiZDR+r4Kj37Z949ru4jDAkZ0bhaXwJf/n
nIjCRIcJek375Uzwt64F7PB/+FYxTskPYBKfV+h7OUCaf0iYW0ZclKNttAhoYmqZJYiS4myS8LBF
8Yh52zPkvGrpZpU6h9nc8iaCGBCYUP2qFwdBezbNbtS7sRCbIltpTnfU6OCP/QMRZUIQN0hAjH4/
WO8hp21GJCeFdAGZCpyCc7FtEH4OK5Cw5KyZVUORPpP4K+NoV7XxORfMz0mKCMg2Gfvs8kNIKDQl
ezdQiepbfkrTdSJlk4vCtYfca5TyUbSaa9Gw0XpXz9/S8kxThxMJteiIKas1xxu3U1666nO0XnOF
MwC1ldlaFCxgMcIm7XvSuq0kREvoJIXg325748MunjIY85bEy350RoqKpzoihh2050Zp8MtHy6G4
zZKATtinGD8VTS4pBS9aziJqc2emAVU2xeuB3Es0lHV7SRD7WRpjJkQjQhqAYc/4Zn4vS5Cxk3E2
xpy7urjoY+epGGmmy1jdx/qDuJ4XnJ3fviYGyhWDdccX16sOjqLXQaX+ZpfcRYAZls06ssJjNxSL
ojW9ISUrABfbohA2r1GroilN11OUc8QJ7/rEevej0cO1dzFn6Ra+erbIwXIO0al8dctR83HnIN6A
RVpbXmPFRJvjZisdKg+pIj+seCBr6R8MrbntLGbc1Pqp1JM1Vehr0Yrxwtwr26PE2aqbPXV3yjQp
FI5IuLGR7FVHeKIYthWxnBgx0WQRqNCadJvJ+TbBmcz5ZiGj+OAXxToTKJUV9J0xdGzmBQPczgTs
qrhe6nK8TGlDdllZq1S0NCgbKFSTTW4aXhazmKvVc21w5cOGMpS3ejBvoo6jnc6jTZXMmqith8yS
dKTjqPLXAidWm9WMGtnhuiquswBZUbo+3bOgL2/q2t8GARdErYxPqh++5On8zNF0c1XBxBHfpxzd
42TYhC9JLJm8sHURmboYcPhk6L7Nqt20ZfSsV9lOJZ1SK9FzSX/AMfBCBBUgAH9n6oFnh2KdlTfB
AHhhIFiK2rLgzNU4lPf0xm0EF7jQ+tZb7UGt7sdZfR6ClTWWrxh6qP681AplJ+eQByStR8yCT3Xy
Gs5E5c+jQjE0vPdRs1ujF7W3SHGM8Sklha/2SBfUwmZ2tn0SprYuDdLHGcXVrY/pi6yk81231x60
TrZpjs3bcn6MFSZUa+fcZq+KZAg6pO82M8frV+fZipap06+dsTyO1EFV2rN0oDOFfljQMgxRGM4y
gT4m5HYSp7rTHmzzJqBVoE+qO0zWzZTVmAxaEpHq4xB9ah0YUkk7BwV3HFQU7bb2NLqR9VRNG3lN
CDEKG+BxS5xl1Gj8F9BxFTZWKLcGjYIkHU9dttd6lXeToenSLJ5rObzXU387WsmhxF0TUXc26RPX
JZU4hisWScKqVcT0oEp6gF7TT3sGnzAXm5eZgnPIDLlar2SK0FZbmyPCqw9LTttcPfn4vPN6mcX+
MmMStu1Ump/XpB3DLxEl2jeW6VWjvYi5O3I9WqmRU2y7lMHkKYUKEft3Rdzs+lJ7nkySV/V56O9r
kuW6P29zFrVU9+ApLK8GJVm/dfHolnrnLPyafJORUEn51DQS+rNj7+pGfAZVd+6rcx9lyDOTU5ei
SGGWPoxqtxyYCegDsni+pZ7UYbgbGtoOUvaaG7flUyOyoz8F2ZKLz6s94l3r7NdECRukmMh5VL64
IzWQ0tgJLVn1BJ/prclu3Xenpo1XNo5mRGkfwjZ25vXi2auXyrLPKWyTSYgbQVPX6vR1r9ya5YBJ
iBacbaz62ctTJmHG29RJFn6VrlOmerQiP7cUQ0fVX0HC7XkzJWkMkgR5wGxuhsa3IETcmMcuNWse
NIGQhahswnajTroXmr5Ltp6Euv5Oo0mGmJsiYy3igvINVqako5HDlVGcZhWZbOyQk448EqR0dcOl
UPpVmZFDV2sidiGhqBKRVsE4u/MQldX6mpOiOF41ydnqAODjlfKnaJvb6Q3du1WdBytDie5GHixH
K9kHF4lNzt9muSYAT/OnHtP93IHcDXdJam4GCJOFn+Nt20gZ7PxhK1Wsc7pkyybVRHQqmfJtYcgN
cx7kAa0PouAPtKeGeSRh+FCIF2Flqyy/EI/0UkTDZv/YldtpbhdxhzFrGXfStXksA75YlXXbkIwM
aur690m89/utlhMbIRsg1HOjf1vito8wmbFKWuXCkasyCEnOAzprVzn9hx4eAiDarn6Ky33fH4kF
+Nq4wDhHAlxvl0H2MhjBMerPjsV42864Gtzy6KGgSdmTFVTGe4uU8sRmOnTO0gxvtCsfIGkwgL1K
di0zXo6O82k6n1Ikd1NTYPuZPatGBB6QQ+uLJT/UKPS9xei6Lb975mR66bb9Mhex2xflrh3oC9uF
O1fRRjYt82mx16s2PmyN5iXT/hmuXJ7oIFwZgnCj/VHE2nPd16Ql6KpKRrnD9yHJntI2W42JuETa
ThiC+aFgzwzbsqj1bdx7mc9SwPbHEmd2N41BIC/SPU3lXUNaPXbn0gyX8YhwjK9dOGvJQuN+Y8zL
rG5a6gr7PmJf7+babbtxOxXWM1355zBnE/Ud18nTkz19yOqYNOtq8NeGrm1N4TWkOx1yG4a17xw+
VzzUMr/An6Kbjkl1tpiNJ7Ie63f9EK+l5DjAl4YMs5em75qD1r1YozheZN0mLgvC+7ui7INFU9qb
QGelRrS9UOxjYlcvYbk2RbvI8mRN+ZFOfb6oJoxmR5+hIW0skEvrJEtY6DRlqdhfZfVh8ynQMVd1
a2HVH/QmkIkvEp9hejLrjsp0vlGKnTQeQoDgWcnXdG3USNeCV1usSrr9TrydtLepWVrhXdVs6VK1
+V1awma4Du/UnFU1T/F3Bf1kwZOV1yy1iaTxcwPccxFwgNDMlCbRs9Z0bprcdDSvazbPAjRHEuUE
bHidTOPWrLDuPU/ptqDxKiJraTpXdf0iq4Jl11r4ju9snpMMVIad+v9H3nksx45kW/ZfetwogxZt
9iYBhJbUYgIjeUlorfFlPe8f64WbVZVkJIth1TXrN3lmL7OSHgAcDvdz9l77IeOjWqv5Y+xrmEly
Xu46sxAhG7u6ZyPt9ivVGq6l+r5F6pTFu7jDedHu824TYFpIYnxtrb6svGGuG8MVAexzk1+Am2bt
asPBzIF3PJviSJrvVWskdi/3pxh/mBBXaxTQSIq7mqQrhBJRP2WBe/NgMGejGQDk8NgqekQV0v4i
351tPjusagwdgyznzutWof6WeCYuJ2VFdnTCOjlc6QOezCkFk0K7aQW7KE83fm6sOW1u6047Yoly
WOOXcpVtsCE7Gje3s+4bJOJB2d22vbKLivmAUKvx5hbSz8ZUHK9DZ6be+8WvrH2QB3HZ9HN3JMRS
QSZrHs182WCdkdtflnKdN8hsIGnGGqHP28oFC5ENOzHZodILhGfU4muJ7YBwksOtmW+i5knVEae2
s5JFoxoJ7PGbmxD2A0X3WZtpV/QHd9TzUdMARbP002DoxzatX3VEpAaCWeQ+c4urS1UBvEiAWiUc
ntq8u80jn+yrNntlK3ZP3hm3Jz+kinHKR/60G5USm8Y39h1XiWluJC29ExBl+E3NChlUpe2P+cpA
6RD6gY/nmw4sztZNQZ4l74c4r+r60BTqusSzKHfJRpHbp6jfk3HneCZnLGMvoPRo7tzwShx3bkUf
01/0yJBpjc8pWezZseMQ/NWgQVIj5DYhGye1WGa4XQWLpFoa7GgOahyVaBxECoylhRm8f+vw07JT
MbEY6fl75hbzWInsHsjMENCpDhY6zYpijU5fF5/GbsXxx2eLq8wjdSJeFMe4KWbm8JRX5qorlfko
hnO3BQOnhPxd6p6evjR4z80a1BNnKakCzwLFBX2aqglr19yFrcu9R+gccy8SNgUsIG1m7Uamcl/Z
gvnqc34KGqoxWnIVl6j6ZMcrgkXQK0S617ecsnlu67C7SzKBT/x1SB0sbJZVEDtDzQNiE25irWkI
5H5R66fEA/neGWBSeCeM67Kni+zNWqG3a41zW3OlskL1dMNaQu51356mY4sjSiFnUXkeReYEKdU4
QvV8aXATa305uE/Y4sZScDztRk0XcoFd8aEDtaP2xXsvjCS80eOWdY4QksBhwgperKRfl/yoRPIW
A+1gM60WOQ2sGgUJey3OMs2HgCtwIhEnQrDyjH0Q76JUJ8/3lyAe1XobeuG92IW+bfjGr7K9pd65
NygqDx50pOxJyh7i7m6UrbkiWE5VN3dS915rr0VSkWbZ31YNN4H5k/q4nuUnxTNn6NfmpClqrTAX
EKMR1+2xD1TbqxzCw6dCyumPGt4XLMFUTPuztPdHEYLIQFojExeYwsbXYltgun0fT9KjfIC5OGzl
XD3Ggwpuz3Vi9cNqOQXCSprEdMWVEiJr4rQmFeAZ1HWnoc43lWbnRRGC2gLaJk/TbF5GceM3O90s
sHrUV7XJNxAJyl6SyiWuOWOSMur9tRsHPHuve8eZS/a7a7LtxNPnGfUuizitBYP7pvT6HMXOScQE
e+HKz1j6v8svBmWeiVluifQtvl55GpZyNJgd2sxBX1eGuBAMZIFVV2C0s8D4EJUbHgyrfamIf/eH
dAY9qs6Sh1B6c31MnqTTKz6fwd73jpU/bCI1Q8vI7oatW549qPld7HaTxnah+2SHFs3K5fSvhlMk
8rSXSFbYYA/sTTdw2l5qtxdZwfQr2StOrandp8pw8/MVK18Lq38866nLxSNCsa1pZwX3KBMGkTpn
baNxbbJ3qxSfWq88qf1Tm+h2ZPFyI98UUEno44TJUW/Epp7lhsIasx/iRWuKDsosO0d8liP7klCZ
6Fl1cElxaImGJUaxFNqtHId0d4xj1OAIHGpqU1huCTaFdpXrOGpwzJVtvGyMS5hR6bvJjD2Ltj7t
GHp6Z5XjRsGuEOiTJLTD1xgsyFSWjdbpDMERVcxPqzR6lHMgBvkkO7kwob67vaaInADPGKoDTC5f
J5QSG8jV2Mrbri8T/TuSvOo7SpDaXpiSHf5Y6RKBw3R9wQbQ+d5FhDeaZBrH0VOXHzROzFF1lA1h
1bNJxnst8Yl6ExE/5gshvffbd460WrcRGvbSVbWs0lueiZ6WKy9nIxhKg2JPCdmcO4t6Vkrp/ufp
I31Xr/w8fc6WCkMwel2OqFcONlE3J/0p20sryWFur62rEArHeKq2/ia+uwRsnebl2RpF4X3i93CU
wmlwNjBvhpWlJW9q7h8MTjpx9PrzpZ1TRqe14MsIZz1SxFSSmNWMoEKzh5czl2bF0tuYp372Pp+9
tIdwBbvG+biE4lW/uacsQdqURkkfGsHJ1zlD/YSyjpbVdq8b2qow2Ze0mntjofZsRDzqepDtjb59
8LpsK48ctSPHDTkDILPCzcCJSBvCuZddR+HCc+86eHMZZ5uaAl0b98+a4e61RF1M2mlcfLfj2Ky6
nh1Inm4JMiCXHYifVBywJu5ZNOZ67BMRKr0ZlWErVnAzaL/cAZ6VIQR82Sk8h8khluOdMVJwLJXw
qmAqp4N/YaH65nlbCk4Qid6gCV3m7Hl7kVSKXdLUdi1Ga6F+H8ZLjHr1+yEMYlhF6C4kAn29773l
kWwfF7WtKdGSOtBL4brv5lBIHJ3KeRdGy4xm0mSZsFB2N2m2GmvUwZF19CAhNGAvQDXM9Naw3eK5
5XBm6pbj4l4ytOUQqZsRl55rbKXx2EulY7GtqUofpS4Sf+pTeof4NnjQWA2JunfCrJ23ru5YcUPV
VOTgRPJyPZLON2kHzXBiBnizn6f8d2slN/nPO3DWfRAqM5IYj0JiG88EsXgjlZIcvVECDVhthwJI
YixzRIlPnSwdBD7nwdPPP+G7ua9YTH7yeXgC5zkBSeB7ppvVNZXApWGifx9i/PZEv9cUbgRUltrp
5wGnXtD5QvJlYp19H1zMuHGEmtqecgHW1++qA7tlpq/rlbvLV/nK22lEwmhzwPc3V3AVdtVGWmfw
4g1HW/tLfR7aQC/+eBL/f0t1eDXxjJDz8ukJOC/1y9+Dqw8vyft//Y9l+d6+f9et+/Rf/71Xh01b
56NtkU84Neb+bNXJf5sIqLSdp1Bn5bcO589WHfI81ZqikNBV6Z8lOoj78FXTrpMkmT0er/e/o+D7
qrtAO4ji35piWCidQIA+113E+oiQpOLEP6QFomNd4PCAy4c901CNAVwUWbBsH3fQrYahG3sQk1eP
RWWp0niYCt3CVCIfC0xB2eQpqWizvwZNwZHr9+39bzCVNAXs3g8t4N170gb/Wg76x3/+x1wy/6bR
7CX1DfnWZF00mKN/9H3Nv0kE/LLQIMT7PWl40P+YTMi9CCufhDWwbtka80H4R99XpyVMJDXCB1C4
Jr7Jf2cynX94JrEXWDm238gKNMAbXz88cjB4vtWju+4qUEiHPLj/dFu+OdCdzVX1/O9P439ShHhD
XVJf+OPvp9lDep8X9KYuDHK+jp4PcnZ08iPXSoWKQWrJmwXYofP80Eap8/OlnB9Xfo9iUUGXVOSz
rAFfLyUOAosod0YR43dXzjfVFLKUULyRrqL+Uj7qd89Fx8FJdxi5Lg/n62B+rcQVQEcGe+dVR7p/
KedL4gTC3/i8j50uiDUOdYE8qQt+C4g+PRszzhIdtXJp9xw0G0riocokoBMgxr5kV20bwjXGJOjX
YXMVqfG9Tz8jqG9CEKgZ27Y2fMUtmasrs1ZAOLjwYq4h8sxa6SSn92bzFlUHkW4ZpUWZdrSLVcio
V1AcrGKwI6FZV0l5k9aPhQ5POVyI0ksr66Ah0OxFeJZckG/JrYVGX8C2QxWxAOaQd3ZtQXERD2Kt
OnBWJ9RzK2D72wiBPUZ0vTnhdPGNBk4nxaZT6vOa821oOKN8iA1jI5Ejh54uuyuBLQRzeVhF0lEZ
dTtMcUZatHJhUeRvWMjM9i2MORNBIE4paGX6oZUP/K+8IdkkY7tStUfXhXmxr+TF4O1pXs1UQEDe
jeXu3QJGFCy51agdY0maqY0zCs9mttIKddb22SITOPNBSqOHWH30/bYLJKfGoN8QGlZB5L2l2jKw
H3ZHGFkV9/Dkc4RLR6p77ADdJN7LqmHTyu2wCQJmW0eVv9HUZhkMNN8hXsW+QMduofrKum8ezEGk
FtnPc3llpq91+KzQKQ5d03DKsvdPmq9xQI2f4N/g64pph4bIBdtcmrk9zi7FnA528zgWnZGOhACC
N28LJzMpEhl5D1aucZedK38k4rCwhPZUJnZHnT1vjMjpqd+3/BDrnU0ldXYfTMIwbTbBCQUUOLEM
N9JaH7DiCWKMzCMZF3r9kkeIC4DNmThEsqey62wzyeG+08voWu1R7KR56XXzjnKk0Q+7lNO9Fwm2
HwO6Tuq5mDeoJKHdUJXHPWjdQUrr9QDRSQkEBBuQFM/lbqkZ5bwZnmUk7zBFbF96KYPqGpOOQ8N7
Px3yvMDbCJWxFwEmdVp3TNxDmpqclCmnRctQqZk/0Ysgxbusvk7geXlV7URsvU150+rdEfAz2/6D
qNpJHVkzgjjelUrdisyNNC1/5W60jguUHEl3rMtjkLxaua7MNOr1Y9Mwr4wHwUK4gQV1m1GgKoFx
oVxltkgjLRf5fvA2irCfaji9u01HTLCYjRUcPQwsS+5GlRuqjG4Y2JnVXklmOCGSMdF41bzqg3Ux
ST5QK+BGMd7VEkxbLz25YBs8s/816nm4VJLymMjxRqKp0wjVA4leGE6ojAHBo9sYAz/x6Wdxhnk0
xNJJhn5qV3HkM2QMYSlncqzPmiXc6632ZDU0YpCL9rr0PIy4WsQTqCZssBsLRJFRLqMMe2O8aekX
8rszGqt6P3mv5koKbs5fBEIApwhHFiIHOTqk5aLk1YilVenvvL66Nv1sLzfCrY5YwrDWxURpb/N5
i6tpONQg3pE8pFia4yoGl8K3aJMZHUocuk/906A/iFm0UPNsrUYbSdkjYVl3w51SLPTwRHdI6lUb
akoWvYJeT8dX7PypiV/UlpuZoGlviP5PiurOuzizcQuxkIy2Glu2XAibQBj3pSggEm63aWXBE0xW
k9dfOWKGaoRlyvEGHVNnMBWF1I5UYqS7ih9a7tqictpy7oWcx920Wad6f2oFGBp9vNMEUI54360Z
BdVkNgDNkJLkunP7ReiV83ZSbFloNTpfEGhr1XOhqFay8avulP3k4A4Na5kU11VQwrzydxC0nmNI
djxJwEOOVoBkr/z5mHmLFuXTVBSEJOnvR8laN1Bj6pJGoPvLy58HSCq4WBVrXPXZsikIlTCIIvFv
ZQPRUD9Pq26djvk2gp+SZm8TurRDjFVQfoWEwrpb7Kz23pTTJdhAp1F/dU2+KIqjqQElQCCl2JHv
0OnRm2TpxY/Yag96gJZqWIXDLqwBgkVAgESOttV91LFYj+ZtEGEMT/u7OtuktC8s/yEsTT6nZrGq
x24PXeWpgPUJgm9mFLDKolXhEzAqug9+flKrk0qQDCBIraFm6L6LGJFD8DFAxkR/XIydsOzwe8n6
NhHuIwv7ZCDRuuLCKg05mtC2u9CUrzotOySqCuAPI4l4hFi8lDXch3QqRLFdTjyydsWnSNBocipQ
V9iV8aHz50lqgQSXhYVSUsTV61XnL3JXn2fNQs2mDtxyyLtlNpJ72EkURuduISGyWYi1fK0OTo6j
PZMWg7Q3aD/p6bww3aWXUHJ5LY0n8KNL1biXtcdRum4Q+KT3k9l6zEAyRd5x8Ac7jdbdZAZncrbq
qsGsF8nBWiwyUKU39GAaOsbGeCcL10W7M4uGmXDbxVuRYJFekI9mAzajflRhTaig0gZ89oI7vJjB
a8FXjHXAAsykDSIv0q+x6BeSHKGDCbaS57+4BZquZLzROICnZgnTnzeQ0uX0URndmZ5g8D6Cs3QI
9p3rGUkEGhh0aOom/wbmkJkKaN3arQkitEes6/IB1uJ5IIqzbHhG6k0VtIAqtQnlq8C89Uc2Gw2W
H4OqCQWm0VgPdcdSuqWtR0+6ROGDrd50afIWSxh5s5CGoo8KqBA+FOPatO4GC04BhD88Ry0fvDF3
Uk0BUNPbvQ8/FYhO14qb6Ytr+tRYJJXLdhdW1c91k9J9cTBoQfYxPUBQCr1pk9PhlCQk9NbCSKi8
qdgQxMoZkwMuBPr8qt25kD/4R9p4VYyaI4MbCIu7FHMuLdiI1TMWEsrofDgrDQrRizJgb9WuPDQN
qvJLlU8ikLeCxmCVmbNIKmyR/Z+OP7WN87UwbnIUL3yH5pG7KedVOqPd5fvGTkppOld2HVOmqG/q
KEfSiUIFCVfZLcaod2oc5D17owzVpxVvpfKlEFM2Dyou01sZH+OoohisH7RomnXvfXHqu70cprMG
iJYk33bdgYI8b3zqlMVdLeQbz3zXRrecNa1oLcO4fSlabVYUJDd6eMWTuEQ7yeTxiyFaQrUK2S59
tMqwSpji3U5F4jwSwyQnVyYEyMHYyEKK6uZQiluP1yIHv6LW+6g+wD7gXXvjsyha2wYOEfzTAaS4
Ve4ybQNdEUUX7ICNKyPcuXcRSan9ocpvRJEABQimSbXJ/GNHEy4w56a7j5t7v88RHdKitJZd+9Ca
H22+yFVEmMODUF57hD9MzBQCG2taqf5zgHFWNGd0CGdC9ZKi8vDSx0h+M1MTTOlDLPLVo2soyKGt
i4cyj+hl8P+iVG5T+mBApAbAYmQYsE2r82SuAhBwc7bCo0grWJ8l7QNw3lldPedpAFQigBFDn7PF
QS++eXiis2GrSxVTx7d1d4Jx3GSIAST3sYpoAQcfWdUurPZZJODDCrfsIljpH7PMqdjhVQsNN/AA
KCfBdJpX4trw4DWIabNttSHY501HzohShE4PdNJR6+5uMNmylerRzfxTppFxoOzMbBFHbCzK3aAd
WAnDYpUM0cwLVoXqzU2J1g29QbHObBYMcjw61oHXxFwO4vUIlyybkrl834kAnqLd3OnuPAWKU6T4
dUcc1FCndaiKhfpk9k8ZkItanwtesdZUSm3M4sY9FO4AE/UgKcBZe7RaxgKYQEzgAtyCipiP4Jkf
eF9pN2EwrqP8kBPlrVimk3VITy1tVcOnRG9Y7TovX1aAwmP3WEQDGorSGWRiH0UQ+XReDM4oebUu
NcNJdLTQ0iJrk7kYhTRrN2aOWlUj71LedNFb4b/ByqjHX1qwU4wNiuYat3UWrfz+UFBnbyF2I0mg
hE43Jl4HHEwpR/C7OUh1vyYanyWvRf+jsd5Tlp8g2wr1g9E8xd2HUh2V6FB2IVMhOCplu3BBBevt
S5qvLf1abts1kusUfEOOmEZXxlsveiybcq/BO4gj4jFApDml7pEvAPdV3eqpNXmdZ8A9h/Aoutq2
IMkqP9XhY2rdKyUM/xfKK7MMdm82RKwBHmQLXpEGrceaUyvnAE4Y7fTCe+HC0pCoBNmuZStn+PIW
8fqbAuXalGjj5k9ecxNlKzNHVInpKZjrIKBh2ghDdF2JE9J7UsleyeZCiZ0Y8A+9r27rAkQl4SS9
1oYriC4OZl46DAhH+nJbeMzPOFqE8a/MvLUoR1vDo5VvXbzYunDX9irqY82Jw5a/tA6DUxMT6a7L
CLvgfzQ7S3irhen+c/aphrfG9W/zBrt319WHVj/IdLMzhKZWVu5z/2RMWgkRRbNmVMuE7J08Jc6s
fu2M51rcq/A4+v5+yMHyXXsxYYVIWNj/ZP07zdN5xbE65mvT175j6GBhDFRy1cXa/KUizvTvPxUK
tM7PY8qlNN1v9GfvIM6jeb3Vrrsn6cq4Aq86i5fCTln/XG75ZlCK46JMrXVyN050sM+DhmFWVlo9
8HWSniovmIvaPBvfq/TCMPJU4TqrgjCOQWgFFTWLesjXcRqE+0DkSciA6MiiZct7dUALyKo5k1bi
nO+Mbczh1kyJgjv1mN9LV2ZsM4Vefr7ebyo+n3/H757gp5vsR1YvljK/Q8qCZWo5utHOf4/w36Ac
S++c6fGTI6f/obD/+z/+Z2GflBJZs6aSrKxLBi2Xv5twpL+ZZKVM3niVuphhMg/+UYzV/qaKKnoU
HbcqJfepO/ePYqxGP0ChbgpAQEflS4v/36jsa3h1v05GAKyMLKq8Tfw6Sn9fJyN5mVFSxIAefWts
Z+pEHUaPEU7qJ6O4Kolnimt3C46sL3JgcSzZ8Iy0baCyHaCZ13C4DchRSVMkXQX4UV0NdpmuvutR
twORTqxWZP7SSuU9UeS7Wh1yvg6lYiPcJ8XJRTMkeK95lF6ViBZSQ90HhY4tpkLtNUviwcfbU9tl
kC3a/nHI3iIL2COiQp2vvlQLToNAqhwptOnbPIlnDSgVmM8zv+s3Q3US+aAJrCScz9J2YQb1Dsjn
FXJMRwmFY57kN1XlQ75MRPjZYgcfHqS/TFFtsK7GimPS8NEl8Lml3g/ng9Rdme74EMPQKmHT6FVw
LJsE7aB3qtTx4NePYftIq5CaGWvMAoXdfaCFbH75suiqekozj4KMshSQCLllsU4xaSTdHiRbU8fE
JKSLSshRrXVOmug4FJxyZDsXbgdfuHe7uMQhRA5WHODYIIzA7PX73ojvjDRd56QsC8pHrXCgFrld
0qnMb/sF2Te9uXBbJ6j86xw9FjDssVjl5qZy4cCRv6IjldOFhxx/Q4BPQRzJddDJPAtkIGcj0nVV
epj8An1XrMceC4FuIp2TF11+P7oKGr3RxsiwCbqSKsi8Fx5zQSDwtWMvWeNACGNOJPCjCELDRgtp
vAcDk67dqmAztB740nM8Vcm/RXreaGA3rQntv0Mqh5rxoampchjCUM6LVm44hh4GK557Q2hrBopU
wr6qONqHsJ8GpplMLh8pfo4BGFUuKeHx3RrdgDgbYE7w2HxmtNa9+VB2JcEll0eyE35zDPW1k7RZ
q+drTaB+CVGvn8qjw7rKRAewFifLguSgXPI3eastKaV4I5ZjUFYi50MS20yQN1d9fNW22krEEZMM
+cKIwrXRADkYKrdh99ddqWnwUTTa7Zh4RAfUCxMkkoTBI0Vv77rsVlLtTfZEMrhKNGgxKgiDnbiB
jzu37vQYqmgwdd+WSgNniU3eQJHA1IVTnVobL8GdEFpOnybXYVasSitBnwzyazA/lLq5l9xhHtX6
ytW1JYdXRGYQuwloo2FRS/tWq6+r7GjU3g4Q985KCkSwxaoV0LQkK5x7zlAs/BoNf38TA79RJfMF
ATT9SDugxje2yVItLMfo3mIpurJqjlBvADRmIfA9VTxp3bqPXHGBrHitNPjkdO1GKpD3AIiJKEcT
YqJQ52RrNYUh6aly3fV+shii7ikIkdYY2Pw4zGVZwrHG5evfG07eMCdVNqGRl1WUvMq9kuEfgy7Y
3ohwChVj2FaacsqV+rXP8MdKIvzItGRbR0KdI1vJfeZT2tcdNatu+eavW0XZqQrGCho5ihy+lmXW
gppnvZNDjrDkFzdUPdlqscTJ4yFPTpUBd420uGA6W3Oe85tkXvrCcyJTey9IOp7W07J9484hsCMQ
roPCXlnEKsypVAwuKUEl6QGRTryoe9tShQ8iyjNZLQBbW4hRvtLC2mkUQH1KWjiKRMxcWELG88j0
806d5T3gHZkNgnaby+GNS3m0g2dY4IFumn6nmdW1gm9DYMdfGUu3BCQUcA7nH4WrIPNTOzdhi3mp
TIgcRWisYPcJDV0lWtNQSZPhrvaZnqX82Bb7QcT+wUkKBawHvSW3gFoGg10ZAnYJdZfym0zhoU5f
LNFYGpnf2q0a+2CHuH+D1JJLETTkSKg0l6DWJYZgpyPmLm+IXuMsfvYLAGJi6PhSyXl5PvVZsl6h
LkloV0d9Mlv6Ci+Po1oNsSpkGnoUpzK1XorCLicAUfKQmAfXUaBvdcTV+jLDbjkGKBf69lpLCdTr
KerHqfQclsCxWY8qPVQBnEn2ECAhakf3Prf6ZTuqz2JdIOm0yq0QC1s/e00R+UjluDEVYUQG4z+F
EMcHdTmdUdWwvIrK1u5T8zXsYJtRMI2vdU3ZJj19oVKN3XmbXHv1uBTkbu6zZFT6C9vmQ9B7a5M3
1S3glLXiY+Cz/0sEDpBNar0aMuYvZVyNoNt0Ajbafu0qxxrwfzXVTFzHCtIFvMalrmubLMFf6FGA
8GuaCc27J0LKyvO1GozUZkV3W6VQ1DyfY0YJKi9NliJQGhJyNnknrkoMDQVGU8m0/9ts/Yh8/Wnr
t/0///uVI+sLWRc/SDumv/HPHaBBG36KtzXpkE3Yp79vAH9n37KHwxmtGZJh8G/+3AACIzIsE9P2
Pwzaf24A2aehpsKSz8ETRci/swE8O/NMyg7a/QrsCThPKm3+r9s/y/BEIeUX2kqzzHAj9Pirup7T
cbP4dI++acufdcz/MtCkhfp02NATdoou212aGScdOKOiAPQVLjTMp83qp5PVXwY528wik0td4M+i
HVACwThcBw++6PTBM9UmPaIALvx7oJDfypjP9+8c+mKg523VnBHH/CgTMtfVj3is/zhGvfX/y3vP
vrl300P44bK0s4NpAeqxryOJQdSPAuZwbnl2Jtwq2mtvffz8mCbC9o9jTeeFT88pDEQvjZJ6wu6i
wKzv6dOlTXhEshxhpBLMx0CNZ1gd6tRc/jz0hYennQlDUPnrgdtRNTRTWkxX/F81e9OUI/W22SiB
raqjC9Pl+zlpIPkWkbdI1tm1UiVPMvI0pzqtagsA4xNSDnCYXXh8f4VfTS8ZZ6xJ7TLJuKaX8NM9
zTC15YYfSHbMd0kboFLKR/ansHc08oaxTB87ha8fX9NKiCjcOwU7Adnz/18u99PPOHvXw7Hy4iHi
BiPELLBwy+GdSJvu56f47T39NMjZey6kBg5Xn0H84aEdhpmPvZAYmgujfLtsfRrl7EXvPSMOZOpR
doLaYyrDISCuRJQN+qXruTDSOQmIsDjCxlpe8Ei5mgKEOnOdClAJ1D++l//yHb80ztk77pkFuUZo
JtDjQljmhtXpB7i0NIov3LoLD+gc0pOi2LNqnQvKXMrEuL9TeqZhcum+XRpmKj59mvNJKo5u5TNM
q/0KwXRUwkvNHvc/mmzm9CM+DdKbQVEHMZOtaDFlGGi5sVh1RX/hll16NtO//zSMl0hlWlVcSxc9
YMx2hvHQ4LUGf/3z5Vwa5+wFbTzdi+ppVvfCS8DJqiJJnt1mRNPvPxvo7CWNVT/Ers9AorwZMDQX
NxQEGpI1fh7m0hw4e0vbRBlTZeS+NfB2S0uYhfW0L7/kIbhw26xz8FqHndtyWcYFr5nlQ7IMORTS
6tbdYPHzBU335S8f4j+XnXNMZJ11gdmEOhdUU7thdy66RysGLNe3tu89Xh7wwh08/0I1laJKTcAE
n4C9oB8DXUBy+B9e1dmHV4+7PMxiwguy/FdmaOs+lOZqe4AxAPw/nqn+JWjX9w/MUFAmsyWmPPr1
fSohCLsGMdF2MCC4h5MbeCco5Yn39PPj+h2Y8dfn9edA0w/59OJC6aSnlXD7RnrOburQsuoTJAoQ
vHEWlN2OgosTkB7w87jytLj9i3Hx7GDE+jpuGWWK7lsNM1LSp4KZiKrObYl+VTQ5nxkBDuFK4p/T
NnRlF8OghgU9yp90M6QRVtRS++gKgAGKMh/2BN34Ml3q8pCELQSWRNj+z6jUQj8beIPrtFKe4sCK
dykRa8DodTd/rPM8v7RmfDcVjd+8R+TDIg2Sr9ckGb2aIqPjmkYwFqCwAdtgwA8vMPGk7ybH53HO
ZiO7zxpDuckupXrMpdR2w7fIBaUcfzTgiTzD6aPbwfRsT7kbk5tqOLjCtRE7htRe+Lj87sP85Sma
f24Pz35JK/W1TgqgaG/lDQFDi+Gj3uWYOm1psTYO4CkgXJB6SxDG7Uq7MHUn7f43U+ife0bzbPBO
EspOnpbo4MPZL7TtYraYLZNHezabt3vbsZ1L9336g+dX+/m+n32wxV4BIOKpIkQmyu5Jo0IEomoH
EqSnllnLMzcgqIXiK/1+2bUptc8Swo9+fnMuPfyzlYGW9mB0Hg9fCXdKT1U3KtdxeS0Y5YXw8+kN
/Olqz1YGiza85w+KaMdjQlKtJ9D6D69Q9YFUIRU+bf/uTPiX+7tvDwHT3p+zNr0gWi5f3588kDNT
kFiL6n7X1S+et5HqDdihHmhB/aLLN1UCzBzRljUVXG/NaFz8fG+R6X9zzdgHKStIOrjJszc4DPtA
E3yO4HnlZJaTQhsJEo9eSrvXWgLq6E+HpbWNJAKSlbZ6HMibacy54QEt0Q5Y1csxe2jdR4smTG9G
z63pGOnCyJYuvZvRlbaGTLIJZn5furCgfr8ocNckDVvDhGn+evNaa4i7bvrwDu2VTBuIeOfh2IFh
zE8Epy4mMDN55XYMZ2Bo9oZ4EqnCCgO6nCjrP36+j9/O0U+/5ezN9LSQcEuB39KRk5sZIwkFhL2p
HIuFWrxw4dR1vntoKhYxpPkTQftsq9aE9eApiFvJ0z0Mg/LAbViClQdp5IU3huuu9bj3DhSZLLuE
2oJ5cZPo4ZsuBv5GF7y5HLoT+S7y0whUSrAuUwu9jvgWuHFPAkSCF1hlO6P8EnSBhlDUH33EoeQZ
O0Ni4MddFhUUgZB6dq7O8iLc6w1+6fpd6Q6xdZx4scXg3vhmSZ+nZyhEvqG7c/1wlXKoNvW7UiGL
sGmXUTVlqzhatJtyEOINlYZZhwrTzLaG4sDX2On9ogrWmuctZfFJLugtFfcarG8r046NUp1C/ddI
L61m790rNM5RAMcLcoNmnTlsc/pcfv8xlqso1p4loSLhZ1V6MN2m4jf8nBiVCXEn9YjiVJk3yt4f
3/KahMHqYawfCq37v+Sd15Lc1pZtvwgn4M1rIpHel68XRFl47/H1PUCdlopJdjHO7bfbilDIUbUJ
t81ac45JY3DZVPUxAGyiI4Yhv6fXUGjScLIEcBPNTKT+rbaWShTIcGoR3FgWle5RWoyje2zQ2vYX
SOcqMhM7IgHIu0jJY4DqsITHYnTBQ0Gurz4dHnNCj9Wenx/fd432pHvIBZMGIRC9pmHWV8+FSrX4
rYNJ544bEr21nlYgjQtlGcp7JhK76NZjOm4VdEAugVqVGG/z+lkoVrGe2Z6oLSoChIpiZRhLpVvk
0V0B6kUxPwfzXnF5TWiSNnI6d5H86yW14pZGHGnytFTSal/UCgnIxwL2goLgCaVnIM79DPJpD1hl
A8ylMP2NAgRMFW+UKn/PU7yicYPAMIxOnoHWyU0d3RLW+YAuEMGhSGqhb+aAAFE+q/2JtjP3WZop
SbWTpH1FIGNtbBNf3HsWdKS1Ndh0ISDupe5jQk4KjLzKQKTc7UVlrlfVKcq2Jr+PrN9k+M1j8HpE
iAww5kv/tum2Mf/bsLK0W6FzSQ+RnEheujnCx1B2tB8I9PDQZ6TN0xdw6SWnNI4RYegt2jA6Lo2Z
70qVhrTGFOjjnEdHm2LObPR0Wai6Q1v+sTS3IfpbDApB4I7kgJpr0zdAtob4ksPlFJ6jt4tEKGRH
FlM7Ne/B2Wz66DHO2QMmzYfovTWgcojEXhFFJoTkccNDrOtXoUqAlm0VNsYKErL4Ua/2ogmvBjDy
aBeVOb7qFh6TM0cPwtDW309v06Hsl5VRw56jcCMoPl9NtVLgtVVrsA8w3OEzh50XASEMrHSWhbvK
D0l/svaCq/1h1N8sjwYUCtXA4Y7bCVb3zzM8R0WRsiY1TgE/sOttqvg8EU+GjliJi5F2R5PoRqK/
5PKRYE0Qv3xNd99f+Y9L+/nSCWzBcT3BpVmmxesluvMiWEPsubKKt57Ki4jTZQiox5TuyuBVCL13
g0ZjFN1lfQRZzf1ruv+/oJdhn/zlbv/ihF2UHyQ1BlFVNen7N22T6af83TYhKYCaOfx5tOswaf/u
myCcQa9CKRVkAFbG6Rj+T9+ErAs6LeyzIHz8yLv4p2+C5EpGOIMxEmOCZv0nfZPrd0WdgotNrHJI
dGDX/4iS/Hq0BKgKhkIZR7tB7z1m7jLGRiDK6qwjtLjDojLW7uQjIqdu3Osh5nHrD3sD/Wo/98tv
4eqUmbEhHzAyjbZphoSavYLYWZbVUgrXHYlhSh3fKd7zWBWEGmZkJEE+wjeVTtgjicC5kZlPg/Ce
a5cELYXO1ilI3sKEbUOHgr+cEZKEe27RIFup/F3X3if6UcirrabjApIiW0nprz/lqmZnpO42qObp
TWboZFUwhvonBAGhNUhSWg5IEdLxUOAta1QnEu+i0PGHAyVboEXIPxu+rTlN/LlLRU2UDSdsqwvY
GizEmOO4xTpiRcUowAK1Mze7rwA5fXkXT3994l8hQL+9k1BL+ANTtzS9al8fphmBTNEiDZiwtM1C
TA9vlfsQ9/qsAsVfNe/fj3a1pfvruWm0gU2NV5jX++fRgsyVWzMiYta1DvjJZHFv1rFjgab6fpyr
I+Qv41y9H50rpl6SM05PTJFeHvv4xmhW/7sxrranoRx1oUhAnJ0KCEvUfUb8pErm8/9ulGnN+lrH
KXQDfw2jIG2etyCYq8RYWvXT96P89rnQBFW4c5ZlXfOQuqrvAa8xiugNKASKueluem9FffkPN41J
jN/wl5Xmx6Mhekek/EV+rDJ1fr9ekKFBD9JynewVREMGqcsi6ctGDuFTSVGNRB0mgIo8v4QE6qXX
DPd5jUSNFGe/QjsHxFODWhpdku4S6zpVmMTRZYSkYIvRUEEaBMmmw6dL3TdRRqNEbrRAfvTkgypN
lHPKS+i+DsXFFEl3IHFaEYx9VcpIgqcwavLFAMiWN4K36yWZrOu7zNPOfmPNFdeDMqeSfkm2tTaF
XOukXUfGuif7Ounrux6rmg5FjxTSpxzOkpbmiE3Ej9FUKP6uBCMF6EW24pTmDXzOIj67dZUZCGub
PCp4E6I274T3NGtnlgHOUv3Bu0VGuc1xiMpw5bUG+IuFJU90DxnuJZAhe/b3RyN/rXSZuNtBBbRY
k3pWvvRjvCC68eSl+GQ9awUSlBzw7KwTl9jCVixq0raEfB4QzVqVwa6a9u56vKn6ecGRBW0XrUdE
4IjSsW0a2ayZ8IjhuK4nYq5S1cuuQ5ThYxWy2HGKdbCWzOzgmzdpGt21nbHrW5wZPiTO3nrqtXDb
0uMLxGgVyIRs5rjfoS/PrNEobRVRpDxFgpfi/YhxJbfAoOE6zHkHDPHRtFy0Ouaq6g3sXtKuZ7oW
LGHl9SfF37uCbOvSoWtvAhWBorTyM4fQbtziSO8m87G6SkhS1fyNLz9VOiYeK5wr2Smu3nUwkgEC
bo0oRIytvg+qFRJJReeV4khGy7dzyD0gNzcSc2eUnURjkVAWUkSWj7tHvLByAxxBertSKLunefSh
BhSqpXptsvUFOumYsbjPRskpdEC19Vkbo4vI1RB3S5a8sCu9c5OcC2LsGnXlE8PqVz6BubBill66
Cl2SgjL5TlV2efESFpSGMnzAss12ciHqyWLEpleRmaG5vDDBtqBOYZQW9pp2Dm5K11YldQJXvE2x
alUcMVMMs4luYamqHKG/C9sHNFIzC9S7njdnJQFEjTugT+976Ub2Tr6wCvt5Zd3K/kMPAScuR76f
eS/cN15xNkJhiWEw4SXCeLmQFPApuP7G+DBCFYTnZzRvASguH/a01eMLkK1dZx37fOFHD2g5Zwr+
gVDGxCF6PVHw6cZqnnJyqPyQ4w5NRqSvB7U272MVaCOGrGyQFsCunAHNmoXV4vsZ8Kpu/de0JEvU
5CVR1M1rMXDsFQgN1JoVV4c+2tByD+ffj/C7ORaiwX+PcK2XUCWSW8BRMsembI+ict5mmwCQcWLI
f7gWXfvdqs5zU9kQ8qeoXU2yTE3Yyxp4JRV+WKVqUREU2wyVvdAF8QyHq60Nyrwh2TcxnlKMrlqT
zWtD2PfhTTOJrdjxjx1IfOyTU+1Z9Oc1si74FUsjsQ66vERVNdMEOAY+ccip9xJ7gd1Jr7K3rOSX
0luk9LpIoi2jRWytuPtz03qM43NqfCQVck5RpG6EGHhYEgXoS4jvulPbfmJwzDWsP4a6GCgFAGJs
1Icif8WFoShQTx3NXBS+TwK1tYmZZwhD7poLsOYQuACfMofEdnjFcAPKaIDarm2JHw3FbTdSzyPu
s/CGTc8eykKnx9qEuZRJyoWjLOurQaC8nYDpzKVlpA4L33PSMcUldBT66IneySAOTpc8jFgXZf8e
e9wntD3AmdNcrzip/JrgTw3ih1webSuiouReoupenKy3CT4qn9hg/Zw2Z814q0tqFpg9OyerjYkH
iOZhU1PEKpJ5UdyNDWXKmJ7JsyotlR5BOr579cKnJo0FWtj3UsUQr3V2GmMxVoNVgLsZR5OiDZtY
eu60F71SHSvJ5n6CVTAuSDXFq4owtENB8xzhBWzwGHpJP3NBo/Z+jh3pRaCARP2SSing/IYcBZ4w
lY7Re5GZ3lptn5DmPVAxqFpHzpWVKjJ3FQ1VhZKk0TuAuTYxxX4n2IW3UqxumYgbozFtcXiO82Ze
SlC+70TzUMf7NtiGiTEP1UchOQ/6kyVdsDa6cnUf+/G6wz/kboZ21/pPsfWchE6hbRXMsWB43ASv
Pq51/EFi8ZKr3kfi79uCfADBXORVuFB7vKK5vimyyyBVdp6pT4NBHS9AUImvZMAu1WGcFjAKoV/2
q0UF6iHUlyk2S8W1MfhiuGer3nBbLiLJCXFMvxvwnO94VFaL9HXM3qD6zKPi1ss+LWNGHq1dcigX
FjpQbutOiEkfEJDVuB6EhNQO4k0e3kYBCcXFoUeSm2MCb8/usAI7YgPATgx3QaB4wR6myg9EZsvV
TgkfPem2UOf0AfDZ1vMBVrmS74MpehOON2bERH0weXNq8ULtjsTZddCfS4vU10jiAbb7MBFXsUi8
77oQ1zKAyghTKDKf0pLeNTNadlr7WKPYhHZAijf0jkz9lMMEQKm69ErvdoDkK6jniPJLZtx1xIuM
OMaCYyg6Et9aIhsLywWzPR56fOdis9V5pxqUDlUhzjUN8Tc1HDGDgw1RskG8FSnjIiWetmVTQRQt
/o95jOVAFJ5lXKAl7uAQWXSTm+dIbuapsh5BHpb9qXS3HWUx1cBnrEw+trLYxnG1CE0VogbQdpSc
SrlsAEmM1lMdtLfdkJ67vH9zRd7XJJRp9PfVRki0GwS8e0TkGx1agyBetPggiq+KT5kVh2voHigB
3cJvWINNAd7+2fHYKa9v0emvLDD0jt4uhU6/1XnmJnXFUojsgojswnj2/Amwe5G9O1/fhjqE9Kk+
Hs1QY3MUrJcj9obcvNeSg+w/Re4xodBUB28h9lSznlnZLsjvE+bblOOpjwaZSmQb+gT/0oeus0WT
F+s24yL08pBnwauquXsJpVjrCbdWRCww5P2jpFGZHB5bSbrzca2ypXgIfU6PSm+P8iO7LbKGK6JL
zBtJQTCsz8r4MwoudT6yIVWJrr5jLeakiq9zGRH6jGt0FuYkxJiYiDnRy+ZHZLhODEpAwhNh5Mtu
hDmTfoo9eRgA+bvdqNySVIm2IjgPwCuI37LH9KNMld00WRHigZrOm/nao1+7TikkkOgJKfHsYhDZ
xNxKyBe10bLjML0BzEOoPLOfh73DT5O1xxokD2SWUwTUhlS1JYXJFQZLF7ao2C4Wu1BvIXEMyDwM
4jAdVNo59LjAk6QPmvss5glp4LcTU4W2D7sysndem+rU1Ou6z+1CnfjIpE2oAAViJrDyIcvONW70
sDEfSqwUor/MmLh7ous9+lV0fvrwQZH2qhhMIdYPjQw2IcMgqE4gd6JwgyfXU1ZVw7RtqvvQay5x
EJ0FARJO4vKl8LzIfUkxCFCP96mra8G2ZQrr3FfkUOvYwwaBWc7VP5JmbQr3ovRkCs9FdOn8E5oS
O+zh1UbYUkgs8ZiUctQ5QuSUibbzWJ0rdO05jXXLN2+FamSB7DdSWlM7LXZ8DgtRvAOIsuVbnvX0
csTEwO1CnIFUQq83OZlMC3H0lGcDDj3q9PgTnIHkaysJSNwgmZQ7rLWGNBOlfQLScEoUSdxkESnD
JsM9XOjDwks+i/KjEoy5rz6WqeqMGo4F3hth6hawC21CaJepgQ2fL3OWScWt4KvLUsYgHInie+5J
G8kYyzkI8MiuPP9ZZS6VmFhSt7Q9npPVERHPMqUWTuVhuO2WhnVfmo+SGM8DSV02rfWk+sdRwVDR
yTaZMU4tSodY9FdKGm6yxl8ZKQEZ0TLGh9NjtCo3yeSdb46eSavPj4AiPijmEvO9MKC0aVdWfNLK
++93iNOu7JejsUFZTzJE0mKnguDXo7FXRiQV99RiwvAuSxuSArKlrD7I6gteiMP3Y8lXate/Nryc
9FWJ8xtoVfnnwUQztnScMayo4j5sABGpZ5FDcoDjNg39eQ6ARgvwsmc9Zz5hbvRPjQicmMpwwDkX
mEuxKIVqaRZv053V/tAN/22REZMftjzceUC5ru5F5JHDLsdU+LIDQVKmMCseKxZB4Bu2/8ECzvFO
vHx/S363aQaOTGFVprApX7epY9lMSelm05x8GlQLQAgjdFh0D9nrfz6OOdFNiRc2sIVcdfrFtqxF
6r+jfVz3s6dDM/t/eI2+/vyrwlThSbFGNYIm4mx8Vde5nczVP9yqa3nRj7fnyxjX2lA5HEpuIGPI
Z+PGunjsZVmqbMx4T8HD97frugP+y1hX+tAm1TozwFxo+yfpMTlkh+wTGsaK1ISFFs96h0xwW5z5
zvfD/sIF/lHm/ucxXWsG2q5y/VpiWHp6tm+rm3KnLvvj83gZl+OG7shCspERzOPlH3Fxvzsqfq2w
X32bBTE8dUOcii2sElBns2hpvKm2fzT2ySm4LajGrMYbBP3Emn5/0b/7BL4OfPVqym7ftCwTnFHP
gbiE1N86TQGlZRbffT/QdbLiXw/1SxNhugVf6ppyoklJML1Awmp83CuLfB3Yu2jd2u47UJIFGQaO
f6f+YdL7tfYIHXwS3mnMssA8r47Flp5FIp1lLi8RNqGJyAbZAgAOqUPIaJ4rmrzenxR/v07qfOL4
6qevRUWLcFXA7bQgHdUINFXgOqp68CiwRhy0xoe00Ozvb+r0dH5eP74OhZ3/53tqJXJsBUPGZyjv
iojgraMen78f4jfz8s9jXFXwdbF32SwwRuw/WbXdyIsYCp3ZgwF0iuBNl3bwySgT8Y6O8h+EWr++
nT+PffV2RnXZ5kbArRTGN1AcowxVZGca67wFiPbxhwv9dX0E0qiIIlBaKIXiNRIhTdnytAHf4KA9
JikQIBhoeV+vc0WeDX6zFI3qoXajcytpCx3b0B+Gn9a3n5/lz022q0k8cSU3lCu+j/DkOe22nrVO
tcK8Bob4+5F+fWkY6EsD6Er8Vo8FDYae0n92kd+zk/SHjs+ffvzVM6vbrE79jh8PSCoIHRT+GMq/
v4Lfz9RfukpX773QliF1DhzZsCpn8rKZHUX7Mru9N2ZkWdndnGe4qOabf8Ob/0dd228v7cuwV3eu
lfVWqn0ujawLgongvpjiHy7tN58bT+fLGFe3b6yt2KtlLg1KgV3NkADNgJPN7kC4zeM/vAnXBqh/
bwmn5rKmwbu9nh7dkW700LElNI4YSsw1SkBxLewlJ0btbSOQ+f65/W5m1KlPmhZZ6/xxNZUoZmEa
RcHnrJLDKSIFnmW3VA8I1vp+nN/cxGna/2egq7VGNFwpE1UGEpfw72qJc8Ncfsp2yQIXPjjI4IZy
5/dj/u7avs76VyuN5MeqKChMk/UiO4xbzqXOn1pp38+Gf0XMfllBtZRuijoyRLqLHHB0q2kXNJ5+
XMf/37KMv6OFJ2nxNyCTSZiRVlO88O9kGT/9lL+FGVCgUbHCJlFlEYHG38IMIOYIM+hqE5I9NVJ5
x/5bmKH/S0R9YRn8n9DuNZ3p6R9hBjhoTHhIb0S8t6b6nwgz5B9uyKtFQyVMAoq6DoqP08XPGwA3
UuVMCdBniudOoNrU9XvC7BdJ7pJO1iJrVMmlauCV7Up5Rwprg5JLzyjM4eh2fQLLRpRH7nEc24Vu
Lfwyua+Dl0peVR4VS5CoPgUjtr9AzEL9pMVHuRu2YfRs5ADxKnoEwAUoO7FUNvNeJhW0TCBiETRc
JXQC6EjCK4yzCZ3SZ/sMG55AAxSZnufTmMh9J5NvDeO5SU9GUTnlOML4ouao+WDMQKXW58wXPmS1
ou0HAaImlqAey01pUgb3wZhYHrIKvvJbiQINBnTIo7qjdSXUj1uzrEHdqutM9va5e9cgN8zj0CGA
eQlGzG4LawHcZKnG6JD910rkLyX68+A+Jjijh5sBE60N9imA90I8uQXlJ+VVqkR6o8ilOtLFlNj2
OsLYYHDEYn4Ts67OkkTZh13LumTJL7qavSqSgJ//VbPe1ex9KmYlCPm0CDyXJpbIv7ZRk4P4WEmh
tSGDdFbybPBFblgFcEbG1iHT7gY5mBnqKnLdZRl3lzB4pTLf1hxUDeFTeGmCUzEcYlhVPRgSUcwW
5JLbLpQY7vAsa9YGxI0yJNmwz8w7X3lR/Ac0AcsI+JOsQRgIq2gxisEWWCy4GrAeZETHtGlqb07F
Del0aFc5ysLi0gpkPLbFJk/VWTiE87DaJm44r7x0Mw7WPPFGiH+t3VBioeSNsE+rnoqYpqKbfWRJ
Ccwj0S+1aNIIG+nTfkq9bEemfq6HjyHbhaBQyq1B41SHFEqXyc6SdK652ks/FJu092k4SyezILix
tOJPHBrLWLCgV0hLQ6GA2FFuMyjMZf5qcGWa7EawLd3KqfGMDJFjmsE+TqveHrKKJNbmQSadtDAs
qpPu2YR1agknN3N8kpgRBw32RDLVJrOFLNw2IANULyfR8DkrZYyebg2RhPy3gHzS0pDuIz+woBVm
+rIfzZtEkIe54HfiFi3VkszYpdc3pDWDtx2Ubpnr1YPullu34XZGtPvd7GLUymuU/J/Iif93XsSk
ivyfp/LtS4y47n+ayb/8iH/P49K/mKzFKeR9siPgC/h7Hhf/ZQIFmLIARPKciJD/Zx7X/sXUjk9f
gk9lgo3iJPfPPA7Rn4oOMQIyUrv/bB5nrF82/xacJChpwLEQo167xDBAyEaQ4K7TBukAIm8XAATs
jENOgdgwkyejSddK+JF2aw2WCMlhz2ZAQywNOmcSupj+I9oxWor+Og0Fp+zh40ifOSqrYRhg8cLV
NAWZMHFtYarxs+ZL+1InzxcQpEQZJ2x1aMIDuXpgJsmOFIbPMnkuFd2BmEpsqcHMbWQZab3ow8Vk
dLBPrAZEG20q0MQQlmZ46szQyU2pm9P9DGJ1o/qkvOnE51RRfAsB7jEwy0OUEKeTaVsgU07dyasp
nDyIPyLXO4wKGXhqTGVcTByhFedqnNj0eapL6RvLoNYWGbFzETnwssuWOAu3WqoeSFGmnmloc6nh
CwfL6dCOs0SwMGq/6omzLcewJIdDR5vYe59QxTs1NtHSZ0ixTbjQbT7rqfsiJi+YwlaDKB0JWqeO
Vic3Mp5KjX4O8qUXMVZvFKFYWJA/IyAvA3QoUs9qy3wRspMQPPf5XWRoW3noZq4sPfahtkgHQgsL
4ZwkG88ixj0PhQ7Lc/JeSc1bKw8fUYgkCNzTlBHWW8X7tGBVOdXWREDHRtNZv80liK/aQLt+U5vP
MRmnvS8+uLLy4pW0yF38DSZsyaHv3su8xhGSf/QTQWfsFxaOdEFBxeu+5AhfRjOAdTNmaD4yad1E
+jx0k7VpWAepVpcCwHohNkC9BMseDaNKtFFuCefIzyYx1rgwvU/JUIlbFVateqy5IwBriwq5CSQN
kZa5HK+kpnWM/i03x41RBReZrmT13EED1nT+DDywLs8h4CkJSEsspQsavt14FFMW0IcheidSNdfu
1KSaNexDeDc78SmZqF04B4ZnQdbmJryjYWIP08uJ1bWSR1DWb7rkYjQaXTucMlVHkK1yx3sLLTWB
aswvFjdmP2MI2YByedfzz2V569J0T5+adhegUle438GBJMSFPLyS6oxoSzMvcAzu86Dd+dER2btm
d7Csa8OdF1P8Y2yw26Hv6xXvoWxBf48R64W0YIv5QP9UR2aaSgGpuMGiADE1t4ykmntG+lrFbNRG
IckdbPBQJ9y9mgNtLwIsHTJdFZBW1Y3IZ2dRY7DGU2YQPkozKP7UjW5XlUo2F2D/agK5e81AhenN
NYKXMZY32gQybvtXbBHnsVOKGUto2bIlygvUTcqzbqaQUAl1TK3t2ArA4Bs6dWuhAwk2QlwPvA5c
Zwv/K/pUA5eQeHhD8fgqINdS/KekuqnA7Bb8ahVD5KtWXsT4LR5mHgQHlbzaTEqYUtylKPZbmKdm
vHOD0B49aOxEcNpWKa0aUXVkg6FYRPXxQehAmhbpS2Wg9y9gG4l7SX5JEdXG5nOgdLOi3Pk0LYX+
AO6z9JyEcOOhNpeyi0zBxEgqv8sRxVL/EEGPVaqnXlbsQjsUzamtbmDEnwWJU7qQOkEqHOvcPCgk
GPoqQe71PMBHROS7Y1Ummy53jv7INj1j0/obSRI2votBTZK0Y67izmtrQizGob2BIJ/PFKlb+IK5
Ibw9ExSkGxpqxWqRsc3Ug/cO2Muosj8EkqJb5ZnWe1LBrIKkrsQLj8BuVyQwQmzXzdCB0mWrqa4C
9KUI2PY1o475xeQ5W+iJy/Y2jbdmre0sr1zWNDeTXtymUm46KIjHdpvr3n3bSYtKNraCRa4pkG1f
OuoFTdIaLhV+H9eRrfGxUsSlVOsvuoSySw6eB/Vg4Plpumwut/UNJOajUB16lBpwEqnoDaQc6PU5
9o051uhFqmnwwcJTSkiI3jfbSu3nUprsDIPd8OCGbImbO8KPd1rsKrZU0pNLIvWC7em16CVEYKlI
p9bXnbz7IIh0qcv+TR6Wx1ZgE9kvsimbG9IFiddailzEYg8csEHd5gWzk2csi9A7SWKSIK0zlUXU
Ko1tAXoNjSnyI6jIWRe3RusBRuy8Ay3OR6EgAFtmI5cfpAJDF+edG5f8ZOJu5Y9E7o4Z8eW5MLVe
YxatUL4VhEvVQXjrmnsVEK+bxyXd+BCTTjbvw+pNLDNgyfEKBrLgW/s8RgGeBzRAU6Fbi2XDZC6Q
dV3SOQ6ChyBHKtJ68jrRqrNREuDoZfNIvtU8RJWt/x6yPM7GoVqMvbEY00s4nEiMWbU1u8FUWwzj
+KRX3kquuo8YmR7XgbyKGsDZnMxFQhfOVKjP7DBXWo4OCSrAWumrVQHEsfAUbz0k3rYKOxiFlYDH
hl5uZakrEjFsBYQ7SR0OhgNb6B9do5zJjWbnHlDMluw/KMt21s1Jy5ua5mUKwmtw6jRYJhoUXAJb
izOAIyduaEEPzcqMP8fAm/vWS5O3Tj7IOz8s1xH4g346+ZAJnYtLjtBnwhRsLOC9NKv6U+rfV+yi
jbzcWuwVsl47qVk0j7o3CX+82Po3Q35MtDXHSvT2foWgvqIzUiFa6opNTExvKXzGLf++SmqCX0QO
dOkqQkLsR7cNQPhCqI5aYScKMlH2LIKnXEIrOHbdkkqrbYWPEsh6JTKWYmJeNM+3g1SHiH0yxbuh
7fa+QeS7TtA6YYvBuCiVcclBbAr6SjxlWQrv+bDuKmvRFvoyyXY6UqKmUlliNaRFHtRei+zRRF9I
5nAJUxiZ050fxmjdEEHOm17MAoMuWhTHkxMWeYLBb1kUbiABn5IKuHhCKD3oxVsVgPWIptLzso0b
q1vP9BdCSTLxKdfUlZqLkyzmLIftoQjrj2isyLWvtp1UOmYCSN7j60famAAdLBNlnU5oHrlfYaA/
xV64rJp4YbjqWg3hnw+g4/siPvYWjfpGngj4Zk6gQzYUy8gCgGgJ4W051pze1XSfELYsFfULHqeX
IKMBYGhCBXyxmmmhfo/mcJeF7bvYRE+tizrPw+wEXQTJt+bt/clPNhY7Y4oQgPtwX5vNp2Tixs1L
DmBmWx7jjr8BC12zorOAB5r/wCb0PgiLdUOWowRrOq6Mp9iLbxFg3HQiKfKeaN0ljUHMH9YPX8Yq
6aXkpxZ7Dx1hIu37gFxHzySkBUy6XLrMYI2DjdQ1CSFC+mfeqe0yQ3imMWmI88Yg4T1F+JTBLKaN
g8uSigoNbKcT2WAYTwkPrqJekXPkVj0Y5e4DK0NDxP3gv0X9WYxXapm9j+29OoaLwnAf+gHFnRqo
hNCTvSxhcmQdHPgPkYRNkaioLogIN1I3bunaUPKcPn9qKVYMr0TfPeEJtYWonqvmZohTb96O6Y07
be/VnFkSELjFt1y2w94C6Nm3zQ3svynXIWX19pC+lJscFqMJAUXW+JbSz4AAbYODt7H2+6Wn3GoN
oRTpPCd6JQoRuYzdbBI8CeMqw5ZZfpTszjpU0iiUrVOX71pkaWFEvlLlGJNvzvRXroY6v7jrxY00
cm8dPflU0k1NjUaQHEIczO5cNAkrKzbfpdmtsTcK7ntu3lXqWemKheAL5GOv/RHB98AtsSs2slG5
z+LHdCDP/tnIPtjX2h7SEYs1xHC3seHea3XnhFI+q7PPUPNXKqEbnoV+hQyQqumfvawRic2Nd7wV
LMxnyXIIK+GSIdCUHaf1dtNX3qVH+jlDFvDQ+1O2x1M27iTWDmCs2INjKd8qenpIUIi7Ssc8JB/S
vj5ZDbzVQUIlr6M0VcqDoftbNeSLc7PkGMeOapA3EvHRVoVxr9TeWzCiAzJLpIx0PevkXgThAkWS
GdB/nF5NbeRrkIzFUBcfchc08yHLnwrSYa18sJu2JLa962CuTycXyPH9Q1uijBUb6Vh2QA4rcyuM
0ZGDygPsmzc4oMtmWJb12eoftWhdSe0qyD8Myf9Ewx7MoQZTcKNMqE9A394xCTPM/1CT/6FA/rlU
STQjmjJ83eQ+Uha9KlVm46jKg97bpRCSctEetbqfGV23LvBed3E4yzRzNgYvAYu71a9kT6ZNUM8i
9JdltXflxnHHfNl7wusY8OrWi1EW7FEH1ClgChiVVY7MtyBCygiPcUEbW3quc4TDSEDloxvQWFfC
hRzdmjmA5TABMqKsjGAvecraUAUQqwBT5Rr2qOiMg7kEKo/YdqkE8hQ3tYoMgrSR1uYaGinZOPWm
xhmwQYmlIsgkzORLMeP01235atK67iZQPZZoQ+qw2mQK/fqVAkJ283wEq97Zbk0SHPARetdOrjzp
8d7U/tByutYeXI811Sa+tBXMUikkcaSo6svvtbsOZH2Wf8Is/v6Kfj+KqTJL6aauWVe9n1DT8j7T
UDDHHAco/0XIxyX2EH/iByrXfdTpcrQJ9G1IFHrow/98ObnM7tVXsWYNWTirMgyCJDVQaE7ZFjK/
rk33QNiehw1dNIQ3iCYSZ8S2YX+o3CsKlm2kZkb52EKLs+Jz6D/ngzTrNOY3t3dkV16G0rPV6c81
Ou5aOdMTWH5/p67twVM+9deHj3nzpwdSpWWueEwZdjmXbXT4D/Wq3Ab2EzvsjesIuz8lbk9f3tcv
88cdk2RiCjEk44W46papcUQGsz5SGOBsZ3JuFMtbTmPfX9Xv3miNJ2JptD50tBE/X1SuNVR1PZ5/
p4qzXrjTfexa+gyri17ps+/Hopfy6yWpFPkUEdSopsjXUCJBdNP4v8g7s+XGzbNbXxFSmIdTEANH
kRQ1n6AktRrzPOOC9jX857mx/cBxfnc6jl2ufbaTSsUpt5qkSPDDO6z1rGjhsKlH5Zuexq4QEwXV
LZ7MXTccSNCpcevHhDp1kfGVrRTuaLiXLeGWysXj0hn3etXsAsIGZz59iXCGebwvGv51axC9UaSe
qQmXOFUdRWl3FgOjXOTGYcXLqxC1L0TY3c2ddmJZty17A0NDeRdUVO/zEYf5Lq2RFgTB5IuJejXr
4klXIgJx+pNm5mSqIaKknh+JKGxDZKpw08sRoHKUZBuheE7S7BC1FrXV4pjlZTQqpwOjEiIVbyr1
EHNDFhvjrW1UXwKtYOTDXShXJ5EgMoFSsL8gBhWtMdsLiKhHmXO3S/cGJQ9pZWrqhYrgjuo1CM+h
/mZIV626KpOvkOmS1wrFrYJa0oPMO8NfNlVXKCnlZLuJBm9gl5K3xldYqK95jIRIZp5dBlRIhjbE
G0WWP3sJKZOuod+NxYA1ejh8RArzHMuaPjr51136/9+rzF9H1+sV+5+n3786zD/j99/bY/7wEP+Y
flt/w327huTSz5vs+f85+7YITkYKCh+GCTbfSR1Bwz93mNrfAAOskgACWXXm2/zRb7NvTWS/zhdL
47hQsKT/hVQGaT34/+X0IReC/5iqiGEFE/tPN4bcGAu8YEkH0/BxnSDFRuSRGUIRdrPq2xK9T5Bw
DKKzIoGJjWyzDv2To0kVf96sq9xl8afibzdEUfq340I2FmsmpKwjpYav8jSitBOaPcp0O9WyQ9PK
bk2LbiQv49wjBgYj3swA2KV2D8saObypFJ7cx3ccHOSYFYJO6g4ZobrQcLsbW1dkzh1MTIQB7nc3
s4UZs1d0Zwotx6yIBpSM/imcTSC+PQSXVnZCfnKeTx3+OqPcJjJvh5k7zZA6tG5liAoRU+ny3JLJ
NzVPxDPVKViOsHpii3AKsr04yNA2iE9VnDkVT0aCe6E2BiJMz2lwIW9hbL2UXIcEUIzc4rap7Arj
dGJ+9eI+IaGlae4ismrpoHJCllq2EOUt7lgkmnByNlHBARUwmBm6+0zywNpIlbaJxMnR17ejr9Do
u2QoiIOTt8Jh6PGz5m7WAOGcnxvlonfBMSqTi6gV2zlTTFcWwmscdneRQY9sWGeo0I4qjNfelIjf
qChPC8T7yzvnVIpamb+py6C/1fzRnHVS25pHK8caScumB6QN1pG6ZUJ/EZBvCUWzB/m5k0b09j3T
2+r7kF/79dTB06Jo0znv6zvu/0Jqcb4au04eSFhILhzSps3OfduYzUtHOzJ0wb3UG3QQ3bbMGcgM
2f1UVF6ihA+iFFyaLt9HaqzD/UlBwr5xNaAiLdKT1kS4OKznhjW5NfTe0Glu2CkbS/QFK/kwtO6T
sAGB2ExT9Ixm3vUTcbWYUSN+W+4Xo976cpu8ycMlJhM2WnMlZXWTMgg1RxwNideMtKXqlVHuTcTj
pc5umLoSPmo17mxRIXagckfY5yx974T+bpmWPQ1BmzUnuOsHpSAhVvgaTdILq3E3iNl1Who/j+Ab
lSX73GgzdsTUDZTj5gfrysMs38VGfjUGAwglMCjMxJrihKjuE2ve9oPXhONmCoNjqC9+qdBBYwRK
sqeAdjNr83u5Mk8kNVV8TpY47aL8ZqnDvqXQFaLcWXjIcLpV+b4W000lrlle1hY4kxMiNcQYHfGi
l6I+a/E2q+A9JKwNJg2/wni3tKWr8OQV+7Am/6xIAszKS9FYOHgJQl7p/cstEBovRE+l5Pt4upOk
J4ncwUR8qfhHO867IiRcgBSRyjQ3TAj9MrpbDNGtIgtLop9OT0GI4eq00LW1Su43Cc4dDEyasYnb
3tHJR8umbdSlZGfKd1K/JlQA9qGrSvdF8D3huzKb0zXt6EStL607Rk2JA1E5G6PxMPNzJD08qkbC
ux8c9Vlz2mzYSAQYyvFHWL2szqiitqWy3SrgleIOYAsJgDFt8GEIt5NOANf7wjAWmJGCCbjrcZbv
I/wZ3T4VP1TpiYTkpOCFnav4eR7IndnJ2bWJNktU4dO4E/KegsnN2PZJBV+85kNfOlsBPqTGglfJ
vkUAl1JWJI8sp8ko99bsZtaXUbyyE8yL14rRO4QgvNmBvjeaj8W4NsSNLSzxjASrWTfiwgDYr3y1
TFVIRfDFVvVygiTG8q1mJMGI4V4hoHiJMGwJDDrzK7b3niLExJ2ufzTjlvnjUjjF+BZVlquHe0Pb
LhQgMRL+THkmJ0epSSm5mvL3ZiLP86sKFRvSykuEeeGHW+/v9Gr/Xq//cvfQwJYZMjfNn53Ek6ym
umjFuEJtr/f5Im7wVNuD7Vr73Em94K/2a9SzQPRNheezNPXncr2frbQul6nb5O9Re3gNL6H+D2Dg
f0XhJNMt/WnhlLYfX7+vAfu1dlof5TcF2CoeB5hiygZh7nRHv0UaoBhGIaDpCiYSKrYfiickjoB5
GCKgGzCpN34rnn4Br6w4HwhQMp/eXyieUJz9VD3hWUAuQM0DbtGkbVzbrh+a99/YqD2AWerofffZ
UVkL2kfMGnOADdEeZ1znBEzZxAuW7uSNOeqj6HH41N+4LW6L0k7tl7deepiq03iKn6yBXY/gGeZ7
/NSK76LuJVPiJSWBnXnB0XSRDv3em8G5v4vcmH0inuKPWHoMTQ+g5iPQgiNkHrs5O/qXeqrHM/l9
7GjqYjstoou4Jtkq5MJsozraymLojqVfMn+NJZn9WusqrGeLrZQaHq55Mrbgv7FTSjaw5Nam6KEc
3OgZDFxNeqc4Dl6a5bbW2miZI+KTv5m7oNgc18ifRN/PkrLJlG3kDTby9MElUXsJOEn35bxXJa9P
/DB5CoIv686andwnFXvh5vic1dw+nUx2i/xUDJeas5593kYQ9mxubkG5waCNbzXq7+SEYKijuWxJ
b5mc7FvM/+k1T7jloxNcmXWzOQzvWPGiI7qNo4MBj2EmkTLit24fbJ/TuHuZPb3xRwaXC23RfEuF
0zw8xzgT7sfePjJ5bFSPcpMYk/3zhEI3zrwq2SX6wVQ28YPVeHNpqy/zUfRk0mt6Hw1Gj22qZnn2
yd4mNllN7Za9fgtklvC7aWOgni8vbAMTrH36dmg+xnbPqq4cn/UaW+R5mM543gzGvh4/Momv3kg8
7pvk4ysUHmeJsCY2fFf1rFyj/PsQbezWkV9S7KKEcAfkGDNbce50ysmNbNmiZWMr0+ASsP1ixUFl
/0pjycqU10VxRPAOZMH9arnhypx3/JAibvGfNsFdYNnTnrBU+bV4Hmy/e1qTtuIN75G2V5tTbREl
+zEOtoIlnMBVRkousapytV8je0xvLebr7p5bRZ1vboc+ssdrsxD3WL6o6uNcOQI28lZlYgrm5d0k
kUp+C8r9gH04/j4bN7324oiC4bXMvlZm4Muwk7iPwgnFvziplzF9iYZtwvjIlm0VCyUYZMI65RuJ
pb372JbC5tRWfviUes3bL+fWf8UZvc6G//MZfZyL8GMWHt7fm4+//5/0Dzrc9XF+O6UtYmIsDaYV
Xsp/0ekyCcKahsMOaRXMux+PaXBmdHy0fBzfosIf/XZMGxqBM7rBXZ2hGIKtv3BMoxX7nWNaR3tm
KRo8Nm29vfx4TAdZZnRSiv+7FtxMxq/qSNTuM1MZRI7uSGS5tCd/jULHl4oz7v0yvY3lpZb3JBQi
FsGciPKqOXbYbr5Fx8jc4sDVAfTkrlFvhd4NPxY8wfO2AWsh+qlx1cSDlDE7dsbEzxpiiR1+ttCc
JNp2n2mFUkQnEO0457fPNMaO/BTUtx64zJ2mftM+I7RfFldykW/i8ZShuGrnN0lyJn0rge9E2iCE
fAPM+prl98G7wNerqTOXpbgVHQgVXy6sk1pyi90AjTpRXJLhzuOa+Fp336FU9MVW+LZYJf+eEBCR
3xviC653G70YTRhQSjZ0dvcynTH0mo8KXIQT8U5J6ErVSap3JZXpshb8x1w/LDRcXjs6ce5PU31I
n0h93Vfhmwmkg9EYVO2WNLL7trgL5l1l7NSTtRXaV5FJWQzpQHqoZm8ZsHHP7oDRuXpgKdEGT11L
CBpoJr+nroPORm9C1u1B53D0YavQjpvH+XkUfbpe+Sq8wDogCssm/wGA9CpocObNh1D5+am2x7sP
POH3CECzixEeKEXhznyxpuw+iaYvLuPkgJ1NIXO0jg720la/Rw8rjKm0veHYvuMHh83xIIKwtXbL
YW5tupHMmze1y2JC0beoPZpd7rde/C3sN8ZbYJ6AUUzfYvvjAgIeZa2TQybwx6+8IMbOWz7K+KtA
KIWxVudZN/R5UX8o8iuMoIxi37zSJzYwFiJun2w3SRXaZbf0CjqJTfmhq7Y18hP+BoMbwTHj2CaY
3B5b0REjdqJX8RHR+VTuJg+CmR15zTYAXex1PK5OFvNBMR8YRPR38UjO+dloD51wSG6Jp+8Cjz0z
cFH/nrtM2u0H3P0aXH7zIeNuGj8uIShU5pSb2YmZOF5jkoIrV7yY2MMPTbnrnstio72NeOK50Ajo
9phJ1CEomLUTnL+pD/OrORKdQco1oeY+Wx22cPpquRovJtoE7l5eew5v02vxaH6Ul/CyYJAnwh6f
DNl3jK9Lx7jTGPcKx6XkmtkuubuwaEDOQf68SX7wIaGlZJp0J2RONJ+neZNP6I4OQ1TeIvaVCamQ
4iGLzkrvIfUCvNI0rPE3FmvtyB+Lc1Vvgs8Igpi5WcxNdC9/IjNRTq3Xd/6g2eWuBH/Pz9xAnAlc
LsG3edjy0uZzcC53+o0satUtDKqK+dwtWy1DRUgZ5k1cvcxYzNYvngVqFfN7hFVF5EqHtNGyf9vR
R8M+VDg0bKX29COQ6wxffjffB/mA8sdPU1dFAaXto9qAB/bcSwR0Vm4jPRiiXxiO2PPDCC83KVas
0q7B2NoJzBtGd50dZWt1MMDngp+1lXcFiw2GIWNBDshFqBJba1Qn+W5dQ9mZVvWS31fXFDAPkavz
9rOzUZ0bDzliFk3cw9gox0PZsOl+D6aDAQkgSa4s7eXJH3PSKvw2AexyWN6Z2JD5OTwNLWJZ+amR
ryjR23FbEAhITrnwND6mKlvWiMz5JUXIYVBDXTLisR+DPPL6yTMeK4IqE4Y0qo6N1JNH8VxX/bd2
LW1bgpv4eATNNjAumKRvjfq2IbVZd4TmmFvgou+0eZd8g4kyj970KqJjIZeaR2WeuNxZ8TYQnQ4D
AhYA+GSZn3nlC8pcYqgQqbSfxiZTPcFVsRjUXj019912MXj301tWfQpo/+fyoSVuZNcokKaFqxFf
x1B6lKvLFE/M3kQvpgcIvXZrOc0jPgqXaMJzLt+b86U4d03sqslVb5EkwjsuK1uT0sYnL5JzcVhl
Q4CXTqM+AcPHkgYUJh2XrUy0IfLiTUxxDf5uJoqmfZA/Ee11L2q3h6Y7GHwt8HNsviW+VD4uiYtT
ZUTFIu8aA+kpkiZzM8lfeuYknZ9Nd2r53LNV43QoH61tmdyAVZVc7Y2t+jWiy2ar9XYcngLYDVTE
TYsJJD9LxIsaw03TH8HqUMmpSBSUsxAdEtVlMDsMD4Gc2VCqOsQRDAei8CZBM4IvwhU+gjcAK8J3
KCiZtCozOOuJr9RjpLGcWtVkDDQbdV9gdC3Dl0y4aoSqq4RgqsJlwDUnjYcxP+iVnwyJlxncmNHo
ymiLUR8z/oDUVmJGQGecGE8R0ek6ogbgXGDaDC7pS2r1PvKiNHIGaR+1duUPeyCk4J7x47zJEQgu
n7NnKHymcBKbGsAo/DZycCraA+dGW6IsugNeRKqRCqutwLrir0U2MJiSOwkUeY8ZZfNFuMEY3bE6
R4+lql/JffxQfoPAUvhSC0eJJbaHhmqaVh3fQ528GE+l230jqTfgyDuUMZqYyJbWGz1UpTZ54W50
VxWPBlJe87umkn20Id3DIh/GVoLK5Yfr3G73ffmMDir+QBzXb/PVWWT3mxV7ZeeW8ytZ+b+iKMZC
8AdF8TbOsq/m7//zRzzh9RH+txxWLOYOlMOWpegQrn8YWrDp40/wrWlsRtc/+efUAtsaij/Ukwwu
TE1bZwm/lcNrNpzJA5rrvkj5i7a1n/ctTC3YKa3bYIAA1MM/TS2sMWnkoqiIv6s+1Dr8rlmUd2b6
IBI61UXTQQqBgAwNypYZfbJoMbn8JPTESaTHgNtlHUFMsoq8YKAh40p6lZKA1CCU8tB2db1kIZvh
SjrzKmCD0srXk+rEg/IsNBW7BEHak2GU5Q1N75uQvs41+auifs5SomfWJMWCqshCF2Xq3mJCxA4q
p6QJNXSSfpU0fzSU7EY+cWRDNU0/ZTUJObhr2TP1ajPWensfllDcsP6EMR6gYnUDZVpw01Z/ULY6
hVpDekqwDrUFLfzqJSotNP7p8haineowJgxBRIB47giMcBPMSPHqSsJ9VTVXC6tShmWpwboEfNBu
+pGKrT9PCkwDC5MT61V8G2+C0LlVn1KNGzGQs3grCCelQYNuVYGX6IMMvZFxR9w9Cewi+BLX20hJ
y62OBDSuh3PNiCArXbE1j8L6pVVy5rAc1sbqv5IpazodK62y0aZi2zH1roRDht0rlL06FdgLS9sO
iSpj21Lq3wpWFp1qnVOlesvmAK3FfBtT/UnUdrVJBjfxN0RaWF180Jjc6CHizjZbPSu2BGm/ZNAC
1ouPpxU/ovoSzr+ExUEkYPZftQ9KZXoGYZ5yYKL8Hm0F+WWcXnqsMnKL21eGmcd9xYi+St4baTlZ
2nOqPoXG00DFYZai1wUVRkl9E8HesnDBRGD0c8KXxV9ubo3o54ZerKLxwDGafDhCrPWzuYtvSRT0
rpWogieqqIDqmLoYCJpEuvEQHRMLqWcnTGA15aMytK61sBebmu2kiZk7dg/x0pwDOXzvDT4fS3RY
B1Hf2DMAzkrezYTsFrlxp+bmpiRHVK1rL4mmi6SPjkLPU1fhJhPbazeg9hVl31yAq0oDUxSL9d2K
XY3gr/ZwWEd4rAFc1hg+6zh0hx5eazLkj135ECn1XUuEdyWGr1YWeWGAELWRej9aKAvyWdx1DOhJ
ASnX4XtPUyKuqNhqhcamrcPylsWQSv0as8YAOwqzsII1C1bEi8dwY8GgzWHRKjBpS9SEMozacXWG
dv27sfR+sEJsMSP9Y0j+X3EnMDiT//N4ZPv3/2mAmGf5HwxG1kf43zsB/mOOfEQ+ZLOo+v8u/yUM
zJaxbvCJ6GG2vXrS/nkn0DC+KYoG7l0SRdxojCt+uBNossqWQ9GJNMPk/FcGI+Dof1bqrANsA8WW
zPNpIjjqf52MhIapYIZAlNwtSPlWLEv7yFqchX+GAeJ9NM9UxoUBWv4Q+rA7PZwfkr3sGq939eop
Rkhauyht5f5s1a7k1Pu0fqJNvCN2nmNtNimFIHSWtLxIJ9uKMsSussBfJ3+9+LDU21D1EPQXL73u
UGuGZJLlB9nYyG/85BQ6geKhDa9SLzlNtRMJtkbDza6H01/bMOqQT4pka7fuc7wqjPleQgX5/a5f
5+3lfb/WYOotnh4ydVvGNKMhSTUo5jN8UxfLemDCrOlvZeXp4XcRlqfxVgADxCxjEsECCWT2ESNs
kA7zeKtuXBVfDOWxxgYTZneM5QW4VYhPt4X3sa6cUr/52E0YwE0XfW2Tbh52O5X+O3iSnHBrMQ6K
pWuL3nneCjVxOg6nop3ehdSdR+tm3ZyTiu7AxRcQxxuBvG6Mf/lGVTx83Jbj+8bm8eJur7yNlHDe
Y3i7CbVduMmBnexBdBaX8tLVX2AseuHFuoIqeJI/2TU7wlv/Mm162hC4XurkDSrcTo/m9xNRgkug
y7Y4kHjmf6Wbr+agXwT3XribnuMrU4YZlGjlGNLmSb6iH9uLPjY6+2Wx6Ybsk+P05t3J4Q/m9b+K
fToczFPt6qeQebvt8CfRim30xo3jiKJ/OEnnzmESR5V9GhhIv5NxDmIcnwQ1emPb5+nGKIH702W5
b19925Yf2sKzSa/d+xoSc3+wH9AGci153kPieDsW7i8njAZvmJns2N5luateitgrBs8C4B2bNA6h
vYAovMksWAQ2oVu5uh+mb0q7Bhxf+8f07eH8Ydmz6z3cX774WT5kHlaJX/sM/1L0xeiEC8YUvg/t
so0yedugLhb1SzJ9tXwC6abTdlZRbBoicUTzyJTGlA/miILkjB9kobNhj5E+DdshO6n6pUDvVW4C
uh9z8mbYentexecc3n8xzaCTl+OjIV4Tesvp/GmMDpIUictC3F0jqg58z/lRjvw02Kna0+Iqe2b8
U3tkXjEtb+1gV+IWcoB2BQQw0U2fFnxX1aaSrtL0JiX0ABWT8u8sFcIjds3HAn1B6OApZ+FBr5/Q
uC/CsSif5uoqiHtmN6V2HUTfVO4VA9c9QPOEVb6P15JM+Sg8MeTQ8ejZ5Yvh6h3+cTZhl6m4q26M
iZpjT8xwb551422Zzn2K+1/hw3DJO4gAEVhvOoRttv0FNled18E80oRFQDedUkGI0pdBrpQSP3fF
N1360uO3RB+vQ3Yg6j4d7ybQANmBVIgU80LP/FK5T3EBMYsxxMfmORx2fobtousfp+q5OsjFSbrL
G5cmOxQ9a3SDFyYuQfKWSNcYlEKcYVXbayCr2v7KRkESHyc9dQd5O67yD5D1cXTB5BbpB+1tUV+W
+BnlS/DKu2J68U59rZ16Zz3W/QYZC5lQ7WVwAfzhNsStCR6uOsyFV7lIb6WTeKg7XoWNFyXZmmf5
hgVCetMaXD02hiOr40O3pRSODzxpWufi0MkMmd6ChNifxmL891hzoVieGh8i/BWTP6lvLL2IXbNI
4WLeKACvkQibZpU3YRclR4Z/m/Cl6DF5DiAn27u+OErNvWWs6ym1OtXNC5J/LAVclRRUYnjspbsJ
nQbk3CF5Hlk8sXlCPAyrgZnUiv5MZjs+MjN6FAan9RRYbcJJtRBR2uZNgFWx4bRl6MR6Cj14/RI9
UY0ggUTi5fWNk5hO8NK9VyBdH/hbhby/okmgiEQ65ae2E7xrgYcjCUq4mm9bw2vLZ5V15cvaSphw
MRyJUdY12mpfKI800sp7CtAN/uDxNoCqZVn2ojy2t5y71tqEg3NHP9a9SV/ppza65scQblDCp5Er
nNC+ULyFmafxeXS+lvsMt5rvLEkzlgNBhQrCjr5LEnx6fMDsDoA6TL5ARXWYmQaZ2R5HGIEAQbGN
uV81DG+GaT+aD8VwGpP1f6v0EGh7nq/Ndxb5WPKtArKonqbwU3dN4yFLPmYlJxGLQypMbck8lel1
hIWJ7HRTi9olnyPf7GK8MC/gbmOGHI3CLndwWXipxk3Iz8t8Scbndqpdq+52GIO8Be6vJCz40j1z
mDhqX6BfUPR9muIph38841o4NOG9wZfCiO7ZD5FUhqHPpT5M0dl9N1TyAnZisstA9gLlA12sMDg6
poeWo/E8XlMuge/abWr8hJskmQgbsT+j9xm6V01+jlXq94de3kqxPxqeCtm72TCV2Eo7TO3Kg8qa
GdNS8Ck4Ynsx8KSPIFQgwjNqOYgS+FJcj57ypMMw5zwJHUU/5nwU03TXSg+69Bo+N/1G2w7h+1w+
vejYgnkV9XbqWf4anyh57QDJVx1cq3gPLRdPzRqcxicKITp0K+GS3FnE2qReRddnY9w4Vz4LHgGi
ikbu9zrGVeilaifVgbknCpPtDzTORLhswk+mjjJmKvjH0iUymd9RO0HkT8TWwS9lT+futZhf1PTU
YIkCgZIfxMYr34lMWAEB2rBBULkgvVleq5fmc4x33acm2fD6pXp1hpi47hfRCbV9rGwF5U6jMpjt
arhGxhG/nORO1v0cP0zyc6CcG4KkDPFJGW6D8plUpzLaWBFZa/FzHO/MBGzWTZleUsNWD/iBCMzu
V8gG8NFiY/Hlm9pXxcAZvAJajqKxvodJt77PeCwyv2o2g3hohF19KW/ZW6cT2WsDdAotr6fksRmq
JwgkDxwxS3ChZ7kmbu6UziPXqI8Lygm99iDs+K6601dicwvxCz4w/hFtLX/aMCdFvbQtVX+cHdHm
C2tZmvdLrf5f0JfAjf3DtS0jxH+kXkXvQ/Efe5N/PMqvvYn4N50p05pYAFsJ9gUdyK/SGvFvxCaY
cI00HW0LU6zfehPjb4bG2MqSScbkmpD5S//sTYy/sfuVkGRKsqGqkvrXhMk80L8Kk7GPaBhIYNKa
hqKKP+1sBauz6nbgRmzK8bk1im2O9y3sH2bpqepMjwGWH4qbNn4rkH3K/7hO/iNq7t/6IhUgiKST
7MWETIbWt766H4Q9QZ4mSiMxIgujU8F60MrfUu2bNN4vwn3enEbrm0zqxw+N5O8p2X5WE/3ypAiK
WHqvJo1/40kuDR2ikCG4RsOiWoxEbgFT8hZLlokaD5QfR1ugkgXJCT3YveF1aulRf8BR+pM3QPm5
MVxfC/4NtvZ8BmzUf3r726we8ay2bIrohBa0yjo0k/ChqIKrBCfBcCXWen01Ogo1nIjUNWZ93DbX
1Yw1FIpNTxczT5/KV91K3aL0JaGjpXmUolNvlMdFvGJa33ETb9WcPPiPP34rf++dVLgC6XjBYmBG
+tePz4jjmFTPhndS8QeyQud61873FUbn/6fnsX66TMy0NYyy5nmydnFEMr91/asOFFeR/4Sk+u86
/fWCJA9e0oCeIWNYZ7o/XJB4KQMplEnWqV7YweeBOwIqRytMCIjNHYfFXmDs6p2x++Nf8Bdj0L/4
A9br4Ld38mfjWCQJNXEoNc/TodmNqE1PsXLWpo0xnVFQ1A3aiSMriz9+WmW9vP7oaZmt//jrVrK+
WHHOG8sJxAjvFOkfFde7qjTYbfy5YvPcfktp3I3qOUCZ3CFLntJrSEu9tCygKHB6wyQMZ6MJzSXQ
zsi6JwYSHfv3UnNz5RMIjVPXTwvQ9B41ZxCf6+lAQPGGYa5WkKJKlT8pe7kzttb0J5HQf/quMhb6
8dcbhypqIp13Vage5vJgid/neNsX30fZG4fbDAM4ERcmEH9yuf7OuwrrHLEiJypjKe0nF1gwCRCH
awBpVmZuNXRzjVaBLWIRkOcUkZ4a0B1s//ijlORf4NQ/fZgGGXS6RKowbsqf9w0d9gLoTrDcoh6f
UzpcK4kl7hQxehbRx7RR4U1yes7n6xw1Pqk4Nfq3TJU+lQL/eMHWPwvvJMbaRUHkysekoQGfCP4i
uymOvxdNyzhmKP1CDmkHKY4ABYh1tKeM1MX3TDcudbXPEYxII9EHxMVK2iZcCuTvkZNiuZfiu8ra
N5rki325y8Eb6LXwni30YFLWM3NlWDNCZWNriDc7Xnax5tRyu8e/3vTMkYHTZshlTPMpX/QdaQMJ
ojoReXRmsQgXSDZP+JboXg+VxpFpp3Om4RmZeXbVz4g1J0+jLwjrN2I6ekk/5XWDb/ZqIjRoS3Mn
DFSqRLXJxB4O81udi0SvNJ5U3dXxR4u4ctCcuKCVj98VJPeZ9mhKzUszK4RcNNO3ymJtbYyIB4RO
fuGbzHg5Cy68FKKFPzE6lv7SNu40j4qviBiBEyy30U7J4MdgV7AYNilgDKX3TESAFHwnbouEFVZD
uluOxqZTEZR9qN3ZAuIhp98V6zgoV4UgLEXLEem5IUuChmmWPJ8TIrQ6aRdZvgrnx3hhnX1IFqp0
icSO+lksXIs7btpSWffBY1Ic5rg69pH6nuesr42AEOF2/pgyVSPoS/syZj4QyIei7DakYTC6j/Ds
FMmVaIKkaK7FqO00OosRbfiQoSy8WVLlClxOMQKsXgndlui46CNjKxHiv86J61KV0hW0ir7nTkZv
ZDIpCI7psk2avSa6vMKWYXuLmGHMgR9FL8aoI45IjwBiZumS5O1hmkTH4g2tEg3BEbliCJLyg7TG
N0nBZ6ychCW5HxTUqF0Ac6pSjlnAdlluUbz2Evmv20LE9wzWKRDwQwJSlBiD1tgVAT9geqmcvJy+
UlO8n7KjwZxDXTQfTFIYFDeSrZJeuC94Y5qq/44YAf30PgHdj3A1LQLYKrt+Ae9RglmAVlUw/4DU
B+0/R7wJJ8lOq5kqvnvQl9mfsvihT3bqCLzrORTHvdrLG4HMlrLu90vaY+RNd4FwnGJaRcFb84ZC
L6veSIRC82TobiThC9kK09tcIhia/Uyk00s0fwLoMFeV14eNp6mzMyf+gv5TekXW0ILSoTWrl5cI
mEwM2IfmyKAKGpHC8vekB8QDXJHQpUL9JTYWO+M70V/CPPygGrI7gpfIQzYjbT8K5mc25nfI6CLb
oB8OBeZyauQuCv140T5mw6VadlX7HMnHOXgVrGtJMErW3Uphop2BqKHq50Rh8QMgqdslgIsWXkJL
qpPQE9dAYmFh6Nu2PFbT2whZSwiwrNfAMeLSU/BlYDhqGPXNEgI5yqTJfGcbuij6Idaj3aiVnrF4
wZIdy7b9qAVGIgwkNZ19ZmmGli2vv2SASTZHmVbzRH2+i4jOa/OjuPROtnyfJ1errxqxVkANKuWl
XY1Wy2xjs3WS/BQX/hzzmT9qHfyS4Vy2bpR/KOI546r6v+Sdx5LrZpptX+VGz9EBbwZ3QgAkQZtJ
Mu0EwZMG3ns8Wc/vi90FVbdKOiWVoqbVIUWoovKcTCbNb76999qsi6tKevPFZ6GpcQ4z/k+hONAz
JD2rAsAwhhxdFnoWfjKN+ZqVHHs1XUcZNCujY/Q+bgfhmSDpDgrGSscYYZEfdIpowgulrJr+lhZE
+gOq6jm3m2xnudWkjpiktZv4IQ4LqQ7Xo2Iw7QAKxHXa6v1Hv6gwOcv+uWrZjOZ++KoSEbQ600gz
wH+myQ2FWAl3U06vcEhdFTgqxDVoHai7NRpiWz02wkbrXmPo15qr5U+yRcJpo0sP83SFt+cageFo
4j0Jgi2bWe0E+tBslDTA9OhzHydnNq7DyNTsOdLVK0Ew0nID8msiCgnV1L61V8vAP8atRDQpr01v
Uk2UUulFG/EntYmMx9QzuwczM46JOawtrWV4JfQbS6o+aWq9z42rFTuhoVEea0nUM1jwow1GO9Rm
AmOpsBuqZKtjtl7EUKsHgNmSJM7tpmLh5U+oabkO6mX2c5eUT4p6iry8KvqORFtR7gad4aQ4bPoO
xKsWOfD4+Azr1MDxRhnnH7WfriaxsOHZrhRWwxnkqAbLddHPA8KJSn7WEwVxWnuTyRH33L8s81uc
P3TraMinwXosc2SB1GcWEjsMGNwK/F9cMPztrHNhhecaREvZROi9M6IP7Lc5PA16hQLRXeqkOyiN
W0SsL9Sba+qKiBeOILqvtTT31wa4xZDbxbGUGbqyqRQAV2TRy8LZjUdtq1AbpkE7s3AHGcKwb2Tm
BonBRI67YoYLfBcKtMKCFfiMORWAZuGtN5rZdWyLbjO0dK1owozsIvXPlTG60Gq5ueRl/EYt7x5S
NVbm7bCIyBB8ZyIcUhJLu6Z/0VPz2Oszc/DWl9xo9ltrlSl6fZVLU/Hq1Ao3g+IzPEHf+hy0pdyl
g+TqpeFCUKTq8BykRY4spmPAYxcB0/jWao5eUgIzH8JDA1yMnrnHeLFT6KnSvDRWfCgJtWmwVJQf
YcZfZNFKOu5Rd4FSM3WKQQgfk1DJ3sv+UMrlKg8lWyCZwCBUjQ5jsrGSF7WTjnCEthixYcbq2I8+
FZk5pbSdMeOr9SPlzoM7p8k6s5RjNcrrAI8At++t2PneRPpeF7M9tCQSeDurxcu4MBqGJwuvHJVd
ZaXZSn1PWvUUzV9S/NEl3zitVrx9E+bM/dCcIXxRsEUuoIk5dAftXlZA+sCQis0HmeahqCIDy94i
ASfMLA5mxmESK2ZXCIMjFThhVyCkj9l2ZKvom3RTdNB6sFOLeEhr2fR0auYmlaS+4B8KvUYwoepr
PxfZtsfZIc4JtjmvKb0Yrx6VUpyv0SBb6T5ZGHfbc5ZSQ5jfkODzAnFqwdywI77y6XMi5mdhSdV0
Jr9YRFRHCl7pgVpHCosKU3QCcVLnApgqWY8qid5ZYaWPykOBNGhI0YeSpEdJeQuDFzU/ZzRVYW9x
OS2D4dqKWutgpLMDTnmlhHVM19YpLc0Z8/7mblkvPgmKeDjEZrXpZ2vjc09hZrMXoKpbk+7l6pnr
0VFvcM1lTyKMy1QPXB3Ch69nTs57LJRQJ2PgvMXBbOVTO3yq8XvSvdIVse6L5FOQhU1j9k6VrQfp
eap31uDbIbs45VCZRP4Y4ho9vIN+rnKcjQhWvfxWhZzK08l04p5XhQuTuq4k4C4V7a3vonYo8nA/
tzTpYUhD2zDkRwP3xCwDToy/i9JDZnarNvlB8ZKolPuqYteHnwSlisebHBPiSUr+Yo4yu2y9jkBK
Tch4OL6DEatto3p1qW3NGFYTY+ra2KclEqae7eCsKTFh12I7Q+FjFMtlLjB3pnlKUXDmbdJY+9w0
9kHDlZKKYckMf+Q44bqOxiqz4+aIwxLuiIBc3L1lxnsvtE41DZSLc5S1fAsglL7hMGBncvXqtyb8
YWzzoibc5ppzTtccogEPYI/d02jQZ4Lk05BAxC7VZwXnrImwj4GBlUYBc3ytop0eSTu5qS/0Jzpp
ol1z3XwpeNNLIqPT9BkHAOeH8rGSI1IIaEHMYoqUjFb0EhAu6OJ3Lc5OivDULZNkFcNjBxQJOphg
3Rvti5eJENdzGdyE4jKnrb04y9PSZ3JUk5Vi1C0V46HUj20A/trXHq2Sere5jeSNEEevfiVBZKHV
zNGFXTEvMItIP7d+Y6vmXU3KbWHdOEhQpf6S4ZlKp+5LLmNkLhQ+9kGD00aX5p4Z0OUYQ2vKGQeV
LbiMkOwE5LZBDI4KtI5Cv9RkbzNn4EhplR+W/hbE43bWyzVrt63jG0g6FmAAkyI/167FCWzuaSJe
Ve0p9FOKSw5qO+v2QpRDCHPNyHBKqdlmxoVA+3ZIkHz45OiwjhhyT1yrtNh4GQp6khWsZzhrAsRw
MV23tPq13SWAMWLhYLDInGXCxhCPlfaUtQ9+Q82xWjgqZnyVADXKUTiBFFABls4VuulZQFzu4ifM
IHZJ8TNSjq10AQf9a2JQKAwGGE8WN9ge5SHIsmmlxm+V0Ltj9xijXapgBUYG7nUKSY9TgUAKK+au
qELHpMc05VwbLPFr2VsG9x0R8XGmeTVfWabb1PFD3xReXYdOM/9I+DZ4fWgw7jet3DxPOrkDGa90
Af7HKpCueKUmxwhYjKrvIbwnpX6NMc96U6nmmwVdN/6SPS+24cBHQ57PA1ZxLr9x+1pbxBjHr0CG
QQavtK87IEnBWUftJk/SmzDXA8pIL4rWgWAdp48+UBn35+musr6aWgKeBpo22ottSf3keNcG8wDJ
8BioMi758ihHeyW6Zd2PcrCtZOSDU/FDypWZfCdQGvQaWz7POO2dPMFRZJAh4FiNOEVnzGuv6atp
FKGHnfEsR/m4sA1BaW6TFpj87OXpvVwuptUxN37EWoL5OD/Eaf5JP+BKaZEtQz0izxxtEhkaI0iu
KRxoKKxB55ClwG4ndoYPlCY8y6q2S/k86IDJ9Do8oU52hvalli8mmtakyLuGLETecaJVXyWCdbUJ
FnlOPXQaW6+IuQTBJtW0dQ0gcZhO8synZ9y0GpWM0ptcb0FY4kCjjIQgJ0BBemPxUi5K1WloSX0M
n0rB+j4cR8awM98yTKH6HYLhM1Uf+QX6iQSG+a7Av+VS0uMFCKneHZ5FiPdg2CQUKYtT9kBmb+HJ
aPj9ev+gJo9SeamLdp0GfFJ5CanoDgev7GJXRKokrxSPup1W71P12HHbiHDrUQOQ+KpTcRVIqtlJ
MBxKRDTU9DZGbLm9HWbYvZeycR7F1OH74EZCYD9tNVvzeWnZTvO3ukXRhYmqvg6YGVS2UB63XBTU
szu9cusLGR/5t5XtusYEy3GcJ0/kdy6FU0yfq59SjRz0AucOfXpNqsFVWWYUuG4pn4RU7dxYIb4z
eqXK28waCHq1py4gaVH04Yj7KHyUuan50o9E9HozdyvFmavXTuFMejDUblPnT1Vy6IBb/TIi+7dX
pZBHsKL9Zhzo3Nv7//nK26idTvfs6//+Bwr+V/P//utP9Kj/+fu/euVUumlUKqBMGDCGgRft16i3
bGGNxu9G+F4maP13PUoDrgOuixMTpR8LKefvepS2SFWKaZIwVE30rH9NjzJ/1hSwyoGuWVq+dSQa
S/1pZqvCdUyLZmAkXeFFSzo6eiwUy5EpbR4GJznS7S7MHuQM45GcczSskzOr1j1hPG3Cc02pebOq
nntFdxb08aHkmD+T2tBhV1fNDOeDhBQTEF/sPhXVuFsKbqWY2Bgy2Tq2eldMg6cmJhGrqPUF9q7Z
WZuUm6fVdmuuC97chE8ccA8GYaKsrDbRwGc31kHViL7pDP4y7Zw/OuahzOTSYfyWf4Hn4k4auFAl
qK12pApw9ZC7hs+Khzrq1YaOik03EsSIMY16qp6cO+27itSVnBrrqM1tH1eFlLJa1gc9U8yVOLbv
gbIckaf+rY8kTEVK8MPHmEKcyKr7Uy5xhQt9xnUDIL8EU18KAYuwyuJ1o+t6Ls2NEvS7DAc6F1G7
JqypwMno5B89Eyh/qtaMbZAMCR7uVeupZbwTYHuaOCIZeMfAbM5ysIbPchhzf6vLPa0os39tFGut
GYdc5vu25USHGaR2drVZe02EG/sxDmaukDS3S4pOUl3fZiMRTfE7Nb5qhR6ODr8aA0V70AD9fFLc
UsXligbolc4QYpZKm0aQjLmLEvgrIeLuknxK3aVJb5pCQrs/je14i2rOZKWb9bgEAhDZw1n3syso
c0ckpe43+Nyb4tJ34xEE/VZvMOFnxos2hNciZvzD2ZqzCUXqIRUEJUmrmmbndAsv/2mCpdMxVWum
ZI2oSUDex+hl6tU2DzdCeJDmx6AESEkvzRJDSZnFC6kZrQS9oj3a+puY+W+/prGMmBqLyD9xABfp
XwWj+fv/vaZJLE8mKxfwCmQXMhy/rmnSfyoa8iT3NQRz+BYsJ3/3/xKM5v+Ttb+FqX+3pvE9LIUK
Ix15nkXtX/H/Lprhb3UZemb4NpqOAQAvsmT+pPEmZUzgatQmG6M7wxk5S5yMIK6RY3vz6r/S1P9x
/fzdT7MWxfk3Cmap501Rz+pk+z3HlJDJsdc0MG0IZP3m5fgDHX0hqv3D72XorNf4FBhwL2iQ3/6k
IgxMWSyimbEE5pzA4yevaPOBO4DVMieoJ54U+YcMcHiiRTo9KDPmFFqYTZCmld4/WO0TjvhEXafh
1zzcfd2l8A6W00skBH/7mPy50cD4o6dlSfws7BoKq0x2vd89WMGQMlYwml1bNghdLh6JlHwqNSfj
1OOyX0AxqJk3JVA3CKPHlw7Hvp5sc85VCUKEkT1llbZDwQOPTSZn0l/n+WVUi/eaESCXVFWgJlqZ
1jB/OA73W7EXTwlH9rrbUYkE9OEzih5iHLoRdUMRnjnWH7Gi/GBKVqXBTle7kXQWhg/uQ2b71kSf
wnBoB5IKn32FLbF11f4NZhGbFxEhmqENYTobUmrXwLukIj1WNEmBOdFSlmFm+jGBDGN2ee02Wgmf
ewGMDyiymROyRnN3A4gYpBdVhTsxmiDF8SNGx46rZcosDJshwdVqUyf6KrDkB0VeJ8OecZAlto8q
jG+/rzYms2ut+w4ST5G9kewOdYEz/JIKwHNPiLpxuj71WiFyfIEN+02Ujx32hCl5b/vPMnuh34O7
CQf/exdjn4NR3X1GlFmbEUOFitmC+kJSsRrWMsAw3Vyj2yQoEWWx78QZs1rkCEEJDIr85t3AqZZn
GDlwxeLnLnOYc/M6mD+ligcWiLzQTai6jbElkZdn/bYazdsMfBi0WJquLTCRTLMK3XAKXWaf28RC
uOp76RBE1r41uBy3x6FpPY158NAufUjYr5b2LW+ojwaWXovcr9lQa9KiI/KjNR2lIo9J0JSHf/7B
U382jSwLComBZblTdJlyht+/l8XCD3K46ZSVkl0dsE770dWU30K5/+wxTGcYFpg3BwrwGvyujLkI
6aap00GqnpKDT7kJOyoj7FWQuR2a/FzYVErF3H6wnxrjpkeirTaz+eon6ylyNekmiGd6t1ZBUa1k
fnOGbX3uFEm6HtvsXxTPf/7lflpVsM1atWoKk50X8PSUa9jk57D8oXDngEQcFfuZS/k/f0L/oGmT
NRP/Ex1HFh4t7Sd/SWP0VqmH+mSn3uCKbusRnvbUnXAtSXY7zWv7LRy7g/CYn6p16Fp/Yf74q/3h
p9+4aAq1LBtWbPALZeFAATJO/pk18a8aIxV2tH9YsX+zE1nL13+zN9BREvtGyk4UHkQbwI9DqGOu
nPOSSxBcpn+2cpQ27S6nu34lPEsn7RSeDfuOmOP1aBun/AnOxiuQjtVf8b7+cDOhtx1rm8ll4ueX
oKxEWWgaXnafa7kcPVS1N8wP//x1/oM9AMcXXiXN0CChmD+9zHElYyRoeaKr6bGTn4euc3pSAvJ/
x7L+dLeh7fwfn2gZHAusTZUAkfHzJ5Rxp9AockwtRxw9JSA7/AFnHZJ1FA4DPjKYCDSP8FZKQWEU
eXuvJB2XBWf3gNzyVLjcg98SDa9oIa1GA5ZU/9Bj/BbYjXQEk4nztwqSStV829enmzVw8FTh0K9N
i33Lb0jXwS0QyD0MrAF9vk7mA6LfaOvGyA4QFwcR9HsN8nJU5AepTBln+gDZT0WB4K4Zaxpl6Fdv
iICI4z0UmQjn3ToOLqZPl14qshkF35UCdp/mKzpYRmEVM0WvTPbQtkB6hFs1t7JdF6GXmY0jIDar
7fQSQDjy271gyLtcpohEx5sv4+qo8uYzRnrLs0/T9FclM8CovucMDZtm2YRvs+7brVEDIWGp1c4Z
umHOuFzJt9RBOj0ZPLmCRtBy7cFtgWkrIfNQMuoFyyD+MIfhSZQY0TzNBUMSroO9Qv6pGW1flTmo
kLbFGaA0XzHauRCBb0Qs7QlDoooyjPeldd68dgO8wDu+GyfST5lPfIv+ABwLqcAU0AxBVI3KNilQ
4TVW1BwoVDVTxKBn71YF4zw0sMFXkJSGBi6HKq0mjgXpENNwg3Krip4iCOsUDuBcOEO1H+vA1tB1
F+JMQTy/1nESKPvCSh4kZtcJ6U9j1Byt11ccprDT88DRa4PinkOD9xGpxPJTUhHytjxvNkwbGS8C
weI92qwivGtpsjXNK0PzeWGWWKsU/7ma9zdNXNCn4WObkAzonoAWbubikeSNWDocd7KC61Czy+tu
bWYCN0HyDTUtBlQiRsZrlZN7N/czdIG25llmCiwxb8viZKOQNsk4Aurxg9ymdp8F2w5EonjXKMqd
u9eiElat+Wkgw1Uacnf6JEaGzcVRlgIbOTyTtJUwcDFVGcM2yYWZcFYztWwP2fQaJmwYVCUOrdsB
ChLyI0nVjZ8Gbgg1MhEOSbwxAukAfnUzjdu0yk5Sru+D+KhMlxytuOpvo9RuLcA21HnpjbItQ7JX
GkVLRoE5lOVPnnhfJzA52kvGex1bJJfCb7miyQ1KgqQ/GGW9qQJcT/Gdy17Y19dKpCRSFt+TkUOZ
Jp805V1uv5s43uqa5GjdJR+qQ5fNu8RYkAWMmPv2gGVtlXLey+psPaqGjSOP7EQDpFMen2axZGjW
7JXgaI17Mw4czcztqXWtLnFGqWAGAtAWwmdBwHUyPTm8D2wkFups2GLZ05EB5r3QrUeTkb5Mb8WX
TipISo+g9DBBFT9ikbGd6YCZVLCt5cppZJ/Q36bytMyZqZuJdFce+ArmMtQqWb616NIFSSBiSgPp
3LUYZF8Y4N4a5FC7zn0vhro5yWQykM5IuFndU8PpqgnMH5F1lkHb6QzJ65mvwNHWpx1ZCUoKfJPY
tYRr66YAx5OG7wmvoETqgRcvI8VU6/cEzFTex25HDEgchoMigQRZfESLBTaQr4aCxBj4CI3+wUyU
g2LmD2JtYHwZfFdBjO+ND31475ZPffYiad8CEtSQWeeIAIigVJ/1oOyCSLzOnIi7LD+jxzCWu7c4
TzTeWLlM188Y7Hrxu2svte5GC3Lf6IirSM+aKHic45Zg9wDiIuTAFWtuHLEaCnsMagc9orpU/57w
Gf+CJs/StS5o26xCGaFyBFa0CUn3OVo6o+YRl9y6ij/qwQL6tydTlCYAC2vXr4FYrSzU9PS5iRDm
dEfJJNu0ri0MqIpIoYsnUAQxKIWOgGbSma89kONE2kZZ+YV3YGMk+rYNv4wRLmpOcFRaB2NxVVjJ
4HNUsvqZK9SC5VvFHEj7MxZBfBokVpwgKk5SwEJlogDPbhJIGyu8dPgBzDk5Kel70JH0QOwcAywM
1iaQpNRlac0ocUsjeNPBUVCEW1Noh2GqCcO1H3FiUqA1k4xtTHo/sCDUHfz5zs0id+iKcxBqt6Vq
ruzmnZYbpwpVxpROQpKvY1h3s5q89NmngR9QqJkno6vVpr61Oos3TG0VOL86W5mqW45BqxbLwyzP
ds3GyPqtsTfrg4zd4DOUDL5CexlWwfxrSoL+1FTFuR/KU560ccMMMh2vAu1sGTP2efFhEF01Y2/2
qw3uhqLE4hJnpFwnw44BmTKDRPVDDMY7pbCxl/hDVyVNKKsp7Ul/fWWi8pUbB614MMcA/jcR0uba
VOU2QKHNutBRKNDzZ/MohgCIEmqNKbqk0kXPf4xS2DhRPHFUnUMKgBbyJSs+dGpsRNSaRUcVx27E
S6/qH2TJ+IxR7Dc1ZEMp+itIJYZL81+QnNOmPVj0FkhM9S403q6U6YdWK9wCTqPhE1h79bnHa69W
9ST4V0uedoZy46nSshf2yVzcadRMtHHBraRBVlSeomDEzdm7wqgD1ryI1nXZzxIqi5sSjAv7B/oB
uQQuE+xIzx0r0pC9gSLd0BfDrW1FNXCYeGPyyY+Y84NanEllJtQqitQrRlyxGvVdXUoXowqeRAXk
673rNrhwLgUFjfr4IULEhIyznftzNpDoJ603U+rYaPdOPefchURDfTGWXPIMdoDjVmtYjwrFkEOn
2rkVsYkYGwNhU2zVDTGPU0ShZEuxpE7BZLY0TTLeAxUT8oTyMbTifZZKXA+XXGvlymLwaOSml3cW
OzntNSopy5k5cEt/nziXXj4F15Y/DEZ7N8GQmglj1onPCEBm0/MvXcuFU++lbzFTUOHnbQYYHE5X
+4zPVVozUkaGYQWNmAQkY/GotQSvyh4PUS49Z8vcOyVzRxgsYCkd/e7YwOmhmMeVFqND4DSF8V4u
Nx+2DdXqTwndSAFtC3XZ3kPrImHYlLITnuNjWg7wwxq4kzlYESCdsR3TqMyRFatPVdpF31ORTW9i
VXiMo72CcGDd566YYUvF1KOGtZsuMynOrIvlpI7LQzF8JMl8XPwlnDFSSXez+GrQnDUW/nvdxRxu
hUs1me7Yc7SSFfyWxUal+LWY4welB+lnLeGUcS21GWFOahrC8RBgbZLqhuQjF3kFXopKMroWmEtV
9DtXG78IqeWhaREwO02lcuiG5mvSYzMjtjqGzfMw4ZpQI3xu7d8oyv87xrXIQX8+rt2gRxXf7def
aFC/zHv5Br9qULqoIB3QyMD4FQDDr/Na+T9pIdZVi8p5SYfhw7D07/PaX1JUNDzQ1/rLUPbXTBQa
FBQY+o1FUiiapP1LvGFz+fE/3ZOZrsAI0g1dJnuo/DQsFGQZfg2DZgL4/cF/BEyC7DvhqnTF3Q/4
Bwbrs41LZF6/suJs++24vY3qRy7Siuq0tMPd0Tntfq97+F6LG6wcPAHmMfb0DdZAB8+prdrdSXRp
X9mUHvC0+/ToSWe7crNd/XEFVOMo1227vqnHbeXeqPl5emFDcPwtYMotjgEnrtzzeg344LK6XFYP
m83KXdm2XZwRLpYFvtm9FPYFscx0WgQN7m+rzXvMV8Y9V3o8MsbkySNJj0vVbgyICcI7qnCbQOe/
b8VHLQd+t+Ae8lOd2mdglNeoeD5L43pL6W4B+ztwX/r08ehIe0P6Us7FY4xFzKUfltlAv+20Bz9w
vh1qmT0Quc+jHXnMo8oJec3m37WXn5V9fLhRVe95047/5AfuC6+RRM/gSVtthy3uxW+6bLhEO8Ou
s/VHoPRk+KvXeTjA5tvE5ptwKoMD9QHZrtfPs9M957e1s14fb+fz+sgKwFr6uX6P9vKupNNx835L
bO3oV1tDOWqHDbo3jYQPqrvu19VOaTjCmm4kOqykKwVkRME/Z2FVnm8JOEi+/Sn9mDDYYqWHDKTZ
6nDJXC4HErauZ9bhx4GkxV06GHTdPYdvFSdK9uT0s77V3lHf5V52F0AnmxA4HWF1tFZOtQouqZff
zEe8V/Kz+Z3fshPFc1yUVs19UaU8g7oAP9lSscNrOMEawzfEwsaNa1tgbvTY6CaGvvbMxeuUey0Z
dIiEd/50mdkG0WhvztbCh685+cMcOmwcpnScuRRGK6evbyGmqm1tbGnFQy2BzNjGR7k5SNOJ9zF1
FmaySza0x7rVIV5l1ERKt3Y1XdvVR9g91uaXjutN/FLnJ6PB78514kTTB2gIS7JJAjhH52hArwgL
wbGupvf+3huPQvswtqd+/JiDN009+go1CJz8PS16gxzBLbvkkN3tCQDrC47tMPUHkX7iigHKdrhE
J9WuKLngzmJ2q1D1Uqia5jrsHgzzhkkn4uGe+OlcKsthA2WgYIKtrnENspm4gGmv4PsDqHSKw+Ag
9FfF9xJ6h8rtWJfq2B3rT+bHFTQRBsojOX462J6r+lHCzLOhjATOBYGYPfzO/Ex2ol59lNqKOyod
fJua9EFMYIWqWm+0rhzTcWctsodUQ+e/UR8IX3kVEFXeEiThA1h5iXUcgkuGLLIgs7jPuEXwrojN
zrymVFDQRJCQxeKyYvvDXgZIMfMpioFAe5pw6Inl+/taPao38SoGznwi9o+Jx1wx/63tzNbosiCu
T2pYJCWeOCIw2uCrz+GhO3X7jSl3Hj5lg/5HhyC23Tht4UQ0Nj3gGQfkSQptaZ8O6swWSIfALyi4
XvnfHdYscSVNzF6cJHkP8bmHw1HpU5u7ojXjE7y35ac5n9j5q2sRPUNXwKmjX7T6UElOon1r70m4
LTSno44JH0v90hNOsGVmzDrEUOORRamftiqiKtWBP4LepZ2OP6sDKYBbIG7bHcOMbrST6JAvsRe2
f9XwpnY3YI1WL1FD/OUErypiguI3u7HcDAGwENvE8CxtFikWkq7G+ZiOitV4t94NCLxnsXZKximM
xC8jkAoIotmqHLb8EYs7jnSWycDoDmpaGR9z8WmIL8QCh6viNZBg3uaHedil8lWK9kb4PD8DEVGa
tdN4fG7OiO9td8BrXfLxxao7/WAVcXJmGiMTH+5Uug8cdlvyGm1y5ioFAKoVrM7pYoC6JR0UZTG8
3mit8MUkopPTo7zK2JCzkAlGgXfoVjS5FLoXCHYygJ5hGLdqYQA8qvIKSWPCE0vYRfWyDwae5gvu
Zbywgr6qj1O5K7my1fMNYDXfpAJDhtifP+bc8Lh424RrjGHlX+QfEbmYazY+U6QOlksnTMQn1OvO
VF9artmsMh9+Jf4Cjvgo6xy/IK2e1ISoBzcv2oI4rprKvNIgLPpffvvUiBtgQ2CfLQU3xC5VHSrK
8/5x+Vday5eA/uKF8ogdQPbBP/LOHuxkuV+5OTAcY235nqFQbAmInhNwfOAKcvWfmAbBPAPoxsF3
7jwnkFyTzftCNzhT014+QT2Cpdy98GuaIOKpKontjN0ePb9ULup46WreNyuaectmJ1JP3IDKCNeY
t3MsEFLLzIOBTbaewlex/zHGdwaoeu7i1uUO0huXIb+aFZ3zriSuFTqiC2ibwluTeirciabby+VG
9DfcSeoPWmqilxmjqvGW54fFO4CCJOhux1hE5Na9Xi5DGzkA1sFYDxYmilmfrjOuyAUPmSFGwjjR
1ud16eSYTRfo8i/oyVKAeWv+hTyziPT/eDZSRUXklqorDLl+ryGoAfkTvTLRDzTNbr6vj1r8QE7F
jU7mLnaSozhAl9pEtB3BW2ZdYSVhsr9iYHRHGFvtqsaFpY/3+YmwxcMr899D82IyHgMO4TwzEdmQ
yQp34suBzc7d2vUrho1mOhj90f7+5YT6730aFzj7WsaCJkO++PPz+OGeB1/pPf9DlObvvsevmAJQ
mQtsAAamBhENgeZXTIGmYIXgy2gZC3Hgt0dyuPEaQiSEgyXEj7T1P5gC9ZcjOad4GZIaf+lfsoXp
C7Hzd287HHAyOE+qDrk36OLP+tCY5FI/62CPihZ+j6lzv4xMbEG9cG6Y9agAcKwCtk/SeIbQ4SHH
7RjpkzODT2oQscO4oU2HMKiK/3TMH4URBnYu4/yVKJqOhYcywiNV84HSZSYTdbrr5OKtCeCkhH0/
OtOs1PCHEyeIDa8RZsbBTXM0dPQ6c3ZU/XUE88W7d7biJSqKdRjvVI83fyhsU0xvOUx8Q/8MTAZS
qLuOP7ep25qpgfksOCy+Jx5Z8NSzvY9F9jnGdllNbqzX52hu16F0lcMW6/2Dkg2e1mkbJvRfhiWs
Azl9iEDVxwyvVoxo5GUHAS2jx7mdjdOasZYs7+PQq8knzCJ45IK1Qo4cECgTp5YyoJBbuivCS6dR
cPilqPdUkuxefTVIlUThumkLTllwnxPUq1qzY/Erjeu3bFKvaRHd215nxmDUDeZR1mgrPMXB8NwU
cuKOQ1ytNavFSednd4BTd0alLs74/ZDQmyWmNCp1mwldCe7im6nAuTY1aljkaw3ZNBavxsApNmVM
ZcDvFTNYzQHLSgK6vAitEBCATs9V3RLdZMxONsPJZ71dM7967Ca6kubmReRJQw6xCLQlthAtZgPY
dKhdYIOJJjRggQuFKHMpXNWEwHquPLdEi8KSsYWiPUpBeJALBiKkr9hNMM+SY2sN8VoKxVNcCF+q
abBcZVj/4EGOx3L2nTZeeDeDqW001byKM4zmBUVqHUMSrspHlh8XRHDV2FKwnYr3xjJI+okQ9LQA
4cUC/6NOw8egLLxx/Tpao2dU6naOy2PfBOs6Cmgn43oFBKoxHsoWv7yf30KF59soQ7rrk51Rfo9N
ZwNjXWmWLVjMdjZyd5uDTdNt54FYhaMyJqTEzwofzYpbmxCn/A8vr05Dgv8up8Guoaye9pvQ4ACr
Bw9dODkgRD5iE+94rZc7zWg/i8x8ZZyIWwTuVMnMStFOgWUehtFaT6pgC9jeQyBADNESHOCdTpt4
+v/JO4/eyLG0S/+VwezZIC/9YjbhGF4RUshuCCkl0XvPXz8Ps9BdmdHqFHqW86GBaqCkEiPIy2ve
95znxEcr4S1sOVP35SK1BqdFOBe1GqDDFnVOGSySod5EqEBBpJrn1NXAWvfesbD0vULdmMryzBwa
uFntLnQpHvsDbmrvRgzmjW1aM5yZa73GPUIxScjdslHL20ENX4oOgCBFX703L0a0N9XWSeyEzOl2
ntCBJP4chjxbdYo/ZfhYsB9OssdS3dEw3nnebWXq+1zCmSwWeoX8slo31O01adsobG83tc8Bs9EX
2vhsD4QqhtQL3lTttiKu3EuNeSQ+NZcsHxUCG2IYOhmwldhTzuOyXMjGR1A7VoaUfyZLzSwFljug
xWC6S0Lv6BkSvbXmpJXlvZkYNZ7O8GBQt+qYecS4MUlX6AC6j4E7a/AE+kPm+EV+jPGad36xS2xl
XdjPEilxdfesVOy9jJ2w9kE/rFPjNoLPZoVPBihfqRjmvfUwaPHc9x+sIriVGQg+vqYKE7rHcblK
P3gh80EF+oCOnYlBy2mT2qeg2Zv6D7lLVyZSXSK852SSzJI2cLy6Ypoq5l3prtVw76nw8lNM0LW/
ybTPVrbwQbGdGGpGyIcdIoR3b13NnZeJjAZAgD/BWa0XO7PJkBU9Z9jDfBNYusFxS4TPXhns+vw+
oeGbJOeMrpQiWWeP+AeMvYfBl859eAkrjij017CiHEKpmSsTy509v4iYqcXC7vcGOnpflpyIV7wv
9QX+8fnATl1UB5/UbNDES7O594IfxkB4R5AcbfS/+tSgVlCOxefA/uh8hKD2rRe6oJoeIg/YMdAc
2zgLASDOg43okwqA3qjG2TxGuz70HmEeL6iELgKTSIviiCUHqsYTE89CJPa6aN8kgkLslKbx1Krs
tkWUOqXnLklAf4YMf2p085zon2Vyauk+DvWjPRCIaVLrNaUtHayl62oHumFJtq2Ab8flwhrOdnCf
ckhsMU53YTOnsgd1zobmprJ2UPGOupvOql/okS97PBNZRJsmfK9F5siGOKXI4vpxqScn3WDhKZ5H
+x2r5cxu1iRsw56vF5HKXwgdwQk9DS92TecDB6oc0VCiB4sPgxFTLMjEsj1CRdja6ioMfKM8VZF6
hzQT5wip9h7mBO3REO5KNVekEnZ4/yKbxvZA6CZGs9gBdUYbWVKrbY4MSwkjAgLPpRrvKxtVFP5p
HN4x9f6WYWrCug9L4yLGmFeSKqNTewrb8sBEk2laD3IgXximyC+SY0WIZzCx/IYeSgPHJO8wcKZo
KnyiZeZ+1C0MbM+7c5nWJA/cBJ1Rl+qPSn5iVRPyNFljCTCVrVdDrFQM+yKpAXltA+OHYBroAOZF
ECf7AdcWOeG2hje72JS4PksfukD6RHUxcLeq/OS39/Xwo5jGr7uqKLpH1gmjlJUv1eZgQ+jP6Dhr
2LZauHgimlkeMAhiv4IWxaBKaZ7k09ZGNTWQORCh60HNcKn97Gw1OzcJLprn7ZSmv/yy2Tz9pW79
Ndr93xAoAt4udCUUtxrpQuaVClUW7VgjbGKWJkLM7lapgrYj2/os1qWy7oN1Cw/tz5e8Vvdg9/rt
klfqnkYdM0uaLqmQVyC4sQbKNzYtsbz784UmPdavet6/LkSZWSE8CT3RlfwuN0RR9zlCh6F7Lsp3
xbwLikMmjiL6Lk7835R+Py9lTBGIAi8E8U6/H7ZU3WtGQ2cxl6qnhJOlUIihKH80tTYPMeEHAzZS
UoJ06wWXwl4xa3lWuAxFV3oUlscp86aQIuotpKuMbkmqDwubtWksMmhUUj3ZB+mSfTQpLcm+9qw0
k71fxank1MBEhfpkGEQh+WJBk4TIB4qAKEla1o+qrY6pyc7pz3dWfPUMdSruwjBxgeg/8Uy/CNTK
JLUHhFsseymZuqAnw4iZIIF+hfj/A0fswqWpZtABk10PACXedJAbrUsrmY2RlUcXVbBDU+DD5w8C
YQ2JPsndYAULHYeZYrmXFJBsa2TfkYamwXU9JnCscNqxZXWSoP/+oMq8UAJfYwNTLAeiVufRrntJ
05m1wf6Uzrz3dvjmivq/H4gYEypqciBDwIb0q3P4QHfehc4/udTDJd71w+AplO3QcUrxs0z2UCbd
Ddi/wvABZSO1oXqmR+ecWItonFHbi8Ag4eEqIm0r4O5Gdnow8nyLUwQDckulkFANM1r1NDb9DAu9
pL/qyGkTz51XcsxKzCIkZEI1tBca42XjHtiV7FQjvglKJk0JW6XHLml0tBioj3hL5RfG92bU+8ep
fWv0n9k4abSClya07v88jn7q664fB2YKFQqSYFKwpyLGL+PIBcKi5z1aYxzrNxksf0vcqSMF7Krc
1b6x5MiFvjhoDo1FwkrTUS5OvJ06ph8NYMRvPsy1GHB6iTk6W3wSCHe6cfWkolpEvWXxpAbISxq9
EXZ8dVs5QXBkSwOJOrux5Het/o5l9t11r7pYPCmzlKYRIsOSxmjLxtGmHEreQ0JqTcvcbOrU1v4f
Zn7d4HtaGhs8vGS/3/pWRy1fVDavcL/N6bSwCAfREpa/jbxPCdpDpv0VEvgf5ZYTDPH65eMFsCmM
8CoohnIloA1G2Ujqmkuq6otCNJaKOuMj8MVBV/cDAW81xacxPkS2NosV6LyCECp7ydH+bCKSFMar
GaH/iTB5JnJJF8MnBNP4ZmqbJoCrEUkOqiqwlEH5o8X5+22J/a4IlIzPKImQJd9FprOlWPrNUPvi
TjDK/p6Grq6iBYU/xNM5iiWw69YaeQjpPNgzvaMTDclz52Qyr75ZD5WvrqqBzdNMQJb882qg1dYA
lUPP0dVMqPLL7FabzY7bb67y1dJAEYg8FXCVhrgGVQ5BHNaeyaqbbpRFtUDe883+4d/Zf9MG4u8r
KFeLbYMezLVkriDo0oar4B7v7PoFJfY63OaOtfzmWX2xjfhtRFwtGZYIdS+SWOvqhT57gfyzBOE1
o6h7TB+6vX+0ZtKKNtBfl/3/u+bJOz0JCKaB958rnruPsv5IgvT9TxqE6U/8q+CJZVUzbNW2kBzo
Kvf/XwVPjR8x0KYfGvY0nv/WIDD0DFid+GM1tmU81H8WPPV/qAJUBLFDgilIIQ75vwjTFF9M3jBR
f0YyKzZu2KvR0ft9novW5k1u7I0pZ58RVKE0i+FYN+z5u2jtmu5OAu1W1sQTbtycQCCPMDXb6s51
9ZCnhDsMmqPYFHAUfdn1yjfvi/1FTdZWcehSNKb4q9jiamGDH1VkIp2MQwlREwm5h0G0ijz7Lgmr
bRf5LwOg5Fx/yFXvo0w0UuiRM3vYZDpUmy4qXrRi4AZZAxP0avJoODlpNFV41w0QsGNKZOEkkN0J
IAZu422i+LEJ1BVhUItWiraGt5GtfF60B03ZeNDIYw9ihYDbehrCYyHoxb0KioztDxdxnlJSBEY5
gbWn8xPO6S4HyBA3HuLiYC3TIA3KlxBkkuF9pIGxjQsTk24OE04unyOs9WOmawtOxrn9BiSgbOkT
45sx37T2Vsb8Fj32AoCma2/JlLagBtLekzjd0QoLcckWEEe0vYDX4kJqAHwEycqYZXDgYqCDZraB
z4JIOzl4obFkBUVqTd5y3s1KnZasDNk9AoVgKqc6EUAXwPREZ6Pxj3JrE2H/kAodDXrtY0fVyGlr
iA5o/G3RBYtqUuUqh4hmcm0WHwP6jASQAVtHLmecBi6bkkFYVNadR85jNELTbtjZR5G0ygCtpZlB
uYYqojKS09f5/dHqX0cN43U0rmTFO0slWXeyvChpMkrxhdSbrHylXs9iCnRKtm6T9k1khF/45Adz
jvcQDSd+EzlpQRb00AfBsiVvxx1LSELaspWpzMDM9AMYnSsv3NfNqWrZOmRnmpe2PCwiGHNV5vRU
pCis+WhA6D/3OYjHNxmzNwAK9p6IdVppGanWnIKlpQPPyiichxBMXHTGWUIuIk+6mWsZeoN4XKHZ
JWqvJUYEoJRGDy9zF65b3QxwTQegKkC5fyRU5aV8HebS2kSfPXSbqAfyQ8e4R0rZUPqgUd+h8DQ9
YxkVr+4Izd/1HA7IOMRTwNxjcYx6DMFtsI+TYIUKjS4jaZRkOUBanifai5FiVAveVAVqEwy2RpJe
ZQEWqng3202pxLdmfY/9Dp0y0Qdr6LBUnuX+0ZAWAOUqSJhl/aoTCy2itc4g6E1vpYn0IcuNNWeu
eTJEt3peEJWl3dS4sdmaqTkaP+quO+YhpyXePP8stIVG/3RCy3OK5Jy2FPQky1JbNqZB6yKd1TKY
TKWknkZYK4F3VOYhJ9OoJscJBFEyDE4YUc1+CIrz9DuB1ziqTDewdYgCGSkbdi0CiYlSoaiYzNsb
BT6qUXwkxinWb33v2abxS6VupWndEywIhznlyRfWJvGIkE3IvxqrFKc9MpCEVVLSHv18OHgqpWRs
abFKbCGdElGfKlhUfc9QwODnPsbmOys8KkwawTSss+PUk+nPSflhpe9BscrSHUfb0HiLsDtGHrUv
IYP8/BHhAFdoAsSlDEXAp6zB/bTjp1Srl7xZsmQfstE64WSnGr4saTK7vr81qllUvxsKpDnd2Pju
CL6zeDZaDBda5ZTalBg+ULCEq8BTT3KFCiFN6yCqwX1gU40UIFqwfBS3BhDYf+jmT2stNe3xJSzR
X/IEDH8bpeRlxMYCF9s5N4vboPEungy23vXpX6fVqqiyloAwEiYbD17LoCTrLDE2leE5Vqus2QnP
+3yCKEIbQj1uFDlZHdlJp4SeQ7JRXf1dD3vE1XV256XBUlAdcMtGgHvSsM3k5kc0GpehYeeskQvD
nLTXpEqmLOU5YxjdeYLXZIAK5NPRL8IJLxXW894n56ghKgzJaRgkGwk7dJGYN0OFnbjGgQmpyX/A
azl9LeVVGh8bUuE8D8OpPbf7H12HSIqiWxp8eF09j8ennCNOr3523A9fuS2kYclZa55X6TIoaRb4
70HznqOcK2QIvO7gNB1RGPA8Lf+AtwEeQfsRTUUjiWqq1X7g10q95lCwigZLmz5N0D37KKaVaLwf
NcrwVNO6APyijKxoaB6t3F8ovLgqQUlgn9SCOmfGS9jiUihIsSzi5NRr/hpJLoYXVGAmREWQirb2
OYz+zjUF92Lt6vYmDsC/GS583WalluUOutvew6Bp5CjKdar21okS9NaPp4iPtYa4dage26zcxKG2
GJC1VnwN6JR6pC5D31q0A8i11xKrqJa8EF62oksQqnQy6AWlfTMfo2XB8/J4ixW0BC2KkFi7MYIB
Owk4WmQ5HQdXy06WZXxDa2Fm1m94rOfobAJ2ykawDLKnhGdBVEzdMlu9wMgqLGBdD1KoOJG217CA
GNSW2pI9HL1atTpGoT5P5Jx2RXHrUhlXaDj2MrYiZuwmp2rJ05RjhFiwxDRSg2GHte0Dewo2A0B9
fSfMQqC/zAD6OuzgdiWXHupf0gN6+pQA5sIhV8Kn1nhRaaBEhtjLTexo+FiqHuYGldRhmwtMHBou
mY1cJJsA1J4WkiaOa8eoT7Yqkb+xI2zVU3CA6x9pglS+WEXuzm9IscqPpslHhrTZUEmp2E3EbfKE
qv3YVXd9UoHCs5ZJXi4HcQvIbSv6z3r6uKhcqvhZ6fIbVvHFMLnPsmZnJLJHgfqefScInQgPYEGU
VkFMmGTbN54UYdPwuWG3WkABJ3qSLcT3xi3hHXXwaVrtKa1oM9hhvvUm8UpbkYXOIoHDPrOPWTpu
MqK8w6J9VKH4SsacyC3Hqywwsdpj2X5YiroeGNBiMI4lraAgQ56ku2+p5J8CA8GXYaMjqzUCiUbM
WAFAu26OiZqMMOiD4ETdZnzooWYOin0SJTNY5VqOqwXrWmHjMrrbAbZcC0kftNvMZ4Im1VLx6UJU
zdRrXmeqwtow3GlkCGsEPgvRrCMjWrhewq9228GktYT7UGgq3DuWJ5nE3hDbRxqg7jeSlT9Fj4TN
2c8ptQv8jhK9UrO91TssZRn7T9M6SoHYBaWMcYqEePo/Ktpwu8EjqGizxIY/iBpSCcwH2qiuQGu/
8LUTTXw7PFjmmR3qzCLxOin1WTfoTkrmtIw837Z7VPJYB1KjuxNpq8xzbdyKSOF9kJO11eE7V7Hj
1Hsviy70H++8CJh7cpn+LYYvOPoXzFOk04YKmDx0j5C0aE3Y9ltmkatMRIPTaqzMwT0lpoWZdLsu
gMSZa/Iuoe7rBmLF3v9MdJPajHPPtT5zt5Bnvhegydq0JH+aQ7mWoJ8G6biqawKL2KG3XUQ3Ktxm
vbipKamS2h166PF0OgusxcOusniqwWscrKPS37bDAXwx0UFPqoWaE0O9GQyODzhMJ+q40mQ6/3f2
yCSrpauGPWFNVObKsC6AM+c9WoYAGX742evyRtLRT4Q8VxX9WOey40oJx4QXSqvzhcLmMrfJVqy2
RVY9lIUGe69voSPXD23ADMfaqK3CALGF7LpvPoCqTFOeQuB4yCfXXnk3NvgszGqFx8OicmyFkNdt
DG97CWOoEa+UflumjsRurgC+oJLp1VnrMp3L5SV36Xl726G564xqU9pTDo4AVlssbHB9KdVwCENM
4QoIOqQEU4R8CuhUOlX1IUpvguqxJzFysEMYEDwQ3z64jMZSRpgVmLgxqjx9cl3jnlwj9JAcKDo5
POhio7T7QIECoRKcJVmbMmmGVVIcB7mk88jGUH/Q/Ge8U3oYHRuaj6Z0zOrqpqik98FmZlF7clC1
d0U8Y8bEhmIUDJsQKJt7Ti1r/cu5+vRX1ep/pQ2vVZDW1f/531P19KqWRUdHtijGGAYgqcnQ/kt1
1e5tSWn1oiXN8OjqPI72/c8XmA63/3YBrNq2AULfpsXy+wUao5ZdU+ECrtpOvhK2obrDFPznq3z5
NX65ylTW+uVrWBKnunS6SgwXXblI4zcVqy++hSFrMgG6nJKpCVyVxXLEc3JTMHoM9wg3bubCQKYb
9s2XmD7l9b0yDMoOGnYKCynW799CyHnVuikihpIcwEmzfsnm0UE6on9CC+rka4zM837+uFzMF/Wq
mb8Ps7u7u893AiIXD+v1dj7MgEstlY2x/PMnmy58/cHMv2/vdUtEyFarQpfkAS7Z6qzdlcKlvqui
/cSBXV3lt5s8PeRfHqKiDG5sS9xkqdxmEsVOVDxGC2DSXPQoKUa53nUIkitgYImBXfJHKCEqN4Nl
leB1oiMcv0YDAnnSLsTOGO7t+kaWYNeArNHFlExZcuodBQpQjuTN05jCjSyOtge4pco3PfQQzV3F
BGAotvSsw4Dx1Z1eVWsr31r6Q+U+axBU/3xjxRel0N++81VtKK9LfRigfcx7sPJV+UOk7zFxhb7O
48cRHY1PTWbOI/8QR+mmxf0xeJjwX3qZk3ZWEJu8GfPXofrES2Uy7+chWDLxI3WhDXY4oirtmw/8
3ee9qkqbI2EPXsmrLEecrSUnZr2OjrL8+uf78sWAo2moqOR7m8DqxFUbIDUbvyb7GhqtfBiME+79
ElhPFrDKEWAiKd8U27+8HEUaOBK2QZ/pqtFhCyyeWpdie7ex6gY+Ja2NrJxcgeH6zUYE/edvp3x5
PWGZ06z7E3b1+0jXfAE1KgvbeY7DpPmsMmPfk4tRoHJP4+QYam+lgo2H+Pr4EzbOLM2gQdAhld2L
HPNYY+NiEM/x50/1RZ9f/fUlv3q0uSf6zCtLaBQvltPhEZuhz9c/sXGr36wJX3z936509XTrofLd
QWK2TmZCW5jmjB7AG+pMM/9mtH7VB+D1AnU4PVgqnFdXcmmjJ2PM64V1cx2sS6QcM6wUS/cOFjoC
MNDfqz/fxa86KL9dcvryv8xizBG1302XNPEHYcHdsSXiWKC/YhBZxAhcvnlsU3H7enL+7V25umAU
jJpX+KwaDzvgiqwaBxgcNB8uqK/438fpZC4fAShjQUhnz9vj3dpbufNm9v4wWaP+/O2/qnX/+mHU
q+VeLYtxTAgvnnfz3eS5KqboWfbu8xbXGqEHs9f7dN7NHr7Tsv/cR1wtHr9d+KqA3WjSYCUwL+aE
bmy9JRW/fb8FkrQW3/VipzHzpytd7QVcIclJPXClZpvu042MUY4YpI3YIIlz1C2y2qW9qYhq/POt
/fqyFvoAehPMG1dfMK5ts9ciLkvxCydgtaCo98289MV7yT38+xLi96FLNUdYXfPzEtR3FtGcUKV/
0oH+R3StdIbzf+5aOfHre/Xa/6lnNf2Bf/lmdaFo2GJlWqAUAngY/2K3ajxewvzoGdkohXgMf/es
AN/RkAJ1aKDunzLN/u5Z4bKlpQrGD/usjk7iv+hZwY+9GuWwAFl6Mc4CctInNtnvYwEBVGFqdY8l
O4Svus09cMuk7HUAh15kinYpaB8XGHG4MgkKoFpWEAX7igpbH8FyIHO8aZTnEe6X2zH31Ei5BgrE
/ICGTZ0+Fx1JofhzEMjV5DTjIWpAm9S1jMRdR4/3rDbm1qWKVAQ3fk9EukMDDOF03+6qtV5iweWc
HezJ6sh7p9FWtQc14VEM6yxeSPFtQpAyHUZ1ExE4Gq7ll/FGO6Ba+YGlrubVGVfjeDSr9SjdWPQi
STAjXgoGRYfsGGmJe5TjOzk70fOi5DYTB3GkxJxt2xtSaDAmmo+EcQO3SvuH9A7Fp/om3Vpo9tW5
AAlFAu0sO4MdLTFf9dZsRNg8XgpsWSN5DgdQ2DoLHlWwR5Uq4bukbaDFDsiXDWIDZoF67lelRZWO
j7QiWT03NvyRhrXYX7qK06VwcBz/hlJXHDxrWMhqrGSD5tNTm1u0QcbhtlkqmOi2GT+kYhwtGroc
7g4Gzwx9dYZRzV+0s354q6ob2AEqGcnafmy2SXFaWFvMYysk+dKT5T/AFU/EHUFG8ql7jcyVtunv
yJzP2ttEvo/rQ02u/KKBCa94mITnSEaLbg3jl4YB6VLS7XRryTToFtaZbNj+R/w+/QqQ2k06gfpn
P2D8k0YD8KThcOMGbybdmkdQmgndxZkG9jWaorHnAoIs0npMY5+qC2HqXjkalzp8qtBAQe3haD/L
g2IWyDuB5n2lv2oL2NjhU9BcYvT5Ab0qeYXgDpif0jiWw56/wGDcZZ8S9VyK2OWRKJnqg3g8xMaT
YpSwF0QWMHEGR6EurlI6IFZ2OiaX2YoELnKr3OyIZWNGzy+vt0jwx8bhqw1EU4FPfMntFS5sxH37
wiFsoHS3uBqIq7DizgnTkySbJHVTeAHmGURs8c0HpC0Esc0liF0GFZ0BxLhFDJfPpyZPLViZOB/t
bZ/uRg9JiHzSrJCzEbVP6awNj2MoI8fV+A857rC7CXTcqfcx9KYI8qKUZevJuxVl6jxU6SCQDyVy
dR14d4n62KDBrsWrxLfp2gs1H8NfaGSCWBvGk6GgGaRvWNo3ransNPsgBDLp5rXqdoXlFP1WgbRU
R0+t+aziUldQKifIEQ3/DWmsWhGFHCwzDZNHKvY0a1xBI2dWl9y8Y2fdJp2Tu0+Jv/PgZaXtXVff
c/4LyTDRsVSw8zczWhuUHWkY1e4Lv+H71TJWb2UAUsNn88IrHcKcTC863VGw7uqpbh+z4JKla7/Y
25SDjRs3PiuTn++QpstOO5g2SA8VP61jE6QXHKdEg0zjjhjbfGqRerOMBt8ue4aY3Nv7ejgDFmms
c3Njf6YGZc6Vga1Fr1ZxnwGVcrL+IejMA9gJT7mtpWMrngL5R6G+IjvONq7CIP8kOtuOHAXsF//S
XXT1UVGP6o08CAqQD0a97IuTpJ3JjJGxArj0tNa9/qyOyyaEVbPxhvdafgKzObQnFEBW/050sGtx
GIIZdpBw8Ph3C6X5a3P5P2KxnlbU/7xY7zICO1LvD4yL6b//a622/8HZAYg6mijT/Bnz+s+12v6H
gCVOILCmsuSyYP66VE+8YX5mCMiBLNa/LtWsrrqFuEHHjAcS579ZqrnK1VKtqUKmNEXBSDXR2qpX
G9Ki7ogq8Zm04h4yASMpGeVTjuYiFeba0NpDYChLEzHooBVLH3NJlFmPdk0j2F1WtCYFCRlmu05o
G3qeukgE0HEP81USO0Fe0ot5ST2BfSObq0p5icB3JvVHKfvLYOqcQ7oUqAPE1J1DNkD42KIrIQTK
9doTGqKAs9RYTAbrbnxputty4NXrspsGhJJbviYmtj1AtYFVrwbMwXJoreiBbhN/YIFKN1V4NrTu
LJc7eyLUVvS02HFMHbEu3eADeKp7Cjpyj5dtJye+o5o4vrtqA+t4pmNpZ6UaxeTeBeNFZFHdmiur
CXdl0C1CV11MQYY1CHMVJlwu1BudriQ8Xp0Yh0jOJonEoiPgbgQMV7IBAA/gdg81S1qf3zUjE39O
8ilAtGbi+fbwPqsVAYzhpLewKZG0NLxKpviPcHyzMuxd9MEbRx4dtz1n1jyjZaPRurY/IC976jGq
vEWGJSWX82Mpbd3wQRpXheytpNq4i2kpeTkZcXG5GXD968u2lrHjlQ8dDfk+wh9Us+BA/SX7GHgE
wAyP2LxW24xkU1UIEOpYm0nKXgCEKzoyKnNrTdNoG7ZjMZNrJZ+nab7uYB1n/bNO961qh9eIjLKS
9uBMkiUSbGuyUjTdvjVSGbK654QsDqHavelNsUqxM01tZYQi5a0i4lWkwkSy/K3KTk/RvGgVg3qk
MSWzKuQ5wRw4wLSM3UJWGC8l0L0Wj/3gQYdPG3hVWbxMy3bluqAQcyV6Tg1532ruRPinRaN5+yGW
T8Q8n0Kpy5nbSbclygOC0HMD0DFyhTn3jYldkh3DBgDmSOv3PsMnaQ7UrcJ6HVnoFHrcSX2bo/Zp
sEtZWGF2QaI+WUrwWICjQ3hFu8wflnpWrNUqeus15ZT6kBgGece6PROTgmIs5ypcMD3GyW8bq8Lr
11Zh0pkIGXJjsNMRwC8tzfsYgH6GkX1O4mxLD2HZkcrDjI8ld1ap44tkmOzyiHetSFxkw4PkuiR2
kcII+fYdgIuQTRYgJg3+m+OSkgdyei+UfuPGWJ7cFhe3jkaMGxYXhIlJqfxgW5uK3cDosp8wMjTk
fboZQqJWLfrRLhU48l1D8rCJ/RH1gOxL39eEEaF7YR/REwpQJtLaKF9HNX0ZywYA9ZM2TB3sk0ka
z2RkIHtVWPdq6wL7AN9i+YuMjgpWUHXYEtTgIiswdbGNEKKzzZZJ75IIblK9AcFOtKh5BliVaZ2O
/ryUEugmLs/qY9QIJtRMZ1DH166fD8ZTbHc7pGezsP8wx/oWoPMGYqajm/R3fnSJtcauec5CQtHK
A+oZJC8Cp6xwGraTsPVMxBm2MpIFlM6nYpsBN8CkoKjnDBayU9wJaxCfI2kTyHOlfRTNTdsf4eZ5
4WMsv3liGwxb2dxgWqa1uzIIp2nNe0l7tcN95637aJ8QwlMvw9pda3iKRMZBBQVQr+JBfVKCt772
V7JLjXFA3iFJe9UMgVtW932qOqlmX2RFv4nH3KnVvWR9WITYjFZ/jnKdzs8neWej6xSNPhdNsooG
cQzqaKKomETyUpknI2PRiQbFHYnNauIQEwab7EBOagzhIV4XeK5kHE1deSyk3iksa17IAPm8GPPl
gGKtcCK2F/xfnz2E/VGfHD6o3qQSFeDFwzXXIiEakTmHgf3cePqqH0m/G9wHAyNlnB6SWobzVusr
edQJS4ZjAZqriAiDgSer4TyseuqX/TKzFW65sTPLkKA0lPzY3i5FdKrLixfyokNx6JETRZTqDTtd
qoK+XIsDAZuCCKG4uaQL9a+e/+5Zp66iuWo4sSc4SWJfY4XSo3uVLl3FNquMlzDVWUU+uxI/4BRd
3L7QVHXCSbWiwL3lXowvdrWzwRVymh3oFfhPiuJNybCPXlTeGpE3p//fJHTXKQxzwzDwzknMy81m
MeYEm/orHYav65mnulKW4XTEmKqmih3TNC0OnVaT2OXPwzLHU1SecnQuth8/wKDEYd3q+14jHQWi
pYgHlpuCMRrQgzAo/ZJuhq6dDgdb4KZzKAM89XinC1+XycGAP094o6SO6DbMLcdyueyWiks7VXcs
E5WRhN6C9L9oQ9DykryplQ/naoT+E320rjtXNP+QmyxH4YOAaCKUnS6CH4HeOKhPMZ+lqEvsYzHU
Tzo0vkkhI8n9OZVIXUNhmJXVsvM+Gt3a5HzCEXCtWhPXTN+2yJIHF/0p5MRqnxf6TYtRPZThp8vq
ZtRSTPfxNhqTKbYVb2vhusuQG9lCLFimPTNZpC5kcaMxtymeTs8bjyCAy4r5Eq+p1TrGEC1UfHZ9
9JECHSyCRUp1oRlvB85anrwZpNcsfUhUWM23SgpHQ7Fw83LqbBJEHQ04vLBEvBjMFeU8mXMNgE11
gF/9Q+7UhatEWIgNztRTaOZd2vywJQA53V2oZ0s95nfJCwwTgh1D9Q5zldIcMGQpOUK++7Kpnbos
1mNmr/1kIPnzVq3kWVSB/OdWx/2WE0vU0YNCWoaHssvvgvDelH6wtER8bYnzmZ1HIDNJ9HsdOKih
eun8bqGhVTR2hZQszfLJ4w8wGyiRM5gXL1+PCR7BNbNv124Hov4iDZP4JUzeCgS81dmyLi0Sq/qW
VWCuU4vx0eeqIIUHToZs/sBoO24CioS+QpPuYAGT7wmBZlUp7En6G84vWtCwim083GmySN2tsLDf
2H28IyoVFQJUJ53UzNIy0YL6b0pfIj4Kb32MGB1FocIlg2DsyasiQKImckz2dzlixYUa3jQwf6Qa
JVNzirD9l/GJDFR0vIcAXVISvAQ9j75FNcPRrqr6y5iB0QpkOJbSPcGVDszq4ORJCdvCuLpPNKos
QPMzuXtnjWT9BmxjLcvKhv4CTbNzX/vqFAYl3mjEZUhF9BjcCbIhoz4TFIssBTVOvQHQi9joXS80
diZot9Z15GRBtqDHNtj9XKWs4XH0JOsK+i8qOelZtrhFtqctVMtGLYiKWgdakL/gxJopXby3lZb6
l39HCzkHoAgywYpARI0oq3xe9Yh2pj/6xGloBEuWB61zNxqSEr51ERQLRXiLxrrVXJQ0o6qulMFb
euL/kncmy41jWbb9l5ojDN1FM6gJSYC9RJGi5NIEJrkk9H2PL6v5+7G34JER6a5o3KKGWWZpkWnm
GaSzA87dZ++1J1wtxV033ns05NVx5rSW5hCh4ioAFqfltVclx80QyHi+UqPpOnRM6Yx1ASiuUR8/
NMZl/PFu4c/DEX8blZS0QRenhLmlk4+ACaBrmPPPm173Rsi3uZLTyEPwpcGHVtLgo0vHCTuHwfCQ
s78sI7DO+btiQvDG6uzBUM30YV8OBhFmfrwhw4sX8G5LTkmDRlpT3Fbsooma3bw92YgJSmUvRDd9
sdv7oKXsNqrC3SiYopJkdJSM87jmFN20MhsI6bHEHQCcG9mvQEGgUXzHzI8d+lTfGEcDf2UApTNC
/BnE2hAQRlploYNIjYi7W3G6NWafdi1vrDl23tfnbKoovXhvB6gKduimg7EYAo03jQrKbANdXKvD
V69EdhHzks5lz8Ocg3RoXi2R3scdGDD7sbD2bULJRP+ucFcxE8Z6CTpA6MgY2icaYzrrIIAgNYZG
1bNJFSw2N7vEzt7cmSI7mljFOuzKFazszMgPEVMt/rpLjTvZC/oWNdVAdP3Z6uZbtOqHvQbFL1RR
cIiFDYNX49MxUsbHEtX0Li3bZbdiHl2A/cB0vAB6shJO4YCJ3vWv5pt6/Hbu/o/XGOYuNoUl6V9r
DDtAau/Va+s3fyEz/PYQv8kMNqo/XUWKqf1Y52b/AqSJFItpsBP/pu7/W2cwaUUi3fKb7P/9SsD8
BV1AJ24zb9H5f/wjlCZtMp91Bv5yQib0iDNtLkL49AXpIVBZnsUECwq9chTswdAjglncS1GhwBjn
gNET2CNcKsagYFgu9mJiYo59zx3lMNg2aaSzSsDDEZXbArKBR0l4IVIHGsd9o0/pM4bE85DLhC0M
GiqhJFDRG+ol1eO4G4j0B+j9zKwTjnJ5HJ/JEO0mkV4lDcBJHYT3akW9TZ+3Jl5bquEDJoWHouI+
p5TmMaM/ze0BvDPPoK6OwDvkYtx4FAxww1aBYnBNUPtTUlFMl9mEdbDKs1fkLtMNLs6dozG+JKl4
CqiXz2lYoM5urWQgu1umXdeK9R4tF8N9T1pEDSlaUankCRglhlJdEzmwAKcFh9brXjR8fmMy9E5Q
hyoeYGoj55ZlOt3UbnRto1tYFfSvbkaE0y8bnTKTc5EV4RDIO8gogxffeZjIbKWeB6Uw3RQN3o/B
lwl4mDrzrX3hk7xJwl5aQivZmkwhJbCXQOk3VtI6Vsm7H7RryY7HI0SSPUXgR1sCUxZPakpxwRht
BmXaj503Xeq+rVajLR8Mrpy4Il9LDg53HVNVGiHkKgMyRUZA0XtgNUPdSACNdHZJ9abC7dz082sR
xbcapQbLUnR7poCTCfWhMHD2BZX/0mTTOdYye74xH/OwoDBOnXEIAvNum4RvPnJFnthfqOfb6Ka0
GngHAnJgxy6UDoYq7ScQzNFEDLjyrjwo+DFZ8iJCFnZ40ifpUrXc9LIw/CDR+qa09KIHKWZTip5Q
RXBtFz5ei0aiMp14SjTr1Aqvo4r9J7+ACaICWlJjiMxB0r3FMsKRr5gs1Ot6osezib9GYorXsUbj
dFv1fJic9fv7Iggsa5+XdsKJIO5lgidWoadunTflu0hHwxVU6wJSyEZWF6GPAO35ku25Xl/lVytP
+80UKtJ7lkN10dpG5cwVGMhtk99etHji5mKNnO2pY4UuqE3eh9LL7cbPSrJjI/xrOMoKbNO0Zc3m
G2KHvvI6WKWr6+FRs7yRPRtcRwURA1hFj0JkVtVtY9RgmeG6S8NbGguOZCj4vcaAE9lx7XDGe4ms
nqbiAB5M1BsrX+0RH2S9p1R+rgRUehySaVHwcrPhJOp03DQ6E6+Zwt/Sbcy+4c9cSX9QQCH4Kqig
KhCD2c34aTculD4U/JSHpV7rb2QPV+NsYu6sFw4i25jO8O+u4qdf74nfmyaVP1gu5ufTVfBlgn4b
xfrk2rI7udTDkMoR5Ta4p89iWHG3xJ8HkAap5YPJYNHutZ8YAP54+f3xSZGnvzeWaHVA+D/gSWfl
AvzVUDl59FYar2XmlslZ039idECg/tHnwIuciR8q8osq5jLQH57P0L2m6n2qWwt+JVS5NcjEf/8+
zo6iHyYOm4gu+1yw0UQPlW/C9ndWGTNNbKNpun4Z9VypBI0W3lvBYnb8qT90fm8+PZMphIJYT7BZ
5u7142tJpNKyk9Lrl+al2Von4+Ddyhv9/PcvR/mzd4yLKuty1vOYyT69Y0MWoMZ4Ur+sXNoDXM6j
brwG1eWKNZ0Yy2Rdbv7+Gf/se4hrVwiZNxBw3yfLVkIpkK3Tt77MwuckOKfaGe/1t6f4j5/O5pDx
32MVUaDqpmqLv5jNfnuA3+0arFnoacN9861pl8/+d7uGRtxuxiMIXN4EaP89m8Eyl8m4s5P5LUf8
nV2DdiG+9UKXVf6isvZPdkBcej59wWe7Bu5qfkTYF03N/DSbxZbSdraSo2e7MqrZdlyLleFo1cq8
SbEVON29t7Poojn15dKem1PdxibugoCF63Qhr80DVQB2uIoalKQlhTEB/RkgsG+ap3xTrSbwbuy/
a5Cpm4YUZO18AUg4fTUv5kXcal+SN6o39A+U7sdyyfZHZS2arNVydjHAr7lCj+MfWDNQ6ojfqlR3
rFhuR+IsT9vE2oYIOnK29q6dCdDasdl1vMoz46suFzQh4sRd6mW6SCZ9mSZOJV9sopfVwI0WHYUj
zW2GGUu67VjjJOlzmIpT6rsBSTvxnldvyuhmgPCGMjyJ45h+tb8EVMVfI5onKOIokqsB00XXd15M
UGmtY6Wd3sN+2D4ju0/1utMcm+7wrX82NNeQTgMiWQQAvNjgMfOWBVrCI4OStFDKSzjsrMxVmKKi
Fbskg41R9eGLVwKPJVEZlEcbsnZ44/WgCDiXs4mwilUvgUgmVOjA6BFW74gC4ccDdQwfT2c0PITU
ugN6nJSrPLOuQZ/fxO/xCNV3aZyqDc/Eb792U8n1iDgx7y19mh0aGDCMcjfpMuPMu4jSNQnAINq2
5mbyeE0P+mv+VLFjWOobpDcl3mNXXWwUsdKYuKVVZBH/VtdQnfvMQ8mI1kKcIjg+WutTKMha7Ka7
mybwQis5fiFGg2MDQY2omWGBP4a9MVEJhqC+Jh4+l2O2b17KUPJ4rzIROqarPoklTpP4S5VCqxcT
ms8ietQzmiW+3rXxi/Jmpa5KmaSvkIrJ3A6mu/KR46hMGUUqn7N0ZmKPWDdAQGQ2i+qqNbdoaAuL
OHDnZptOBhLorNfYTB39vjIX3XLELfOYgPGDd8OcCOF4354CNB9GXk4xCGMbdIJeoZeG1hXNaahT
3O9jbVFPVE1mN2GOsWavlVuYNMmuDLf8B8dHzskf5J7xmt2xAjUeU8/RjzUleNlDmZ2o5xiRqSWN
gDTumgUOksiJaa98Euw4SDivHx4e7jaGvMDJZFK29jX74vL9LjQmYGOVfQXFXnyVKDvZSa69ERyD
WF0B1y1gcC/e3qDVpXvfW009ie/tzITMNpK0DseFdC9DED0qCD8LcS8urFvwZoDoF3C8wTonRyMF
nLxEH6Gux1yZ90qxEG9v8eIOnDPqlAc5+jE4RmvjBq8PMSwWDIuHN64Ow61Y5Yozi2m52+4FS8dF
mq+eJ6QWxrxfb6//N+5E3BT+Wic4vEfV37kG58Ho99sQJ3qdTg2u9tB9+YN/3YWUX9j9Y07QDax/
KhvZH+5COsgxAEqmqhqoO987EQQzszAVmcdUlX8GulDm+eb7KWt2NeCQYMDGC8Ea+NNNyDN7+oH6
hjsBPQ7khbX0LZqTjQ6lYnIUodAB+RKPhv6rgvSX1KDPY9Dn553nsu/myCIrSpp4ed5BPRQBh7P+
MavTnxi7P4/f354Ew74qE0jATM5b//2T6CrVol7Dk+TUQgXDAJb43cdJ1cBP7Kl+ABGZsE787ntw
+uNJ489eGVOCoVGmySf+OXhjs8MJK2JgS6/C1ddvlMLNy+7uf/MkFjxmPjyTkeTHV1aNkdA9UqW4
B9N1P1wTWgTN9PHvn+QPVvz5/QPr9PuzfJpVOzbTkBy5z5flRxpbVBjfDZK+HEgX9m7ckfHhBjFX
byntvQ2fd/S7n7yZf/YJoqCpaGGGYFL79DrbVCJfV6P5Wnf1uaOC8da6hbeYcnn737xWUybaYVn8
l/bpIBDEgdHCQZnQ4Fcgb7twhV9UHtbRC9o8VcM+HhyihIBNfvIS/5A++PVdJm4HxwXx7/ORSpGM
OjMw4S9TejLEArvFm96S1F7ijgyAdZy6aNWbP3nWz+eeuedX53dvWDLF6AbW4x9+GhI1UcZk42EJ
KlbLwLCj+Cdn3589w/zRfvcLZxEep0oUTXRIHoX9OJY/+cT+9PFxVZPxQ3yVjU9n6zyB+tCUPH4u
O6n8oZGS//uvxB9/yL9WuXPpmK/b346O372A3GysLPboq82Tj6F5bLhAshn4++eANcLb8OMFGN44
8z/XXiHrfzhQh0kYSU1OKbBpXBvDXEeduvaoSLEhfRiya9ArYjD9G/VrE02LBEdlghsxa7Wlzz46
o+7cYjHBrLfzLPUoM8iPLcRmvjvKXHanl/sCzl/dxTQa1LvEv0n4dscpNQ5j9aXSoW9ryJvakaov
ypMyvEGzd6eVlrm602TcDrPBK9hSytrY/W3MYw9MywMVCBGUBL1aNwmAVgpPFEakme5eSJxPasOl
8ZlcN8bYvNnmg+fk9PBWhvJ1bkjLwebk4jI26M9hyMrGb1cK2g9OnQ6yjbZq9CdTMvkhDgdN3urs
07OC9Z1F/r9bB7g1Km81DsZ59MezV140ax0E4TIByFmO046v3kpk4dUzktWUVQ/5GBYLi71IV+Qu
VJPbPn319TvLy+5arT5PGJabufBxCL/EhrQlUXHF8ktbJoiFxD+0Y4nlQpd3kuFf7aHe5rm3A20I
miOJbVolZ62FPpQZHySpOjW1zNCCDXmDya4DIJxb3HPorckV9vn2sCqSlubV82yzL0f1mqbqLhqG
d8lX3S4ulsBbsdAS9h6mywSNQ0MNG/GupHa+L4OAhP2wNiRFgHnmU86gWqiTG+NT1ikUHgXBbOsd
qw6c0WXub4vxkqr7rITZgKKXQf+GEkND3EqPZ6oC/HkNui8aorlo7ZJ/ay/l9wkbN9zwGoa6ZDrk
bDMjzoEUgzuKgs3ah5+E2ViHkaHy72itdtNUhiuNDyI/jvhZpGDNpt8hnbacqDSn0muRscRW+37X
MPPHFNex8qWtctgUyrYwXvuBnaoUbtTqMdVuPeOYFeMqD8e7GVQTGMarqpH0jpFby86J28eoKfi8
MH1X49ZrO8493towpH0TP43ybdkfG7xv6uTMaF8l3/v0Cyf+tZGOcloeg0rfBv6hx91dJddaC44q
vJWOllwRF08R/pUw0xae0TmGfUAmdrNhggyOAwDivQpiirBqFpvrQtaXGsbg2nj2QgpOcjwdxlrV
qUkYeCe5X/UqBYwDmG8i8Rb1RAlECm+8yVnm216zkqLOHdJ2FaW9U1nScaS7a4QYVfKDI9Rqx48p
BYV5/BKM6iq3zDvNF5RYBzfClj+mirOUxiGFw15hcGqPTbydleQChV/F/K2nifktZc/f67thbFy5
g2le74fploUVOcVsA0F6Z+YvDSc8JfvamzgyaGBSZZrJq5WnPalSs4hUaiBVdiI5i+nKM9a1DEU5
ptxZhSM01WxEy5Z+I+0OIozbYtqX+Kjgk7K7wFmuX4Je5qPZWWYCMhYjSrSi3WQlFJxw8i6jQkuG
rOsBR1HibgvFlSbH+rbResdvcdfbN4jUoUF5cSw7ZRBhVKg4+Gxa7WwipNPL6w1PM9IbonY0nIdk
l2s3CSGGAUVymv2j3tdU7OvsMrCwSB+s/qWiFLxYTvUX6t6H4ZI1NybARg0cjn6Sm7PnnS0OdSUG
bi84ej5NjapCX4y98Ptr2t8OYMEMysu9rlnxDfQjNN25Nvqp5Fxf5QsllDcdF7lW93f9cKwsdVPn
D3mFujF7FoGeZ25lXNXiRQWdwdMm+BX95DE30NuxgKECFPCXNvq0sbOtKO+DYkO4liDJtmI5bhZP
sU319k73sLaW/Ej9F37gRmcu+5kLDsqf9tC89WkLHiUW/P6hwOxR8Nuxy3sWJrF6xPVpCqaZ6UTP
M36ueTfnxc2GbYPLhhAMMF/PrSedPCryVLbhyCgLUeECMXeGkjotYYymVjdaiQ/Jc1oPpAxm5TIO
YnZHKE+lr+wSWX6rVd6IqRLrQinvDeEXixwMlpoZ2B2j7nFqMWVMUNmBcZeZTiH7U8Vl3zDfcvV9
lAe34Fsi48KBr8YVDomeyii5OrKHVzivqs8gtF8nKwI2kzoqHtMk6LDJwH1oIGWF/UdQ3kw0Bvbj
xeZnpdGGYBbvvGlOHgz7Qp8uOVR7Qx8oNtddrR5xO+gYrS1jG7dsk4Q817Fr+74dl7Z0iYtyYQZA
RIf1FHeczYsKuzViDy4V/augsNu6teqT3UJJ84CoV8F6CELGZlB2gEsC8i+UnbW+6cbgjlrMk9BZ
tUc7MlaxXDlFQPpKBdgSgwpljx+di+mBXgXoQu8JF5NBuWEhsxo8uqGTS99rX7j/YHa+ZD0UuqRZ
45FclJbylunjmgbTtdUOuxr0t034JCIJZHWs4Q56aLu5KW6yeUGYVldOJ0sTk1uF6S0Ak2a1jhff
VNQEdgPan8fHHa46pLCY2R+XySJoXoOE8ub6tUY7UqrXhiumHsLnMRwhRSuruAa9Sqttxd3hXNZb
Jdn7zVwi9mazjI2mtV/GzwXt7JFvL3QsgNFc2z7Q325SmBLPhe5htZN6zUmwBQeIGLS+T/Jz0zuT
99jSBx/NxfAtV9WYOmOP4QRGH5Uw7wXX+Znok2JyVti7tPTM+4A/Zt6uql3r7Nns+yt2pJQvtFVc
YmYjSROLVPladu9eUmGm9pc51XRlnW5S47ZlGWeJ2zGiscpEUSVGA7W9qjFyYj4NKpr+8F1N+CyV
txDELryvN85/i8ooUbxU6QxWCttwvdfFg9YQ+eGumlg1GZNgK2X4xZia6rxyDD1RnBAzjk/WLM6P
NtDICrVINZJNrdUnbb4djzjkNSaYLHSb+MYL27UJW7oKTkHyZrchTKGdJm3qQdnW8XSr2hvV2ojZ
8TJ4NlNs7ZrDsEi4Ydu0632TYpXxtTJJfUmF06uYFmMIGX4YXL2cZEt+HW1KqvHNhcDW/U05UC9Y
SK4cnSPcs4G6DXC6+ih0IL6B+korL5WWdk298lR8GZu9DFFGdSK9djsv+MnZfjZJfBqcfzycfjpf
DPii7NbiCNy4xtE6jjvviJDOXk9ddgcVpdJAQq2X58XB4X688pf+UlvWh87hBHkn7swjcLuF83FH
GOsnB4c/EVV+PFx90h0mE4yjnHI0oUX3S/wwbVnJKnf1k71LrtZP9kl/SFH/eJIz5U8H1zyUEgnk
OtZjyJHZmuZQg0vuAwOINboxA8Cvr+4/XtObjTva34eBq/C1jvPuL7ZLvz3A77Kerpgz3Pz3GNHv
yyXW2dZ8lAc1LSjL+resZ/wCoV7BUYjkp33bIH23XAJdq9N5S8qIXJCp/pPlEtTpP/46eDAAujPH
3+I5fzx9E3ESjdIDkuqlUV7HJCHV3sICoTiBIhG9TYmVGvQBlkszlxlHcIAYD3Xy6IlHYR99HKoW
DVcxPly63xUssWkOoio+TQqww3Dg2uvdSFK+nHrbHbv2PqVCKSfN2hMtSMCkyq+0bGmEaYv2RjRi
ZXJ80Gyu6zL4x3yepON9nilLQ3wp4cUoVHbFxoOtjZeY6Av1CM8FJufU9p1MaZ/L5LbGMlkp6gYw
mjtSxk0AMZf2oqXPy8o3hawtmxp6rQpsHuB8X4r3VoVS5tUg1yPvoCe5U9q3ANhuTb3b2jAZCZOU
GyBSUPGGrnkI6B/0FNqYLAqjGrpaNZCJS8JgxKP9rzYcOX/gJIBLVxIttatpfZIqLoN+tPIis1/U
cnHFcE2EgtNboMhXm+rGNM2f5HiPVOjmqklx1X2RQB8IsETbrylp3AhLZp35dwW9V1Pdb83gtc/t
Y4cHK1S3uHRdxc9uYrZ3fSIRIeEyJjEK4pRfaa3b6SqI23pb2DH32oGCl8EEnSOFXHDqzj7bnrcK
muKpqqxrGqrLxnsyMhZLcbWRbUOBvVZ8NWMCoNwj5UWlFygMVvIYmukbgMnZQRxp18SvF/Vwse29
zh7JsE8lYaKaalb5ow3Jtq7H6NUqznkuLXsefKio2CrOWOn3xJbBn0nM/YayQYaCZ6ji/GK0ujay
n91nEcuyoFY+esY5IGeOqlb3QNTd2qAck2/PDTg8+Vh56n2pdSzhfDW9zbtJZoFXEA4vucu3hFNa
2U9vu9B7qaX0aDLkFQx4Ec31in/ER/AsT4rkWCMbTrMZ2l2pG19amfRc5mNsMvBhIQKXJY2+JG7j
1Dzj8hJbUWSvWqduvNLbSkTM2NvZPWb8UH8rgTJf2tbX1lHaRVsrCDCa44iddMLhoEWNKu0O+kgd
WWIyo3yTjP7jr7/zct7gTvjXO5XN+9t7Vjfvf1qaCF7ht0f41wVY/kXhIVnh40hBqJ4lzF+vwPYv
NE+oMMQFYU5d/6bl/pvGAGUecDhCL9I8wuf3ixXDmBOZPChSM//zn1yBrc8XYO41XOoJkuLF4Ypv
fKKq1GpuSKZF15VUjM9xW99Mhn+pB+1GTzCZ0OLt+fdyAffanq49EeRQNfeSEsG2BTkYyYQFL4mf
XvT6ycDRODLeFhJ39JTeCmcKKS5WNuBTU30k1tajL7HDKd2hhy2YgF9aqLjx1Uil4uuG55Zaz/ED
edkiE0a5sqHP5KZCDxu9R4vZXZ7D4U0A2zx58KavSk4/M/Z3v93SUd4Grp3dtBnndH/VBN1G0EaD
GAYV3G7JO5iUADJkFJYgtf0s9/jJJfvOKEpXUq60SGcjk7gTVB3q4rNmn3zy9vyK9XfcX+syB6Zs
6euQGd0keJMb7dt3X6E/WccA2fh0K8TJoWL1mP9L6ILV2Y+3QmXs0etqUvGBV6RLLdKJS3jzFoMU
RExZljyRO1UbuqvS1y5V7YVSUOht8fnErb2NEl3BTIjII5iGrTCu1pqiI1m21LY3TeYoY77KKT4c
1PKNRAIKVRy9mr5+LhTSKyE4Zsy0iyyJaPGrYaX3J6vSrlgJv9iM4NiAaPyRbkLfWEMfjjGnLyNC
I+MBhrbdrWwJLu5yNvGRGFcWZXGFKuHrF1rHk4BCWo6RTPT3vOssDOY7D38Au5t/xvk5pnhG47tT
bzxJdvA9mA17mhVfML84CxwF1V3VnZLMcjDDkumdeemqU1WHoTnQnLeuYDTK5uQm8EkZtGV9VZXH
kHNxmvonbmKyfJd6Yq/AWMuNwJ1qE3vjU8WZauB+hBUTIgTYCpMoGAqHYSyUeTEtvTco1w1CZEmD
cBs3iwISw9Aoq5E4QK8a5yiTth21Onp3HKz0FNjVfW1MBzmcji2PNKvFbJ0OKud3PlheWILtUb70
DCcrY7A3uVDuWkU90uv5SG7WweSV4iuuFn5auXJbX/0odP3QdLqCODTRjUctydUlxqBTNdmPod4e
PEsAliRuxOoii+FaWjM2FKDDKB2SYbrT82KvNprbT+ku8sVa7TUCkcNzKjdrrXuMVemq04JpaaFY
NUnfQPI0ryRtv5St5lae2PXpw6i6SQkBnJhnH+t3aZWh8UWroXA8S19M7NaiYVoZCRkC6cAb2xe7
VnubuapMn3glHdYTTE5YAZQnoT1rKeJNxtetq5claHaaGync5n5JWaBmXMHXbllnbIMsvuYDyhAU
u/X8oRhIlwqHVEEZNUFmG3IssIlovIZSS5E01gV9oA0OpakQoCXyWX4B+E+0WO2cCg2wTlk0NLyh
t0QiXJHdMhg7oeWfkE23fR6CN2EOGJKTEWgbeDiHvEdMM8roVGj5cQqAzJfWRWj4FgP5LBMpybJd
h3W7piU1UtS9lKYfUwKI3waUfzulH3qW7VUMK94QHaWOqsDK7O8Uagz7ul61xNuNnDoEcn8FmI7B
n1ZiePagxOjGSzy3QU7Rvub7J2IoyA+mN8zliuVRjygnsKluj5P7vCRQm7N00NU3vSYTSgx4R5vh
rV9UsPQ5Rtet05A5t0WxZCm6H5riRVOpYeq3tW2QbQePHukffU7bd6CfI8phW6M9hQGfqi92FQ6O
yoAqki2DULlICi7ftW1vIjMjPOmhrh0yw3yOsgvwjnGe6Ygea+ZOzg4Weq/npSuLwFDLDkbQdB6W
7a6tALxHjxLJydgOtiOJezVNN1JqOcXIvcGDVIcqRV/wpsK72dUXO33vkPPjISfhiBZqHKewdqOI
Lgeulhbm9RJAcAcymkSn/jKkrDS4/NGmnfJmyhEE49RcVLl87Jirw4JgtH6q1UcDV4uompuJyvPM
928tzGkh8XDfHvZm85EiJHdC3RfzA1VIHsVTrQaEnORDTqlnnjW3o+KR31H2fcDQquw6675IaXVE
4jDAR17g79TTFqA9fh4fjCQXUBZVq7h5CQIksBZKbPtu+bDVg2Vo3KjSc1WRl5O3GnabIXIbNO3R
GB6FdROIWxVDtAl5hc1L7XoY7WNjXGbR1m5PfsU7b/TrGMpRPAg3aWhzpxgwftKs+0w6qDK4WZzt
LTNy2FiUztIzZaA7sx8PqH4y29NIntOvNtEY31VoObBjUpstM8ASazhF2r0UKmuKCLmq1IuqoGOB
4lWVMt2+W4UKQH5nDOfipHMkdo29NdDQ7L2t5shcKrGkbuWXxmbmdOv9K540HQXWljHOJ4q9MDV2
QyRaWx/tjyWp+aDUxz4/B7pymdQzXvcXkH4rK6yNg+5NW6myMK2P25IVBTXEXM214lpjghfptJl/
jIJIV15AQACtVA6coi6SzemCa3JKf6IAUp6b8bZKPjDnw915CTnsaHW0TmvVSdu9hdIfp29JfCi0
C9kTwOdfySg72eRIxWOk3E/eRUxPFIYGxdeUW675EqjkwwFFySQ6Zy4DB1kjexkVcEooopl8G2c2
+huEpOlEMaZQeTAcKxzMZEqkDI0VOkKc6r2nfJJtfxTVa1fEb0GZuJN33xmvgm+4R82I8G8DEoAW
VRtlUF4sM1zL7BpJqnwJqbsfvXIfF/q+G4UzmtXJt4lt6GPxUAbG4zwZtHa/UyTrianv6Ju6U6j3
rTAuJlHqEWpkZUs3EYbLMpC3ChWuMD1WPui95Wh77NiC6DXK7GbtJdypOn28FTLI7p5GwMQrrkpW
7nI1oZ2WeHUhS/sCzdTy613GfJLpB7t0Jn1PPWy5wJkZOqOxF/qzFz9UgLR0chJBld3GmiAy/WTH
09qm70C1n7h/Lkyp48QqL6S+/vaLZwPhTEJQfL9rcmlt6tl1TKZNXz55PWIw0EsOihaezbifV3tU
hMyx9UI290ARHjwpXJrJHlCAWwrzzDp5b8Z4ExWQD8L6MMvmMQlNpoMD78eqQq5WoDa1euEqNWCs
NjuMEsBU77bl269SHh289RzgZWKFZn+NbPtdE4Gr0RAVKauyHE9eSha79M5mkH3p42Fd64nrkdnp
CKtGqdhNPqNwcl9Zg+s3QJr9tmUEG6m2kHZmczN4+R3x2GUnMdk5enKYOKPTej2ULT+E+4kMtNVr
e3OiVs9WSsLw+DFJYeODBUuOhjDfOKg2mCjk3kTq17D9kP3qNhrwu07wRABykGhNRwypYbKTiWSP
YAm85r5uc0fSqh17WMRZKGrBcGv2t4H/xajWNafikDgigZ1bjprP0Cfe+jDYG9HBaoAbcD3KZnAY
axVZf05HeYXlstMvY29uavk1IcI4h2MEc22v5KsueNf75myp3kYycgyJwZIv6qKy3mnzUcejRRtf
+wDFfJEP8o1ugRXwVYVqQlR1C3K/QsUAvdSj+TAr5f7oMFGl+UOpOjpWX1g7C96Viqss8ZE4fMoS
C8ct5TBckDNbP9SWTmz0BoJIhkczA/rQz6UM8DlkVgwmmRskS9+6n8SlHala4U6QtsVaCmtKidCm
NQ7zXe82EkeYwXL6/CYGt2D4NGX07MwwJdNZ3SfNoyrquyn6YIDxCyLXY7MZ7Ws4uKnyIacwwqx4
6cnnyW63bTyw6oImIKV8A00ZHEG5s/kwB/jCks+JpuZi3AYH01Pvaqn7qKqJDWkxHiJ9cuu5Fkrw
b9Zg7wpN2grKdGNwFZwGyoUuSqdvgEOdO6p8VB+jBfeHKJ4OVISYNEZoyBdYc5apoNIBO7OAvmKo
rzF3Xo6IxzZAxRL2hTqPjVDeVep0LJZw5S72q9MQMxROerGBfLyCIbMIlWZVDbSMcEUFU8GGTPI1
joD1EQiMPVLWqbM5KV84GDFwUQLNqOYLeg0Q9uyj8O+bfK/nq0SS3UCLdmrLWocfaAXZJ81OvTpz
EY5Kd0uUeKWXG984ZypMjqikclwJV6Omb+SC9XM3UJBrWluhooblw02k2c9qbVeLjtVy4h+lbNzR
mbmYWuDYanBRwEDIGtnbaXI0flhSTX9qVwMAUNjUgZhl3z71xxJ6SdSf04BCaKvfK5TsVHXdklnk
Bm7T3dF58a72oydBLDtL/LNQpSeoAXt/Kg5and+P46Us6MXrs1vP3CU04QQzvlADMXE2ykuVnJNg
uNYN+wGcHMGkLf+viDW4Vdm4/LVYcwQY8f/+5y+kciKn3/71X5UaorD4mhRbCIsIqjUHJ/6l1Fi/
CLx9yOFY30xBzw5/8ptSY/xCM5yh2IpOyJozO7SMJvjv/xLGL6Q2ZcPULPJN/ME/QGb+wXqnwwgj
9adwVhBzWfKnHZLk56Xm5WCExv9P3nksx65dW/ZXKqoPBbxpVAeJ9IaZZJJJsoOghfceX1b9+rEa
uLek4slzRIbaakjx9KRLJOzea605x2z3pbhLLI2QmRfBp4BNj6b/UpavcLTY/vAWwwX4cr3+1JlQ
pib8V+3XdHgOTYgsGjOooVediVwOIQR5Yz3jUX2WIsCIWTpYDgbAcx9YBy/VjJmb43CPsnCt+3Sx
s+BgmQx64ta/wzL7FCXM67SObgQ7894xGs0Z2CILCB6Gm154yru7yr/TYn8RAVvnri2KxN0JrmzC
AYofgTrvY6U8p6p3p/OJ8wCYDCrkRS0/CCBoRkDPanppGRckCoQMfylJ4cqcOqX1UaMqFU0nr8UH
0k48b9yI7W3KglN2FzX77IF/WXpw6oLmlZV+DlrbbkoFK2XCq47cx8JEIjT1J77a9cifRR0xyRx0
gz12WBJBB+HHT5jzlzdx1ROzIr/rWrkG/pIXBIqVAmGetscUj936YAjLSnNMkIR9sog7YaEJm4SG
SZ23NMlUws+PtWY6OPJmGCQRbdyV9IAkQlQYEc9djaiR+Dykd14gLUTkFGXUQCwQN21u3PjRc6t+
NCDaUPpvo9ZbN4m1rJWjEHfAEk9WK9s1dZsMaiXqlkMLfwGJg13rHptMgx5MNEftjc4gn4U5Fs5I
cmLNd3r/XWKFQsVfaTlSB2lWAfJtPWtDKnALq9QTlyEtoom4apxNvt7Ng6ycouERykFqnNOms4E1
sJQ5Vrcu2Chl+SyoITyy9RAoQbnoaEQyAsxaQT6E1UfQbFhimMnG8o7MMnEiNgrwq/qNEaxY8t6N
nnn+Gzv2sHxIiX3XlbVBdIynFtRZfPkLhhAuFuh4HB8Yvi6L5BXl1T7qc3gdxrGUcft0jLiwQid3
zCJY8OXoTVH6BA2xsRoGyEiAP+MqWpu9dN+E2TKLsJ1TGI66sYsREMNLdkgztJMB6my9N1PjvjKC
mxAine8BViEgLJH2vqetB6gLCZk5phcuXf9xNO/LPF6K1CdezJNVLFqIDHINKOucy/q2R6kUU0sI
6q3QGttS1uGaGB+FdfYYHyMnyj5zlbpnEw4vpiSBxKNkVAF0pcOuV3RGVViEBBSFaIs67qhrrP36
Tii5+TRbXTTzfE3sYRQfS5zlo9dS8xHR5r4zCee62In33LcvQvkgk2eiF/pcZKQQ6RCJxIPFwMVq
HsqRJwQQq4g4p4liBxHgojDFLQQOZm+mgnhRBonmz7rwXArd1mgHBPQkHKHQwAvu5f3cS+XPShQ+
RCHYGsboNJiTJYmB3QjQ1CznYlmQWgYpic4FrbVUpL7GgIyn3VapIuO4IcrOIiql1Hjl7gnnqJCm
yOOjbhwj7iJ91IoomVx7rMT3Pj0UerYoS2vRMJ9rRIMvw9GgXRkIyYoe0srNIKwIcFnFMNl0Ep0p
zVzSaCMagpJVr0DJFxckOpvEFCmIMmLHcEvBzu/CgbU5kWbMr+5UdUALBUsWxb4bPyjSsNMIuBna
/NK7GGLYg5MmMXOxYyX8jQ7AiULAT9RfOp2uny4tTQoKo9SBatGqLglwFKQ7dO+MuZg24fTP4qVn
gS0GmrItDIQwtbSVBtzPHVIJQHMvWa9sg/gpy/2FkUpzqU7mcfGelI+mLu0EwhCVQlqNePFyFQc1
VBr2rbMhs5ym0p4K+eJOHQ6NvmpeOLJF0CLDSQZhFDPwkClXBUxdihbsdZ9Iteq2Eeji4AkL/Ucl
QY1rECSqRdACjHxXlP1myJ9SNqZJh80eys9RLrUd0JzeDmj5RQXWedciqEBFmOnnW8iOPDNRsJRH
vnZmEJ6LQiOOGgAeH6opAS8mDhSo8cBQoIDh2At4CjqKE8H3Lm5VUiHAgCe0UUL44xvE39D3T2N9
b8VWQNM3m7sAgUIxP8mgUAePZk9HriV32J+TpXQSSfHstXzr5hWAK6dDLFbTHoZEtXQF+S7SLPbf
/jHSaFPU+XNvkQrXLk1ZzbBwMT+EIeRVAJiAwcjvCa9aX4ZTHUrNkj1HNTgytbqDgbH0WLE0k35W
WsyFpoTcs5JTy44xMBjlMoxXRqjstCYGyTdOlWFF9Uwtlpbvce7uLBXLHPhgz3qrq5q8UIl6Z5Jm
Ixds8sUkX6zzpc5hLWGZIRKMp2x3FWlQtddbfR1H0QHHt61VjC+zTzWhaUXeZqHeVhntPb+fp0I3
F/jil52EqjSl1woEUyzwQFYeCxZNiF690xljeqVwU6aImljhuXA+zMJcZ8g9XUAob11SzzUtWVlD
edtFxYeud48hTcNYszDS3UeDN9qmXDo+Qjy0aHMDKUCA0jclzMAsxL1QGbQJan58eOyE5GQgY2UE
h3JW2faGNR8Q06U1yCAV0JQWEZ5JE6OTYFAES4sJEtqrWW0k6wicUlHmd7ocnPSoP8fGJpies9a4
a43m1hdBkLsB5QJPoBOKxbxy/Y1bWXOjGlZC+5pA1MoNY+4qE/tVOHlqO2/04UBXYSVGwrJBAxW6
FskpH73LkJ0vGd0qj58EuiDJdNsbFcwScftptvVM0tAnsuKSAddqh9FKVpHAENanpNT4DrRM98MD
Yj7KRyiHiKJUBcsgEY9mC/FpbNe15y8TRd8EOSZYKI5DaSRMLpJTbPK/0kvTdunN+bm5ELPyaLga
1eCb1r64dIsVD4UC494kWwMmb108utotVC5kY0X8KKLcc8VL27wEg+8k6SLrCPtCMRYz8bGM1Eky
gb5/BDQyPqYYZ9HvSeFcM6c8vRhTKytyWVHqNgR0KSljqsLSd5qp7knnswevWgBIA4wK6VXnFTD8
G8ncK2gCIJg3QBzGY0ynL9RPlpUuM7QfLcv3kJ798dFUsxkBvywIu1Jg/NXiO62F21BFr5EDasub
hw6JatZsvHjKbsN4SF+tUl889bNqjiA3X2QFChZ7hSCwTbY08BUkcj57Sl3ZetORpNfhQdIXXvpO
S5Gmr7UY809Tq+eNqNqMzBegFw3+ZMagkbFWyYNXkPsIBKUjrqvQtIXXsj01obXn92JT3wR9/9aD
tClaZaGRPeThHc2dIFt6sE+62tuMbZnY2OhQ2FH0DRsp2NXWMRu3srX1sfYjDw9du62IfZuaFeyM
e2I5dfQM75Ig8Z7SfeABKEx4u/uaJmBZYBxliZpk8ODRYOjJdTlLqg81eICyYcdNvVGwo1oMpVJt
S5eeEMJm7okRDTaw2TxDtBzimK89rtryaQzKWYmarxrrTR+wXeuNQ2XECxX9AjFyWpYsTLW5FbO1
jPayTqJJw5z3DHPc4FgpmT0wF5b0+DVhZQPwX6WQ59lJWzsBuWfMlM4bKbj9li+ReugxfdbjsOzE
/s4tK6eVTkX37rX3XrZupb1erJrqqSMERIke1Po97bGEY2mI7stkX3eko92W2WesH1zpITMXcjX3
6mBeouxu9HqlxPoql5vtUKtnNWvnolwuy8pblkmKV/YijHx30nqnJ+WJb4PVMdk09iEi4wTmDx3y
9iNr6LnAfzyj6cmwQgWI0g1UPU5c7HV8LH6xLHgAsgnvxiwtfEv7x07GQLus1ZdQO7ZEFIDLrLjC
ZU+E5dYXjwpZUgy3SxJFuK0FZq7b3D/VPLrw5F1tPg587EmA1mmcFCjl/W3MWi9D/C6sk8Tb2cmv
nqmu9HIvx49dSbqPwHKDKYB5oCWF8O156Kuf/GC/cQGoChW0apTEpqhYaOF/nVdnjVaUhjsgz34U
B2NhRT65pKhcTY/dyKIzlumAgFy8N/g5yM0NzAfV3DCOLstD7D3FwyrPx11Rs40WpYdAW0u5d/y+
dL3WXl7/xGnk/sUa1Yhm5Cc8uLOe4RShtCHZ0UcxfYRaj1nt+2NNJsOrIvmXy3ElplSHrpFTiWNZ
REkwP6aVnAk9Ondx9v2Bpmr7uwNNJ/3lpLrQElxd47q7WAADf+W38kzPfzibqaPwzUGudXk1G274
W17Lxh88v3Snp8a8IDy+UG5lXWBiJnLDxR9ul/qbBOLXR+raylYIVp+k43RqMa4iYcuGoEtfC76q
mhPXG9CroFaR/sk0coMbg4FTC+lRd2nAbscEoL6wEKjGGd2TecwIp9pFw7loQRJMedOMGJ3aMFcV
EEy63InBBBSiVvOJ+ltlcNPyohkS8i1xno3I2EXXaftNAyGx/UEU/MOz8leI15dbONQeiviOZ6UM
+HDe64yiM+rR83/+oJD0J+sgQnTRmoRHXx+UkXZK32vTEzkeevFk0H6of7hjE5Tut+fk6zGuWkNR
OJaWjxGM6fVyNCHQwntXbqvwXWBtjftPqV0yJRqHN9JIaxeFCG1jrdlZ4Na/P9nfGYM8O6iKyTgE
L2eh1Pv1bMVGjYfE4NlBMLNI2FqjT2gyJtRcWh9iNIWj1N8gLpJHO+/vQTjk+aGWFVv13BkziOX3
v+dPj7Ix+ZIlhkbT1f/153S51TV5xoVJJ/h0u2wYgX5/hD91BRUD8ZaJgVuEOn917Ru24qWusJ2M
M3ZLGOTImdXxBZ9ZVzrprmL3UoiHXBzmOpOP7w8+dTZ/u/HKJE5DhUbf8/pyt36hjySf16RxUYrZ
sVPRHbdZ02Y4cNb+8nEPHpS+z6tIeBUajCVEkprl3g5/+iV//Mh/+SVX6xBNG9n0Y36JZgOJX9C5
m+V32VKYGzPQ9vYB88L89OCvt2RaDvaLNDusECT80CSV/vjB/PIrrl422rdiQMppTfDcDd8oEucY
nJ9NJmGzyjkQL3sQtnpkC9sin4ezh+/vxu/asV8+nIRD/Pq0aXqXafH08G+x8+xuitkr+67ZMHvc
GvYNyheb9demMr8JDuT22MXylbBNB2HdXJzn75b9gJ/bSezHZv68jpYkidtvu8EZdtH7C7Wf83aR
ZqbN9t1R5uWBDVF+iJ6Kxer7s/jjK/x1RyH/ehZlDkm1MLmTaFt2N2fogkd1rTqX+Wa6c1zB3U8W
iN8T7n65cLxGvx4y1OpB8QoO+eBktjibrlq4Vm4Apgz26jSF3sVn/2lh38bMiGZ0hDfRWnfeYjtb
vzCNdoof0mDlP31Qv77UV9sI3WurIhD5QQW1sI3tFevx8/o43AxH5eCeUaIskRYQoHZ5qk/qFkT1
bErcC3/YZPzpcf76M64eKNeT+ixDbo4y/DPlxXUDbLv1RqbJEYgkIawTSojvb/8PZ/6XgeTLoijH
VtXlU3XcNbdFv0t7TLvlyerO3x/mN9fLtCkk8hxl7cSkxcv+6y0fwyyLadxyhelTuUzx0Nt4eTsP
6opmUHQwxpuOuWNVgQf3fjjHP32rvh776gmvDNh+gc70MgnfAornkOIDw4LivTcVooD/54H5t/SS
v7Zp19u4r8e7+jZmdW2xQeB4avreCEsNjHtYbYVqH0nbsfwkxCXOn2nOynFhR9IP0IA/L1BfrvTV
N9HN6rGxpgWKwo7+qpHPhYd+Y/FqVS4ujBNBvFL994P7XyE7t3gl/v0kc/URV8QK/Z//Xf7baSYO
Gv7Ev4w/mEEhThCMTXrfV6CPjPAcITquG40IXIA/X6eZGCoU3gt5IhDzD/7/gab2D1KKoNHRNhB5
e1TjPxlpXm8fgIlgpIA4bKDX5Ddcyc5JNUAJrSoSSTaXAuNkDtkdjfWX63P8+zn/CtP86SBXb3on
pN2YKhykTfc+tkk4c2nv/XAQZPJ8ML6+ZNO5YKBScMcYCtuwq092EIphrwclUhSYsrl2H/gCG0sx
XagZrAEvp2O3qlwg3dVKhYDn0ZtnWDg3QZiadHqlDIR950rbJrtYyo1SzVNAyAODObEVnuFdbIlt
3kdudWoMRpWy9BrUjEnRiam5ssCNrSCU0PN5xmczfS8RX0vaRy+AEOitG9nbqEX5nJBqqMj3Fc6S
TFu6ab4VwnwmjVbNPxk4tJ8SQgPFmSsMc6YypGycrEi9ncByBYVTFl309BwQTqR1nY2jd4U5q6X3
ATTCnFKa5EWNdM4i3thltNDjsOnnibF3w33N70yafdi9jD5JD/WywjclW3slPjTuxgI2B9ffHOgQ
faY4MkMhXvQ50Y5tshjcZBXqwapJXmPZ0cDE6ZhdOxUVNzbZuiC6zaVqokuJ/FSsXvS6xdqNT3LS
wbZ0F3vGNxrJPi4OYsPz263hKyMcQiQoHdb8zuhFxygY2yoGanjie/BH0Rjvhpz+s/YueRmm+5Kf
m2q3JlGAVmY+ZGn7VDWgH+R44zFc0OudgW+aG+drF4vVxOdXZOJlitOBxCAUt372lpq3lSraRves
a8eRvyziLBMap1dAAgTjPCuBh6b6coxhDyqtTIcH3c4IdVkmSSdNoBsyWhMnV1VBsauV8z6JDwWK
J71eN3iwWrxY6fgiIBqq8WaUOLWEv9T89b5w9ddcX8DQmWfCmdyuO8uXF2O0bZT4Kc07/GjDfdkU
5GAjX6qq9D4RFW7y5Bdj3tPiHyuF3JoZbfgqdNHCxGGmpPS5rBihHB420ZSOSU8HdCgmr/9LmpDE
4RokQkQrHdvzUG6D0emzXTV8IDE4+ZUy6zI094Th+KLlIKq+TZOSPoNcfgyEkI9Z+4TOd1ErvE+C
xraLsTqs7Kn7vYldEr2qbUQGZMzcy2yLTSNkc6u4FUnbCYFC96nKPYYEEg/L8S9SSLUCrdim0Taq
ooUsxLgr8tQJevzZ7cVTXrrMvE9b7H2mW4CsWZfok+TS3JpYWUYxWwzNwENIozJz6l59bPv9SJpj
o2F/e5FGJEBmTzfbYwAA3EP9e1f8X7CgMeb6fkELWcvK75Ly/v4L//JRqdTSMn0Mc4IGW6xa//RR
ESVLPO2/DK7/lOYY/wDeM0HqUY+h3ZHZbf1TnWP8Q5l8r2QRUJxPIOL/ZDH7u776ugTwx7GqilR5
jG7ot1ytNCKeBk1wDRI81GitlNEaV6udo6lUtJwAG8NH4yvDf/Cn/DaxZkukqpHKkBtgopWnlyFG
Yz72PEs6egIA2Gq2kFUCGcK+fhG9wRkFy1vUrod4N8X5n/bCxaioSfy2fx10ZQm5yZli3JDLOyDV
HV+r8jVUNsaUTXRKifVqNE9/ijxoI0DTj3IrMaUy6E2kpZDeFPTZTc896Fm3xLQ5Cwt/G2UMRvux
WVkhlivLGiE1IYfWxtw2GiVzcBFwfi5qW41Og9qRXaGMOPtTuK2psCpaIXKEweVdLO7qUmjsTuZf
UqOgPAHhoMQqX9023pZjltiiMCwb12PigJBQM/oDQH2iQ5CMitKqB2FQ6+ocEbAA6QjdOvI5iwyi
VFOf0JTD6WdyVqOAkKFXytAJCr0+iiVfLRxR5MWSP6T2zD64WqsI2wQeVEYnEuMqT2rmOnq7XDVe
Ws+86QwVdC2KZ3KDCHqZIyFe1XE870Vlq2UNWgBQVIClSXq7b0bi/dqSalgONgJDAxIbHckqF4S4
2UYiXCLCyIJcd4TeKOcwbGy1Ju0Co0lUMcqTuvngRe9Fg5RqaMUFeXoO1d9OEdpVNFjn0Agn2Dne
Xn1U0EmKN5Y6bFJTPNDveNUa0+nCEDVwiJBSDPdJrs1TnLnuEJ5MI2RSO+qbJmHboSJz0I0LVtRl
GKEcLevo1Q0RTRPuAPMJcBOSpBRdtx21SNN7i7EHc4q07lcEoRAz5iewmoBS21XNZCkRX+XOW2dT
5gsEnbxzj+ZwnymhNmsST50FOYL/kpAqVStnptC28F38eYPi38lG901opEOHYLkKm0sgwCEFLPcm
eU8VagVDjNZRhDnKle6Gtpvn5GEVZv+qCeVjm2qsl/IN5qkX+PXDsa2h/QR6dyv4UxxPWm76WBzu
jbG4iVxtp4EvjWuEMqayl7OMDLLsLOQycK3UPQ1k3YSaH9hhOnTzrpBnyRifQ8xvvta4oDZ0nFNV
+RmK7jKJwmWgWqeaNDYD3yARx9iRpVhsGMeZKBPMgtwAwBjiXYxC4mb0PDxuila5F1Zp1O4qr8va
t/K3ctCt+6QRYQb7LoF6Yz4vVJA+4eDvjTG8tIj8O4vBUaamS1rhaKyqR08QmDK7D1UAyCmKF2QZ
cEFp8xjxs1HKZPOF/rHT672XkFOGRysf1F0qBjMfnJLudf2TaYYw4WCbsVx6onibB16/1HDyzUt9
DOegPdRXWRXDhSJwDzWx6hhGFcPWy0Z01FY/r4ZbNdF2pjilTo9qSTRZYgo+mboMbtmFJikOzay4
DaaoAnqeEaoE4gvIIdYR8xFpoHhWczE0FvzvN/h/6BiJaBNFHLQTJJvO76+1vNJisi4Nj5RNGjeG
/czUwIZhZr9dUvtwN9jvP/VFfjwiK9zXpnqmsatuBI5IHiFdteezZ3+8XS67zezz8/91p/4Lln7p
r8X2m1oWikv98Vpm/76U/esv/EuYKzLCYIFX2QLo8tTS+XvpN/8hIdml34/O9m8R7tdSVtN15gHM
Jw2dIpd/6J+rv/6Pv93OFJ4yWl/R+k9W/z+0yoDS0oe3kIaKAHJ/fSKYO7QymFj6z7K2EovCGcVk
K7Y6QCDiCXkFNDO9b+TX7x/9qaj8dcdBtumXo141/62giNxh4KiqRei8+tKAHuI9RxdmoCv9oWd2
XUhrkEJUmb0XRTsvm3rVDTSkHOEBHoZZHodkNsxqHSFhcvr+jH46yPXEJOhHUPMcZBiiiyclyLXS
p67Sf/hmXF+4q3PRrjoPUiGy8Q+MEkez9zZa4BPzWF3lFXAlsk7Qxy6/P60/Hk8hyVlUQOD+lnVR
u1FfutNp1dptAFvQzZ4sLB3eDgvuD93Fv1mfX5+Kv07uy8Gu+othSzpMZjL7zEQRjUQMjCk0oyc/
TS9mMJTLvuuXU2ZYnZJ0ZOXcxrDVVqqZOFExbv3utpTb4ygWB8UKV3KSO0leq5vajCDkaboL4sk9
DKrqzk3cECtfjF2i2MZdhxATH825tEbkS53ZPY/xoM9dI8PGLHxKnYTBAtWRgQtEwz4LJSNlp4QS
bxxoAYL45v9TL4WeBPI+jxdmUReOirL/Lq6Nlp2In5O76aLMSisnGH3vII+MvKWh3fZI8UQNuqBb
pwsB3ACJdXE6KbB8Kjxq94zoaULvmip0BkO+4X9rF7X4KnZY4PE/Ho1GZa/kmxWRhRn6r8y7RKlh
5ez06nu38+6zUTehyWXjpbOQtIveGeGlo6kIkUxDQfBXHvUg07YC1DtY1MM2rj2ofhKyVGJfRcMW
yxb4qfWRDQL732jpAq/yqyyiC4renQiCOJdmQZAxuzZnDXoUlSBE69x6H1l/GagBEJpHaTS3Mg2h
HECQIPxwh/S+6oVklmUiHY8a9XbidstaAl0XKwgCsmgjCyQipsXRFV7UBHOOmnfRrq5oCuLz0eJn
SbESyPwo9co+BuMZyPiF63qyxSPYtXtF3I9SsVVJaMVWj3pYWye58Bwgm4TbwJ7X0CtojmND24gt
QzIusIevSo02z4CBss6nwB/Ei2jW8ZqiHiROoUT4asKHQOpV6dtIHpBjdQjVLMcjxHUUilVfyi+m
cgEoujOU4JhIaLNdaG+htfS1+EKC0kolt8/23GQRQNOMkAhXQrRN8dhqnb9JlARddr/Fp7Aom4QE
PtcxfOaPukncYJzawhguKjV9lSrSGcnSrrR2J3XjOlAYbynhLUIWpyauWunAyLiT3G2UawT0DX5u
lTCcJJPfLFeTVqlHSSF1CcJqJYEiFKD1i11ETXJW3NGFeA4EFZ9DOmz5NpzUPBwPdYfdlcEKeYxS
rGzyTLijnHzoIldcBr63oFCcHt1ecuTWKpY4OiVknNjaBzIBU7SPXVBsE70CycEDm0HSnDpZ0gKq
njlTi6adV0Z7TkRvisBO9s3I+LHvPMEZGyj9EsahdTZ2xWIsFEwTwYKRy9yMxlOYQ7apdO2t9Aa4
HaG36EECYE+vC3ZwyDkB/suVCx8pU+ZBU51zA+NYV+7xipJoiW5QyJmkU56FqntovcAphYA5lULy
Knmo/ag/Rgl1Fy1hWmK0epT4GMcYhMVsj2WQNEg6jlJvHivQPmIYrRSxPtRS9aJ1BBJaEpNKX3wA
XBrjTiB9WyqTHbpWYICj8NFZ2E8a6+CSM9KKw8Utx1PtyUDi8e3bUR+UTu3KykwAaRC4Xed4NU7j
JO8b7nd9qZL+UDSjE2mZYjcGTIWEtWBoI8yvuYoi0Oxsz1PVBfTHU1AlHzIPSVKCNtBivZ63CUFd
cDcGmQAO0brElb/RteoT2k6ConY8VQA60gF+wmg6YodkLtXpxvqgEzyr3tZN+8y6y0TIMDZZZ96K
fnc2Kr7I7pgeAD+wpLvZfR341M/tvSmgo2tWhlzB2gxWlmA9Akp+COqwOdHrSOZiG4VH9uEidUvv
OmnufXqIyiQXMEaathu17hC6tnZleTuTcPGo5y1QXUehJC102JwhlgYp3cgx0jow44lgOnpU38sQ
LaNAWPQqOcTD6GCopkcWE2bHGLQwZ0jLbaVL52Px4RHJrIMPttTmmW+hjAhMPUqCcOY5Wak5lhmQ
pDN2HJci7t1DqZIBykdmbvgF6jF9iyyPsWcFyCB2IyfyxBW7v7luvuBv2oruZQC6KJsMJHUIJyxl
sCJcEsvUMkkIqfChUzSYmQ2lnPXwwiTwYjgBn8dQogPZbhXgEHXQbwMMCQuDsA87zWj4tkjBo1Cs
5kIHhLkT3TMv+lvTlU9DwCMldgsq7lXEJ8Eyin2Gk1XJkzO1ew7YAFJZIG/iIjmM0TiPsPUYcXLK
Bm9ruEShDMmTmHvvsUuAuDfsSdOBXJneDLzPInkafjcxnccHjRmg0vQHXcnuUwHIbwYjt3pUrVuz
lVZVSISO1x6T6HUYM/5YslQTkkpYxqoQ67JYbDST77llEuWrvwwop2d1U2CJqLHDWIuyRZ6RtvdD
ifFovG/zdKOl0R6fg4QZQ9Q+3ciI6bVKZnnUuow2wRiEy6oPN5ku56us5nsQixJOkUaBco1E2T+1
hTr3FX+VAOmal/447yvz1ShCu/Mr8VYyoJh4xQm4Cl4MJVxH4Nx/2M39cdM4qZtUQtPYEF+NGIui
bqRONtnNZefGNbYxKmYjye6/38P9dJTpv/8ymg6pTvpg5Ci9lO4yfNsi7IkSDdz3h7meDk+7N/4F
CQpSlC4bV5VEnus1DCCZ5kHXL4IAe7XWBAxLdW5hnXbR0iDzjJuZOd8fd7pI17tGnLV/ZZiJmqhf
nZ7KbKQJZD4GOVnQg9ttZcn64T79aResizrWRf5N082rsjkysEvVARvToJWnLB/rLcxqFuS/vLel
oNlNrvx90/4bqmcK1i930HmpX/7HR1oH9XB4ST7+1/9csfOFQPbva+e//vl/tc0VnVmuxUBVMn5t
m6u6TJwcuQQyN18C5fjF1Ep3nKwChaQVg8fhn4UzqWO8aJAfqZtlPKH/UezrVGf/+uBRTUqMqBlP
cyBVVq8e+CGEeRU1bI+7tlzUJk1Ht1d2rcH3HwDfXB/deEatthnDftGGsCCRE/q5vIQl2DtwZ+xe
t+6UOA7ZsZYMlRqU6vtS9dZKYCH7BqxjRuZMc8NZ325F/ZEIARkaVvU0ZBsr5vvocrAnP1+K5r3I
DlgSjkHwEKkPpXUZJXbDXd445bDJgVm56Q6WgkjEZen0Ub4L3cDujPbREC6+cueqNfuiz4DNZ1qy
3xBu03iVWx958i6kS7M9gxMKY0DI8HyFDs9BBQoagPVTEg4w9Beef24oRft+L+EhRLcWAh4pMIQT
e9RlTqW8Tl1yAr0wf1urJO48W2fnTkcZQTn/gd0/s7ImfOqEcRbGJA5MqEw+HqNpgrkl295sSNKs
iszWAlCXiANAqef5TNOYz7rtsjRex4A082Ko1mWoRXvLJBw9/clMfP0duL7jV99ra2S/E6l1S9mU
g1wpCbUdodifQm8zlOMPYqrfRXnT8wVgT0UgiVnPvBrLSDIkU7EHEQeWO4fSEvsvkX9q2ovSnYTq
1VV6R4nSmT76bwY0aBP0vd49UYVl6aNcys++5r8b8eXLu/oHVcLvopzpV1miovIKAdy7/lW52kGW
KPhVhvipZWvyLbLWZceEZSHN96awyPWzpZdswUNnNMRVXambH37C1Af4+sWfbgMRMoS5aLzGBJP8
uqC5bqd3MlBIukfyedAHgjyE6Cjm2btXlgwF9NbRROgr6MD2fVJIsxFsVJhKy+9/x/TVv/oZ8qRB
EfGUk3/429hMKgavjoEPNkm3aKVjCce9xzv7U0TKxM/97kDX58scQO2rgQMRerfU3sIdevIZXYy9
+dw/In3Id+59vC5s/YYabZNTocIQtNUZs6Mb5VSXdrRABv7Dsjstq9+c/bUKPBHSKAMahK1jXm/n
1ev31/Y34DL3+JeLe9XoMsNK9IghbuiLs1cepKX0Rnywh0ujc4yTP//+cFM79fpspo4kQWEQEjSk
Q/z3X/ZIUp6Xfa2agCRb64H/wwdXa7tSeW6Y+Q9YkrSuohqT1mPkbmMrWRjyAjcdpl+xQ/0hw3Tv
KZahmasy2TCPJa54HQ0e3Ggi+cB3r5qBuBIN/qHIh2li0c2VyZwq2t+fyZ8u3C9ncvWNIsVjqJOU
MxmVdzHu8JPGNqR9SVOWbktXTacYpXEGp+X7A//h2/jLca8aoJJh4qSNOK4WnfRe+2S2MmqL0RJB
sIU/3K4/vHlfj3UttuxHL46HkmNlFP6auRHDo4HzumMi+P1JIV35w8dGwSMk8W9sbNXr712B0Kn3
hRyyfZ+uAvLHxSJck/hMvXiR08gpjHYTW9bMdYEiw26TcRnikCISZycbGxeg3AhYzssO6XiHafDZ
l1nFXTsAZeDLq1hautIrPIS7AEhdoS8LkHUpViqfKWyjdUcFamjFipiVyhzk3afAelqCvku7tQwI
TxLKl1jUt7DnJm+0nQDMi7FvCllJ8KZ3LMZ8o0yKoiz5IHx9lk7EvbZIzypYKGJgl/+XvDNZbtxK
s/AToQLzsCVBgqMoUkMqtUFIqRSGi3m+eLLe94v1B7tdTqer7aht9cZhhyyJIoGLfzjnO2WCqXZh
86Xpsy3uOPFZvabHDICfZb+FsDKz6M0LZ78G8hdn1rruOexQTUV1R7wI6jRXEnVppHgGszO96Mpp
SUIFKCFYfUfJq1XoE6A4tpWE1BONOQJZjUvmtwph8kXtodFSo3W6bBqIuQSxKfCwTtbZQNDKjKvq
PuP8bBvJQY+tDRlFd1MMWs65H39hvE3ByHAvW27AiGBWpmiySs8jK02v9fZZC7l5UaONm3A4u7m2
oziAy92u2bqdMqd+jsb6VqV1IBnC7ZfADLtk6jzOmxzl2AZJjFz1Q3jxemhYDnM7A4KpXas7SQ1l
6ntLiX2PT8qAlFNa1VNn7SBxMaIgbb6+H4aU+fDMXV5yFfQvoTmADjWwtybVV2kpj8pA3BHwDaM7
JKq5Cs3wqBABoNPzkzXFJDXfdCOWbkaSrU9G3NFRwmMNWlC24uAl2VHqGZDvLoghVrpbAGf32kBA
gAOnP2eEYfltt83BlGL39sORyJxZ5eXYnbl2qvFLa1qHLopuWquupftek5IAGnY1ZuCCmvfEVUk2
3XZZu17yX6uvdvPGjB3sQNncZVHJoFCBjFFdMybFVYH43Ck/4jH2XZwySry1MA+Gz5H+aHhbiFgm
Ialc8/P0goptjjO/EZcoWRryc1TfOaN9Py77dzHU8Fz1r7NgONOsYzN+UPjggbRhCQXpOgL905sy
mHLDwZMxs8DtnjPBg36G4hlOnHXcV+J9RH63YHs1c8mP4droDF+xmqDuoEhq6p1Uso1IWDHjLmSi
7bYADtSrQi7MVD5G3lGrNrEb5P2lzBlcPHlpH4z0/7rpHIb63eFtTSeYEkcXJCchMLESqM6ARAPW
rLCPNveDIu8SCFTtnGwY7PbdzZCnGFdyFndbs7qXISV7ji2y9fI1w/DVjGatL7I7e/gaMke1cZxG
GCcndV5HzpeGfroJtxYl+qhrNxXDa6rdqemXcjonQK40rNeJelHYpXlHEG8mz0nLSXzH/u5CYojI
Z6wjOBfqPlkcuS4YCxJ4WcDXDvjuJIioFe0qiN2DNB8zW70DW7Lp+OisfPYLi3m/xoiYu+nemGPG
1/0GbdJKo7hoo2RjD7cmqn2jMA3mzfQHiniY0+ceH3ylnE09A+cQ7+3Cvagxq0UAdjHMRai8SwhT
TdqsQP2TW9pjwlAoMWt/GD905+aSztJKrKSAylvr2Y7eZg2pUVx8k2A5XD+HEg4lztG5uhFzIhUZ
uM3lQhWDMaGhSmn7A089FiyS1ULskuNGgl2S3imAgaF8ldr32N7LKco3BvNYk1fhdHJvJqhdeFKq
6RtEST4lNkDqwbIoNpvVPLbsg0ZII2rQZYgsIn+wzmncEXXFxogks+lYcsREUUd0UENMhGKfnN5D
JtS6+2IBzNsQC4zumCtMoPtNOeFnt3j9aksVpxukJDOZd5GRUuK24bSVLVeTo3Ol8M53AdIW3i8Q
tgw+IxHowFk4jLdyvAHp2yeNe9G8rV5Ft9rBXgHCzaxhW2LYr4gTaGnXSM74qlgFQ2SGYsamIn2u
BpvWvqie9thZ4Gra7x5QQ36i4SW7sOHN9DJg9tU6rrgqqGtEc8sVh9OZjLWWUKgydw+ZJBZE+TLG
zFVJBMrORsN1tRBaSMzipRCStWikCqpW7xiK4eC21doxnhrJITtdw7LctN3Nyy6dlgeMrPa5x0gy
Z4eAZAM3ee+0FzuxAL+zjGm4Yd1uCJL0YxoEdu/qrUF92aA/UYhjm8+lWZ4SE60yWIUCs3ORPxcg
dQ1G0tIKV/mQbYrC2Diog4SLn5+V2aCf5pzkYMmTKUm9JzZuGQtBHylSDVQlh8wUtoiW68+kliCd
3nUuJnuEOIMEKcIf3HGIGwlC7RkEmz9b0zmHq1opycZtQ1zM485DnDmjjFK77RBP2zjc6+0tRVNa
oABqnWNtEI9dmIeMYXXCemOqrIvSyZ3g301Vv4/iz56B86jUfjvZmyQTu4W+WKXsCognZTs4Y+03
6vpCw/DVKpPXpFbG9WSikDXNnle2gI9667MayAAja+EyW3iww8mPUF+ppjgC3EmGY+m+MZpcWaXc
jUpyh9xrN7i+psqjZx+d8maY02OFljklW04k0Oa8lSSya125bGXV3rnp1shndjXbaEeMEXLZzh/Q
BmaAfDseLE0VvodyBoGr+s2kbgs93yQk33QsQwujogR6MTRkMbIIiLuC1ZJvTEPhjE7j72GnfelG
8nhs+K91ZW9sMm0zxfjWl+zFbCYb9WCelfwQd2G9Uu0nyawOdZzKrcy+oGeHkMrXXnnU04roKDLX
3odpS01uN18Ejw9H3NegmObymyOTXeaiKuOVzuSYEd3HuAGAeZafdZnuJnW818LhNe8focr4I6is
odf2oeXuygoFs+zSx4mB8lRn59iTB7gGu2QgmIoOwR2jO6m2qH4J2ajr8GrH6jkl6sHlE35R2YmA
fklhP229CpVfD/MBSIGqbewY/7czYJ6HlDVH97EK/pXbsk0gDAM/kYQJt90hxI6PgbTOr+jHQ/5m
UqCG+aXvtTWMiZqNXOhdkvmzA2QZwcGEpHuvpd+prljvMJ66j+tnLXk05dbMz6O3z8lSn8XB1W6l
864MNEMYfswKMq9dnPpGrI2l0slc2EMXC6xMVh9jxfSZ2fNfp3qSa57CUBaidRc3vgsJ1Ga31o7h
JhFPOjeaWaofMyASY/iaGJ9FdCj4SHSPizeBbJ8g8o8WKR1oYEbZ9QR4wq0cVJRVMNdD4ICSreL6
oQUBnVUJN2xyQZLpg+2Ym3cZPkbAaHugtJr93o1nnftQC79nWAgWzAZHNJ9+tPOIzwPOXnsBZvh7
gP+iD8FBXSIwuFKBPFy8DTUnOpBcyfqoAHSlxTdRvxcAUMxvAKO8+FWpHw3CnaovDXUL4F1VfMuQ
ANTGg2UfXf1bC9Gi6I9hjx1RFeBBiItJ3jMDNav2GVXLVnva9Um7r0H+hl711a1BUuwNcMAF2C1t
AZ+CCTYXXHBDIAb4YMGAlBAxeacDFgbssTEADTsLcTgEPZz11pvUb5GpPQzlDfxRX5GT5W7MmqTJ
iOI6v88XknHIuTpSfg1KECXvLlwtpbKxn/e+DakrJlXN9Y5W+hFr+8Q6CO1mG1A0oq0tQCQNvpwL
sJTrGryymCB+lM2pafXASJ+Ed9/BBcsNOFiU7Uq74yy4wtrcSRfX73ifxsgRYUrYFHnAnWMgz1Tp
K0myoKYCqavOuvuoC3JVjgI9QQokOmWBQZ0UjHySbn/fNPsURJ0HWDqdtwpPFvahueZH1qUrLtOC
oU4xQXbJVg99wXsLdyzv34g9ixQ0xdpO9N8rkNbewKAxRJuIVlQDz2etoIUR8SjAg5qkwj7S33cg
sj1l07uPVXgYgGcbIHgnYNrwNy4FcO0IyLab0/UR7sjpXFKz9KC4QxwBdvepuNPRhkrkAOzOAXdL
AN4mIG8LoHejf5nAe9vhuQf2XQP9VrJFg1FCdwZTxA9qG4gttJnmW5Z0NCffHex+ERhxTtaExY4E
cTraZxfUeMqB0IMen/TvYmgflPqOKfaOA4yVP+k7XbUNwZb/dcf8p0yknwc3Sz/9wyRl6BOjNnjq
r6dVtOEmxtIMhmd9f/e8g5S7JRN8K/1iNWyyoD2Uu2b7d/CHX+ZuP02mfpwOqMvk6odX0DqswpNl
ElFvwIvv1CsALfQBq+GgftMflGfrNhyLLVv3lXI/7mDJ/M1kbPEJ/OUw6af5ZOnx/E00h3m+B/J9
ZT/BuD2N13bzCuz9ZBHvc/Ke+m+h9jfTCuNfbCR+/Mt/md3+8JcjaY80Y5mLNPiBaaxX9Tr16yd1
EwVwDTfKKnton/KzchcdtB2IqgPxZf6JDDzeA3tbHMRFxKvse36ZAvW4eGq21frvyCt/fo267mGa
c00AA8yPf1LjxWrkJFOB/Ngz1mYSfGuSPRErds31SNLHrx/F/4st2jKj/AsN6n//V/pdeXx742nR
V3+xTFt+zD89lchMbULebZXNmWFxY/wqRNX0f5D7Y6LIdOHHqs4y5PrNhsLSbPmcbGeJTmcPwZbr
932azTeZ7OAcDz8y6Tz/DibW+vnKMBBNAGRYxK1gYrEk/vG+NYdo7HpkMeuapmdVeNOdo883xZRP
lUOZTXK2TZRnaHnXKseBZSUbBQy8poHD4th/8ZzkGXWALqhKw3qd4H8z+zzwKmMM3GZMt5VoDg1g
Jp6qYDG3jTg5YKXtb0Pd+qWVU2VKtEoAG5W9h36krMVXk1WLYKXdAAnUQyXGOwJ6o9Eh5Vnzxm7E
TnGqew1sHIGsENKmXK4M+n9nKEnm/MxajMnI+xMNckSXnzFakjlRnEj+rIT0bSNaO80MMHzmryHi
rTJ3Yiw/upwBVc3MrmYN1s7GzmsW8pfK40MLRxUgE6i3knFFiNI+nS70ChEf56ouyy9Nmx4Uxzqq
5g2mOP1uSuK0HkiMaBnUJ2WHNIuWnXLE/B41X2IFRs0hKcsDEME9W8GPMJy3uBA2buccY8EQl6QC
xvCajXZ2+bXUWTVMWbdIglg/G1PlD0uN2EGgm5rNkD0o8zV25BYVEH0p8bpjTUfSjg2JsISEO+Z2
VPVdtbDVw0l5sDrvMo+IrMaROBjyziXtNOg4ZfwuFOdm6H2+MjSY7Gl/HCvlbZy1hzKdX+Cx56yb
DOE3/C0YDQtzWzrxCWkTO4PxhjuUwxdP06QfbCeboKZgXLWIblmVYRUdY2Lt6ZgaJ+DJvJaada+2
vzrI/7MPH8VhNYrQ13A5Hf7v42cvOHggX70VH9//1eHzhx/zmw7e4oBBDcYBg5BiWZf/JoNni7bw
qXWNdaK1fOG3wwepOw43w9N0w0IYbPGk/f3wAX8AWu7Xk2fZ8/8bh49p/3l9gZpANTmAoMHg6P6p
aCiyym6LnFAfuwNUFyGVFTqTasLrIsQshUcPuOR1eOjkkiVztCQ+V1oGGKtx3FZjmYIatAFKDmN9
Pw6FeisjZJB43FodQ5QxRQRgWCdVqd5CkgY2UQoz2GPIKEUrgaxbBVnQrl+OyAQUxSfkV/ONXAnX
MorDVd+i11WM6Tuiq9vgOILpY/wl01AkK+3kolAsngfb3bhR/pkIz8+GJgqUwpvvp2YM+UsGyHEV
5ZiDyjZDrUU2WhTtXJXhWaUwd5/7WUEUX2FgyhjX85QgKjCE3iFRKRhDRqOpOXtzicsQJWk4pozb
EwhKMgXKtPVjnRp6tAmNUsJ907VvEeQ3s8GfNxDYUfT2Ej9TPGulC+MGW19Kxkci22NK5oeRVy+k
JbgXh7bOXvq7sH9Xy+pijP1d2zkcRLQlRUQgU0/j2KXTu01DKez2aznwFVuXH5kMN5LgLPrYIKEB
tO05wxOVgqqLbmpS7DIRBbpW4j2y5E248o2kqZT5rx1E4J8IuCxOqjZcC/wYq4Gg4KQJFb/MnWo1
KAver75OoR7AA9TYL7T2ihOx3xAmZ+8IX/iwC2vTi/KomVWydpNwWxeORmrAhAQqN0fEgvG2qvpD
LsbdmOh+UY8XlA0btyxBnrvac1yQs5j15nOf0ovpcOn8zoJfmpchcD6vmoKKeQAzeJXLRDB/7HPZ
XON6IYaSujDI6YA+k8DGniXDRO8FH/acT+NTlOAij9VWCfi2m2nx+t1CHQ6tgE8+i3eetlukz20Q
4UYh+ETZxfaEq44eNxzdQ4K807Df0xKCbiVbzPWLbSqZ7vtRk4gvHMlGlkvbirLzkhDkqCGmMDc7
OajtbS7fVVgOpyhsng3bPVVECLiJcpzbZbNgDK9Z3rVr3S6vglpx1deW9C057Hm4z18sdcBHHlMk
Rop9HYvmW6Ey78B21yfnTBi3DN74ImqTZe17qRo4zGaiWq5MOrU0nINEGVELFys8ahsDXICXI5Nk
kdEXy3zIvRgdu+Ru2gyuftB01CxMJsSAXiF+yjOxtcqvWWStCr6zZxsV2hJhg8Lck21OTV5fmF9m
475VrXOidNtQZyYn0hOy6TomGjD+yFraViSTFiPlzqCFK+JAEt5s8IxDiLg1iZfOJu6YAgD3qN2l
PZHqSCkN0wkYmKznUAReTzQ2stBCj4OZAaVUmXcKlL2kuI1Z+aaLrt9AnWm4C7wsfuzmzGBEH0Ps
turQOev9ggBtlehmekwqUUuoNxHq1wFw+kPfp9GHnpc+Cd7vHRE0vtVq/V6pzYsVFR/Sy2+Kmy7T
t220FDiKUF5Iar+StbcfKG/sYgB0zFhidL+2GJg3JqpzWzgfYRxv2UawxWnIFp+WhDt1zH3NSIPB
K4CVYd5oPMO3MQBdcLA2B3swnvAgYLo3mcKGbXVGZDJtYbM9Di1bkqmQt5m67kupl09tw85BT73y
k+aiYcw8FVsXRLjsPkPiYzbziGdTpdSr3kRPdIUPshSj5GftPav6Xakcksh6zofnyZieLT05DmPB
B/RatMKXFIN9ZN06+ejU+WOmh1un6w7OBOUX4bWOsgLr7hjp2EYSLiptU3PYAqc8GSLBdTwfp/BT
cdp1Q9irQjXavrfkyKYDonTtfSBTRUU9aC49PCA3AagvLH3PY3HTG76jf6bFQEQTq8OGiRCJcxoL
dDN7VfpxnVuY+acFKPCRYVdglsd6AR20/Gqg9kKYSUoTvGJtKSQ72MdxoNjvme1tlP6bOVUvuSo2
soQbGOUHr0V1i4vShzb4kBIAVI/Zh2ubCGvrR71QMQoo6iqxE8LVGqkHQxnFd62Wvk4iInEpbgkE
a1eRXvu1G0Od0s295VZfuBjD06Q9I/w5aH28qmPmtXHaAlrXWIs1MjRuSauFrDhmHURpc7Ng3RWQ
mEZNudPFq+qV4Zr2YDW0PSGQuKIJQXvEh8lo0TvBBgZ5yu4Yjoe+LOWMyBf6tM4EGSzuPWlo1H7F
+pei5j+7hPs1xJXC6K8KuON//1f0Lyu3H777n22jbiCMoP2jyjJ/iQ/537ZR+4eHwEWFROVa0HBo
AP9ZuVn/oGDDd6sBlSGlxORLv1dunPZ0mh5aG77335Nh/tk1RttIMq3u6cYS8EHKyB/bRpxTbW7F
JsA4zXmM4uzTKsYr6I6BWxCbw0A0XE+gk0EqkCqwBLDwycJAl2Jb95+Wyi6LfUzpXdOOYz6fMZa9
jmRIuGRJmM1pFvVGo50cQbE4g+V33q5ROxJHzfvaZiDs4LKxp52WyTs8XtFKOJXveOJU9vWn2xVM
ezA7K9o5tb/YI63pIiJ3Y2ahHXl45rVs+++hra7t9ltcXTWr4Dl6EeRuuW0c0AutOGUhpn4J48nv
DfMySI2UwDDQCGQWJLJVzYNZf0tM8VRr58r6zDRfK+Hy85SJsE0jjd+3ln7Oib7rMVQpPJIzSxzt
nn2fqr+7HmFs5JgVBFAg8Wx2eaOvtSXtgiiHHH617B6aPt2NE3iCjCdT8VLOTy3oq1LFsjP2x2Zw
zsJ+UF3I9Ygh8rSjY92F7MPnVDzIRGXkmQ7NSis1zAezDu24agg25+yC1qMa+qZyx43F/DI3911x
13RHniX06AmbtB2qiG2EhXsuA7c8FQYKz4EIBNr5g25D5SJmo3mDnzCuXHRGkc1ZngEbd4ZTpqCP
YY/R71t1vs5GUMJoCYV36cY7I63JLxPXdCQZr1K/6MQZhsm0nt0lW+tVEJwwUYvkTX2szJQoMLFJ
ZhQyHMn4gXB2muwyHvT5aeIXF3O+cxbJYSfZo4aJYqy1PMFCRAXvyFvkhchY0Nyzb0yzu8jJfVZD
azurwCklFN7QkG1r+FrhUaKB8HVMYY1pkOhOtmuC9DeBbzaB8iONNSKbYb6S1pQoH7F8MJiesk/F
wrCaIANkFWuz9FLnD01ar5z6a4+Lt2A6jtsLpg+5Uw0ikRpWfrzq+54M28qvjHmnsffo2ruEOAfT
cMkVhNswqDx0nVdNSvIgUYSE8iornfSpLLyqoTZvpb0F9jAg6IAe4lcxyqMGmQrzace9s9h2ued4
vq/0tyb/XjjX0MHw0wSCl5rN1dU25L1jXHTrixVfkrQhfoN9m9vfFGFfJ4fgztK5CYQ9XAePKRWA
KGWgTmiIE9AddYW0AeKH2Rz6qqWw0I5K1uDXbIMxplxPUmQhuYhuE9P+TEvYQyFJqugfCtQ6LFMT
jE+SyKzKJHWiJK9uIZza013sHEu4qyp4d60M9zkFTVJr39oWTdasdRKlUnn2ZHRpRSX3WoOxYTZN
/CZcF+rw4hreqstyyEYdYX2Z9RC6YJpK2jPk3Y3tbkf3JVOQKqTaee7yA2Fkazx9sOQY98z6evFh
5bq771MkCuGbQ4hwwmM/pEaPPTgc7spALjaNdqB0TyPuS0U221jfiBCi8RGl14tF4pCSkyZHoTm7
BBRjm0sqa91JjgFHBGOkHsL5bVKz/dh9MQl7G8gjqstLWLxOi2lmkVsPLmYhDL8xxZ9aPXtaxO8V
u4mWuJEsNTJzhkdM/CC07Dpkic9Niwy6Kbvvghs4Kq9sT0+y2dfOa0VOmsMiRwHj6kINdySvvV2n
KOHtCPpGDNu9t1YTcz3mY1s7wwFZEENIlkBJ92Tjh43AP8VcChoKuuRTVdk303FUmrH32BubfFUp
660Rb7QBjgZatGY+m6r1VTTDvRK1e8/hiHM+6u44Kpc6NY4sldZJS3au4601d9rV2LCslpCbcteN
b5b9gOVuiTpaoaIS87ymq691rlmZ3NKwJV9keoms8dAWHRKTndbdZPvIEIMXTFDSYisq7zRyRDpQ
T3PxxiZetyBwiFM8JFDl11lWnnEaU6JDd6pLkmmXzBJTvxfj3iO/b7C+EVU4afnVHr+NmKzkkAdx
mqzxQzD5C3gMv4lh3pjeQ8Qic8IOaXu+0RG24l2jttoxHVwTYXeyu+gk5kvjDrdJOVcCZhTtn00x
KcINE/og7WzCptSN3vXPrnQ/y95Et1Vuh7nZjUV+64H6KxnhC4WHWVa5lxX646hCcEIwd1EHI7x0
KzvGkfOk0OGnDecKF8vcyKMWqSXCeAurae2noPjVkf01y8qOCGOZR5f/N2Ua+v6/KtPOycfH9+zz
ren+1ZTt11rtlx/xT7/MokZ34GIyGvvF4vI7ZspyGat7TPcN1PjmH0b8FkBERnIedZn9i5Xmh1qN
6ZtNseOiuP83R/x/3otpDPlsHA0Uaq6t/zRjg1IwhhhLYQoj2DLRQ0gydhoc2FG4/eFNuv912fcj
O/HPoW/GH3/VT0XhVMRWpWdKCylfPUpmy6ptnzKN4S/YJIyhRba1yGZVmn2sNJdpRhTE/+yOh5Rp
/fKAZDrs9d+TnmLKdV2iR9g8N8ahQGlSsZeAxcgcXQnlu5s5rZ+Nru8t8+XZxnja10Ep579xPfy8
HWGvqsK7NPkQTT4P6ydBvFXHUaFUFrzsLVCAOhiIRwjKYlci6vsV2vZ/gldxmv5pg6l5kEr42G0L
QvbPcvhZDvhs2g6f6wikQNKxgqoDb4ieREMhlB6Ehdup4WnkURlM/dpQVIbx28SenvJmrZMi0bnn
IrMeBwwhyNkqjfiQUHkqbYhaL2HbAVqfF7nF2kFv1lbucWi8TcvTMJoj8EplE1hdfTd5VfKsecNT
6MV3joVECj1amubfmwHZI51hF7t7QeCNl0ykIpu+HcnHdkahQdNPLUtB9ERy+SqGBGDPLAqmcN2g
TJeE3hREgHjWucna15TlS0JRq2hQngpnlyKizaLxOeIBnmZYhcP+HGbeyRsw2s/B5Dz2+V3jOXQE
ZH9NnS+k8rKc45pOJdrPLP4FGuYQoY5NMqiHzxrTVBLnr1FX7mJ9ZCP0pJONTobZajDuzDxmpmKE
DILV1Vyb0G2nXVh8oPZK47uiQutH0d6F+27hcLVoBp3EOqVD9DDG1xo9pylvw1wjBwVVqN5ruRs0
if7WtuO6rNo7Qx77hsRuc1fMCsrmkPR6bDKF+VJ2CCsTYM02ElGH+D8GT0t3I30RfokYLVbowHHm
M3XETtPck2O3FqVzcIt2wwyQ55Jy5u0PBvu5nsg+krvWHraZyX0kCSFgCmqE1r2C7J3yMkhcXyqs
jYp0Gw7lPp82nld9iMJYW1WBSTR9NGgXRsrVXjD3ZN0FwMNnwvyuZVZgFMM2JTjJrJ/LFsFPThXg
Vs9a021Mu/atxN3zyM28wKMFy514j7LT0QpmMscJNoqSxsjl9p1qrJaxlL5nZJcl0P6TVwPFiMzj
7WhaQUFCr5dAKH2X8mBSHYlF+l29ouyOterqDtV67BG7Y3cL1WEbp8Wmrd1gDkO/KgiIHaaNTgeS
pemOkR8X8nCIWodMkUOobRmmSJS+seIEqTfdDwhaVVKvdKXz7UzZpGpyRNjW7EjNmke5M4mI0Bcj
fpWC2fLQWiGz+Vpb/H6oVaTtNpY8qTMCrl/okZOSree4fGB7dysG/TUdiE8JpfGhJTl1SolnBUFV
JNZ6m3OlaUR1Iz1OEf5Mc+5L0rRGiGxsDI65he29mJcMFMz3eUZ/KhiqzSHAbn26YfWs1w2W+Gl8
izP5XFX1p2O297o0EM5785MaWwA1H4ZOnu32YfHi9fopMxsgrc62FM2monFjMmZX3Bloqeo+vGCg
uYS28HXVerTd10pNtlqtBSZB8qnbM5/F8Zg3qKlSAhNn0Kyqt0+y6NvY771ZrpqIHOruOOjqStiA
yVbu8m7AZNUmZItsPtBdTjcx7cP52Hv7Mrl38bqDTKmbej+SL2yjmAobsvdY9475WrEJjsIyUyON
ZwXrY272I5uMs4TcJ7khIBEPgZ8U4j6nk9CB1azHoty3dkno7yRfWzFsPSLXxxaHHtqfPDEOunWK
DPSpAGdnsII2jY6ZJzezNwOdUJAw0tGX9oFSHRt+dLeZUlT1zXL8mlqCnKaridregxLM6ifgSYj1
qSKpuoAI+l6evPZN/zUZerLb523aase45MLTbY4x9iZjFMTtISc9k8U20T+IO18zYgXH9EHUzq0U
urYWsJ9mdwqoTwPdcQ+xUhwiML1aDOib0HdeThHu4LFtEYex0i5bYpCSvRyg46DoYI1B+tiL0i1G
CS7Z1sTCUZ5sUpLKiDRlTGgEmGTOI4mGg74n/NOsP6RenGeym9Um0OOXOE92tTL4M/GLEhcW+Y88
gwpoPozNB4dz/VWDYtC3pb5mWeLbXocANlmrenWK2SzFIz1VQsanbq71xr7GEbb3sYLCo6CJ1uZN
p0AvQSbVe1/L7JRU9L7JOaEHSYRyNWfnBV58uwnZP0WpenUNpVk7yGpWZFW/JyrZ2jYTjsnEUiEF
W2zW/ORU6YvLiasERoGInzQABTOJmjvJGIb0pRKVKoOh8a2OWyB+1lFjNGTT94XqyfPafI1wbmur
4mvhwXQXIl7+oV+ztDqQy0Nx1AcRf1poRw8CFLItp40RFbvcAcE0eCn8Qnmp1C4EP+FeYV8jsAuN
7+4o3h3YRGo0vHfe+NxN8a4peQrlyhubK6YS/cTMgltbxTjDqMSzmq079rveZQrfg9sLcTn5+C9X
rniplZPVoYFE2zcDjfBAIXdsFokvX1lmdnV6a5Og0mZ6HoRdt5eIFudjTaqeQO/XoFhmfeTPpXkQ
KVwmgWw+K96F039zFPGSd8l9UZA61BDllaJ2zUoaeDq7tNEOpZBrg5oCBewhH8mRjJpra3jPeg6o
SKjGwYJVnBVZBhoR9ZIzRgdCaQb4xJ6ic/sUja/Nkd9oaTAncEmU7iUSxX4c3RIRn/sCohc/RG5t
C8QaqtERlimZv8yAKM1UfIyZs8/UId1IPhbZeOVKmdCFjuqe3E92hTyTi49q+jAFkwjd79gR1VFO
VRNickG6mBM2bz2ONKFOqx40dWViyuAmr7SXJH01sQb2td/PpHL1JzE54xpFxdqs3E1Gd15VEKrL
j3lsVuZM8u9MYic7Akksod4/UJ38jXLtFxTaH6Vz1H1EDKADZBtE9ffHWaowQtEbUQmLyOVUU0tu
YKkLYt0ZVSlwPoxsFxvvyCrOJscx7OagrHj6gxBREgYzpb0buWo1MtPQEe86p3+ylsFFUKrHKhcn
Q6veNXOBsEVPfbGLwG1p3W6oJEmL7Yb9StDV7wRUb+Ie7IcDhTaRz0Uabj0vO8w8cjXS/+a636dZ
v69DgmKAdbcQZfVe553GDP7XbcTPSAsQ7h6CKA1wn64SKPGTkG/sWkdiyCMGR1+Pk77uSjTE5XUq
v7NEXwsz+Zv3/18oB2lb0Gjxa9FiuQZT8x+li4AEKpuFare2n6yH+MRWOLjR+T/OV7Lxgvuvh3Dz
13+htvRcP3/iP/7Gn3qyeTA9dnD8RsgjF8SK7tW6mIHtc8w/qxfr3G+j9f+6bf+ztyq/KVrw/fzw
Fv+JbnFXNh+f8l/jLf7wI/7ZsKM3gQBtOGAkNPV3TZ5HYMEScmBCeEYT45l8Mr/JYqx/2PSANOYm
OxfA/Shmfm/YGW6ZKpgSRCzmcsn+G7KYP13/CzNR5xUwUtAd/efLUW+SqdNTCBeEg641dHOx9qi0
DwVEY0X/H/LOKzlyLNuyI0IZtPh1B+CSdHfq4A+MQQGtNQb0JtIT6wVW1kuGk0la/XZbWllVWVjG
dagrztl77RsJi92HW/XFsV395HSfB1TAC5BJoM54jz/f/7jvWsUbAoLb+uYl1TGOpEifWTYqSSXQ
WHKHyLzsBTjJwx2FBrv3ejuJzbViFavUuNcRu5VkIKIBuYw4pkAQ2seScDEEFSygmIxxZV91nEAP
NW3GUtOXsWHh3r3XKQDj1tJqlUXqOp55TF54bxjAgRIyqVHU5sK/W4v/fMg+//DeL5VPnK/PRFc5
3/sPWl3dTzNLh1e1rMEX+vmypWabWfRK/f33N3Wes//4wueBVE2GIw7eW1XPBNlikEeCKRA6OaWp
wuLU2kn42jT0vGi4/jBhzvPTd2PxYn68qDrKmop1tFtaUBESQr1oCPz3V6NJlKososN09b3w8+G2
FVnfj7mCvDxGsZAhOZLM2FVxPCfGD/ft3UV+fjEfhzqbjI2hmVSv5GXMSiJi1QSHBwqrNd2BGg41
x12WchoA5Q9X+Dnihwf2cdyzKbnL9VxoRfqXqFd1Aer1r7nsLncXJQGsk3hhUCAX3SR6+f7OyvPD
+eN6Fdzvc88WtDz/nK92uidaGjSzblkm0860lgWM72Hg9OUdPKXdDQHHxlBESs5bSlI4588upeFH
fK14geAY+qh2URQC9o7xIozafa1RZOjVO+2vrvw/fjqftXp//tDzT6eJiri0EKViWfJh04XdIR/d
eEKyNf3+/qYQwPflXSHil7szz4VnT6MKYShKEXAez+jtsTzOMSk5ntjInG57DIUeSSGDOmynMrc7
pVoPJuHJZDHmlraTMZkMAlG77HSqJnOqEcufObxG45tAcgjT3a7JOZRnPcds663rVqnvpBg+UDIs
fHoNftu6TSa6ZQlIMOguBeugYm/0ejI7ONRwxSMRlzxMx5pevK63q9x0LPImCd0QS44+MZ1HA+xn
4btadEVpaZFSd81g7Ouev7Jyw4HYB3/n0sJfo7ZIYCpXymu3Hh2tdGJ9umzZxBbktGTaqx6hkSGO
3BuYOEJrvAOIiK4ZqzfULUMnI1wogFFi4S/I/Uon61kdDcMeB0o1dVq7zNJQ7AHS03VLr1Emo6Ua
6mtx9nb3MkGHkoaQaTgahk4w81M5UlfEmqnFoBJollhDthzLt4bWZdA9WfSzZIO44dr1kV4tSyOC
3u07JU7/pLX2GYpkE0P5nIBLvdZJoDkO6RNPxBeTZeM/DxOSaLm5HZrKzggLWXQS3kTBywEjEd+i
llj0niOEl7EQ3cm+Ty0toAUaRYr5xBkGbDvRx3BhRTEHANigT6sXwB6Ry2RPKfJkoR+dgEzkUgMx
OxULRbvr8l+VEK3rAc2eqS8Tzb8uvBe/eUujGVQwvmoNfW8/ZNsfR7mdGDGctvEJ2Dl1K7dWKGCC
yuf/+Vq2EowEUn32oMGJMmZ31UBpVGwvhkhzAsJOOx/8QDjXQAuEbptkknDv/qrE+6pl06zi9645
0Wko4YXK32HinPq3rknufO1aibtbqKPu3PaXwxeNFdkpyZ2ZTVwZiNA6cgNadkpPSBCtzQ7KfzpS
5vC3GtLURtokeuK0rbjw6PfNx0IVVUGn2LQhQ3LfhYQ0LehNgbkfCmuvDJdiuM1N786ICmp0z0VA
OzPHabZs88u5uOADq6jg95qb0BJ4TtZWiR+j0dgEsN85iHj0DqUwww+AfS9Ye4qrEBTR7aYiXYva
bYNO1yqKQ9fxZ3OPNlw1Ju78cqM2ZUEhNNjEXbTDyXlsm+wx0XDrxZOrhlxjq0bXeppf57KxHmBk
1IFg90gQwg6WS6df99WzGT8Lk3pZBHg5u/RKDgeUc2BbDXXNRPVskqGbTLDvWcxoaYbCuBSVlrgc
kR5jFzM4uRobc5oGl3UaUyHXZ1sSt9yY+oiAGYGaGakcCzEI+JJ7bpxPr5N66AhctvNqiuBhCy44
Nrd66tVHRaiJdzdCzD8DD73mJlhhtRrxhsO2nNrEARSLfmwTGUgdnZLJShvWmppuS51z5V04Ia7o
Fkn2qxofPISkqkFzsWKjpTlKPO1NpXwt6m6tFTu/u5wigqUxVNUD68a+VQy6mECB/J2PEc0nSyix
EI0mtbUEYbIUqcOBlsJHERJVLmhLurEXyax3U/Emg0BJsXCoEkEBgG9V1pZIPVjDI7E3VOM4wXeW
m6ZrraRIi1GgJMSpQztTrmUrWlYmUdP6M4WepOyXJtX9INmG4boxN1b8WNbon8sM2vhvYXhJexFy
i+1P27g5dIQTtM2jEp887AEytQVMmOBAYTcs6wcL9kHXv3k6YfZjsRHw+9X1SGQ6YlYapuOLrMsO
C9azVyWO0aFR9oVop3UvjZ7vMulJq8nyNtjQU0sxFB50dU9bd1VJ/Txxs7OViQQCY5P61Fzp73q/
PGSC8pRvtCldiZzJWr2+nwaKC0KwKyvvMBroQfCMwMSUaldM0huluZJbn77UKegURxRNnNgRZfTK
vI9KQoyoYRtxuDbL6CrzM9cy1KdaopTtq+NRq8acyv2VAWnGs8xtVFe7rnyoqAcKWmnrU/+U1hlC
n9wZNfmUkRYh0A+OnlPLsD39LkEJz3N2YJqynWZFMnV2sln9UDCtl/K4lrHqCzkVW2bitv8lp+Bp
PIH/GayVWNslPjl+yJtK45C0vxVqNk15iqxq07ckwbTX81sgh9OmltFQdgBPaSRIyraNQtrQGq5I
IZ7u8vhotYcEcMNSiLeBdePndJzT+gD9q1FuZNzZJT7upl6LwrQ2zPKm65ItiqxdnlOAIBCBUnER
S9soPKDgaf31SD0m3oaGRJPtoUvvK94wQyv2hZKKji7hGbaEu1jxyfSimCYZc566hJ3YrBC5tHzH
RiwjGBj5vNtZ618KrynQ5kUdoiim8B+y0CWSPuvVETWtLAmsyTaXdXpC6LOZaGNaCBKthJyWQk5r
YaTFUNFq8Gk58Im5EvWQjlaAMT9HWhO1xoU8shGD6YPmDPFC/owGJFIQVNLYAGLlyjQ6xP4xpu0h
IViWNwNQIRoiobUmh8Ox6Lb03k4J0x1rjJxHG5NWiiatLPoqE+wE2iwi7ZactosgsxTQhlGtW8WQ
dlXYsrNRVhA0fssVjgBqvg1NnI5mjkxTp45u1LnHIwasVjR9Eno/tIB8WkEDLaFRtgMaRB6NIpmG
EcbvcO4fxTSSKhpKAWnr7Ler5i6i2eTTdEozFN80oeZTnkpTyvOPJi0qhVZVTstKmFIu9F6vbQU5
LioTQcdzS5OrotmV0fQiU+gBMiylTYtPKtr1afd7HDgtVtFK0gJ3wmIrmtucX9LLO03ftJT4WLbU
X56ir0u1oH1soIG+b/PeNXNpYVQ4s01ywcbE8RraiOOjh3w3BWIQN8ZVH0swGNt9ZSrLaiDfxk+p
HE683Z1JAmrfuqDu3EEaMDlp17EnXBbdUxFsy+IQ6jmJ4j/toX/a1p5V+vQhEUK/YLMPqYYuyoAX
X49nT368KIpkEQflxmp+Oh7Oe+WzE4asKXAqECIBHNPntvOHw1sqa4IkBDT8c3otwpoZmaL09xv2
Lwpa/PWKoeqcZfjvd5jehzEQsgu+JGEiL6Y7RM++H5SLIjWuItaMgC1Try495ZHNwij7bi/PzjMq
3CXN2Eh4/f63GJ+Owwq/RRVnQxX6VBCOf17vGFai3KcY0ooptjPIjFG3Zmc4dpS2S+Duc5TiVDgF
YKZBwbDjZpmjpm8yC1lhEPr9EBP/Pfj0op/1HjKC+Jvuw0Fij2JNgxNhiSniq6afVnUWXCZRfqXm
0dYoaJYhRRRi7U6jewbybjUNwKkx7qOAqtLrEo97w6SvodL2lPFUjjp7Q/DUqSwtTDVxvbwHJ/Gs
DDBWEm09Tt29Tpu+5CWmVehKVuBG7J6FoD5lkvBLiWm8Y8FLBNGZAsJvS8+tGiq0xi3BEvQbJ50j
AeJ1lk5B491HQNSrj9/f7M/H9febzSaKSB2cXO8Orw8PXk9IEZM6CT52YEFowLxGRlAzkqJV24P3
Cr9i3Yw+k7Tx04H9i4Mzj/nvkc8eswfU1YpaGmCztLKvabVbpBLIIcrgfQcIPAiRvlrs6Yv8YHm9
0wXGW6L8gAv96vj+x684q50Fw8hz0rl+FgYabapDhkQbH/2UoyuccDpot3TdISRFbEtpWfahXUj+
XdvsO1p+cqGsh0J8sDzLUQdxq7S8efm1pgKYqlbfP6ovPwuaC8ThwO6FnXn2WRCAqWQDpzsPeyZf
oje17vcjfDnR/D2CcTbR4JDTlLFihJJ4i/IxtTaN0v/w2H8a46zWlVVRqOU+Y4hwyiL1lc6urrY/
3KqfBpn//MNLrYR1MaZa35Lz8AAZ2DCu4/74/b2a385Pk/KHe3X29raTpvRajoanqqir6kBlCS8Q
kP103fW8BMhlcfH9iD9d1Nnzl+ssjwKfEQcceQS2SSlN8f4HvdSnsuc8HegSvgSR2Rer6J93Tve6
CaQjUas5/nBoaX56Qn9YtZvvr2X+rZ/u3odhzu5eHufBnDkG9rLqHImNee0BKGtjHD8ukB1YKsMa
WPoP794PF/eODv7wWgAzE9OQXcOSRKO6wBLqdsVVFfzwZnw5pehs3/DFAg2gKPjnPUyCPsuSoOUz
alE1tFdTutHCX0FwjHOoLyCJjNnqdaELjiZfF92R61WNWz/P90JfIn0uFiauPLmDruLBq2Et8p+/
v/3yV+/Sx5949oGEltVEUcRjtpCvUzWj+zwTJBdkyUDVzyj/bKfhXgwPPZJl77ZqL0WO0mV3REor
4O3oEB/Fxgp5/IgrCuHDJRhNR072hPT98NC++tA+/tSzbmJbG0ZoNdxNoUX5Gw8YODlpFCyVvtOp
nqv25X/7cs6lf+zTsDboBPE9/Pn8hpwY+rigHJ/tyzsIWjfKCebQKl9//xA+L71n45x9a0XVkNcb
MU7nFpsApsi0Gl1o+ba5/H6kT5Xfs4HObmFmksfdhgwUPvknc+8dYju9/36Izz3YeYwP/ZKztaMV
c6rdDf0STt7G9SwFsOwUWZ9dXyj267QN1iMWnH6BwpAUm+8H//SKMPbH0v/Z9UnCSD5fQ8uBs7At
H7ULjkmb4YfPWvq0/p6NcjZnBWj0isFg799vzekxszZ0+PLMHu8MR+GsjQwRnYSCne4mtr+/vk+z
5Z8jv/f/PsxbWs4uTWm5vv6U7KG+2OOh23Jc/uE2yp/6iGeT/9mLHxdK6Hvz5F/Z8ipf3FyNh3j5
rNvDqXX3y92MHQIb52g/XN6P487X/+H65JxjajGPO6cr0j2xiaA+hlvQZDtvHW6Qway0X9FF4vjL
2+SHb0OWv1+K3vtKHwZXYkDAqcDg/VJdSS4kT2d6EJckLS31DZ4Jjgl2tSiWwjF1yfpyqcr98BO+
Pnz9vRq+v3kffoI+1tg0558g7DImAjJMXcuZrvwNW3BHW2J/PuY/7HvfQePfrMDnIHIhJgc4sebL
3iYbdansatk1j+FqtXL6XXXBGQfbq0109v8PeI+/3J0ze+ef4R6X/+d/6qZ7fflny4Ex/wX/aw8V
VQN2kC4C6dBAefyH6yFJ/1LxgAIU4TCOVmHegv2tYKDBKCKuma2j7wnWHxQMHM+td4uoLilz5OB/
oWCQz2cc3KHUVhFSiIaEsMA4m1GVNAibdMgHcjQ6W++k1aQGKPoEwKPZJsbVR/m0ATRXY+iRtr1a
Y2rWOLm6UU55jNKvUeJGrBdmRvpfMrkpuAsrpm0jLj2V4Oiwvio7aZFXwqbX4K2FQXxRa+K/37V/
7Hie73Ler4LgGaJ6oJMY59+V2chGFAlojoZqWinVs1DcWpX3w9cLMuXPvez7KKSaUTzBU8ue78/Z
K51yr0TnD/poytaDJl2mKrYmzYRDTNSWYh2Bbiz1zliLCS1oSqAgqLeEm4z+Sws+yUOzSSex79Jl
CtoONWwqOF1d7vxqL1M4xm9VBrrbmgjANPGXUGPNd7JYvKok9gzZKoQFKtb1BeqLhtpMlwz7ITpY
I65aKY92LX0U8qHsiBanLOTbanQU/VEsdlGfO1XuO+TG0WghtblJT6N81LXxEU/SQ+5jz6tfJTIp
WqncAAygnEwpD4RUQUgEudWFT6ax1doaiKmkeO6Fi6Y7xI1jRPnlMOsqk592TPNb93HO+vedNjBP
azhuTOnsrcz0cNTajOeZUGYDL27diPJ1aK1igsY/fLnHf/+dH50wX77/wLv+M9LZM/VNP1CziZGU
VtxCbx5wvmRhhnngqU1vMsqiw+D/8CJRafvi+viq2XJiWoEafHZ9vV73atoyKtVwXL8Nov7I9jFI
NB1Gi2Op0aCCLxcqILOzBDVyRHSLvyyb3pFa2O8ApcC4Nlm8FAA6ahA4A2udywR8xa6o7C1fdSVU
QFEkUq3cWHMNATESLMVmeKP5cWUmEIOB3dU3M5pRC978REHkOdlNUNpSduoapAyVdZGJL11lFyT/
Kd1EBubgBIO1EvoBZ3J2mmCLpu1VFR58ay9Jt36EKXkqSYy7b5NNDCySlG4TtbGVdK48esRmX6Xl
bSBciOOvTLsyjfuslmFiHSLhoZNmvBatcqwI4GBkOzYPOe15qXzMpYxEgaMRdrak3QQpxB4oEIIi
biICzDqpd4FXxP3B03qnCsNbSjZJj9mEQCoTvnQPRWJsyKIkvVcLQdpysMZproR0TiWiJWlz6sTi
FP6NXgWbRlAiytswmv3pzpCo9Vq03HToFQsK3y9jzCGqVQUJXHjgtOB7G2N4mYjB/v69/PoNYYJn
eRDnPKY/5xo5l/ohhWyDpvIAES0zbYA83w9xfkieP7K5DvyfIeZt8IfNSFpUlt+EDBFP67Q/xMM9
7J1IuPp+lE/7j/NhznbTmqHIhjAxa/azKqcfH0uArmkHuj/k+CkhBbdjZWaZbkJsrJnZ7EfNP7RB
gLudKNV4lcJjyoCWfP+7vppiDJUFFpSeauizsPDj1U+NBapDzbj6kAbTgAAaq5FZriPrvld+ysmY
b+X5fGZoONRm2SrArrOnqbfamAjzYAX9A7M9ackP1Zwvr+bDAGdXk1vmaA1wVMEy7DzaOkVGqs2E
Bf7K6386pHz5an4Y62zyAjc8VaQYDks1XjNf+fkh1H6ogH06MfPSmDKZddgt2ZVArvjz6aRtPhXN
0A7LVN4Ow4sFs9miKyR219H0qEkby0fxJUSr79+Jr4Y1dNlSsBEi8jLOK6/1IE/JlNCq754HJpBZ
B7LIH/IbnL0kaBIT8sN4X97KD5/g2WMrBFKxCw5Fy/hSfJsevFVgQxsrn41TcimsIDf/UjaC+/2g
76rUs5fRnAt+EglC7Ds/EUYrQ6rQcrDlO+irfovSwqZvwWHTWgLMWOs31W66KmCibjUbc84CntFy
dFFh2r4drMB37K+JD1n7v7//XV+sxDxyJruZVsIuTvnzkVeST1QF7H7g427XrNJXUV/LtCvzhb7z
nr4fy/yE4Z1fMMJqUCsrJovwuU7SnFTJjyHyE3qua85YgPmPiTsGzAjJ5BgYnR3GzRFFyS4i6LLl
0wYiLNttUl9rbeemrXxgm3AccD8ifeI/BstXuw7imrpOH41k+qa7CCbDptMdtXgmhMxDhB+ijjN9
YzXQAbXQkIU5hbTByTQd76VObxFw/iiDyNbuscw952awi2mOgfJeBWpI9xyZlSQL+HggECkvMI1T
RT6Vb3laHqQ0LxejGi7JLcAbhmALREsVvxa9jmv0YIJDkYkVoI8p7P1ppGt9tAZj1xAvIbTWk0/c
qWP2EhDMyPao3lhye5U16t4vvdsub48i7e9hBNkns+0U8C5WhCyUFe0wPSUnwPxddz29LH+bTyqp
B2wd2SLWkdPkc0LthRyvsl6/JmYYEeFSDWizhQ5HHQf+5UJGG5UYnIglgNh5RJoFHht527Iep5D7
/atWM5wJL1NtLju5IR7BJDa5CG1SQrA91PqTBAlN6Z2gmVZ9elWriedkQ5zjndN2an9VG4S/er/H
jJ8Zk/oUNycflv6kokdDhyVFvyxF4PW3xG2uRKcw/+2nwo746Z3UlHPiDeQyizSdybubQmGAig6r
W49U2+gJvwgEYBnK44h/C3eZtiyG7krBQ1mgq4j0laERAkPqCSoUHwUebT4CA7HIkSoC2D0ocfVC
byKNMMne+mBVd5kzGIrbtwhnQF+ZAPek6iRyuylFA2JIHoMx/j3NuFTIamCeanqkFXbNFnFqhttP
MlD8IbTg3IAWkAa/vmqzp3q8RxqMGUjdN/T/CBBclhZzjpmicMSj3TiTGGChu6jlhzZAH2K04m3b
L4x6A3BxqfvVXRRIT0Emx8vShN8f5QEThLGqSTO1SUjfRMKqEpC1BBmomEr28JEiOCHBMJdnmZh5
E3BSikxq4JV/FPktiv4aWYTKxGZd2sSpLJqgtTljrX1cdXkjuBGB5X2LRsG7iXTcSIFBMgyJB1Io
7Xo2ecIgHOE8LMvuuV2OMtnHvkVIOo1aYQyerDZzZuNUFCicTnt8Yz2JAcfUu4Rvs6jUPbHz26RC
fMhBSuKe1ahL1sjD6vBWMMDwZXL1JmfjhdXzL8J4EP23GYoHsWiR0e01irsCV24iXoQDqI4hWuI0
3Q9ma3fgbsveW4ZWcFtDW5dzN0yuzb7+jf0UO6COlHUjBldBuhGnbSkHS93y1ikEJaKlsABLTkaX
GzrUupNMV0D/qBBLJouPnQYTsBVhwd1q7TGW8PmQZCmRuNStlW6VW+G27+ML1Uiu9elBx7RX5hsz
h22t/ibqeSFkjVP6s1eHzoMmrA3x2PsGZMlsKaIaJS4biRZurtd6OgnSmxmD1ssow4sQonKbXA4Q
aU4D4jNGTmsmu1agfZTCVRcPae8QAySJjV3zmXjoklKSH2m7jIo7JSBnr9vqSlW2XQhLH19vOT3I
8TqtH/P8WuiepxYdbGnE+8o4kjZc9Qnbizchz7ZmITgzN07BG6XwXvrTsGjb5ACEnryvO7FhMtRe
1Tqwcx52q5qPTXwSs0MDBr+66rVV/NDMZ6ZoWIv5WkCqk1TCLTlZYia7gYBV3wrtXIFEOQska2Wn
p9NGsfaYvWxNI00h5CPrYPcwM6Yx+mZdd6XESchKEaSTTGYocavHHiJbmyNdTeqdbwrLKsUUIlwq
Zn8SAzRig6ugptDlX4V08GoivAUsqpxJIr/cR2hFW7OFYpo2l7EFPUgIjiWwkULm/CXfigXqJfyM
cf3YIcPR8Zo3Nb5XDnhtFNEhVt3WylZDli8Bz9h1jZa0YqZZ9Z403ORtf5/P9QioMGYy7Czs7V5W
252VO33fP6NHPqCDWzS17zYtpMNGfyzRnHreIz7oVRoY3G8BjUQAYIfwuo4bRmDZ4KPBnTx3HAAh
RESUipnKmtcuyAiihmAurVm0KKa4OH3gjukpqLXtOCq7Kb3WtXZVIiMbknE95PXCE8oBf6OkLxS5
hwCZQsKaxG2n5riQL1QJMowyjSjXBNa4cryuCzCePWxXWAzUWbrWbvMB0fnGr+YEPzsmLR12Ipww
zqrwoXQiSjwhX/dieLQI7Glxu1fAHf2RHtzKND3wrhEhLfWBNJ37CBz4jFPNEL20bAEVyEv9ahJI
yc57ZTkl7IKE3NVw3Pos/UDTbjk7Lj0Uu373MuStK3UjJ0t9o8fxgeLDArcELyDsKxWlqFwa0JZY
EycYTWVhsI2QqkVf4c+cfYyaPk3rQpLdUGmdQDfXNTA0OtCE3ZYDLmTPXHnicOiMuXNrSEj2xOtU
US5kUr/h3xNgV2REK7ZPLWSumvhXU58duoL3jH1xb/S7gbSQaSKSzXRHtkB9dV9yTmZPojQE1ElD
/tACv2qtY9Bu25rG4TzdgZUEhWbAevK8awtI2Rgsc3zwzdYfTgroBtPhRVhE8iuq3LS3U7yIWvCc
R0ed87y69hq0e6wmKDBtEfSWKB6iaqV0hFJU26bi1wdHiNYegt2+CdFDx8vUnIletwELBH3ADmZl
QwGo9A/ecEC5mxj6buCMCE3RjRX1qI/BZVOMF6qQbIKGyCGsx3PcXBnWxNcbu7G9jDAI8EEPI1su
OE7eNqshk/h3qYH+JBATZL5XjdTtg+zgszQn81RNPW3KhtBt2R+kM1nd66uVbl76rA9mhUpIWSQJ
hHRUdlGzbjjLNsVtm1uXotwsiTsCMyc1Ts1bNr2WVryS0vsCLJZB3E5u3VDRxDeMcN4MiVCz6EUq
xiqRBXcayIhIRNgcbgB/xeJWdg9BLINwcBQrgq+5ofuMNItAW5W0EJT4jczWI8GUnN2GWX3ggP/b
MPKTDiDDpFyx8LsHUasOZtrftvHwUFG1IE2mm8g8nG3PVYKUKjHhrbcrPao3A/xasatWkU8EcVK0
/JRkW5T9vRI9pvHJfGUXtZfrS3k2+6p3gWluehWmb3lXqdKhUdhCDqQo6i1r10U9SyVDUFwWmWmS
7Ez5uG8qcFTs91g8iLNLfvfKqWND3QmC6yWOqdltB0RroMJcYExvXWRYldSuKMTKCyxydgNTbaC5
z2Ee/4i/0lkiJzrvpbDUpEPpq87EPDJo8F+nV888Kd6xFFXgEOs+wIXRsW+n3hWLl2g5FmmwG3pQ
rc/KiAu56QlX2k8ZtH2oDh5eao/weT+eVlS9bKskWxnVklb5PBjlpaBKJrFGy36IKnPwFUT8f4kD
/992hf5FYDI57P1zP+UAw6n652YKeeT/20wR/wXGyxJF/l4D97FOoeUv1qb4LzJI+TPWMEDlUJz+
bqbo/6L1YhGXyz90+gFqfmimQHuCjGlyGsYwCqHzv2imvMtKPp6sZw+UPjdyZm4nJ9izykiY654c
FxKt8VxZpgiigzYgnFCF829RWNf2BrNSI7FJjC599U0MCYZrh5U2dIQ4rutCcM3swWweJqAHH27o
F2Xuzz1tfhoW2ndXLF2ec2JRIUD80UVOj800Hkt41EEiOvDorqQZe6mHqLMT/6jG5jOIEGWRaTs/
bmvEx/VrORan73/NpxIEN2qG2WPOVQg7kd67Uh9Kj2OraagC5+hRaoJCki/q0rWQmfgKG9HChjW0
CN5C/aoD2CfHNt9sY91npitqu5qoiVbWbkOPPISnYD5TE041AkgpIQdG5JDBC2aGzB0jvqxhkecZ
9gdzUSYkxqlp8kMJ5/2Znj1zGVM6xlF4JBqv3p9li1jIiaYwOFJmSsuTHC6sqv89Gbrbd/IujHT2
aEj4N5zsvOR3Kl6onPLVigdfviYExLXNLtHYNrM+Z9ea8pr23lU0wUfVtP1g0FirNYQIfBSqE4Fb
SEcDNDYgDU+jUJSHTjx2thyVtspQDmD9aNMP3U+ZNNq7Cfb8Kk2JcBQNyzXdwrM3u5cHX8o0LHWD
tql88sp6HEupfyGVMETjAIadO0WEeZLwFvW/hOI67lpHnPKnnLOyIl0G1oEIxQb8tDRcCN192Y+r
rA32Gsl6QXoLthL8EqkhHdBDrznE7bj0c8yrBOEK/rNQo7+8jP23uBwBMEr7ojGOqiDjbGSfb4K2
JXugJnmjV7Ae1RV8hjGhM8k5rl9xesHioXA+9sQTWxUvv6XDFjTHOs2PIpx6RUjuRsIQPUiUvblB
YL/qjBd4zmnyW+zxwlGrCUuwmUe2zDm2GvaWrmT2GwXWTcTZrmWHj5BYBVFjOAJHuLhhyE3e3/Rp
Y2cC7T7TzfNlYj7V+TIbXL+QHPZUW7jsy75PnayNjphi+JdKrBKSb4tBy2YLMkj5MOprUdz2oSVT
glSIsK/iW2qjG7ylzbDqRrDUReCUwk2e7ybltipOjfAasYAS6KmUm8JCeqc6ZFmpzZMVpg61giQd
H6b0rcB8bEl7SK56vBnI0BzmqMNRWcdysorxBwkjjpcEJGi0DutnclNrSb9NtJJItWHpRxyX+jBf
NoX6KI4jqhhiNRUCApLC2g4hbwLpK8a4qf3gohSyOwMopibEL5WU76XYuPaj6JBqcKxAvIPNafe6
Fv2u9XQ/laTMBZp6ETRsIadueLWsdgFbvVtoceH6k3hQCog9fNcaarFMIRDOJmkUWDsbjtCOSbWk
BLeUipuiZ/NyIdGflDQfTCa7uYkIgukqSrYgs0IfZmj7WjNtWPDNh+R6Uk/kXAvQx6HXqNRrPO8U
FuarBtTFCy+sfNhL7dEjurl1gbrDPjoq5ckqAOj5HuCawSm155YiRUa9CqfbUuTUZPmVU5vOYC04
fEqLKb2wXF5kI3QbNpJht51MXqQeJyiFj3J67Kk4GmWxYldjZRskAraQdhdFjRuRk9Lg+1DJcXuW
DgkHxC2vpvwOUr5B2oEyQhaxTmFIoCnU5EDGxp9RJQk5/OWc/aN7eD+9cct2PBJ2UYDBw8SEBEu3
6J988igGtb2L2PHnlnBMkplj+buocKFlBO5iVIRyTp7zyP45WGmE03S3IqmHSKGtcl+o5jKYbjJT
dBGXOlrxTBd9PXrG02AYoNxdCTJr2llOCeEUML9keTbHvR4rUNr90hrOMgEx3oFTS7zqVuDkykAu
AHxYSXpqk51hKUyBcHmECmx6sskh5phsSEEz2G2U2YZ3ayj8qvJq7HBS+VDlQqpQEmWKNrryK4Pz
IgHPU35qJMJxcu1SjoSFkm5hJmyNWrmc2bZ66b8MODjjxjgMQ2bLDCLkAp1xSMYAfKfbrqywlV5p
guaWsfIQlhQhEuMEIW9SQGbnWz3aU9S/Ea1pTcnm2GKjy+JdGJMAHDoip6giZVGi3icTFBx3lMHY
SKZzgjCJhTYzkDsRLRwTMRzWN765VcZ8JfgvGB4KoohLEO89fqnWBB1mLUhBLIgtzidMkxi3sup1
5ucohBvD1u6IkVWfsMjIGgwxomizgdLenVJe1sQ9dcQkJxg+MCOUVJgF/b6fo5RBBYRUIi0ilsEu
t010ORK8bOpA1JJ0mRDIPPpdCP/hEJiVm1B+lMe9HFx1ATRYDtVkr0/5pYZtJiXoye84r8KIlLBv
EA81lW4l7hKioTvR/b/knUeT29YabX8RXMg4mJIgmNlkZ/UE1RE5Z/z6t2Dfa8stWV1+b3bfxBOX
BJEEDr6w99qVAezG2vlYZEkv4mG8y0l/bq8UeS0XK06LRNxERBL3OZwplUn2fAa3zpwBit2xV+RT
QVi1Z1Rrwm/7OcNaJsxaG3WiZFh2E3IdawteMIuhEW+FMZzQRsLa60mrMl3ON4cGf9b1KX1zAwTi
2OcVd8oE0bAjPnA4a9orf+FZMgg6t8PnyCJfwIS/haa4lTdGvzHFtuuN5eTjtOem9IiqSIdgxTJi
2fX6HhEHrT/jSyYjPEOVYjhaSCI2rkgAxHtyZDKfpHRSMGvvRLwtf/+x4pkvgFZLaawuMdetjFq6
J2Y5GAFVB2W/Hm2NqXS2zYqzOk0rGIrsqfzhCq6EI2k1eY4482psViWdI28bRWdkUeT6QdRQvcr6
Q2KKHBT6ophwuHlfySk+L7Tmwk5owFAUMKoAAead83eFXT2VBKvVfIGYW7WaGA7YWYDkfl0+qp83
15+v8mmlzKZGD72Eq1SOvh6X4YIb7ITeR2eQvAYOvbAXV/aydYcdjv8l1v4tCOo5rAYZxcNXmtsv
PrLxabcbN2pdqfNHrsT1CPpcy7OFaX6x3/1RdTt/sboFupbFJBCKTzoVjoei4NSbJcSTa+7ExTvq
l2ntbfQb7ZIfeJpQK36lHfypZPK7q36GqsYqWcKlwc6IOGYHS+dCWsXr92lxe15Dkl9UKybFDl5p
x3LyzXTzxc/8M5Xq91f/tASOcmgLms9nljbRQV6Wy1t56V6vq1W8tJc8NU63YvDLtc0vbrDft3+f
y13KFWvO1Jp7uU83GCtKM+janjknfsyaqNCEWcE4HZMJYEI5p6Q/qwEaXf1giGc5Wjcj0TfaTFTb
yrR8uv8URflKD7GRMqEwSFYgjhmydI4IZkJNLAh1qW7bAnOMBR4QxZW/9lpGSsXwhY7k923uLz7K
ZyFJl+mD0TceddJonr1B3ARDu8HotK4FQUAxPIXeMA9ybS1DeG5OBgIvGotVEBfLbs5GNRlUwtGr
r4d62wZnmTVT89RSIoEFj/29Lb5FzA4DeVGme0N7KtKOjm3VTttBXVWZvEjnCiMiNRDKRPVuMNVr
tHiriYc6wO6MPXkSUDPACgdUjEll5tRH9abO+KKH+xJueOgREgYCbST3AF6gTLZOJRh2DfHk5AH7
til3feQAdrQrJX2FceZDwIYbC0JfWNVBqgi2ishuigFORmGDrFRpPUzeMcPeCzKK5IRVY7Yl8eKq
0cuVVLzaibXx6vAjkw0i3FmmMt5ho7gaecFVZeXqeH5/fa/P/dMPvxIxIkwNSP7Q9PmQ+e7cLDs7
tVDgsarLrwQVw1R6JR5lBwd2x7ElfdG1/rD+nk9QEkH+vN6nfs4KvYB5FQ+2vI62TGAXAadovnyn
8lkB7VmIxfx8E/mwrA+8+Re+2+7bP2YS/z8MtICBf/f7/gA5u3p7RzH5zxOt3//4f+TB8m8Gc5l5
biWDDJ2VQX8OtBTLEAr9Nqlqqjln+32nDuZ/ICjGdYSQYRYb/8U3g4s3j1YwdwmNede/GWh9li3B
R+P8hVIjbAXCj/zp1VZPYd+rDF6XdaKSAX6wlT/A9P+o2/3hRT5fgHxUjTcbM7gfDDixbTPvxwDs
tXeaCNbNcBW0L56WfvF4/fCO/nSdT7f7UHK22T7XCee5w6hvLdZIpd18MWX76jKfXtJEnw8mnQTf
l06prE5LcueXEdlX391MPxnmWb+nLf7tuPjdJ6KoFFiqmOuBvx8XfZao5FkBXYo5tzuxq2FMAG4v
4CQ1Ml29Ht9kVeAmhuSmIjnbY7hFTrKVqtIZ8/TKIsetB9EDmxJh9p1ml5fYLBjcB1j2yZBJQ/qA
zh0spBpInDG/O3lkv8FeW1rFVR8Tbo4W06Ku92PM9yyzlcCiON9WpfUCXWGtIJ0yBsMREcI+vTv6
RSTI4ibKK0vFsRGsoNLGjb2IDPJcACTVVijoO2BlkjuoRCjk2VUBa8QuE6i87EmSa6uf2Ag6paqD
AfF5G/SLVr42YQOTcn4cJOkMLhV9nbiq2+lioKnyhLEzc/vV4rLyELtteyKst11PJerWigSgzjJ3
HhGunpJszQZou1bX59qXnixs9zCgnmCopKtay49Mjx5aSBDLbh4uyX1PLmuqnvQqovq2g21IJEZU
JDvPlwjcWxnBtzZ9aKscHBljJ+lYp+3oqpLYjlp2jBSLKKKDrm7zOjlOpqE7I1+fp+h3TZE9Rhab
0JpVKunyDXtK+xhl5qVMIzAlZObVD2K4qjVMhdJ5MnJn8vwGKRxp7ZB9AhUcuLkpwKckTiovO7I6
Q2dA3gpKIfR3JZ1jrN/CXO7jrT7Uh4ollD8Sad+u1WFXQqQhpnAUbGxdYeONAQDdGM9+0Lpyy0y2
ukkSdRMrxGLqM6BVPSqe9xKHIXFmA9r/kQ5vW1jdvSoRl1OWUH/y+j6FUguXyMLKH5hPzINPaVg/
dmzLeNdjCfDT81RoPSp2dVtHH3GIRxuIc6AtLXFrjK4EtzrfRXrmelPwFvs3jS6fGLVvwxjBI8Sk
AbWQDh8wVx9Z1MEvB5lDUkq4aYdnmfsmFHsdyYTvuzH6m0S+YWe+KAb1qg+jXWDcmtFVTsiV3byZ
HX6ogSaNzG2rqk9Ql2Dz5GuIxihEEUUJevmkgn0ds/qFx6V7u5FsU9CqQsldMkY9ukGvT9a6lR2h
rK8SgIpGrzsVj0I6HUrjlDQheUmMImIGi+QcZSTAd8Ixw6dqYoAVQzlgXSdz7/CzATcpWGEXRbSt
KyIysQIY40PZGEsq05jJmVRVL6rMySaUfVm3i8Fjjydj3wgWEWkIPVu4Og5I97yCFkI2I0HQhTOE
0PnacW0wJJxksoWGNyFvsrZY1d0LOZObSoTLjuMgTm8GxSTOgKe1e7bqfcwRw9D9rpAHJrNEPcjl
xirGRSfnK28w5K3WKlBHTEcjyA4HbFO1qFaCZWzccXd4dC6GcrATYyfKgFOlHBALKcPSDt+nxBmh
T4nsebLki1x966CIRPx6rF4jcZeGd7MCvt9PCDGT/kQcUrpUpnCVxCs5a/cSTTTcXARE/haov1sp
9SoMv1E4FtErd3QZ39bVBt/7UsiT09v6Wi+9ldEwArNOY3OsWd9FAXjm4n3K24vU+bsexZrMaFSv
7qziW9T1xbLW9EXdxkxmPZM1TpqtyhSlgWxaqxa+WJGtW/UGacqi09wSQQB3Xh2PMot+c2lVUOGL
blEpyqtdUf0qkNFCMAhJRggaW0WtyQVQE3bBGprCpawE9xKLe7t/Lav80dcSNzCA1fVw2CqDjYFN
MPfgdXdwDVCrv7K+Xmqo4tLngLpVktuVlI+A5dArTAhpYb6ZSXvMgeKZEykDMxQO1ZirWIeCFsbv
6mdW16b5HpgpsqUSr0jKU2U5JbdRrT4jAYPfNpxD7voBGp0yY+kS+HRxDMwmhFintGQk6TPEjoRu
11Qjnzwc1XJS23yVI570glVYXeSHrkyf7BIoFtg92MK0B+O9NEPzylo/EhPmTMV7DlOvkTvocsOJ
qryuVzLcvVEuXeAljhC3XXpSYPN5MPpGTSJeuHVU8lJkGH6JfhHkBchQ9pTWWsTg+NnQC7h/5cz/
m4VL09sEFRBKGXnCPJ+wKZhw9SOdJkpJSIIVRMEWsiDubldHrZGgBUkgD7KXhriq2h+WViwHdeQL
Fs3e4qkLxw8F1pdW90R/peDdEKrANtQg6hWwDks/42AlpwAa1wgLMcl68OX+QbTxvkrQbR3xVQfp
TTNeAk2wMQSVOBDgUWbunChc+y+1+oaNfBbSp/tRGreTrjplkPFqHpcg4ZZFRRS4msP9OUcAXoV9
MRvOxYox8NGoLYzbnhORR24l1TpUDbSPLZidy9A9Zfm1CVK7zO97BgttsZBa69Y3pnXFSe7nrgpu
yR/NQ2C9eGN+TwdFQsi2Sm+DJjgEHGESY6vWJqDUI2rJQB3MKdER4yWByZyIkQNZJc/ccCct/Wdd
KZfoVTk6twqvVx89AEHzIr5FbJnjXKkMNH6MOQuv344G+RHwIzwS/OKoXuXNq+pvJ+noeYNrNndq
raw6hYF/Fb51Q37b0AjOmERbyj9SVmMWKJeUu4QNYpvfCgxUyCWmEGqQ4Cwr0DbyHEb5PkhefVC3
VYz33Sz2WWZcJoaMaiAfB79e6h16neld9RiQZjDHeTUZ5clOlE1vv0gFdFrNYA3Hc4k6DG61yyp4
mdGAmv5MFkNyIH9DOuswad9o+m0v/BXzyJztZKXEa4npYsgpYqKJSwK44TV1Uldv8pyBfPKt5Xht
7NtS8mHdnFKezjQ8KgF0w+4y9sQkckszuo9jN6HSUU1vBUxtpyB4NTW2DL21RD7PbghLTRueYyB5
BTsfyxLrVpAq4olzIMgEpIRgL4gi11jb/VZNpa3Hu8nLjrkgkSyhqgh2Y9vvQPLtFRH+UaH/zzeD
2AGhnn5Xv/+kGayD96r6R7vof/+G//SDym9AMKmtgKoD+lPmScB/GkJlDnsXNIOWBtkX585fDSEK
Bwxs5uxj01UWQkzK/moISRidGQe/e09l7V/ZRX/sPLTZjASyScd5arIH/jQZa43e98vKH5eKTLJG
Yo9opqG1I3xEaz2WGvMUne1g0ohl1luLXKeqTz0WWDUrxWir2GCSCsPkEG2RHafZMNykcRPVML6K
E9FsV2Zfdid88CQi80Yst0qEf4w/1Umv6bCe7JooDGOhZA86cvbxWZaMlSFx/WE/8SKIH1qZp9Cq
oOuBgovPKjhUr4oOURiQslQmr7Wn77RMbKYibheVNKExsB5FSPKF8a5iobTDaNWL81hRVac3dXgD
GnpR1eG69fSLlffOACVwkZW7kaITm81yMkMnre5jNThNBvFFVooyz+lHNI32YRpPsdKvW7knR3W0
N0ktAV6q6kMk+vvY8u8I0rwhhHI1EIoQldtMWrdUGZgzzApJdhhfBrC42k1VyvvQL29HEs47sAoq
BccIH0yVxtdai5DyDbgXRE1Ud7MgPdA2xCb1XpTGQTu2KCfV1axm14h66+GpED6rtEkhEPQQq+uY
qrGZRXGe79p+dy2ABFpF+KR2xVXKaVlIy86vP+TuOp7ltZJ+F7XpOUdm3ZjJswSsypRSUk+0zhGx
sg/NU1wRWQpvaxm2RGKldeqqNFIU3HjpWOIiw0ttvqG7yPJdS/HYaU/kBwgkcOfaytdyqd2aJj4E
Pkm7M/U9CN0ceeqonbTpJilvlbm1nbuenohE+Pt4FDDvdy+Td0Hn5jKo1eTc0cjui2qUzukxHqpr
JQPepeb3JTSlAmWbSV9ptiRgVJuW3HnArBn/9gPxPvw383b818u4Dwh/nP9r4gHKzX4ddGgcp4de
Yiwtq68GtVcGs2scvEVUUk3ww+hh7PDKHqzhNBZDs8qKZ7tmcW6skP/Rp/uzvLkRZO+Q+rrSsppk
+ly6KlhNDap3Q59xl1AWFl5AmAiqFel+8MU6GIy12rHibm9q2z+pOQoXDACU02nH2PbeDE2n1cs1
7jkGpGulIDSmsS7U2sh2XZUQdpNgnJI3HgZTH4J7w8r2xab6r/z0xVTNg8FeLiZeqZJZJuhcSdKd
LnFpXhKPvAmImkVziGcBboJLByMJ5YwSrOLiJqjFmqyvvSEnqpPOFhBiomD7rccsvbUEribWWUBa
F4kVLXMbWXL5EDQeWSjoISR7rY3ALpLgFA3e1teUu3CwV0pO3K4xPhdjvEvQmip+6ZIAtchaVxXx
TTfgESJwbMNndpr2IEX6pqwNJ4iJlbxvUqof1fZR5k6Uq4x/HOGlscP9l2MuicSKYG8wht0Ub4OE
FxzBo0yoG7zUYR5fa3J5UHmi5HhOGJLpsAkEmjGe9pHJzDYDaM3NAFqxebHziQ3xZYremmxpSSQs
E+k5mFd12d50neeavU23WKuEr+IYcMo+1FbKxNmXUCssTS+8t7T4nfAONgCyfgX0+RALEHW+RI8W
TsH9MBMalOFa9960HADZ4GHuTYzXMtPt/VTzlwRlvvYTJL+JwvmbqeVzGlwq/1IgEfL0/WihLSau
uGrvhC5Rpd+NdX5dNfoplsjGqikalDyIV6SXsj5n4l0h4+7Zm9oN2baaj+I1bYhuquJzFRxSnMoZ
qgZSgobt6Ofvats7jNgbe7qdSGlq6D3DAXx2va0nnEwR+QTdhxIUt0PjP4VG+sE7ZBOq07fJMtaB
Rgttlw+S/9hr0GKzA+FvqqhZHIaObH7L5J1IT7G4ZgRFZG9vQSxMnnwaOM/eERPW2fZ92LTPUWGe
hhDXR1nG38oiftHb8OgDJ60E4oaIxrttErFQGqISyHIkn0bjtyijPYitVdfGV1AYenqT9rmU0Pu0
ktglEcsFkl3WQWxc52OIvTitVrnPGrroidpNNPVVZ4cEY3A66AQ4SaSTFpl/LnzxSnjcsJhyxmDJ
EG1Qwa00onw7yuMqMZ7y0d5HLXYBaxi+JRH7/9z0X1VJYyHBk2WGL+BD1wU42wmwlDrhEzBAj6NS
sa7DlslE6MosXaLiaqi/9cmLhrhIUVDAv8y6eVGrx/nrG9GatPZ7Jh1t7dRABCofiaQgyfrF4OUE
ZbJBfhTH72Hlu+mY7TJlfgWRyRZ+M6STlb2xPi+7zK1lVyCHFeVNle5aa9pIvo47jj2R3rnRcCw8
cysZc7V57YNmZQqni+fRuqqHBwMcUEMefU9WD0OIUrrCQl2Zl1Y/DOq+6V6U+N6wIAgwCJRBuKPK
b2w0P/XZFEh6MAyoOCEWmSI2qkzYmwKhhdGqFxgM4bRHpW42UshrToeeqOJh7guOLi2FWEGeSLhk
A7KVhfmqSDlfRWofWjHe6PbgNoyjAO85FS30otK8o1WFezwGl7jyvqH34NWo+i/NZJGoxfbOptGQ
sy0AKgZlvuYEY3FtF8Zj1QNIGOVgb5OvHBFZZY0K5PIYgQoy+dKfll0Vr0myeOnlR0M/2Lihkty7
mq1IgldrZnC6GAZp2XCdDUjpOumDGX4LsoKG6L0Iuk1R0UfabeNWHueJmT8E6a4o7hpOEUu/pN60
y63WTbVkFZrRcZieQw24TX4Yy2oOfIK3Qb1BK9ALczEl0i6Nr+XhI5BOnlatlbmEQ+iRlw/jeK8m
w+OInCBrwcsyJUh1fVoGBmO/WWsPHj4c0FxqezwZTifd13G79+yrsV4bM2Obrr/3JNesvfUQEmmg
F48C3C8S116prk2pX/nI32wGZFPGPk6iX+0sGs3yI/D7Szv5qTMxHhix+jPXlgx/Y2b2PjGjVUgS
cpxrT3oBFgw3JQONsdfKhWGWF6MbXmxQu52m7WyLezx/G9pxlbBT9PKSdzt52N8V7z8Zvn/eifxe
AFukjAp0kPhHP23qZCNsQq/1WI1V0YrBR4c34/cr/M+3QoZskJz73bf5Qyt0/Zyh9K7/cTH2x5//
czGGN3cO6qFhQLts0Gn80QjZvxFwMNNiNUXVLGRf3/dBcweE/kTlTyloJf7qg8zf+McJeu+5T0Ki
rf6bxdgPeysbDz/tGf0RmbPy73LZ79e1se8ZdHFQ1O3+XFnvIRzqMMmOvvEFtfWnFzKEDaERPQKY
oL8veiL6hVwRzHwma4eBrCmcWvtISJX77mf4yU39w+Jq/jx/XUb9pLSofCAnIsMWlcrpTmKcwuq5
zusvtn3zlu1vWyuugmqfrCbAJza3y98/jCJVMQv+nqsAFE+pECPhkmjQJMFafPWYzn3or641f7Hf
/UJ2m+S0flzLUN6TzgOKvW7ial3pxk7tD31cu7/+BpX5K/rVBT+tGPFixUOSDMCBJOZnNF0G0QmW
xEt2a1YbiURfuz7o9kbxNr++8ucDiTQoXmb6PABgRwbF6e+ftE0HeSwKOsYQB6jSEeBr+/8Xt8f3
l5j/Cd99mZ6vocNTucTUFKveX1bUoRSX2/+3D/LpJ0PaLsOc4Soix681sthYFsI6//oiP7vTv/8o
n+YXqql5hI9wEV8ad32jHwkBRvASfvFZlJ9dh0kJExLsKjhBPt0Ova1EdSq4jlKxcuikeCUGsonV
Kb7oNZ1uO26SUvAuGz8K09/aUrjScLnK1bgMsPEWU/DFbfLVP+jTBw901QyFOf+GJrsvTIrhtqVI
+fW3+7N70eZkhOlCljrUs7/fKOMUSVllcZHYNLnn+2OcKn+8Hf9RMvCTzzFPxoB1kgyGPvTTJUhj
oGKKyeQM5R5RjnI7DD2NcH/9608yfx2fH2dFzFYie/Z1fD4RQ33wsoh9wnJQHMeoHGOPVGiEaPQF
uewH5Mj8+KpYkIiPN1H3iU+fRypGJTfxFy5TNMs7PzwbxZolZY3wKYOAvmZ+9utP9tUX+OkxM2Or
T9OIL7DokjuV3M1hW9rF3a8vMv8ln76+v/1Kn2//0Tcn3ZiwG/nn1LhpqM8bdFyEc/76Ol98mHnw
+f3JJBOHkg4a1xFMIETKJjUr32WFjurfXwch4BxFaDJJFZ8+j0i7MstM0mYNgl8bGBuRYR/1dPgi
U43+8McvzpAtTVG4GahtPt93uZ+Zppmz/SN0/kPYEXee111BEbDWIYHuAMIIoZoqFgUqvlFpavC7
tD3UNxI/IQUQYZu8DkZ0UezqNrLy21AP7jKDDGKbyHUzeGx8cdS9zNH1fqBbBWZvRhhMEczZ+Y3e
WE/6bMDVRkjoOEjcKmXFmBjz/IaITzhgo5ibj2RJ1hUjgKFmgTneQd4TK6Hnbxg7XWPw6P5tmMeD
sagtOkeiVMlZZ0A2Vvlrk07jyqelbdR4XJnMvuIuOJqVfAyYIEeeulYodOQOvYhvcoWNnrRgPXzC
P5jgVoZ87HUGUjkAs1F/9HukKpZNzHZ4FU64dIZ2IDpG2vjoCexBIXVq3joP3wiJdCbGMUluvdi+
fz2AyVh2BeMqu0Uh3oFLEW1Dag5RYelAmHRNv6kpWO7HqTaOgRQA6VBIwpq3Y2aDZL55UGSmRUME
AaYpJ8diZAciY27SJidNjWaTKdp4avvoFGDB0Mkxm5iVJjhEdTprScHjNMrtISeVxAv1gr4/KV6S
4rlm1Wi2vnTdaO24t30PXxcmPEFOufWW9FN7CMasvZQ1i9PhIYuneh+ZCCJLcpzJk0+Jg40mc2dV
QeqKauz34CTXdpHaCz15zDG3yqOGr1oMj7I2pBd/uo2xmCDeXyrkmvvhTSVnb7lhM7FtYnH2iMF6
Tc0hcDSVTPRO1u9qqysZlhjVeYY8BB78FoUUgbYoDsLLd31bI0cCj9EVOnMwFpA9et2ItS4z+4g5
dESzqwfRMgtqUp7DnVlgX5DJxxEVBj3UWmc+1QJpaVJqjxILgMxQN1KJ8mDKViJg2NEkq4F5ZG7l
xz6ctfeh0S+jKaT6QXEr+4OTqCmRNvEqIHpHrkHFWd2daWVLKWfWOf+Gb5afvUyJdsGeuDAsOXA1
zdsXkD9ZC7CPkJDIVhPS1jK8Dkxu5cr4BmmPTXP7SA/IInBaTCz81Sm9MsfoOLMjRHgph3TRWGRp
ynq76jIwUkmETjuwL1n/TE+Bn5zbQwqDDWWysa68gKnLNNlEblmLjJmonEdop8rtkAbfhNJnC930
8pWC6pj0aA1LmFj6RMQZYbAvKoJp897kzsuKYNyOpaJfegkrAAt6RByTKbmN0u8Un/2GyZ6lXqY1
duxWVpw6KBzFyhaNLFC4hE5VK9c9gIqYv181M2mrxjYwkql8CmTpNlEJzJikZUbSdEBShmjUFSsf
ouWl+5IBZdlkH5BDMx7KOcWGpCAnj1tS+GRSofIJ2a7Q79LMuDO98mKNmDrqGr44caS49uQqK9gn
YSGaPXCyAYsqh4PUpIVwqwDR/hBGr4aWe6upNXCBy+ekkdkcVPrSMgPYVYUdHw1+m0XVyWxNYhuH
ejnC+ujFLXfohPSCYY/eEaPjMZzcdA3rWbuX+GKkxokpHlKkCCiRm3PmKTspt7bov92k1Q7Ek2xG
wZyko97hKLzTegycqvBPcYtEy0xUtMwUdAY6F2I3bgvLilxJYlWUQr8JGS/ZNgkgFb/Q7xRHLd6V
ln1XNxom8xBVOctefRu2KWJBM3obm7suHe6SzK/dQg6Yu+QwNOSowfflhTLfZ9s5jalPTpvFaxu5
RKRMMnNTtBphMlrLILBZvOVLiXtcMxB9MUgBl/KUwIDnVCmPYaM9Mq6C1Fgq2mrM5FVraMyJdOmp
DDs2vmkkllYy7Qq8j4vWQCfje+d8ak8e5At/QGIzeuwFChkRGXF2IayCTRS32yKWbgO7ugjRmisl
i55IeoyXvczbX4NJoXaGeexj76LUxklLqpM1k2PKzF6rxMeiMXFJIAuPxLJfNDx6Sh3dl8SKS2XO
XpwzpCAW+o9K6H9+0DJvjBVK73921F+/v4TJP/GJ//vH/5yzqECEGWahwJUVlcrmv2MWY05PppwH
XvOHlPhPAbJJ+DLHolAVihTmM1TP/903m7+ZBiJ26iTSdNXZbP9vHPVsvX8oiFQd+TGbb+Y3P7a3
eSBjfeqifumVGBgN6gKmp8pyhNoYVh4CVO7fUMekml43E1YUVQYuOZ/E9xbouIiRbZU+mbG+9cvg
FveXBi2jBpSbIWI652O009VLJUCwxTKLZGPTegc9IcFBTheIKxj+I80ycMsBJSNmdqN2sHt47rWz
R7JtFezb5trnCO2bckNClwBBYpbNeQggyEpOGW0TapDIcmWaPEMbjjE29GqWXQQAkQOFhgJeo3wp
2QjKJaohy8fpZsq1q1bEDM67bJAphQkyBR1H4vGOmlwUpgFuUdtDPlMSl2iaODIBEQkogmlytGqo
aKwRLUT8+IjVTr9ThvLWo7sMcBwa1U61Z6MdklvojZCIR+W+s5/N4DiN90FoYXZBtqSka7UHAkAE
BOsN5S1NoLRgmgMVpKsusVw7wjUxbSBXUbd+0nyzvXBlVMdkILgTkWRMAKTG8lpWb7U0WdvDjR/4
K0nXNwqTeVS87bDNeNfoIEJEtNelVQjwBtoj4qJpOtjFQ+SvE28/iU2hbcNkrXjxSlWeLMTbwbXU
7ps5QxJqUveQhtoCd8qYXxd8WW3Am91RQQs1/MlgYcr73jhNmasVLP0X0LVUtM6Tv5+MF59xvQq7
aIeItCFKuDoGIYaRvewTFLhJ4xWtJaypDLt+Fi6U5FZNGkcfecOH+PqQJllu0mxIU+yYcyMLXfr1
taJd+VzAFHsIM8F4DvnhxV2e7xRMTP5SQBqczkp6LMWNnF4HqCGNVd9cZeXRwu6sGetSPiooocKH
cS6uxFaywkU15E8aRpR27ferbHwITNh9KCsMFpZB1J8B/OzDoTh2zXiUc1RAJPjJIWUnK9JTg4XK
s5lMcdNLM3iOrbEEIuusSfJ1HT7o7AUs7w3LjWDa3+rG0gpkJy9OVT68QwXG2ai5RelqzYzkDdZQ
7BeqxlbrVUkwz9SK+tFTdWn8gJE+5Qv0a1s5HqZFnPQfrey5MoZ5Ewq1Z+Uww9kXzmDinuZja+dP
fu9/qKpXkLfnmXNLsq9sVqmBNzwqyXDbW9RZZQ0ybAxtxF1qS9B0jdNc51WT7KrIv1bUaqNqKbrU
nr0gdnpxl5nfqqk+oKBzjdlPKWssj2myc/sy+KCLxmaZ4qj0PDduH/vwxcONqYXVoqWo9KEOj8nB
9KVN1UVbmGlhAKU/tR4s6SYtNuwcNx6ij87EBeprCC4hqQXgJsJVL8uHITPceAjWJhy0HrxNG6Zb
JRcbi2uKoX2H+75UZslkobEmbUnoYCtU8wcYasPm9hwYhEcLb3/dB8cqBxIYs/RF2ZlTM9OAdoQK
DjcdaSwSLMBo49tYuS5h0+9U6q8oTpwAbKCFS3T+r9Tc+CXogZ5/oyrt6yioCfcjHdVHlTdW9lUR
GuuBdznxyQsf8ben34Ko2tY1gQGUXpN3HNtqbQzmTtZGh/SCd6vc5MGtwngz8nCEQwKNOkdWNi1f
Vsi5MLLjb/Lg1ccuRX6VMN3Q8x8mjC486DsVx8AoBD+ktAyLoFyRH9iP0UOB6G2oqnJnokopKL0Q
BhjSmnxIqnZHrZ9UE0bxhHykEqseNmOeIDPwAkcyr/wuaQ5psQ77fJYUgKrT2xNOg+deQiuDxQES
Vch2lqrxQnh47sZhMy00rThhuX5kH33VSIcEcx4lmWNHxUmhYp08cRtOrUPr/1RJBQIa+2yHzUpO
o3I5DqzrkzxkDWntexVG8WNbtlc89JNt0v6ycZduqOKWXaaePcTAUwp4C8JokUpwDtOl5jUuLqwF
D7djj1AqgOQzwOV5JwITm1tOVZUijaUNuxmEfI44dPi5XHShKJ7Va0sCWtQuEmwc4ZC7mYTdkDVd
k4wLY0TPE1onfyy3qvRR2XvBMVgiYxmsaZGg3yD66TgZHxq8sdgr3dBXt0AnpGZTT0C3smrr8ZqN
26MWbyp46KNq0u3R5UkNMkiBRMN7tgvhIMrctgZtrZWy8gW4oQfHPI7OPaJ5wxcuVLO1Zje3cQnu
RhsNrHz+VSbU20pDFDId6BlxUutuHD3XMa0J0/KRjjCtjpJlrwq06XKA04Mj0Q8MF/XEpofyafFo
8Qyw5Z27b+WgcjVoHgb9ZipDmEZx1Pbw61sY335hgSOH+cDuU5sLdKJ2q0QgFPcOGvtDJ45oXrRJ
5oQo2JiSXLzuixv5/5B3HsuVG1sW/SIo4M304npvaC45QZBFEt57fFnP+8d6odR6YrHYZKh79nok
RZXEJIAEMvOcvdemLBan96VW7rV40/gjAs4hi0hFJUTiNlHBaBWi8i1QUakV49oGtEZU9lE5o28q
VIuGMoB1mwjmtO2WWEEJjQUEVJ8tjcmvWZOqe03ibWyZVDrovyKkOecpBYdOC21VrnYdeGxfxsNu
roysWIh1eh1E5DdW8MMkB7PNg61SjNWR7L6O6byasThSUMV7VCcTJUz0ZSwIqL8Cf2UMcgcls1l6
iIacOMe9QYk5AipvqHOlk89h5bKWkuOj+CxlJh/FQtu7hXhLtBWSZ+2QacgYSgpRmXDlOBLjR8xt
X4kRE1dTP4HVYyl4950nMz0JwCzLON9lLDUDuthcWVKFYkdfziDlAFSMtmVwjIa3Xm0P3tBAeOWG
5fOuD5EaLfOGRXCR+z8q5cYPiCKN553fTvKRlAvIHXGUknvXgqwJn1KEG932AD8bEHZwhWm8oJ/L
EfOTReqJBLrUukUJAAOJ63OwbaKeGklKzTuJWb11mdSrdGtKzn2W9lMn23vKJVO3KjovxehtzVqT
NGSj+TcTO5Xgq9lCeWjLc+a/OAYaHpLM0RcOxbPHl7ly3zL/B2Ll3rtDP2JJNymiR06KsQIhLhuD
52teOzQ1jU5pgUvyER6lGydjCUDSmDywz8lJOEUnGTU7p4jZ4qET3zXlwYgxbS0L99zH14zFq9Z3
jbI3IQbXd6wrVfsgje90/Rhx6M6WIdoG35/FxbWNT6V+7i3KMy3bBCmFGnR2JWPZkl9I5K0eXmJH
ot519rJ9AJ4BgaLcP/riUyqzs/NsoYptgsYjw9kIyUIlCZhMYcXcUR9TTLxhMbGBN07zWjdAAWFG
FHjFBmb+WYYI1K0lvKzyreSyOw5PCa9f+eSYeMjpIJEaMgqW0NyHyMrH+s2NQWuCfals7C1tJ3EC
j2HCxQSrk5VjTMvq2OYrfMJsKvD95uvCGnlwkV0UtyKp0LywPoA9+aAm9RRWt8K2A6jGtgdnJ54k
N5tJEIMD/NWG1kLxuRjuus8sLCfV1NTeSvHNx+ogBsLMYeoq7o1MvbLB8yS7tTPB2TLVKYXq2ioc
Q4wDKqCSU85UEcYpSiJLnicxkrSTpJzoMNbWysjRlbGdix96wtWbk2BereA+rkAVDTYLKmfteSie
DZMmoXXXjgisdM2XKXbAyaKYofDkRLsuO3IGJqhx4sJJ1IJj33CHoMr6M4EgaOq4mTKvqif6Fwhk
MW2fXA462oz9G9/OmaJvZZYcqsVa8MOVbobIt1tIsxILoK2oFN1gE3dElSxl48GIF5b5hhKzQHPk
I1RMWhZb8EL1PsexpR0DZm6WY6O40/upEr259Z1ZYSwC9LH12yO7FbPbpg6CzbfaOoyUwpI6eXsS
BLT392K2G5InFf2s84brpDG2nU6c4lFSzq2zw5iSWLYQPwnBFjy2IU0H982vHmoJUd7OQIxWV68K
lL4mOfjeA87EFFldBULJu4NFuW2AIskvBpgb9kVhjdxIXgTeJWT7bEHJMG1T+OG3urgQsA9FcfdY
ST3iZBmPEjsB1VHtIqofgsx49KoCanW7F/oI28sgyRsUOxQqXBNfSc5pIYkIqQ3Z74kZidUVW9/2
oIEpDHFJB/UuA9XJnMQfPBD3J3c8RzeaolMBJFjNPBLmG7GcKb5ztYrgEo+8Ke8mSZ8kx7yCQaTa
R2246mcpmJ0UA5VSX5UATemQb/tyXjnWPADR6OvmPOOPW56/UilTQ4VPk1ZzfewpUkhsknPkA7Zu
hnnKLi4FaUwSLagS1j83h1Fx25MtmTiAM6HOCZn1xAqyRPu29uQcJGqixqswcIZZrXQrNzYeda1c
gep5dghmtUocnpo2l8pi7nvGXNIvWe5D93IpAUNayzheKf066m6TOERrypzBcmtWA6Ir64CCpw0T
OHT4BeF1MI1rq9xYTDw9vatwIOh1tk4yYdIYZN64HLdUO3F2Gu6vJPwR+McMgDP8T4vKVQAcHlXx
GCBZ6gUMTur1WKYRuWr0LWIWnWrj8WMUPV4OJm6vkWNK4S2r7iCz6x691o1ugjviRg9WzlY8m5fJ
LE6CjSw1a9MkBP1nHebfu+bEdmvMaDZBX31ZdfITN/zP/3jmH8IlDF6L5DOlzy8/7M8alPkHhgYV
sBxeCot/UWgn/lmEMv8YdT6miKEd5gb9B36Bv1zw+h/0TWXyc9AB0Rf8qwClIQ9C5IOxnDir8W//
SQHqt/4iSiFDQ+ulQvuWOJr92l+sasDrsmpgWJLWQc42yDq0JGS/u0vHP9ui7zOIvhvkQxMzi1tJ
xieHDRMYfv0wDLakfNNmHvuTv/RjVe7EGKRhAqYXjd+CBTGmV4mo57Ybv7XyjheuwU6UkPhnfNPC
/ORifhnpw8UMHN3UhoqtTSiAoJ8s3wZg+4/v1y9DyL8+lMJXFCNuGEIOV0K2yIDT/NNsHPXD/WLa
ve8rBwXrszteRSeRrhVhKwbl1vBd7L5pLP/WKP8w0Fj+fCet4aub+q3MQENxxaEpUVox4zn+zK9v
2XfDfOhfp5EiaXnLMADlB5FO6Evj7jSz+OZqvnv4H+Rqbh2WQScwjC9xXGWhZAs8D1Xxmzn2mzhj
vGkalgRRpf4MoeLXm9aq7aBXPsNERZxMpFBfq1n3I3XieyVHWSbQG0oR7n99Cz8dFAImhWhSfOjO
/zqomiVR35rUkzUYwW0hngRHUG2HRjiuau/Qt7QzStd5+HrUT++oISL9RVQj8hn6dVShcyEwQfOy
ZU10pqkLW0zDcj1Szr8e6NMZQi1/hHFg7JLGv383EYPALzVxADTtekG40Ibm4NIcrmrrGuUEOXw9
2OdX9fdgH66qKmu9w/syfo4oQVDeEcqJ4F6+HuSn+OPjRw8/nMRaICuY4z5MkyGBDjEqN0i5wBUS
aDAhZZ+mFu2Oaemrju063SKhim2m2SoHfBnVGnHekOKF2nsgWhxHhaOply7Xad4W89ajbJlJw0Io
oBWqZbDVBGea99rB8DKqsvosAG/UpJRGgiYAwBD7hzAYfvSFP+ZeXwFbTlVy0e1eIWQRmfPaCpOz
0JZ05rP8TGfuJrWQ1Df9pPW8hZcPDr75+hD26gJHL0aU8IKi+aymQwMdESVCRyCCgetIkXqZHaxD
ZBzdzt6Bd2BlMP7pA0xVCeM9n7OZ17c7DWWJCxa/sbQT0pBJ2ddT12infacT6lBMXIzmPvRW/Aah
lO1ImAsWoRo717ymdhtQt6QUVGBfiAwX4VxUFvo3K9Vn81CW4ZooEuFcv4lEqyCpw7gJaTNbT2l4
FzrLsDjF1jev1aejKAgfNAkxmazKv852x1EG1BaMkrIGlqm20WDnY8A4tH2z+noafjbXZRAtCkIv
0/gtm7IKE6lyHIyCorirqUKDuqWy+H8b48P75MPejNKEMXQDwcjBMO1Kuf96iE/v2LvLGD+P774P
ThhI9MMYQjGW6JGL7kBNxf9OAPXZR/bdzZI/7Le0yshUebxZzMfMAK/4KgePrfxSw2mwlH+qBWUZ
obnIBo++JzDSD5OAXPOw0DUG8wTLbpSlUHA8zqb//L4pTDBE5wrY7Y/LRh5Tq0YqQIgITaEy24ZO
RTLP3HJevh5nXFo/fuwQEbIoopVXfjKh3j+ftmnkMmkCODSud/BiferjfvPoS4iBuJJIRiQH/hA1
6jfLxmezm+0x4JwRDC2N+v/3w2Zik4tGhipEN4NFgDjB0Jx5IRvfpRh/Nv0gYfE1Nwkxtz5qx5uu
skrB54WVO2nB6kv+gdpxeHXGFlmGdoA+SS8voGxNfHI0EzX9Eam0D6LktqfwA9vz1FvyN8/2s9mK
5xp4F6xfHAfjL/3unXBbLRfCXMntOnkzYC00PV1fVEH9wtReW5B3Xz/i8S3++IgJn4VKOHbDf1N6
+9DpYiMAk9166tExjgU6xAxrUCwNGwQ7Xw/2u6CdtwMumTKqyiXgkx/eDktpXEX3xr3cUD/pbZTY
VlLdOqm+0Cttkovu1tBftLAEyoetr/jm1qJc/+RqRwU19EVF5lg4zrx3N1cCT21pyQhWcgNhavh4
iqs8ANyrKKtg8NZ+jdIIPNncFfKljkAgI4q2SYqZ6ZDj5IV3VsuO3Wn7HjJDCYDZOnhVxfdLhQQs
exRKoiR5zvGQk/5lS3Ux/oTgOsiRYvs5HCMoHuSuhnq2iwBEQ7g+VB4TXYuFNwlnlSBQghYLYVm7
2QLbwzTRFWkhSMVD4DULJyXNSTSn8kAR2KH33qSDdKO6NB212ISFFFDFVDBqNQK2y7CDUF1Ey8JR
Me3GSN/QdoL0kIlxLBJ9EhvdpMXBhVIYz7021/NYsFUnJv3GfGkVJaDdRLHMU8sNHvar6kcIqnDo
RZ30Uol5dCjDlJp3ZVVwouEZEV7h9kTyUMbMZQLKRDGNl0JQUZgOKwf8n1U5OzIY/ScZQ2M8oMah
NzE2adOw2queeFEqanRaJ5H/JXrJjWARcSKUJo7BCqpTYzzKcKenbWK4WFdc2EsKbymWPZlqd51H
e4xdc39IEjtqEtCpSXuWUxdaufQst4az6uNOWoPGhpOCm/qZ2L3uPPjlsYtbg4a3cJT67sqLfhMZ
DRxUwphp3XXSXE6HV1dG4xj3rYro1V9TO6ioSo++yEz6kRWY91OpoEhaVNdx+i3Nil0fNddwabBH
wxJwUgWKor7nAfCRO8LacjInvaA7erF6afmYs+0qH4xwoFAX+ugqjI1CTkksPles7boQPivVa1aT
KNRYwyKEy96T8AYJ+AGgx6TJ0Sig/HpzFar2aqDW2CkSl9DTByvk//cb2pChxVI0ONkKBvmx8FUi
lXqDDjgfmVmaSnRUjX7aGEa3oZE8ZXu5TE0LLRbkhbIdqmOWpxOZfMBMtw4mNWi3jh97f6wa09Hm
pfEukU/10uwjW6PQOG0NmmlJVB9JMlgQhsK2qHTWAVELlpsC/XfcpVMTfuUnzqMpJdTmcvFgBPJC
y7R2rxIOVsf91hcjZ8rRIl8OqurQfabRpvfOsgtdSsd1qK6lOJui0lwmerov5YbhzlE+oM9Ipo1P
RFDGGknHOKS5BmA0aReik2NTNMJ7/vBBjUgKbOvmIRqnfpEbwS5RfhrDT5pbzTuvFM+KERDiZD4r
gThL0HPPyjpHJ6fNiuo0xNJMgvMVixI73QYveYYUdBl6/hrUYUDjBV0lXtPi2OLrtVWlT7Z+FPoX
AykiOWyEyEltH6uISyxeEqya2SLNiVC3E1c6+dpVlr2dkbUzNXGeVFHYVHJ062nOxgFi3gkZjVvE
eVYyg9GCNRHJXte6ZEliGsY/CRGd/HSp7zdDShiVICPiGLamS7JCJxBcqMyLWthKqjtzUnQ/6G2V
Rt8IlImrqCXyR39TfetQmtpcE4xl6fYrQRnIYyxKgN7drMeuGBF31ofCAqIYWoZ83w0/hE6ZCrWb
T8L0duxLVRm+kLpZFvBldD1bxkOQT4BsTEClErojFgokIIAXYXwlpPVRCiwKvj2/E1Lwhky0zKN/
lggymaIBzDsFSbkdpgl7nkw8pXrzlhLe0duyUJuoXJ8Gpbt3SmuqdtmCwLeXpgH2qmUbM4FQVbY4
L3j9hAG2FWcYqcJtnQh5AWC9qyZOw7mpgnyYYD5OoIlFkowAPCnmSRtcSkOn9e9UCorj6Nzl7qMG
LyNIPDvHxt2gZegCeFeeSe3eCK1m2rdU+aNamNa0//jaVU8pNn6p7gD5xccOOYvRF5u6c5HJSG+h
aF1az9jkaoENubl2lbHnq9tyHDOmlSiiVqEtXSjw/dHqA8OrJUrarY/jV01fNYW2c1XF9OcRp8Cy
gPjXq1vCY+xSLy8urSYr5FZQ5D4qsBr6AZyF5EzDgsZfG9+a5ovnwhZI/Lcc5rkjuZe8bZnJJDn2
AeLqytoHunepCuUpT5xTInqYCXDkBxDjvAGmWmUumk6eNqSnKRF5ilZiriuS6TVaasSvKHwknTvP
lc6ynCzKkIKhIcbQWAxgxX7dkK9CWlVOJ1urB6TYUbMQOl+BR5mmi6Cs70I/vw3EdOciuoEgN6up
NXmVtDTdYK6A7p/4XGPoCQug1lA56fPISv+kZiDvuBIq+jRVDVSvCEmRj3f7GHnFVBAyYPqlsPJ7
uMWN8qMWhLdBIMuJzz1Ha4RPHHtvAS3OqMYsrTDa+038VumAEDQ92XeGRg+9W4AkX6pKMTGbhjhM
YpNRqksrGZF5nvTHIDduskLk2uqrGieLxntKWX9jsH0WHQv6h3xkiVdWkWfXG512yTCUFylGO+W0
fKpl1yQbL8lCIqO0VVxk09gBbigTmorblV6MfE+Z6T6Uk3NSZVtJIINcwE1SQaiPNJF5UVbMy2hf
CbfBmFc+ePsIHk6UJf1CMOpXo0Pp5iIL6JIrd4xyBC+aiOsPW/Rj3wezjI+FoWZrh1g1jAx3BSiW
xK3n4/pcy82SzDxvxrZ2lwXtjgYK4XK5vDHrUr3RcpafrhH2bprTXe6paSUknAZZprzkxpvmd4cu
GzO6oH65GN0br9uUcn0ujKsGnDEYSOTQU3ZhPVq7bCACsS4ga5YFJm1X0Y5SqPwoPK1fD8GbryEh
EsKzFw2kdHnqEvsk6d98aGZWhKqhE5oleq5skmMPlehmO2lCNJvSUcIMezsKYpZiz3K+Ya2Pktff
9tnvi+UftvVCSdCC2rPzvfNgI9MltaGT2CMYGV317Hg+3j9ss6fZWpzcerN28vLNSe536vpY3vy7
WK99qFvFEmRCS2H85Af0sAnDz8OZtAx3+srd9Ud1QiTjSpoRYjEXVvo+3aTLr/f+yjjCx5OGoYu6
gpSXlswoNn6/9yahVJaNlpNGM+/XIyD68XGe2yggJtJcuAzzYVra5gpEwwQKDHubdbwKzubkKZhc
br01hkr7OyT7Z+c/2jkcBLTRlqd/aCuYgSCHps/xVupGfUOwcRym1piG4fy3dfjfu0Un0RwTJXpU
75707/57OnNl9T+SyP76Af8ikXGs1Tnbj4ncimrxSP5syknSH2jIx7g0nWaqiUr876ac9ofG3zFl
NJGC10+i89+NOaYTtjYKLir1ZfUfkcj+BC28n6PKmB9mMo5u0hOXPlYE3Lb3oA5H/ZhtXTQzsPzP
QViQPIKXpQavW/WrtKlviJ1KvGpSJ9kdrjtkWgkyXU30T5QE4BEV7TMG3SNE5A0LDwrVC6nVMlGi
UlbsxJzNk2WwUUuRFOjY7DLHOLkNheFYSmcBdiKPJrw+9A+qgFbJSCjOyv6skwgXRoqGmq7DJudp
SxFVs6ZdBg5M5KXwRoUOMTntSkJjxfbf1uFtlhb69ThizXRobCA3r2JEagtfOojJU+0E00wgULvf
o8w5ZXS9m1EyqN102jmzliSnw+po1353DZ0Sskzvnws5w4ZCaMFgm3xwiXzuOU7r+sUTnhIOnJBW
Cij+solGzbBsYJizITLtIlA2bX4sqk1ZvHqlvy6aahXm3bENzYcmlHZ5f9KQMAaUuclj0jJ97nTi
XAq1VYTqSnSHZeq/ecPeR7nr8beGhNi1I8Qc+TkuypkRkRVTkaEFf57T5yQnh6W3gHwALnNr9pGh
uKC770r9zHTBUaOxLVAgDKtCzbdeeiqTbF+m1WuJSSzk32tLWKsujixrkw3SXmgyWGHokNUoXGoR
7E4xu6s9AAAJnCfZmjfQpnpQpbH86A+HIEombeDOu+q+F6OVMDx1rrgOA07lLlHQ5wCBRNHF+6F1
l3ng27k766OVm90KaX70fO+2CXnGKuECkPFQhEOa8tpnetpsshiDBytYSPijch4Flq17NCDoW8rR
qgqHQ9VJK1VYthAoATzj6Si9I5FdU1yS0zrch4k/V0mOpu+gsnUFY5kfFT1alp3KrILnle5M348m
eoOCV2vcNwWjF1RgNCan1qc0IrKK+g1g14EJaUXTQjPmSRrOqmzvOFOP7cUkUsVjWZYkUQxIiWJi
uMp4KqsgvqJh20IfdZ2DCzOH5QKtk46fiYQdUUKyN9MMYROLLVo3/H0AaR1Ojj8jejrUfx7BdJzw
Wp+rYwOB6lFX6wd1tAT47ZSGBIU6DS1y9ZQJRTnVTN8DGhfRSesoxcj9MHWieFnq4UIBq1UG1UFX
/QVCwWdEonedMf5QVdVnWFUbrJnuNtM60G0yWe3yodacWZDVt0KiXVyhXvQYBtNUW8J/ppXmVfjy
Zeeuj92F57OG6MZL4Ekob927ARg4EZ/Q+6jfRe4VNTi4G1FBx99doG2dgvC1gIHVaER/1jfEG0Nj
dVqSGh7zoFkk+AQgfk2qUnyScmJ23WETFLpLNB5pagB3jnqJfC6AmNerObveigNouGXWBzF4Cq+Z
NZZdkW3tJmQocySBnmobItDxyp2z/1mXzVtOMjahgaVx1Nt4y9dovPM/UvMclY+xBTvgKnPoqJHM
w2OSBRCCF5EjkDJnckUkclv4CgoSukUU6kK8iNqZnh1KysUVLUwj2kA6RoQ+8LvHTKa5TO53xRG/
J0mP8kAQIxI7dd4r8UkzM+72ofekkR7euIatZEdJE5Yl6J3MlW2HrHEN/XyoPhvQ/BSSyPvirA1X
hXTypg3RfPnrPDlFZTvL+lWGzEsXHlT1tqMt5eEe89HbBivZQySnypO0Ue2Wo2iG/F/tfkiZPPM6
Y5H5FAMca5ME5kRs9mE2k3u7rM6kLuYUK8e4daMtn30N+W1CVy05B/2Nml/QEEAwbDAqOifRugFV
h1IzuBXku7hTbWssqhH1jg6thnqcZhW+1nYdEwiPIAmuH5BjaIg/l+P/F1uPkYT0hSMtLUM+X1+E
YmAx+1fMq/wH7WxLhYZAiYbtJ7uaf209iMMwsaThhoDlI1KS/0sPhPCH5AudHQu1+A+SIDYelJss
nGRwU0Xrn0iC9J89jQ87D0UhYMMwjXGbM/5273fHCYZjPGQYr8LWIllc4Bza57hNHUIWDLiW+azi
jZaGvZCzoKXVLFVxNcf8p8aY5z0sm8SbErY4kfJ66aXhRiI9MgrdsxcgRmw8oWfTUeIvKNALwoQj
RFJS/F3cRVgzCMIDxi2m0X2RPSYDPrF0D4jy4pvZWaqSvZZEU7dHjvBCZCRhOq1uocJGwZg1WFub
UrsL+2hJ83MRRrcOLwvHuwwaIqVgD8Qfp1eoHeFOSL2N6m3KtD0l5UrvzmEfzyywWnIDK7tCBunO
rH6rSMElHI1w0lEWG1wN7pzO+tRzqYBb8m2qNcci1p8qzcN+Qe2WpMCquMs7997XycsuiABSG2/h
wnhPtLNUnoAdyROpYgdD/513TFh36NWJabKQHJ9jDbocIv0tAZeFXCN95D3FQTPsELUkwXDtBunS
ZcKTqDR8diNCFmq+4sSK5+rwWvdbofKIfUvmFuVKhdKCVAgHWfFuqpKkUZcjqOqxmxGrOzGtX2E+
eBS8paVemsHEcsX5IFBrvtSo2VuSoQtnAFmXTyN3XzYBGzVrlWBntqByen1oFwSnCPrKUjoqGcYm
kYqZE2I4E6OXNIUKxAG9S9YVVPfi3k/fRBAADtLfRFj21tVCp97r9JQArEt+sRRLlKR6Xb9F8Y3r
lAuACPeFoV+t1t0ihptE2R3eK9uE5KzKwpF9Teu9yJlCzjmLC/jcYFMVwZ6E8zS8cPyct4a2xg5w
CMBg1uRVtsOs7AIMvsZcDl6ZTTQbYj6zUEZTIiwTGOMYzKaZhH6iLF+w8P/w827d59ZUtqqVgjVJ
AY1qxuWhw7xcSfJhkPRXPTfW/cBGR01PflEuPUd7SqCm55aJoZxwLVmxlbyaOZE5rUVxye5mV9HQ
SXWMLBYJmWq2HyHzUp6szQJvgGa+xGW4tCx3mvX1naz6gMh7bP/KIcasOLDtN5CegVVBeISik8mp
VeZd6af7KH7xWRhx1LCLF+J1BcUxAFKPfSzWF2iKgYNOknCJ4GXjsbtFOJqGD175TEQJx/Gpkx9k
XE9di4Kbf8rSc1XGiDnyLdKZfSGuAS+GlHraGoIDrvellj1zuMKQAQBdWibSWtUfsvZRLo9K/tS1
xVQ0bzXNpTxCVMpTHxNkVVNkip4G6bEYwR4KngMP/F/MVg14O3EXA4BxzbkEbK2z4VSbcwFnv649
F8RfhEG1Efp6E1e7FHx3Ut8a3IGhXoSWcVu79cF3Nn226thPu/HV6dtJR76W0OyaDMMHlSs8eqS7
UIkt60lG+oWvIYUFtGFGUwGsAcj7qUcrq++tNc8MDXd+TKlTKYhtGwkBStgffJ8NJux8M971mYJN
yIUDZLD158hkPsS8pq4KktdRaYjdxP1r22OvdHFpxscoXgdZNYlMfYn85cFLNo2m0pR5LWoD8fQj
yaq+3JykuNwU5KCaZWXDfmTbBm5+3VFxLqjKVVRK86pfmrw/RnnQ3WYaCDpT6c7166UULendzGrI
njw9JYwm/WjB95vjYDwM7X609lZjI7B9xQYPs7OYjg0jyuc4dXDKTWhxUYkSpyXWJ6vHkKQfrMiZ
1Zm1H3jyCtxMZVqE68wi/kR8Ezpx0UWy7YrJXMrHmqX3EienLl6IQ8nZhaxMCPkte8bavQrc6saV
2XpRmWznEiYp71UQ7vvMe2hJzqzS+qwERMKwaR96JixxbWl5itn+KnJmG20/6UfUfXmvDIckDHm/
WIXu8N9Z3n3dACSWp0OZr8WAmlKkT+U8n2v1SyeeE3e4U1PMEIZHN/XOMs+WseIbTubmOTII832u
2QeimnfTt7QArlmOvOdwIWNscelDJOuA1hpJk11HE4VlCPZKgtFfn7heh0DqYVA3Un3QWmEhC8MK
yi57e+1GUHZawwGnbOYpgihg4HQjm7k2bLJgQAaFXUdUDo1Uk3AZL+qctgEFUJxOY6lQXsv1SaRi
7Xu4zbICCZWxzmkYKjCVo3ilcIfqnnwcQBs606MnxBniC1NEEyTNjtx2kUNCdrJko3OQpks4TaBz
VMlFJ0Im4Ns/KWiUUiUb3YSvfJvwi4jUllkixXMa1csG/HQKlKAktlQFEl7jhKIfNrE8WC6NjFvd
IbWb32GnwHyBfDuRaQDxkvELq7qwhp6zcnT3VouHdTW2CP3W2XTsKtwKM5fZ3ga6sEo7/1pSSu5D
ejNKeTac5NSWpyZ+9oX6YPBYQvrCaiGkE8VK72onZDlyb4mRmRb9sI4JHPQ93y7oTOeX3mrgx6pn
l46L7yx9tid+gZUCf4iekMKx0qJuawpwLuLHhjzDXpVI82tMgqOraV9i4EtJ8eBIlRDjS14TX7bh
BzyMBXCf2aAXmGOMuS5AKSr1eY6BqG2tCWbziZGHkzpKaOcslCictiNV2kzmpskfW+2B/r4UeCsD
mA/2/bZap7VgCyB5ykSaOq1Ogm+1A5yzzVW8CWF2NcvGDtlUeTKUkHJt1sGMgMwJURQbrYdpAgho
RG2XBHeEWPPU+ppjmCBX2SYHzLbMbJlG2iWTWF/LKOadhanr9dfKB5+s6kd4vRVznyOJ2buHfPyW
SVX/jZrjo2CH+pWGKJGiG8UwTfypXnynb+DbRuCrXyPXkxt6rwcFFwu+JQjWBnqVaq9H/xC/+HNA
wuEkdq2WNpIZftm2lhjGCcltBpuneChVTts4rOhvwkeiU5Zc323vj39uh9+L2j8W0cfRECKpwCN0
5E/a+PfvLo9OiTq4bomWkjRhzT+A91WsEoP8Q6gW9tdjfdThjGNRCUTLNR4WLPFDudoIYxX3JHlr
llfTtcS7Gmw97WCF8MfQ47A1+Xo86bsBP9zKpMkHrahprw6QjNBwz5wMw7wbbWL6RZl21PsLxllO
+QlGJEoKtphuBEgPQCTIrZpg/A4bY/nNLzVe5YdjCROKmiu9ATinPzMf393xIhE4V8QU+0DawPmd
+JvgkG38bTo1jsosOvX3wzcCOmnUAH015If74Cd5pKcZglnnUX2z6gn1BdQfz+bU3Voegnnbr/4X
b83fj9q0xifz7iIp4TKowqP2Vs/WHv/olALq3Jx9fS9/a8H8OqMQIf06jGENptiOD5jYIYZyJ6/V
5Hjc3ts2wbfb/ZQwTPs7idt3k+qD9jFooDhnIpem0db6YZ50El6oCW67pXhwLu2WGBg3nURvlwa0
zwUdx9fXPD6rj8+SMzhOHI60nL4/DI8OrK7yXuJZQmpwvWtcXimTpb0y/b+N86G7VeStl6LA4NYW
DhQSFB3hom5PwWB8c0GffYHeX9AHAZkZZUOSA5q3O+U16rNl1mc71zzEuQte2vpmsG8/CR8mZhY0
tMZbRlNYoSbOCUPjsjs55FJNzKMuTNwd4I/bfA4zjpMcyUNf39XfOJK/zliLGsevL0ahV0hoGL98
VTZ1jZ5jUm+UG2sJe+m7/uCn7/3fbyHywF8H8yiBBJTlB1s8Bdvqqi9YQ6mzb5I3RZtUC+Xh64v7
ST38am5++M5E1tCRMcLFDXN3nT23R+2snb0p27O9tePguiGa/aVfor65ce+Mrffnzf23L8uNpCeZ
ifBFWa4egdwvT9FnTj16in/9hP9uCcp/aFgpRLyAUG1p8P1dl5P/UCzya3Hdgewm4V5+X5czKczJ
LMC4MBRYU7949ejnyiLi+LGcxjz7B7AovH+/f8JUkSof8FkJGKH+4dOiml6gsUmnYa4VxaJHTGbk
5kSnURGc8j5Z1hAkldDajjod2TmEmQyXjG5LkwX7YeBbK1Zni5i8mIAfCj70C6RgXgjo9bc6VmA7
0oVp3xcvnAAPlSxDZkGg4uBQCOaiGS5zndo54XShLy8Ek5qHtB81x1Ea7sYyUattag0VgXHjGXdm
NBNFccRwzkp2xLlTLrty6jpUrW5U+h3OYMxEvbZjDBv/Rd55LDeOpVv3iVABewBMSYCekigvTRBy
CY8D757sn/8vdheybnVnZVdlR09vR/SgI1IliiSA85m9126m25Fiexo/AqSYoJm0K2AlXgR9gk8B
MzuhufG2H+7cLjjMxfyMz3sbBvp5IiMycx7j+bXM7p35vFSagwbPpp82nVXuAwAgGd2gg3+27w2P
2OsOh3CYqpdJ+WYUDAdBVXoITDcy2k09UqXmGBThXpRkHaGEuZ4xu1enQeG4QDJSQDme0yvN2M+1
4pfkdYOsmwkdSiLgXKgzw8VHWdIJqUwYkmHVf5ASbtIl0IMYw9aujftaq9k0JJtEQy5VmtsCAmKp
zldJBQbETdfG9FQjl1LKizYGO0fSt+TXw2z57dCiooOv0bzUmfsSpTNNIsFRjQojdcHDKjWNHQLg
NtPWJo/HVJUbRYevyG6jt4xjqJNyrNK9COYkrkEiBV1nT1/oGOndrPcch40/Dq+KINWigjYY5t2N
098t450gJpNQv3XS8DyK6VCp9cmpn3OHRbBURsZQrXXuMHPhDY+fZMOYQ4tqsbair6rdZ5axj5rk
RYjwHNuMI7Rb5qVvePKz4UxKty+b+CZvSVbFuKRm2slOUWUjuJtRIMeFs2+FfaPG40cPDidWA8dT
TOnHBFIyFqy2fQaGRsmxj0cPRNxixCYACTGfkzrbzj0kegkEKgjXaeDeF0yoVQsgbEIB+f3B8n/+
IbqoIhbA3S8eov///33Kvv7lboNf8I9nKF5iC9yeiY5lcSn/Y7eh/2bycAWrxz9CuhP8Nz/sNmhs
bHLAMejxTKfW+aesAmuJbdL4WBY7jv/wGeouz8ifjlqEGyYxrHiVQPX/VMd03QRYTQHLq4z1TjO8
FmseyjaUqYY3NisVhzyZrCbSYAEFxN62+pUu7sP0DGLEJdgWTcVwaKk/kkM17QkACjb6a46MPd2M
11noz5Wn2swk1vVNzdglrz2gQAhr89PYJADmz9QrJ3gI3Q5c5FVxLS/jjrFmeFyGA+RN4etnGTp6
YbJG6RFOXgbdacwferHPvC8iMFkJtwyHB+MGL53zOH1m3cq9Uq0nfYnWOUP+7EL4TTvYcawzIHsO
8tZVV0l9MI7VNkdBOn3MDKGBbcJ5o8bh9taImVnBInIeieZ0u5uwJW3tMs7sES6WfNZneFZlfJHT
WS+vhDzSUPO/dJdemnP3QvrATl7AAZL6A6eDcUi74vaqHkz5loOKmhmwR8FLPq6mK/WB5N2aTLF2
H6lPOWqReF147Y1IPds+z8Omvc4LZvir5jzvajTD4ZV9pKtcAy74Ci+9ugp42lGDfjbWukVYu5AD
t2TakSnTtYQMHwt6C/W4EurRsO/z8gFNrSIPpJD2cp8lm9EgogBpMVsAD1yUtuuvq7T2jBT47aYw
/JHB3jsS55hMJwmA2gMIaseXjsFaWTxa7WOU3BFWxRj3Tq4NwXkJTNn8AKnaMdLPgac4XmQR7NJu
AB6jPe6wOTwHNgqW7aQyetmEN/aeaXYHnbTZsuUHnzzuxfxlRttObF0SoIaD1U8HzbzHbQ6rZVM/
w5gYH8f8Q7seoAfPHZ4usqydj7L6ctN9YPlTbtxE5ottM9RUr+fskAjrWgXI9V2oQWRDIcm29lNW
EkbFyoiM4DT7NopdF+9dLmFNXrSTxptE034a1PtOM9/wQ0GkROpD5FiXbEz1E28Ah/rs+u18r0H8
GQONA1fbmqc+/JAARf5rHqlow371SL1j7vT1Luvwb+pSHsrff8Pvz1QXfoSmIn4TrvgOJP3HM9X9
TdfJTWEIhU/cpc7kX/54poolEYanMDExLIepTn98pi52NkdFiIlhc3lG/wd1qfFdsPnjMxXAOb+N
F9d57pvECfy5XWrGKaxm10Whha5rP+qF7g3E1XUG15NiDp9hSsyzIfkBs8stv8sQbQX5O6BzyMDy
LESE/lk/JDK+h5PBo2bexbkC7S1XLlMDlzjSxEcOk/CgBKLYBlMAMkoQU6yh456ewVF+SwzYVEZ1
pzCsSeHprox++CRm5xqNCjFlDJcl+xFSrb+lzvQWgSZytYEY8JG02LH+Csv8mWBBv9XnDJuf9W1E
cfPg1NalHKaLOmHDE1p7PaeSXYvakIWoNl+BucCGFGzFjUCb0U35gYPnyYHrE2V9B4FPBnCKZvte
jgqPA/g4FmBTWNamr7pUL8bUzZ7ldrsmR0JmVfwwkVlrgtGeXJP7eTR90eaY0ZRuU00qWVaIZhQ2
i3XsDMeeXrTsUEe1cq49hzDEjSLC645tY2sNR4c9QVG4ziYb+ZmQNW+Tz9RXkeXZAnNW1FFKzn5g
OE8owzfIv5111E+w0jhkcjV4bABes0bqylvFSJ/k1MGpcaYHxUGXFZE1aZQEPAoML6h/LCjNtOSK
sitHiUKvm9aDPXMSxNONnot2K/TpPMv0MxqNQzkto2jOx6q+QXd9rFsyk407EHa3bIDF2llCXhTS
RAIxGzyzM5wjNSsO/SgyNjfrLrL9OotOrUjVA9qAFxcxXDBPeC/aLzMs3+OcRaelc3zMk3qYSdXj
BHXgduPfmb8zAGKS2KlD9gNBfwUBguuwZ/mVkuk+E9nMDqIQycocSEbOE+nXlQnXPCQn3DJnX0Ph
tBlG90ur2WQBLWeUj2O4Imd9uXJLmV737cIXmooHkcbDPg6bJ9eBjITsGjyYSVp5gPsKh92Exitv
DD8XWLQMkjEsidejkpxxTc+imh6sNhNtn6clizqQa5EanKs4geaT5NaaMYVXFeN9ZSMkKwZlJTP3
WcTzMR5IpTO0/gkLlX4c86ny5JzcxVMMurM52Ajcbe1zKJX7QUE0kMZ48IYCWFtftBDQqhxW0tiY
i2aO9kRa3MKx/qxU4pRXZYf/TQL7ZR6a96AH61EjRk7Y7u1cNBJCoLzYtTtyUlSVXzYkoSUxJMku
yB5gNEFX1DUGROTQnpUkyT9cSzDYrhTVM0zlUy0JQx9z7XXKhXFOyS7QlMRA5jGSz1AEfNTmqiu7
QzHHcstNQoO6gN9miWhJk9a4TUHRG/zfEa5VOD+Z+N0DLYDsmZi45kR+SXMw8aOcXrFRqVygypEw
pZc5sU+KWz/mynDCAUlmqwh2pZOdFNMswfoSyWvmZyVEAGpa9rRqB2QbdTTf1CrMxQSBoR9LE2Y7
uLz+FdLroXAqAAIUPWSc7hRToAPN52bLhHsTzOl72jonYlv7g2FJbR3FHZjlRtkq0YjYYRweAns8
5wVuwqrrnuvQVNdJNBxqNd/EVRpu+nyqL0E6kEoHqXzlVkXi527JfpJnDgF+4NHzgRjsNjHymxlm
zWNYAFN3tEfVwktaWNxCbXfdx7rXmd0uM5vD7EQbTSf0K9IQswqHsx2C5yayCQNoU3m0CvSzqv1J
Co69Kyls/LFkBVqzkFxnFAFTVF1qFC9FbrOqqgNKHFlzaVOAzVp/Mbvid0zKf0XH5XJG/n3HdZd+
T5L7dYGAcv0fTZcKR4quiQue/HIO4h8KBGEwLEJmRuOlWvoCCflngcAMCWYSDaBNdJxOK/TPpsvl
Bub3kdCCH/0/KQ/s76PZP5UHhmrittGXCkZzWdD9uTwo2mEamslCLWT0SAmu8ro/lkqxscPQw7bM
KjsESag7JwKPeSiyhw2thpCGI6JXWZZU5d2ps84KbMBS+9aV2rbLSSTm2h8Fioj8oXYPmUAsPoGq
md6G1ob1yYGNVCZEf56USJXJn/ZD/CXZN4efsuVLlFyRArBy52JN+cLdAjzXq1w2Lho3qBjXLiau
oT+bk6+w+CbxzCt1oiOKrz72hXWMiw8F1+6q6t/U/GlkE+9gF0oRourFXTd8RkhTIghtmaXdN8yh
SoysZbSH5e2FufCJv13PkfCswrkWRbSXIKQzDWkQ/UzyqCYFyFV204Vp+PFMxAvMlTqsb/D40qo1
91V7qiUBsdkmwTxjQ/0lEBVSy3Ob25uUYM5UP4/tN8U+GOm5F7GfivQoC2ddqgHP6mhd9o8dpmcr
JnryXcn8uuSUNaiIGBWWOlkjIvqGPBdxkZVCPO5XpB57Vgh9FUh1qWMsBDqu2Rlq5NBDUeBN6kPg
WMRr9B6mG5o7zZsSZoPqRzCETLlMjFJQCHEfoGHmoHwBUrovCNZZpxkZ13Xb8hOqQZ1IkIzZBr6F
oo4R1qpQq5UKdKFEBwDNH3+cyhb9XqQ6+plHjiVziXolJnhALywLrwtuBaBREyVYf8n5iglavjan
9ihEdxap8IzkghbPiBNPOuPRQG3CSUB8k3nQ62CtSxqcwkZhlAGbWRzX711p+07bb/V0RNAQ3A8u
ia7KZ0mFh5hnBcRzNyso6CxsGhyzXq++zNgVwrH2XXZNNUJlI/+K5lebGA+32dXuPcQeDi7PDB9l
7NfNu1DexsY46SiEw/lFZF8SsUuPIhwlDmWWzeHHP2nF2bDQIREcFPYNvuq9E6BiwA6gjN+U6agp
L/0Iqxorgdq/mN1hUrrdWPmKfDLa20Q3d7PJtFG/aObBLPS7JNok8bB2sbS2WAin3txEHQAcqX6b
Yv0Y2/EhdpldinjLNbod9ZY/g4whO8KAMNm+VZ9rY9hM7kOdzchNAsYNzkYSKSLqbCuWqyaOl8z1
Vac2pyZAj2wz1mRDpN51oI7VIPJNSp96Gg6ZbvAtZajXwxwjmnE9WndxE+7NHosK0nw9DpByjrsK
p+CsFb7Vr8vs7Ep72/T3VaeC7cHLt7h0xWUY2o3Z2ahOHq0cBxfaoOVZ0E9vQFkxxyDNC4I9GacY
CeGWeBRBfuocU3RVoviKgu909k0aHK3g7JIUk3tm+uyMnoXGNSNmPJZ4s3RrY6fUxHzubgnDemXc
Om6x1rMrdPLLlxdOCW7k/iyNfqePWBjJATHTg9Xqq6kEOg+bvX4gVIf6fAW/aWgOuUCwjfCNMS1M
YYgU5g2s9WZjDj1YhIN0b3GB6Mo+H89AIsZLkdFZeLgSVuYLCpRQyTfp4tS3HG/k+UIm4zhhKTA+
IqmdlKY6TlOO2oeLQ113JE3FBgiVTidJni4IF2SNXkQtmbwXV8SorcwcqmRPvM7YbYYMVwibAibE
Dc6Humo9aBWrwT4k5OQwIoCIEDi7zOifIRdEU8cwK2U6w6MzHOFTui3ZER2PC4NxVmTyqJwcVV/H
rvgoBnHWbSSSfUF9UW8q66Fnj5jXVM+gE3gVR6SQhQ0MgXF2h0fkki3NCgfhpqvFkxvipweHoZ2J
g1j3zuRpS4+jg+DXkotiIOTjQ+1kvzWNGWFluXLU6qUQ/JO1wDfereiQK8WCDF67s7lqcqz1eIXi
qV8TzMHf/xKn08lJr0m4YXLN0SPaM9jNj0wPznP3LRBsDgTQU43MhfjO7Cymc9ZK1EGDByg7hyXP
XT6IPrpCv8RFx4K7pJ0T6bAJ9fgmcLEPhyeY8H5A26cRSJ61I92ntk4q86IL1hZ6sSbBycmnZCVo
GNUsPSZzf1ZUY1+yyxnLY0gysR3t8uCQIdyqxGsHkCG/r+K3aZG9VvvMzZ57p/HJaDwJqT7IJPxo
Guu+VgV3TyKDB52JKZDh6iUIw60umk0QZQcLUzPyQtuYtlaReiWaTHUaN0hfPMmgL+VAyWsFpHn5
lZXlQa/aNROJI4IzBmeJyWnQXoM6WYUDKkrMQZg/EC7dSvrqpgInLOPXelJe6qK5ZqEdrdOZzAe5
YKQKXSB5SncAH/1eYcnAEF8JvyGFuUlwVCQozbPCvsZH76exsrEK81AaiZdOR5xhB9jf64DwBG3f
RZB0ik3fEaNB/nfd4CRndCjJpMxA7CoowqeZoAJb5cZdFG6DU/ucR541hK9AC1ap8R4R2DSILz3X
N4GlbEqtWU9g+RjL2XpGfoPyICcWHlMeHYxeR5JM+CtebsD0fIVc2vDO6c90nm+o7vcyf0xSdV2Q
8jZJopNMeWrdcxjte+aHhhLtW7d+G/oUWeynzcnTRyanCwfh1Ihti+4TJK4Y4o3S69vOkFcWaZcN
iSZOdq1Gt66UfjuyEZzIcXmwGyTBaX8Y3GPuvHKzEF2GGLhYFwWVDTORJfEiO+fhVU8GXD49pRPT
Z1UckJs6HFLtLrAhv9W3pZAA5zP2ebj43Wznkh6pu/FOpLe43ndm89VYxArABi+UJzDBGRPt1PB1
pgiBVWxEOr/U9rjJ9PA6DSjR6OTcEEYyf4pWhreqi1DcuXaqYM9vVKBeBpQaCsB6E2mwChmnHT2p
bmuOzoADcRmn18G4WTaIWMjBj2G6H/TN3GRYzhC6jWj+/lvmkRCzqLp/1XDE/d/vd37/r/+YRWJR
Rj6DQ8RgH44c64/9jvObsJklsvBmeKnjHeEV/9lqYGIlgEmDPiQgW9K5/NFqiN9wrWC3BoH0nzcb
5s/rHX6HYEmEq8bUNCaVP8nyCHtCCD6HFAcaLAMJnpMV1WbhL1riODqnUfmo0RibmN5A+kB1tzcS
LCmpiEzKHEoOFpRpr25ibJyROJnhMRk42iEW0K0QhYKSWz459R1QGZ5YK6JcyKNg7SvnTREGZ6XI
znHe+QWCUbs4pwmn5gNLcEyoL9bENDRpHn74nm5+b6N+1CHS2f1pn4WPXjNtKkDOUFSC1k+6mDHr
3agyxm7Nh3szfuGA/Teyyr96AYbOFpHjNnPmn4U3acui1ZzwpaRhzdiT1c6/E24yRPiLN2GTweCS
DArd2PpJbzMzkCpoIjsmRSuF5XhHiEqpkchjoYMvk70bgwS3DQyCpx6uRsfYgXp9jUuTsMSG5Nqg
Z9pMhpKtoegCAdID3xBMcix7OyrrMbTxmNq7lO7JQKkQm34WXGx5SAewhcHTZCsrClijPbXQOhhU
bAFgrqX+EILOiNPXwbzpAzRWNvuQVt2ZsvZoGckJYpETb5rkIaSBzGqVMAFxDtXuLVI+EjxPxdje
sdX8apTwMkx4pIbybBnTLZnW245qJ6BK1sqZbZTj96pDcJIG4IM8R4woVRyRCzRPEC2a1A80hGRc
q8y1VrKnEJs7R6MYJ7WhHEHC22Ik3UNdRN5Jw6IyDZ5ljf0D1mTC5Cpj2xR+UavfWOpbwrJ+HaXi
Vg3bN7203zIt3cyAW5yA43yYOBi0bYZb1HXBp8P5mhPxaADNj1hOKsxm1X5+xCjZx6B71JYZMah1
u0w3Ustvg/IJDidn87glktV3kUR0Hf2Km7rPxE0+EpfkB5WgZ+7vA/42IIu/vh94kvzL/cARyu55
MelzY/DvPwgo26kvc6un1A6bdxPT+3Q9OJtfv8RfXK26SkjuIuoh1/G7VO6HlwjqIjaNMe3WcefC
0dpjjloXNj54IPXDkm8W3P76Bf9Fj7bc5D++qZ+W1mpZD3a4vKnaex13qZ/uPtKTvVU9BcrP74fc
3wZQQxb4qzfIja5CHYC0iL3mz5+hGXel2i37nExU72VpYTnXUdLHTNlNnCWkh9Bgtdw0hftexCSj
2VvNmQ+Fnfu1omOfC086ZJTCfDD5b3DX51DkyEOyi/wmzT+6mvklSdMu68SS3AenYm6ggOvvH8OJ
sqVbyRqMW3oIgmqNkWQ91t/5Up7oqeBoUOupWFcpF5JjbBQHp59ZbkLzBIWfbx27hkUwQBcoO+bo
DqXeFwsybvhvlZI9hz3KmCBUe29IBfWhTi2a+mP4bRxundbct9GHktaHJlYwKSRouzeOkbEJACmU
DHtTJWwFa2GhW2xwys2IvTbHaI4POZ1vhXYbZNVKKx3C1kAjACPIlPEoxn4/5HJtmvTGEVaJITB2
mQKIh4DNqow3Royjzm2l8EJijQDWkdOiY8WZuI3AhLJWdiEyWG3C9Kb1py73VbN/TfpyPXXdZgIh
ZTNrZXaGfSQpro3w2DtfGb9c7Rwvxi9QoinSMI6P044JMLwioo54htjWriePiKhTS8O2cZl5QpIT
l76agG7gggfKY86GLc7Yzu+jxNPlNg/vsNGTk+vVwTu2pKm7bbVHyUjOouvTv+b5Lqeg1cavjN6g
at/Lfi/bcN/30U7DskTeLkX/RjXTjY5UyRE3kSqxSxFrwJSojhM6GyjG4zZk44IJxa/6UxiGhza+
Za9khmcn2xOQtasnUvjGTeSOuH6+0iWfpW+9Xuk9rUt2w/SFW/PgypeQp66lZKTgZasS8byqA6z7
dBvAPHJxgSjduKlDF7vOY1fO62Fi6FSpEfTDBPYXbVo17rokB92wdZKrpAYjMEkQR4jIFoWDQSZD
UtISm74tMAiO/cvICCvhPKaFQYzXZ36myJ1TxWtzhGpG2552D3JMtpH+ELjnzHztjbdseLYmLCsz
qBlWp61KbigbCOQG+b6iY9GcrZXvELzZ+Ym2IRkOhQVs7Kgjn9Ii0kdqJmT5aolsbqX01DgF2UR4
7LBso8ptVrcHmvTdrHOPZi7wC13ChnaRvLicdK1fGKcEhIjFUXYR4W1GVxCGBW9r9JRGXCuKweBu
ISWMXzoaELOKTiVJjKuAFsjOxLkHNIuhjqkDcSHM/cM+3itMPJrioQfYMCGEWcAgSfYMB0Ctww9R
sAYdO+WhbcJTFHPlGs29OReXutO+lFq8BRNfWJiSpNOAem21J0sDEHalcyrNWbg1Kn2vUhckMKL1
QN1a8eSpbXltjs9ToQNew+sXB/eBVPbI4yBH8PFbzZtWBuxSibyGllqXLgrtAg8V5iPXAW9N+OTY
HzW4hsEkX5MSlGXZvitqfG0owbqEgRDGr1b0abQWhZ12R9f7HCS5zgQoICiaC5aQZuLBm3Uwcygo
CAEvhn6RIy7HBD3QnGxBUMKmf1eM5FCOyiolszl1z00IpLqs8ZHWT27dbVyLRs55L8AXICGBkiDX
HcdL06ob1W2ulyTbyNhG1kL1zH3cpM9BB4WjjHc9dL0cOV4mVAKi0chlt7zsHtX9bSCYPJTVa2PP
B5EIP4WrRjiCG0uy3kkhsbZJiecsKeHRoYFEiI88BMOsOx/sxZImTMYmwocccQ4HFdmHjgw8bqAi
hm9M00gSKMoPnWyeJhZeJPRDKNxVrWubDMxkz8yPZRX7N31NrtkmIdsxTMz19/mZvtE+gsdOuZ1o
tQOU480IjXRto86x7I8pOc5l4w3ZjZqdOsa8M4+c8VqPj0a1c8wjO7J1GHKRGZPfjV5BZBt7N909
VOJKB8ZA3EnbJLuk2OMF78LrwfgGlgs0TtiV6xm+uRZdMTVYRVArKFC8vN92yo0zyL0etqtSqFcV
dDQGdyCqLLp5GIW5cywmTJQWb5qkYrvrtjozu0naq2TW/ZACFBE+8a1vpFYaCvmFMWg67mNDa18l
DYdxP0eY+YCXJyE26OF2Sbyst2Hf7maXpr27DglWRiq34t7g0SjXzGjWTgP0uE32dpP5w5g+EBFh
rEARvbZjsrN7wqyT9KjqJKU3KrQWdeCDW/U1T5CTWzD4wnMJWW2nRfHWMounpjMPgaw3tXndBh9l
D4Zxn5espltyM9eu/aJpt3VIpSn3OTM4g8drBJ0GWsuAEt1mll9Xd2qdIxWKvUZvLgFHvl1EdwS/
3ymEnVeWuo/St2yJFOdEzl15tgnsRts2kUuKE9irQP9MJmA7rx7Ug97yPhNlF5fHJKlvena7OsM6
csgxwYub0bS3iUts4xzKA5sVDIEhGV8hdYPjvg6i+1ALHKl1/ByJGvkoPB6usnl4XL7ZLr1X5W2l
Pw3VG7KGtcJUlRkayr/m2XTJLlVRRxk4tItHvUnvK6G9aNZyyZPdZi0xaczaM9PdFiHAtPgTPgJ3
zkvbQCmK0rsl+y8gnNOw9rOl+X1UXQ0cqSgntEK/uIon9Qr4YoCJEn/xiutoO9YH8G6n1HFIRweK
YpHIWIs9MBo0IMM6pURKEgb7CC5q5ZjO3etsVm/SsbwGz21qNbdRXVV7S6ueRm2440yVqdjpkGiR
4/oTm6rCrJ6lBkAAokiGoFZlUxD6y14YmYtR3QNw9btc7mcgwCrW0bB5Dm2JUzxm0dG8O/JeLo3t
zPloXhISeGn/SutmYqQ4DYRuHtLwOEKxrB8t/Tp33lPqlIEzhQQsU/GJLmMzV21H0WxTA9ezcVWA
E5ozj9GwbYMF7va1E1JIup5dxzCLlsjG7JI4h7gg1wiLcfAtVfwQgBBhVHLw+GHw38T8lV6gkubX
5Wu6PVPfZa6+7nX9GxKlA8C0vVNn1xUDpTKRdwGCQYcsUoZc+zRewqFQQKp4K8FPDfZWWoTRdxqA
Ir7nUGNyJTktEndVBsym40dEKNsYj27Ryq0yuXs24/umJmAt0rkpB1MLeVqm+2YY33BhE5CV14+j
mX5LTf1rsuDh5IzQkrF8KoMZfCwXksnA0hbljUN4SMy5WDOZYBvgzcGTGJ/HBook5R7WY9ylcwd3
Kb9WmFv2JagcveJsyofZQ53N+s86tiOK0XyS1y2m5b5eoorRXBM9vrTDhahWEgThurfBOejVVRjn
1DMoK8MrqgJPScWXVLLPTm3vOp1chzY4QbRcDdweWcHSSOVW2FARYQSX7CwJaNBL5UCPeZ0z5e71
6pil1rYchN9XzS6mGa9JrppsVmvu85Lfmi7R7jOPag4SWiS9P4HW9U1uDpZlVfJYZG9Dh/yzeKAi
9ts495qZ4n7WuASu6pxDKdgGfeBLm+zpUkcg1B3iTO4CJ95pTuEb4cRLhrf54kWeIduAgcw1nWMg
8a3KOKUFkXNdSRL2eBsyyY5rc2U6IdVVVoPYNHZxNG3aZjsWCDAYtgNn9VUeS1nTbjniuIMCkork
VTQHGwdLeDiPh2JA7jMA7tJuZ7QOvdUz8TS9CtnuPB+6pefO8mFBRjIBZpvsJu7FMrWL5LXl5KCY
NIAKwQzSgvYUzCHSVcoWaV0Nbf1exsoV1FMCne09ZJa9I7bzXN/NJThulga3VsJKtKYSVEhpghDv
DnQuox8I9htu1eyrVr1tuASiPt+Peffe9yVG4QxPc8xAf0jItXYUCjB9H4+RV0+6F2LVzOkWBOFJ
jPbTB5khe66S+lEx+GvbiTOwI4kwsWrEX6j4wgyV2qDBaQT6BG8tJ4mhX+LIfCuYSCvWuKvrs0Zw
npVom2nY5FjCE0GORwSKmAnz0R3MQ+FmpzQyuM7iOzcHEFE0fI6Ou1JEf2pGlGVz8pnNryDlBu3N
BG8xXXrZeI4yco3zTeVHMzkvSDG3JnpZ5NFuwD+9ikvVvKprHsuKlZ2ChuuXGq0m/ZWxP+LiTDT3
MvkUChCVJ5JNieBWx0uaagC29jlJN22GCdxVKR/HQduyKam3mQ1FGuXdVs0HgovUxygKN9lA5q2c
/QoxgVYg6jEeA9KtjF7zS6eoVrEoL+3SQqrarRm0KARBLq+iQr2wT7D2/axBrVr2FMMJ/B7TLJK/
NVnd8RVQhqTW0ajbPcunvVFAkSr1pzGvyA2vGDk6ARsZ3VTvJget4xiKnVqL2U+y+FRlDxr4GoI/
AJydm9T29DZgeKZ63+cR/w3CG3sxBPxiDp69hV9Z8/ejcO37L/hfq4P2m0X6jqFqlmaQk+AwR/lf
jJP6G5AmXXXBJ2k2LCX+5Y9ROARJDGYCqQ6kJ/u7Tf2PUbj1m2ZiO8NWjqecNLb/SJarLZPfH2U3
Blax7wEgSIMAxdnLYPeHMdVQu4lTR/bA9bCwXRgAZNHMeAIrD6OIveQ+GvrbKv6CNqpXzmmuEIbP
iXoywvIK9aGD8Lw21jKnNSAa9oeP9S/G1j+P6ZY/zlR1A6kS42BVZYvw4x9nWdkwhoM2rLX2rmcw
kEE8qUrl3wwDf55df38VnYWFqjOv4/v486tMcgzkIGcygYC717rwuvbfxPloPy8clpcQdD7m9ywJ
R/tpdI1BPJrbiua/JuO0bF0ms9ZVF1EyKh9OVXlNEt5IbXG1Pc+z/R2ProzbX3+Yf/U2BTItjIZ8
mtbPOR2uLc0kceA2GzYzz3CVd//mXS5D058vJWw7DusFw2Fb89PnGAyGOyYRsiCV04Zltwluo8CK
xkodcdKv38y/+rRdZGL2Ina34R78nIshI2jSist3Fg3b0b0vax7mwIUc9/eH2N/POTV9ucj+/LZ4
KYyb1pLKKNzv3+0Pd0iJrJOUW4NWTvYvObA+RuXyUDoPqH2WZNzZRzd0u2QROFl2w627cjO+aFTB
qbILrJqDMj2azUVZpmTOTqMwrHt9ncYntzoEccrU/T5UnJWsHlo22/DNuEi8AjaQOCSDRE8CE3DL
Cd9iiW/SrUpCb/ZUaS8Eik+2V4UfSpBTpHucgG4AbaDr2WC/GCxhRLlW4o2NSlkfzxYIpOwxgG6m
EVPeBI+JcmIeO7rJXtXOI5Hr7G6PufGUZ/yhS/yigTqu2LcEm0+4LHOqgqygea6DbZ2fwrG7C13Y
VfFbWz04LHhzNrQc805LWtrSuuf2VW98a1y/glMzqvRTlFxq8RTxizpjOkY9T5SYUFoSdK+b6aEa
aNdH55PhI0R4T1NuGUX4UZ/tIZ6tJMx/xYC5BHewDZ7Vqqdlx7fIWsGBVGig/gGN6UFLd2tjF7HL
djBjQX0R8jAEWwrylemCwgjvnPjEJwyb27wpIIbmLkZPZxhXtRFw7isYQGtYO99MpAi1cjL7T+nO
fM++GE8G47rK2AfDtEmreFePxd4dxjunzG3kgiwES/fmf8g7j+XIsXNbv8udQ7HhgcGdZCKR3pFM
JskJghbeezz9+dB9jtSn+qoVulNFqNURVc0qGmDv36z1LaFVu04mOQQlwkLRpMrpSd4dmpGJKFLi
OD7npbHVI7G3m84Nui8psA5mFSy98Rb48CPlxKKlzGk9gbaUaIdmlprZDOsczJzUanSToLViaj/g
TsF9qM8SzYhtUffXCd3diI0rd9J5cwR2XuCarMqNOVsemCPY9QBPr+aLTLEDOfgvSX7fdiiEdANG
iRiRCdU2+y6+kWNHwyss+otp3BGEB5E3p/8qVik/0KCk1lCU3pV83UCQWcKpM/mYZMSR5W/GsF+r
42OY4XJC5xza+bXAkJuVORa3no0O8ip2V+SeLKZM24uIcepYtsuC5r/3c0eykY8ZPs9z0yrz5KRE
dYC6rZARM0BLFSEKFuutbUl/7gNX1K9o3/ahwjicZRPtn6od42Sjsi6UkeeomG8tvEgIWl0f+U6p
sDDwx5WnDE8Sb0oUaAfmTofOs3YprwcCA9kpOk7soXnyffryTHMmhuBDliQOPlixAv7FgNd+HH1U
PKib2grOQZasYwn/Kc5ehUS5trN2kVle/GePtHN2wy3sKOWs842qTLeWpE9ivvZRwmhA4l0WSbjX
FERgPdKEgvGaaL5qy3Q9/3tgxDQPA/NuZUvHMIEUBQTN0uaprdfvzVT60st0EwtGRdmXRYFnGNGO
bL+F3f+khWvReF+MMIT6oCLT9G6tFbyKsVmqur4smLoFzeSM5Sn2iQWMAn05Jh8SarukwQvI97Kv
a9MpeK5iXzmS6bf0hPLckB3uzTK3yb8WFpKdKGy+fVNFiNusuyp7U8dgMdWYdELEZEyvCaGBCF2H
WMLz3Zi1WwNBUeqRmEGi0oTAr+GBSg1mXV5Nkk90HcwYLeDNt8yNQkJNH+a7DMJgKyrktS0lBsVv
gwrNL8AgN2mBZ13oGLZfvfEHxfA6azy3lwc37AzaWiZzpooVmBi1fDqKPHrD/eTakoKIB/POmKIc
bDqiTn84h5xJIr0buY3mjQzL7hHT78rvVpQsHPuT+kZfsshZ90Tfkp9uLSt9RURKIw2bGmdyFRxk
dTrphWOr63wg7kTG1qFijOBnlxdx6KiWR/+PmaHdkErhDS8grZtxPTBGUDr5M+rGu6mG51E19jWr
tHoAZ1ixxraju1cigUwk6GWdS0Oaoj2AAV7xdubFq9pTvFFufCsziArpWUW76lveXcuk80Tb1ETx
MwZc0qCIKijLGUv8ISTt2UrLo272Ae/3igHXuS7agwJxMCxWTWAy+1EfWjKsw6DcSl2+90X5MQ3j
Qxkohx4UD65WTsfkLcjLw0QzOgoN8Kd37SNjz3v2JiX5BfmDY2nJ+zj4+yqpCPpggyBPbGzA1jb7
ki8PWw7L9yA7DtlX1px8+OFodAF8GmPuRj1EoyC4iAJRt2/Zrp/V62jAlUrM5Ur4G/rQA/roTTYq
8wMRXMJo2o7hJQB5VSr9c0w4x8JrUK9JYueP3UEL2YyVr6PRMWPDXJnOh8GSvTgGqjHaaqXBVcQy
e2EQJyS4CbzUAowgoz3cFlS+tgRtxPLXyFquUJKXiolmu1xZ4lUBReabV+FtE+sWJ/ZCtonlKly1
O9jkeOlEbc9Pe5M894OJ74rI9Ry8NWbPgFXRTBpTdHmPinGp1dNTH5svcDW9WmEgvVQ0TuRkP5p7
P4RI3RSOXj8qOpk5caB95KaA2RZSyM5ZJh8F+erJyeYCJbhqDtVYGmJjtsajZBFrjr8gWXux4pTQ
vUzxMUTvcgMAofEJtZBHpwjDA+OfhUmeiHcQ1TJVnFoVywnsXKCeNISrELWQuCP4FKvW8FcW0Drb
S1+V7pL0jw2HzsRIL1V8V0aF11rdWtXT19Yq9k30rWIszfqjIrmEyqwrqdrmUnnTeU91evIUA0zK
tVVl0N1bk6UsKS1hsAAp8RJ5+XrKkDRa5PIgvgMC2gh0sz5BhqlQPusSNKC1UhSvW0lkkxZFtozE
fWL5HBFhPJismQBLqnhbKSQiJpyF77OAZX+CXKGCk4fKL+66FTq+nRQfhoxRfv4VGL4bDuWOrXA3
JOtxlA/AtmyCTzNJxzl3LxLSl3osYzlVD6NySYOtYZ2zxHhurPoedCYEWhtN/Cz4DwNr2U3xRLap
vh278IxHjgjWK/6kcq/66scYK1fsUd0yDWIm9WTJx3K/iwWc7GzA9xaulGFwQlB8jL0fWlJqQyId
F3ognzWvcjK93sB2YLlovZjd9OVTI0XWXhE/JhWXfgTj2US4qZ0C/NuspFEQW4ipc1RPJ1NrY2YL
I9gmHk6x1mYwFSLRzFczQVCYVKFQuyeNEBSfNzGQjmUH1U/dxVTlImbyCGP0njDFxnvn2LBFJQom
L8MiKJtriRmU3EXHWGm3ttleRE4VZ+v7fCKYK2DiAXPDE7gI8VmnoWtUjC9GFLaIXaT+J8IV51m9
I0T1qA1vgW47Rc3JZe31NnBGKV/L+O5y8Sy8V7k82bwJSpq4cnLyitcICGWKHbw2hp2fAipsQMlb
EUlL/gTFMNn5RfMWl9JKLx5JtsLMdYxILet5LgbpK9ZXvXY2hb6XeroBzVQ2BkWYQYyOSHWI9fq6
9+N93KZuITlW9iP6V+o58LFEibR8itmSzT9Bm+ne7Fs3L07F1NBtK1vfRwIxmHuT/avCSalGIzb+
dzO7qaDwFYXrSe9vUymTa7cv8q/RfsgV/lLxYNTczIjajX5YEaG8jk1kBKLtFxWse99mDB24pX2w
Ew45p5gAML0Wo4vvzRHtj42qtT774lBnNrTBs18FpOdsYR6+jYN6LtWY2guWIc4UIuSAa8hu2X53
MQv3Z53XwOfaS+X2WWq5nLpNwyK4XOcZ6bzbLEZuxfDwMRO4SC3pALOwHILTiAuizJ7ZPOjxszXv
fJ6kMXN16Mw+iXsLREdm8iowQeLJZ+NtsIurc3ak8FkouzQznBZWQq2PdV9zLVKMyx5AM3aH3lFi
AtcLVKCuz77bBjWQlq7SX4vIvAbqdIk9/0XOxasadicDFKgS9d8Yg/U6WQfG8NEV9orSfZ3Wyq3X
pkdLrjqW1YiUEfpgY+hO5uCf9BYB6QgpfxxXsoTA1IgOJkfbQhVjCeaRjKd1aFApZJm/wY+1Bmux
ZA7w1HvcbkwhvexBFteUIDJbnAuqeugshCWs+qheF168iiiCE1bFmQyPUyOzTZKpQpitEvDInVcW
T0m5sqcjw84Mes80GyZQ6Uck2nfg79p3WYfgKZwIOVsN3LcZ+rXFqlbp5vrYWtTWM93f2INm/g7T
1NFHFShMumyH69z8gbhBrhG6VrSbRLRo2ZTh2FtSq0yhhnngDoUDSAug/bhjjZ47RpOzLp6bnVOn
yQudxYmk13P81TzXVBZe8pO2z/NuT2NlWcS0Y9quVvYJ1+pgfOLGWEPWXtgDY3Z/utqp68UN5lXC
SiQOyriNMIvGxlXqWqIE44RLt0e3Yv5MhncJjPQUmaQC5d8j516vIGbOHJ9gQpNrXgw9rzmVuPJo
adJ7VD7r9C4xE+8gXlWqgqyEJ059aPqbDzOoYP+rK4u04JimY5gTx1FNqihpLPHZgUP14vKRR8ov
WE5cPZuvXS0oONzOM74rGXy29jAl+6p/qqRL3OGjlE6zmi6xi0uAkzJRYHVvCxZjLK8zEiNG4zQo
2zaB8RGma89iWxWOxE3Mcd1rJVsZLFz8hjyMYl+oJYoX6z775FGzIGDXeulkiMr7/xmwQHVnbDVP
G2cX4R9Hb1k3RlNc88lLYlFpNZnY/MCY4bervx7kaLOv74/jFTguglGmqmhzXi/Tzv/9F/l12pq1
bePhkEkyNOybH7BBKFXOlMaLD55E1yRxudpavE4DZYF/7TyKBuOQujSleCU6cxUHLT8Yw14H3OkZ
3JOQ1LxUf5Tls2IcRv+lYgURQo3CqpcPwUH3/Ccph1fCOYGikbkAo3yeDQtrLmuBVGjbtmsPAzhn
zocqGraaggLpr79yRlV//tJlGbOlzFBYR5L8i2Avp4gjFHUeFtmbcJIWGsKMUVFnM60zBO2KAvIo
UKUwo6U4UjaycuvUtwwnT6VfAIHY6WzHQqfQJMtsHJaVwqnrn2gBYvtkTXdC3mgX/YRsv/LAZnbp
I6boFHhg7ymWhqobFzkzKqvJdyShbipxCzT+JKhcxGSyS0K2hl0bM4mpHCIPPUJ7QiRGoxLYDF7q
lWRhgCShy5Np+WUAVU+l9pi0+4KYs6o7WuTDm4kTpvKSczzNPyOPPTnKgw6jByD+dQuGeSJNtcic
dEjoJB8jz16LgIiNFBsYhsTaPMEf5uJ9GuPnUL9Ixsawabe6V0tjq5rVr5RJD0Uzix419ZaMP3V5
KVl6qhnQHv9YoAvJLlLwbBuXwiS/lpxGUt8GRN2QbwwEe2F7K9kpyuN8IOxITmW613xNElqrgzG9
ZZhOAbwbqEFS5t1jzUuInZ9zuJoDG1O44GTcW6zr52NkHA49wjZlNBn88cV3uEN41e2yQ10EnRf2
tF9oW4v1TYh9wRPjKrfaY1XMczwtme0yW2JF5JhUgCi4ZVKx0SV9OQzlWdNT/BYAwT2xGfTulNoZ
I6d2/PD18Ine4UHKqi0eVTa71d7G5IKlGhmUabC1QrhYloSwZu1BKMq/CIr7dRLL+wtJd6aEzCsO
w/plRh/1CXutJuUhNj6wHnZkItXFRlUe//pt+X/9NTgCdNYA+AB+8wb88TzylcqobRUfomlhegwZ
39GV55HLvPlfnHz6rwC9+SuazyPQc6R5/yllrW70qLUrixPJLHDi6C14VY7dMPvyQI1ZExJlc5Hq
hrrzM3nFW+MlJBMhLo06TPso6YrkaZpebXJTzOoY81JTUEmgMM4+ejZzQlJ9NL21aED0Kt2DNfhM
YcJzmT7W0/gkxECYZ25t0vK7HxiAwIgrGdn8ZuLxiDvIPmd5lRLwSJaddM2n5tGuOuIVareaKoIJ
jK2aPvz23f9P2OVhEPzDk/anNLjHPKkgl/1zws5vH//9Xjf/9//IcyILAB3MK5hdWDtwoP/3Kk/B
Ws9K7n8t8OBaC94vmDyIStjG/GOBB6LMNPGfUPNpBvumf4Orw4f9couwW+JhnTXm7Arx1vxygWpa
nDC0aphC7MoKHS5vxbYb5mHAgo6sT3bKDulexB5dWwXBKplxIhrbJ8H0VQyMlXBflbisy+yEK2BZ
66Nrkqo1hsOqXyVPat7jjM/1566gn2XkThxis9WHe9iqboYSsCMtNgMeT2kTWdteHNuVBC+3SwAL
qm9yuhVk7WpsaZyudU3TDdRtnuPi49dxKZ7n/4GZV5nPbiMEYJojiWU6cLY6BtGWWvHWJeYRLTdL
kRaac3NJ7gmoxoaVzzBpIO9/xEW8FjgOLq2J3MEJj82dygr0idjCCjZXxpZNG1+2f9SPnqtfJ5Ij
iSxYTjt5nZ1CZdEs7FXtvNZblLPUA4dBRxW9iO7UsR4QjcV0EmdzhV7JaR31qFwkbppFgzEEvdQi
+6g23mF4IPaBiBqSlLJl70YcUu1CupmUqSv2L9IqX3dUbNFiWuTH2OeWxUC4Sm/Et6OqI94seOT3
LWqZW3wLzvUCfW/0iMutXxpOXC6MV0hDjO4W8RE1Nt8o+aFWwX4cEXyjjK/uDRsEjRoCHy3of/2o
duBY9i23gUYxRKs+SCvGzhh3ZxEBGVPDC98zaalKLziwae2ZeyjES9nntGLWCr2+XmQYqZcidpl/
D+k3kYBuo7uauqRG0j5h5hPhEBGIgxhBpRhdTg/TNUZ5zShgBfm6UncSylN+pBcZJgJSvK9oiC95
iqJB2iXxMc3bYzjH7QTKe5ZygaaKvohiVLdkcS3a7omJa4NErMfMH3vpV45UUZac9GZF66x2MB2a
PZAlbTMkR6oSrnvzmtrfZqA+RydK+qixdnYqYVUe3v2UTIU331wlGO2lvnFa2ZXnTsh8kpCGfunk
7MjSeAvlPbE1TjXf5MzgQ0ZGNcM1VKwYGcCe8Z0bKPijU1065YWfMbZ4JD3BSbM+GfjHzcawPr3p
MSDYaEBLfGlHinVGCN5Z190u2XSkdotW2viEs/UhwfC1WxdvtR3eM2N6N4dyExBsNlSPyUaQdzRT
IVIed9W4qdaa7PmQn67905CTNO57Rn8VE33GsmTvsS6ZxYk3AyDD4GFfyzb09CEU0RQ1XX9VoE/Y
ezt4lnjfehM307A2vYes346Ft8liUKNzHA49FrEE9Ke0jTyxzFWiFYtxxDGkiqM6jKyzqS7IHZq+
lfFTpXTuvhnXiL3f7BHG2WwliBAmfKxHT+AhLrnl2Z4guC49l0w7si1gJkoTMKKN+hBcobzeEJUD
AEIIAzKxvItTTYk13+47Tz0aI9SI5fA5nvQX9Uwu/SkxD967ccRnFd87t/3RX/yP2Q18LyFCHSk2
o43Bu7fL1RVzPRBKBbLYU5edhe3U1Z6VakBUt0kxyPABswW2hvxz1F+oUyXzebDWxk1DCWRQPZVL
zk3WRbH5mtbjlspgRWpQAVSQrKlsI9Ya0cLL4VVQAyK8WvHJFUfxYL7yLbCKJSCnJHKyl+BYrbXP
8sP/kfqdMBfjVjsNn/01nhzDhsSgLNE4qE/5NcZhsij1nVYss34ndft6RyznU/yDJVpy201/TQ70
s1d2rm6Ldu55Ote7+IQ1/sEG/RjcWCQRYcLmyIMwsmPco34ZpCFDFVoYb3bshhxi8ca76f5D0S65
DnjjimZlgVfw9wwhCAZkv8w9ko7n0rvgtGOljk44IyBGrP1qLwO1hM6qEhrkqwtElUxkRrIBJdRG
rDlYJpySVbQG/JgCi6jqc4j5hJjx7qiQC8mxxRPSrsaPQXpQLMgHL222KbpFfSKAskbWu/M39Dce
oqlrEeCqXwCRWOpOORyGc8SN9tQ/T0+D0zlms/SOsmvu82vwWBNOHG1xrQuM80t0jyzsToycbx8T
iTWLYouCsIOHxXuA8nghn5Ntts0u3aNYRVsJu+aN3+Gvst3pQNdiIXQ1FnRKNN9ZtxS39C3clO/I
t703ErsQjV3tfXc23WTLd2hycRrySYsKYj34r/jDwpuvcZItQDdsryxaNtox/eFqFj8RIY/akjUH
21qTn+Bedwny8qnpl/Wec6Jh2rO0dwqfzw/glJFZJhwl4kkQOLAiZoHpBmT9lOzsWLouYodcdNe8
mde2cmjeaJakapG9z+P0H//VuDM9VTbTKpmW5k7b8HJqGB93MEnd7N088iOCnnMINl3h2hcFBMCZ
PLUrtzrHrvHJaM0j7hNP38pztUdaG34hRga5gDTDsuB3scV/QpVp2v+iyqTI/Oc15m8f/d81pvw3
87eKEYwCspZ5XPL30D9VJk1EyDhsZ1Q4HdIf1GLoUhSTihOHLxCkPxab/IJGhDER1v82XJxY4T8X
m5YBpUnl/1G5Wb+MhQzR1aVV4L3w0+mztXMwjY0T8LBb+rgvEn2byeWC2LI7OXsg5/J1qBAeQTXn
hwg6MHHZmGkMLsKIdliDKAEciT3PpR3KQ1S/zXsmtKkbXLW5UjE6KNxWCi5WZLkEAJ4UlSlnCExG
kitSWSun5QK2a7FO/EtS6q8oVTwcRXH/btrjtSjPauAtNZXqV2/2BJ25Pgr7WlgXlUHlFDxQOS/H
OecB/iHb9AwUbkInVYSz1aVaxtAdNEjostjm0Fpj0r+0fkCPETo2qA2rQUvAZEYEzxOVr5xvtG7c
kBnqwo5klP1aGF/1eK7jq1dIb8T9IFYJHSP/majtTKN8zqJ+1bX1GkqPQOerlZB3Sm41YlHNOR+V
IM6LZeKzkCqgFqoQ6GXMZSAp750NNkOFe1336zF8G/15EUIGq9c+9USy1kSzxvG3iJHKE9jaC/US
zAmuevMiMRIXc7KrIOK1bp5josMWZfWN6o8CognWrMue1YDQCxKUOGXAv5f4h7SsX3tkHoXEyXZU
LgPxsmFHAaoP+wACV+gx2M8Ab0Igr+WFmh2ROw5ru3jlcQ1Wkgn0Rms4reLobJflWiQVt4y0rNFn
5CwZPar5DlzRwhevjToecj8/FhLo4RDrnSovTVS8/ZBceuwwdZGvAQEx+lKx+FkryZAe6pbhTu69
Wbp/TCkrRkQA9kXGHFVXw7HoP+uoOHhoTBSb5SCoH53c1qk2jhNSho4vMI8t9v/NtieeNS25FJl+
GSXnoB/QkADfGRGnD9Nd5X4x+TzTol8BQjkq6UkpWuTAD3XRvAcm42pg5n7UnlLo9KUxUtaYbym+
1kJZGwObdFjGo9cegwF7iy7mHOhVhngmyp/LzrCPBoP6hdVzCMuzohiF/ADNKY2oO0KrfG5zVrNM
Z9m5Kq4hjz+eCe6zTa0HwXxTQowhQUaa6EtEY+5aE1kTrCt5KrZBp57UGIMn8kN8Rmw8NRbZmrFV
hHfRwjm1mRS6REYTFO4nSvwmChyTB05tpG4Bsooi4N0MvE+LeiJqe7fP2GQYX2UBw2XMp6/M6jFe
lXPhlqw5Qt574M06d1ptvRFrV9Az5fLgqMZTAnMQxQrsoYABmba10/yrJoG4paq0im7ZK+N3I7ef
hpp+wZhH5Wdz9yv2Nsnta2WgR4uoGBX5BY/8IjF1Av1upniN6ABt671SziM/zYTxpkfVquHa4Jv1
6AvlXeMvIQbUFU36GCgSOiBS4kZR2psq2sijB+awnjMNraXdpYc8RQzDajtmgEZkNyZlC4Z339P7
acPGwqQ+9TeTJ2RVYOG0TR1BdTRRd2unOI/2HgbDyG/mFDrUNbpbBiZ7dr1+6O106ZOfF0GoappS
IT1RW0aefxrlr5HNQwCGFRbdypvUfZQSSWpVJ6mvXmovfMKGT1EHg4VDd8erm1t4aTqLujS6BIW0
bjPpMNJckv28qeORdp9LXQxbU0/f/bi4YIc6RMZXgKBm8G5yJB5SXT9XTfeKyPGpLgeCDeFsjeY6
QZajI8+pIgRJkX2Mke2kg9ukRsMmoMHnWgKbRWIWNcZT6rOVi1H/NEC9Fu3kXZSG8poyQSrjmynh
nKSfRTqEsMLpZi1Rg1MVydkCL9R5SD6qWXOUTa1j5xr/QEqtEm6L2GnQKaU+4L49bJeHwvu2+h+J
lnNCjABGdhWmb3yUTBdooIFqmbaZsyhqPs9LGOe6fEwYggPqXCSsgX1swDuN/mLkUmr4/iW6DprI
fNCrbKODaJvotgee/Rhtp402awLMk8hQjAqVi8q1USD31VnRvtEKLLqrmDA9cwX6NPFRa2I22pAw
RgB2sm7Qgxl4Bif0YVr/WHd+sS8x6wDayxecSmupxAXm3xFkLYtukwRP+aw381Vxr+WPodDelQY2
A4K0BGFaiEDN43a0EawFgYFA7alAwyaN89WruibaNjOJHgRaN4UzVdhrxP1WgRcwoL0eVx3quKl+
VZESRkXxu077P6JwMylx/kLq33x3Wf0Xldv84X+fDlKvWQYJMIKBHLO/v5duyt9kYWpI9Rn4gcSx
+J1/lG6aApTbtAwVub+uUu/9Y06oqOhcWMDxZ/5mD/g35oREwPy5dFPgfxMKrRoCTNkvc0LTLOWs
0NntRjiRlbI8Gzlvq+a2NVskudz0qvciSf6HlkPV5wX1u5NV/6TmXgRPSrAdWceg018kjK3ZYWgs
6RQOfiN+mpJXi1M+N3mhgwoqffsIc8OBgLwmBAZTd3n01fpqRXNMCrrEGrMV36o1XzKiEtZLOQg/
HKSvSb9O4hRjWd6T5jmU+5TrLIp02HzsmojTjRijoTAW4m0gtVIdxZ78zbQTpwbjqcImPp7GowWh
Vo2wM3rcn8j+PKyMlaALNU+FCWp2frFjco/thRZcbd71SCiPZtFdSsn+NORd1yytEedbSgxNesiG
r4JlJALqZK1D8mYI/GRCTQg4BTTafrPONxmyIYStjz5Cqjjyn+wh3lXpjLH2uC2QXFlSvFeicZ1B
8vb9o4apcozYn+GbxDrvJpo4+bK3U0LjR64o/EyPeYZv6zcoW09dPLyQM0pLX6Ok99LPjlopV+OD
xBXiy+Ic2ffRaph06JW9lD3z5tP9dTXtq+W96hLN/YcS4Sfesx4g+ec8R1RCN1Zi+W4xNBj855jG
fEgwxunIjIm4Cbd5kW+LLjLdCQCGZiXIfa0n38hOvV3fJyubPcTolCwZoRtg345xqumKapMwsusQ
wPKfQAd9LDvzqPbtPhOo6SQGo+lNy17SxFx3NLxqFG7YXmSRsTSprxUuVa/HtxVtslwctGwrhr3V
SFtG9B8j1uVURwuCO9+rYEVa2aH25aOUMuQlLaMCFlHQ2usdG7qfsjqiJr9p5kdePUY84DpFQ6Xi
42fz16ja2UPsU0zWPaJDGX2Y3/46iSh99LOiZ0fZvhg2MyXB1Vl997iWG1iBjPRQTzJJw6wWG/dR
kiGFIjBpsoMmsp8ujw4J9V9D/vdCL/uTbQwb8m4ZP1nrcVIuOAOpl38KWKiDLsB4MmshrDkPD3ME
Q+6TfF28yarGunU8F/a15m0zBOvd9qclWUGHrhLlbkn9Z4YaVjaCj68itVZCYUk5IuTqJ9PRy72c
MImRg11fRmAiU+7VClwpXI9tX/8Mol1rDA5ao9hGeFkx2a+F5B1g4Dpa/2nznMkz8xO7r/EzeiFT
VnslY1DtsJMapuGkCZpFfgMX3oOoxq2d6W6D/hJx/3KwKYOY7XfUcRLa5FU7oSjB/3fPJ2SwhwBJ
VqOTxtzxpbPYVnNnTB8rtu1SyW3L53fqS7cMY8cmMqkqF3HiFOgru57BUqLyKOLUEwgiMFzYYbiL
CSYZ8Ur21m1IZUYTfJrKdGqAxiqShT9guiOtYkc4oTuyangX87CcQCBA2eV4Dwt8+E1Bgn25Jd1a
CvGnch7CCC6lq0JWleVOb5L1iCdZQligx6Ct0G8D0TYyPlkzuZmD8VwA+XFsHtoQH6XdI2rlcHpG
r7Lv7GM6OpNkHu0O04dUrPomc5smcWKxTXoalcpJeRs9NCBJo64nBN6lznqhZIAEueHqh8EzSkYD
Mgni4S54aaQ7CaYnefQvdGV3vQ7P1KWIQrERd7gP8cVsC8DpQXo3g60N1BJ0XwECjyllarJ2D4ro
Xtf9ksP4MZRCvqBQIXoJVko4umjpfv5T9oZwzFjZ/VVhULXf1T8tDH7/8N8LA4uJjkJenKWaCGpY
11Ey/D7Tsea8OF0m6YhfNAx7HiL9T2Fg/A3qNr+HMEQhh0jng/6nMDD+pgLOs0xbN02y6cx/KzBO
1381p8GNUgwkOJQuOjtE9ZfCAL1+PIGUhFVZYMHPJQcny0ouBteYsxxowiWcRmqELZo5utjJwUEi
p31Y6/AUY4wGGoNaozi0vb/q6NSReQJq2wdDiRFWYscxI3fqb01lCzXhKh+Cjaze5fjT1KRN3cmu
3mk/tc0LMqjQs9NXICxLXXm205fSf8qsaV2pzx1Xrp3VyzJChzipq4qbdPS/JpN9C0JG+jnW7kPr
IJFM4M3IGJDJA3f9hk6gW3s23mofxbmsuWORuAU6Ce7lZ4nJyySrBzlA2qQUXPPpBEwAMg7LKE7P
V6PLj0hlriRXXFBAhtq6NF5KeY/7vQEfVEqngagJyVvnSvxuWcUzxdS6TbCIRQjZlQ75ML2EOaxl
mvOYuAffIjqdXKHODAiVila/cS3xw/i2scZ7xp7Hv+dtv5yEvNEaQN0X+huRy441biPUK1MU80Jj
5DY7p+v5cwgeKtEC47oZ0sad/O9cQ8baAB9oSgww6EjHbqP3LDJLINTBqcl+qpE1Wt+zetiP6dUb
jyp/IKURMClXYe3Rs1nwNbYU6L8zsubYdEXGtghzVzMgaA3bUjtW3q1npCdN/lnvpGUkoVBQjlbq
uT431ph81v7LGGEwH8e3iUAlixVHuTMkusruQTP7QzkrryttFUbtB4ymRDMeUcIDP9GdsHqIhQqA
Chszp9V4HYXlEInd6kS3Y35BAFhMujPSBXkAMaagXXQFxAyje5fYfwxFhTfHTZpu5Q1PbGE8Vbgl
1JQ+x7GPrarQ9/1w85CiY8paJe26GJMN7bYP7qEj8ojNS8EEnGAtrUo+BZQIODbKdw+CNEnYjIEu
lr0wW8g5UzhJDb9sv21WeSr9BIiVsTeM8aoNSLAJsiU+yHAhpHqdKsnWgPWSKhtvCl15Fmx00ybS
+feM8LMY72eOl+YQshtGjGBCmGbk3k+vH4LiUfIvKL0gJz8F2YW0scm4e8SUs7BMGwpHkHllyqTT
pTHujXXcvOa+KyERxFMPTuug1vjsIPHFCj9TcDMgaeMarpRMkpTbd2e9JB7kkpjdpszONVF5FhWh
jniLcJUHZtKPUdHdg6CADvYCoORkZ962929y9VlY/cpG8x9Jgj030IeDpRqrgYHt5DfYP8algv0N
u5ZbDHgnOvmD9L07zo2fXpa2YuTUGV8kRl2DcOTMR9JnbisNj9jAFobnvIeRw2noRFp3VsSLbjwM
HchcchD1emSSYblKYGwldq5ofDsQD353gO7MwmxiM+kH6yx1UySoHuT2uv4YEuNU5eAGeUfjnsTv
/rOgKLHiZoUFzFESZm84/pq0Io4XPYCM4MpftVTXqtfhs+eNa+bcFZ7gpPNgk1HnQeO5WG1PtKBy
ljrzMf0v8s5jSXLtuqI/JDAuPDDNTKSvzPJugijX8MCFN1+muX5MC48U2VXdqg5OpYGC4nvsTgdc
HLP32u26hnLVXtkMmOLuHtWXyzId1GPV3jfWhRTGNmpSiBndLmLSEc66w8TdA/lldzo5mxhSsjpN
B3Wsb2JCfBaa0z8Rj8DM5C0gBgkXM/SwbQaLLGlvLf8wQcAR+iktL0q5NpSbMjx38e3kMBnZuMVr
EKOTEodKKOesIcxrptVwwHUyupXkF+SGAeMOX1k63MTTtCmqaWlRnhPXRLR3SsV0JWy5IFCGTMoH
TmD4hdsIpkqtl7umuJR55BUdEC3NRplYuGgpVCZQ1YBpRktDzElMxFCs+5Qlr2Zwjsv2zIHKGRTv
pr54J7cHLrDBx00+8obiGv+hb2ondnak3p+Tdl9rEacSpsVyWvThdaClxzqOXiK92eoYYlGExbW9
pPLrzP4MbXLt1/aFEgb7sicmr9Mvco5bXZHXgfoioJjoOQvO5LmxSk9lgK5lXqzBBU4khKDIIz6g
Gey7tKLFHSP4T8x3i6xBSGnt+4Idc+uvOi6Avg6R/LZe0gqvD/XHUWpEtiVQB/t+WerpUzzf1uqY
slBVnhECrm0thC1G4Yg4RN01JRtKIzrRqK7KricRk8uf6Cjd/Wh9ysQC27uW8PAMFjl+O6W7bAHR
Db72gy9po1gVj0sHXB2xzquAo0gw7MxSsbLzykt1bowRM4Ika893X5OUWZjVoKElC+rJAH1eVgPm
KJ9baxoaOKpPdv5aaNscXIjNrK5vH3SUOqGxNksfTaSztAIo9Ki0I8bCA6ban6onfHhjUOQ/E2oJ
ffoyn5jLEMYTiEz4D8yrX1ZLvg8swa2Ih+s0MrncwBsK4zof2m0YIG0dbww0NYHRnwbrnFftoS7v
Qq3eueSfRik/YOquB8NkT2ptWifhnre3Ua9uo4EbrnJ4EJmroPQBirRri+ZxYdIsaLIi4E7chHTF
pC7F5HQBhcrVW4GMIm/lQ1tWIAEqEOJ4ZVu2Js1E2BKdmpQ22CB4wTHanixbmMFJKPpDx9GiiOwp
JXfQDK8SF04X3XqaPtMdXhsVOhIiCViVNLYqFzP3UrTDW1YlZ6cSe2r/q6ouMRAFGFprgOi0fIq7
Z3XkEXn10Ek0984YPaQdM0U3ZMHBT99g0MX6QX7hTUgaYnRM3EsWdFr/DH2IbMrRfRrDe10BGY6T
t3nRUxq2elxhAN10Xf4UmRgNJkJryQE2ZL2eVLb06GC1cngWFctowzh0wJqi4eT4pKK4ymE0f5hq
sK+ZZeSNdme6H+WASy+stt9fFNCDf70odAEJnsmZKpgazeK3n8z3qa/2Co3ffBdrGQsIfmDcVOVW
ydSVSOh/qVLtVdvep8ljnmNwnZcjGyjO+viKPy1t3zu67h5Hb8bOPK+CrdSh1cDCQKbLl6ndgFEZ
GeWadbzuRbxjtE6urjYrpRT1JpXkT5mG8Bp8ujjbcUgPE/SkPqT6EpRHNlIdDDXDvYoBx1HLc0qI
R5rfiiDfK7m2idWTqRm3KcKjJD3hya7GYily1GkIBxoomTN6jqjlixAsnRiegFFs6rA5D/0PC3Ho
wsqQWMfNwfG7ox0Y63wq96O6DYoPmjgfG4fVO4ep11cuK0Aj/FCRxMYMnWtTrNzxVGniTrOy8xTm
V0MtGXO1exySq7FmtGCjY3CjvRQqjyLHK83bqSSXhC2/TjiwTjOQSH2JjZfwO2/sWNyK/DaynQtK
kAwCtqm3M9jqMOrsAIuIWuYi7fYpU6DE/fAb5uaZsRwyhNW6/WIghBETdmCGU1vJWFC4Poshsm6Y
vE1acVEXoFjxPTJCsO1hlxOxmkbw41EuyAHNRe7jr7n3ZfahE66Qc4v0KF0cQ3KLWZfCn678HyYm
d2045fXA8wEXNFeDReC8Nnld/MSR64UEOceFszDx/ecQCSo0GtBv+L+H3uw94ESMlHyVxyuuUk7+
2maZKklaDki8QYqYWw6Ps7LiiI+ZBvX8F2pqR2kvQwXQomMdFaHc8WNLcR7iycsC+6psiHjm+a+z
e7JVLq58rcS3WiZYbBKFXNesu2YU0WaEtsrP1qOoM16m6olnsafXXO48Od2aXgxMf0AhT2xdNDqP
snD9fVfKcz1XQypDR7Jarfukae/xq4Ip536OVPB05kzh0MZZIqWbr4ywd22vYaxy60M/8egck1tt
dMkqUo/GaGwUJf5hUiBXyWVJWBObv27HSO+tquqrYiSdUL/Jje4y9p2XJsPBeuyG2xh9H2tunjUk
fiioAOLAi3CBUgMipUyd05jmRw0q1/fnw9eRNo8Mwt0tC44zDw/tq/S1auvAFlaNTSg8auE7rM8K
bJ1/XzXH+B8S6P+dBPLLAP2vVzPp0tUZpk4q8OezqGApPmhK2ywLtmGcLHn83JYgRbMB4568Njpn
HaZiqRrWQnXewlpch3W3rrsOs1h0Ghi6VTloADxhCvKocmC47IY73Te8DBnDpKMIVTylAjRC5Q9t
wOAmmdhWgzIXe/ZX+IVJEGTbBs8cT0S81W31GMeUW4IOSK8WNlnlkXN29bU2lYdQMa5YJXMj8BAJ
2ff3ZzrOXc+8DknEkqbko26LVR1Fd2oyXViw0nK/B41akGCJ9KlbJf2Penyos9n7IEkPapdsrXzr
rA0ZqiB88j0YfE31SnUj29HT6TpjK9iqUOsC/42ageq3Ab2Ko6U7k9iBv3lTlXcBs9dxnglnZxbx
qAVogje9EMfCCk22WOa6sKOVGH+MHSLFqld+xHF9JRuUUThZnHxDKhODUZhjZcONWP49MO5//aHn
OuOTIWm+qCzBWkbDlkP65+efWTWHPDYABWNDw0epa7uqZCyHBPf7a/d39Q4zFxv3BA84dkZzPfTT
o00L9EzN6vlyWqiHflNzWC+mbFE8Ui86j8GqPWSviDrb1+9f9yulZ76K8aayjHINZ15YfX5Zs+MZ
INGLw8v2GvXUD+cGIwG/giP+/yTvsXX76Vv91TTQfeTvrA6+Ceb962/4x2JQ/A0cEs42BwUWCKEZ
jPQPTZcgfVdYM8rIIlqPreG/5n/mHNqLzYCRHJovlSHfP+d/BtwwYEQ2fe9fK8N/a/73S9mNmos5
ogplTCUX468K7KfLMK8n3Zc+fNxJebbybBEZq7hZm/HlT1/Qb+r7P73M18OzhgdaWrwMJUWt7Sz9
psbR2BKO8P3r/DWm/Xz/8oHwByGHwrBnGeJLyViYyHjgo7R4yKxtCNg5bDpgKpoX29lVzKN2YHuV
IPmSiv1aM7/U0UpbcXbZxQgr6YxCC0Dz5C9ssEIcb4BcdkZ11IIXvV1HOOlxJSTWTYCeyyWqsPRb
ME2XBTuoGn92JCjEtw0vKWS0Gqiju/Eymh6V+Bjk1gUp2ToyuKSbvH48hoQIKiCLHgu8QnwsstVJ
iV1khckf7+WpiDqmYeIIduTSdKy1Ha6nfE3QEbbxFEWUTM/B9Nw5L2b1EMMGN2omj5OxruB9y15F
4w41QYbHpH5zdPXsDC/hkHpB/t4I1Cy+wRiqQtxcnhoMG4OFIAd6MGknWAFV5Hr9NuPrIbnko1OV
y6lZ6jrqBxpcA1q1RB5vaA8KyPesftWc/KYjr3wwWdRoFwh3UNFYFxC4Vb9lL1TTWhyhTji4mWvd
AVcKpgNSsiCUt4F4G2Nv6sYPqbnr0oj3WPg8Pu/AJLIMww68L3s0bq6rjt1Q0MNPw3AWWOxcinSn
TP7KCsV10FUQ59tx3epEu/QZQJIahmgic0DuIgFgRQOXTnwEcJixGT2YjbONy13saJ4brFXkG04C
+PIxVabrVt4IgFZo/1Uma4mS7BOk/zEjjRa8q2INK5KXPEfPzkYdrEoM1CDzsKijvdLbU+vohAQz
A64rbd+DxG+Z0FjyzQdErITKLgW20A4fE8SKVHmoyJ5so4gxkwClCxmcTjcnbzUcf9DJpFwIMIVw
YNClv6AWIkGHPTlJEu6S1XBkKbtQVufWOpkuEj4jPSh1vuncLUm8yzandE9OdW3sqyp5sjHDO8Rp
SWR+pHts2YdD2vQmm2lQCxJUXEMlQdQDDpDdtJ3x5CYuTtIKxHABlPyQha88CqGuzbkBM/w/WLrZ
kVS12KmXNkZ5FR9Ir+a3JEeTNvCRaE/SPTHc11G8k7XF7/AQFOIgS/UqiFmFq8kSjjJKA3vdO8bS
nIJ1GzFPIacMh8QiDcQLHPS2YrdFMKXIXiVbiHpmQ7GtDR8cruc8uXRC8A4wcWRYLtvgEFbNXRls
kfYgGuQ7UPY1mn0sBhEStzjMnoORMMscR30h4kebUXQLW6BppkUOUb4NxLbiYw++deza9LK2+XEd
axsnct0jPHObGCt+jwBUYTM3Zl7YX5dtRcVETrjrp/vSHs8KnHodiwygjTmtzt6NzSv2+GU23aCS
qxL0eHXkBeTMKFl9Bb8f577gf9RelZNGU1SzYbCRapmUYpNv7phaOQg+Y+fFza/78bFqz2NJ5HHZ
nbSEmBUizfjpFwr4OS0VG9nAmQEZatjpksc9keLm2hoZlMKhSlhyZNlH1tkoF9jqNB9R7+8SBasU
Xn5gwVFrrdQMkWm5gXtPuOoiHa/1CdNI8ZzCOmFmvyf6YOxuqjjFGwsyRn5UbKt1fD0dROERjeP3
xzp6ma9l2XysEwqlGRb1t619GQ9JFTqdjKlBdWzOim74+yBAKsd3xMbjRu2xF9XHhGuSmafljt4E
RqT1Tw7dfpO1VwDcKzbHTlWtwSDu/R7XBDQztZP4eZJjNPSozsqFXSNzGNNdX5LRQKCcJe8Qsl3P
1W5WNI81RXKbR5s2eI/6taMeWmUZ9eWhURDjAUEY6gutK2mZlgHxHqR5o9e/QOS9kWq+dmFnDAUq
veyyCDajEdCkYuXCJDJZyiHQ5WZAa6+p4873e0bnCwsEeI3hLqKjiNRlZl1b2V3LSsYUjw3zpBIB
MpydE0FAo1qcBIz8/Eha2zpV3puYgfq8AQAMATbGCg6FbV6NPfpp7ZT2dypKHCVnlS+xVwADr0zx
bLTMoSbGrKF2zRN2gzZ2MSavhnNuCncTzIMOiz0TOZNj66PAgJhTGH94fv+uTvj5Z57//U/lCL7v
tm+tntgcc63yFLHKO2W4qLk4v7+gCKj5zQVFihSx9ZRXBmL2z69URCxDsjmgp3aNq4Bgh9SM150p
cGlwY4XBTsibKNiSAQUYf1FpNJZbIs0rySC1L+7dfld1u8FHgqnKo2Oe/Z7kb/+QyciLwMMU2yIn
2gWFgb+SEjKb0tza8ByIlWByJT7aPt/q+vhjsC0ST1NfX6TQYhrgNQNzDRylyOZRCkMZZFe4q5Jj
aEPzCTYSDsXAwEdShhQadn3XCwf0tytYx2QOBg6y248+/aFUz6yv2Ol9tMaDkrOO7AkrCElYRzrr
At9C71F/FNHe6dB6xA5V3yrNMEu5gMRnPQqT8Tx5Y5qmR83ZHY55fF0z/HZW/mgsHdS7es3kpIek
FBMB64babZp8JKa9dEMoI0l9YOoTR+6FiRPPsQnD7T7s5NbvAKux6C2xhGaDcVLdFL1+sLPYwUU8
PWVke5GKSI2x3mBej77J1A9liThJgmdrMtonRvJsQLxWlBsbgSj6SeqBdGIt4cCMUHd2oW57856T
c61KZ1/MT4GU89Zw73W/IExWqroXSzyPyF+XYSGXlh0dVOqpzBQL7tq1VgOSFPheMxsqWDzMK+eF
EypL38q3Vd2/VaJhMDSObyzuGXIoJB9ml45vnHtEVJbGLqJmRuQmLy62Q8Ntd8SdM5LuHoU/buFF
n8iX34YdIzIbllf9YpNtM5gfo/EeEQnEHlTRdoNF/AsLRnfVG49Vt0mytegeeDZG6n5yoa8RvwB+
AK5OJpVDTnyF0TTbpAXbooaC25xSxZzR1bBjOgfwJTRtIzwlMn7SZbpPU/sQV+aRYCfg6vzenD3m
PN1S8LnlYlln6ZWo2msTdxbW92icf0XOJJYhVD+8rbs8j5HCs1rDB4uuH1vBpkGylm7jSm5sFeuE
3N5a4j7XUYeFty5Mw6jSHlqUdNlE1poUsOtMr0FOrjj8Y0z0erh2GW137tVQ2jzMiiUlnWEyNcFv
0SZXBX2rq+Jca+0AOY8mVgjWkcxa2NAYn4S1V4UMzbpoC47+VYMONpWg2tkhGuFzNVJPiHybSptb
POGP6KfI9wlm6BaK/+BkGY/YZOHDCkl5nHTB2h3J0V5WBu6QbDU4ys5S2BMO04Wq/IBKAzC9WA/w
TQU+zORSVc11L1mm1ezSh94kEzyRzNyiq9YlvGF4SWv9QYFKzh7kHJBEIlr1rpjjKSz9gOd8qzn6
pc8FReCLFSDzcnk1Ud2R8HBpYyxmDsGoUL2t7AAPApBv0xVEsjnMEAEd5hkiIgRFjBq2RTo9an44
l3snRTHIWKrY1/b5pYt4U3GZbI5sf5Czz7y7imvMZBNh9ixC3aE+kGF4TLphO3Qes6xVCQfLEAMW
MYpDIDcZsd7uQx6nXPW2sRpHLjyNwa6GBHk0xKb0Z/nGcFXFlRd0ITupYDfqlwlk1QhbAklHqKip
iJuQID1kmqX0cm26NkjknGyb8iRt1tWMFLHanUYsRoLqL8shPIF2n9XxOqQ+DUt1E18YhC43jDIV
J96xTdyYUj4w31hZen1tsYkGTgHMRXtr/Yo+QGVbaeMjkDQ5Nt1bmT+ieeXbhsnV2rrH6P8UhOI8
mky/a/eK63oV9wbJvzdTRFS3YNcow+neHcdNYZ/J7lsG7i4gyLfhchmpZt2g2tRAwvqSTTmvZMw7
RgR8sbK0TPYHaGjc5jnm/mW1HRl3qX9jjlf4gomCWsVc9c2UwoHWz7pMlmqb3lLIHq0kBoR2pY/V
2gEkAiRSxZ0zEUSftmJlpsFK1Dc1kSOIzmk+NFQPcBPf0yRgln+dgXOsyNWWGBHKKPQ6eTIRlehH
RzvlDLbd4qEq3/J0p5X6crTviXaNZLNT8x+QlxBq8M8WmFAQT+arHiOL/dZmT2FGJU+ejRmBmSU7
w18O/knPXzqdMGTteZq0ZSPkvd0T58Ts2dTGrW2RVCG9joY4gYQVlP22b/PjWJDnkL8j1bELf1GB
okMjtBdsFxS/5MhF0IkLiVorgYhY7Cwej07N8LHd65OXUKwD7l11HTKOuDh1UHiDkh00h4YimGPY
PM4MFC25Fu3rqaLvHjRk/wHKEvSO+ywpz6PLzZRWEP0FGospKm+6kn0tk/1SK07Sp24KyPJW2RMB
A8IY0gCcLsyl3R7j6WTMqe1+valkyfmc7FT3OlZIjHTt56IzTqKmJ+zgrGVDCBlRv/2+hlHnocmn
USU1sW1oqMuQicFFmWvmn4qlJgkRoxLvhuU5IwV6Swebkg9HPcA+Dd7DDyHLmxqxUhaQbYSMpXxQ
kRF8/y5+GcLPb8ImeHMWt1u8lc9vIgjNvGynAh2YgxdhGtdKyhdCfaB0+IDB/WRR94fiTZ1nOF8/
OAsMYZsqZhzr6+C/STVrzEQLooVQcg607TSr0nx8s8l4X3T9a6JUMySypun5kTnu5vuPrP6yltTm
EFLgWJBiNEGC7OfPHEZq66YqDSXW+r3omzvRXesWhZn9VLgdAX8vnPOYfrZVfyfDG9P98f0bmL/T
L5//0+t/maa1tl+3wcTrM2OJ8PHpQMfFHXHTBb11az6P0Gu+f0Xjtx9Z1wiPFUyPTevLWE0kZN8G
isN63uzORklSYb4SHPnB+G5TrEj8UMTfhCPLjNID57xRRxT21ilFBN9VJMCRLlZg/192w2bwL8vE
Y0NYOJuwPbch28jJeaFkQTI4PSUIQsB90woRj9S2j5bBhrvEepAVRHxtOlhpgikBUgm7cc6VwzE2
QHL9/gOrDFh//Y5/+sDzv//p5krNPHP8eTZYw7A2O+L9NAfGOtq5Kduo1niom+KchEesXUvWhKkR
Hr5/B9ZvQEQ0KKQRz5NMUDJf7qyqUsin83kHo0ODexLVba0O0DzvrGatMv7ADqE3hIP/BbaiHMzn
JNbgpQndx4L5ge+QSxRtayu8GUsQcjYs+GlM1lgfDr2C7gPt2YTEvYIuF53a6lJWuzlP03nrGuWR
ZhCKOjF3LnuX0VjLihFcxS8lecBFVjrDCVc5559wfJ6tFvoT31q7qbwUdnnRQtkSTBNaC30Ouyuh
M89w4cfFhHGq5gXKm7Cot4Nj3g8zJPr7b077zTfHWWSo82rQFob+5f4oh6rnOg5hTXrdGgf8kpyd
Vbh2VrbHEg2KCzF9S+D4K1YtnvzDgfjbY9lAw0JPyU2hAfj5dOVMEXl/jkYImbbPn9I3LtmeWtGL
NqAakZotE+fCOjje959Z/WVvxTlsku8gTHJGDN388plts20iazbYjMO54rGULuEZLPV0heO1V9b1
Y/80xosn5R2w5Pcv/ZsnwKfT6EvPbiVNpTcapxHQNOSVSxC4WFKrVfgHjZD++zMIHRBrD9Zz7pfd
VYecMEgHzqBqBdlvU3pMgxbTpVwBk9+W1eKwvo5fjZZLa4UUC8L2hX3Rrl7GxTvM2G3hMf3QL8uD
84ez8benMfvgv78tFg+ff2/GzZUftrytA9P+xcbbvr//+1+wwUqD8ZfLSuPr526GevTTgheIjKdQ
+9HFd0ZwTrRjAjfOj6+/f7HfDNqQYaHCchi16fjVPn8a1E2KTQ42e8nBa0H9Au/FjOk59h9uUvd3
XxuSLlvFjsaKy/7ya2ZtCF5aNwDVVP4KyPjBCZgB4N9XBtSGVHnMGWq5mXy5qpw7izaR2f7UYwkq
dm5810TAcht1m4i9bJRjE/Qv6Ayv8v7NYobO4BTGhu3SknTLQrm2sBWXeN877cS5uYnHKwOtsNub
lC23aXWdyw8YiIRBovrodsLdo8dR/csq7JBjIQQSzKbrucGAUtKuxQT4hcCcNECHnDtnDDIHpTI2
HMwxJg7NtZY5BX+Wvg6GvqoN/P5GvdFNrwByo0+IT8tqZksP+9iKzgJ3URZEgLU3Bq2jyzw6id/Y
G697BDFG0F11NhQWxGWLNMpfY4a2MWOTIvUizb92qjeibY8SSCI6KuTrDARQkzoh32KlAuEaG/rz
XntOmhR8UOwvijz/w535uxOAi0WdZ2mCleWXE0AqzdBoBT+lpp306qGLr3WMAjRdU3F0NffvV87/
bbspiAOHHeu8cv/pfvx1tTy+v8dt9VvL6ae/4l+75dlqOpfggmXxbFr5526ZG4t/R/Uw12zzofEv
b4lhOOjquO+oL8xZmvAvbwnKAAtSiGujENDIi/p3TKccFV/KVBKvBG/P0Wy2y18OxpD0cK1qkDj7
8Uk4H0hi/nDymvMa/OtL4K5hd80Xyxv/a23wU5WmFFVvoUHslzVBkQ/M5550eHRx6PhbI0QGGbvo
1zK9fiXlQVmERv5c6MAFisC+yPLyoapxMubZoTDRiNaTSXhqEKVeEVusDRTsZUPY7OxIOzp2MrIY
yQm6Q7rPytHyQnNWAmKo7pJCrqc6Eytfj/UF/09E5mu9lkFxsDKT+GfTYQmaUslNYfzRRfG5mwQk
ECoq6tqb+XvhTz4yC1ogfMZJe1sUw7ojDE72JohfjbwJCG2I+8sWiRASQk2JVtJnYOMrgICsrLY3
gxO9Z+GcQNqx7xZPit+GePwxPRBOt5JG/Vbr8YuiV17lSgKvk+ZWZxpWRW+BLNbOMC5U4pfLLNmP
Y7k1C1JogUkvwqm6NhPKu7wXS6PIVyzXL8j9O8Vznd+YHrabWR7Dai/e57q2FyI4Cqr9Im6XLri5
CdyLn067Mh2WBsTThm9syIgfF8VFyViLIMYLo0KyrDCm66cIkxGyqr0VAepKJiglJnGtnhowBTZK
yK523h9iiAEy4iy1I30kAVFvEScW8qqo3bdIa66iWf2vGAQNNRnxGX0KKzscLbbWShthjIwoWQXw
F1FYR1udZ5cukHM9Jj+karTnPiQ6oK+C2z4FjzQWT4McIV35eOwYzUSneAIeV6YqWlmUSDm7VK1k
ylZEqvTiWtW2STbzLqLn2nfOZSiPpMJeRCFSeDETaEI5nmUSPpvIkKvuPiMcgFkTEHQjupgUHAcN
5gs8C06tknxQ4NSj11tJwXjDhfWP6RDU4FMbwOYLudzM6KhbvVcVxEAHkQ+IgYoEfWvolC8Ej218
5U1xjXKZSmNtq/2bQ5LAMknVczgp15GmQ0pJLk0SBuqaUOQS2IHWKDi0SyZBobYtWl9bJy1yrxYb
cEKURo09LKPl6Zu65bWa9ehX53pq86XZqOgKbGc3KWbPcrK5yGPspwMKfTVpk5Xpo6stK3Strf3i
jA5MRoC2ywxiAZtZxoLxk2WAI06qJtp3ugN4WSGAt1ZEecZKyw40gPdaT+WT0VZ7/J1ioQ/pwQDI
nhflFqFLu7Km9K3rZnNPSo6Ku7ccgp27YEOFsTDNyyZnwmkNIKxya9/KQe7qjFlrlBT7DjVk6KB8
dGpA95UnFfDlGTHO+bZFNqAZZnqt2TPJKCdKO3SfUlEem96+tpQ+WZdmYCEKIN6ZEHjGo94Uh5c1
sbEqvvYS9ydszugcFPZLYIbLaDQeZYKI1QSVGUwXeYg2AZ53j/ndszFClywWOoc0yH4NeBeDV76w
K3EhdOVocl6Eqj94xO9wryAxJ7VAwrgsyB+iZDKOVfKAxPk56GrgnvY1R99TNG+tx8CFZsGkv0lt
e2Wr8cPQ0YlDY0e37rtkPYzN2oiYmyVQ1gbz3Kvdk8C3BLngqe7wkNjtoUgjOm8SWtYsbyjRjJIh
V9hc941/40/VkTQg5OGki0rh3tuT+9GZGP0aOEaJSdC0zqatqUhpB8uZtLtIJjdmX566sjjpmAiw
GHHXqkV0Cg22uWUwgG+EeT9FeHRy+k7TzEBFEXACLNBxqwd7iN/9qFyRIehzdBj3eBkj0DK8XmdX
UDKj9dBzQGPVWU9tcEMq9K3fAxmUaPcJbdrXSQbRZSZeG+WlDOqr1NXx0bsnyYJln/qSmoawiNy1
9ilrPVvN7jurNlHiQ9Ue8mtfHfd5N4GvVMRlo2OyRzRgoCtP7YSY7bYLvCRTcaqEH65BtoUCoFcp
rqLMvU8ld3gElsErHe5kJ31q3eGxdvmHLd2zOzje5HZPgUuK7NjL97yInqJIXIQx+RvZtFWnCtkw
6mGwWvySZNK3b0GHLyySQEZrHB/xCkcUJEEeErFzCk1n3+B/K0RDbght/oK53spqAEKE2mudI9nF
akRTcO6d7MoW7E5GB6fiaB2nTKfWHnE0lEbO6ik90rFYK6HjiMn67IcrogPT83UmwmGFOfkiVMxj
zamCpw2XM+sGE0EqAU7eMDKfzLjgXIYHY//q4I5GldJcmCZ7hdQPV5kUFO/MJtDqH0on2tnSvJEt
CWOQnJh8v+uBXXNKGRcxswPNnhN5umJZGM+uy5zIDXCRMK1MgXb2h2ZK7scsUtZoI4yt4qrQMcVG
q84OS49WWSgyWieoBGwH9Y1WPQl3PFYTJ960MJwXa1QvlURFfOtsdLT5yalTGnaxJrSz+NplLTAI
65gE+mVlyw9HB/+Yp6dKMe/DrEczog1vRm3Bb9LwICarxAq9oGbBl1esMdvKTr2wJDe7NtC8B2T8
sEtoOPlZtIzI10qcmZ3NPkDAqcjkTPyqLGNj6zTYiZUrh7Igcjjxw60cgBlN9qXDtWw0z7JVX91O
bZd9L97HHqah2YiV4K+CNg3ytnm2Zcf9oxG5AE6mJ7PQOaX6kHlmNZFz1fNgc/r+hYO0WEofiiyH
uLrh+B/X/xG6fgniVx2WnT+hH/dvAo5HJTRu/qP3laELU/4VaV4bfhn2AWCSGuv+p6L48u815Ce7
0O86DuaQc5SljiT7a5c6oV4xk1bHaIWbHpyPF12Y1+mD9S4f9AvlA08l4mR/YS7Di+w1eP3+1X/X
IquMW7BMIyCg7P7cIlsyziRrexZPQVItdbJ8l0I2jzIOjqUlieYqqY2+f0n1l5EWp/w84CFHapYr
/DWS/qnQ9TU/MOyMWjpb9NlGf4xXEYXP9kFZKX8Y5/zSl+PBEoZrIgmc5aVfBdCcPHqNAJ6S2iMo
3t4321ZfBtDwDsYfEkPVX77I+aXo/V0ksMDd7S8NQp6JXBkqMkkJDvyYdrA/j+VGHqptc6BXvoVB
CZbSPynd9q9v8/92B6latPwon+jWvuES/Nd/5u8f1R/EyfPf8c8GUkCaZFKp83NbpvhnA+n+Daky
XHHBismac3EZBP1PA2n+Deg4PSKKZogBxrz/+J8G0viboxtcpQZ/ZMYX6P9OA/nrKBXmJWZAOlVU
0oZhftk61IGjuC3umWVodoglSBkgOjUnA63HEJ6Nt3qCMQACNbIAP9508i1AiNep9fVP3+Fvjhvr
r1v6UyvLG6GFtXQQDgaDMb7AT9sAo+rHJoMXYOtvjq30m8yPk2XqCwPtII8b2TY3taiSZRCnt1mN
/BhMzNkHGowTlI25Q+ofysvexoCnIx1EJ2toj/XAREbMTGzUw/PUauAphcMrKj0bli36372ZVi8F
pIAOhYniRI/2mH6gLPXCKT+yXT/mFn+mp1hsHlIG+gqv7rClH5B1ReD4zHipqC+heOQ5hiHbbLCH
IjjYKcHGHO5dHXQDsuepDO9i+mjUMP1LXZZooPzqFJX6Juj191TUz1ZYkDZEMlMSFlctQDErHnlq
59aReh6ym3+DmeugSXOdIKf1O/e68t1LQ6uXjnab6QfC21aYCEVEfClPo4zn9gQFcFTJ7NwP0a6h
9B1xewSXXX+orVPSNkhREmwg6opwemTju1TZm6R1+Oh0GNrbu8DeCWdasz8g3bA/j+SArrJqYu8X
pUs/crfCd0DnkuYHgGPaQGpC81oqL5QYWAkbfqsKLGIn3Mte0a/MAPEe5MJsbRYGhq/CvYDOwxKZ
GWj73+SdWXLcSJZFVwQZHDN+Y54ZDJLB4QfGSZjnGfvp3khtrA+kykpmSEla9W9aWZWVmVKJCATg
/vy9e8/NAUqnGCcnud8TkloBVUvc6EUuR56oQYoe6CIPkoeAIa7j5rZpXSplc9fjeSKYmNZlFITg
DFz9hNYI+7Aur22veILwJu4qgEC6Yr8iwYNFE1truqVHjuf6NGigXZZ7USA4UNp1rKAST8J1PHAo
gbBl+O6W3WIJUvwYJxG0qOjZ9Ms7ZxgoW619GjurFM50lr6gcZykFZRUAEy0HmzuImHExlKioWnH
20GmudGv2NIpTEg2koq9w/EY/W8FQwir8GTw4TXALRSJPwvJsGwxqCjDVYWQIcIy4DvNoUPyq8Yl
QI6NGlAPSDCmim5uBeFyCCt8qALxcXOIIYro8FctdKPCXXDgOpegkdWwXED9HCEkM56sDB603iZz
RYYrj7raijSAitOoOir+XRrdVUJl4mQMKOaHkywxsuJ4l0gYuqt6URnxovKrlY1U23XeophanHEl
4vdJWYlZEGhH2+4Q+RdY1QsSqp1Vj6u56eSV55ePUeGwnBBbVhnEHIbyCOmBmHPXogoQ/kZrl7Z2
b/q7HjYRb7F0K0im9EuHcZh/XwkyvDhEKnL7kCJXB9WB79ZSpEOiEc3L5waoNYxyyv4VDxKyABQR
QE28heJsdMr2doR40XHuxWPnq5OiS9daGMxJBt6aVntU7XI1eD7hR2QxpZTiJnUyKerzzu3WSist
W9I9UXG/lO46sb67HgLXam8brwzwZlqnbIoxORIVTB8icchfeTW40cdeQq9FO6rRV3VfnDxc/nZE
zT5o8DCMmRQ1MyuG2Zb0S8tW56nbzMrquelGpUbOx4uH4aAahEXVun2UWJzTtLktObKZXXfrgpVs
vEXEZIYgB5NfWzQnGft8jr5Y4fBT3JdqfcqTYeZxAvRxsPnBNV75AM19bx0KRCYGRxiqa812dm3k
o1y3GHG9qd0V9LyJ2lrAMq4wcSR1xKJC8HQ/lQleYUaQ6m+6FB30CM47Y3H8dxCIiYAgKzN3va1T
VGKS2PR2RECrRCJtBWIUA+bBPzjhS4xpNpRhrNx17bzlbdHzp4TU2RD6sDP+VPyroupBQGwKUUiL
qJ4UHCULr2KJedKJfx3Q3JuEowV1QMi3SNa13h+GRqAsDQlC9F4T5w3x1gz5IJkBLaW8X01aNdiJ
9r2jqd8D32+ifmeCeyGBeJnggNYiTH2NzAsLia5C5Js3M4Amkyzb2IZ2jKLgxUuwvMr+dZTbV63/
KKkbd6Ta5ycdeQhdNvT768S5lRIxkYUL1MAnjbO44W1FukSClkhWwQivd+qlE207CbhPe9SsYoJB
+qmjqema3mtQdTNFcsZ4Nk6bTqNzxM9WWVIR26gttCZcNZ47qgWOqscPYu+EAkVA0PoobmSF9yLs
6ge5lfDwDjGCVJRfkfro9uLVFdUql5OFklZ7R02IfyxWXT0wysEqGfDuxyDbLGSpbiftHCL3DLyV
VehgNbTnisH0imemq7G0190hizdGkK3g0AZ+tvGd16oud0lET7Yjpt2B3h69apgazRLgpk4r8b2V
tlZkB+TPCRZHEH6pNqY6I+fDNazpJ5wOlqpsneoBIeu69VAoeOWTjwnTLuY8KbZMfuC9lQMhK1Cd
O/q2C7VrS0eEk3bhteQh25dY2Y0xUbpZqZKJLK2dCXs48USdvKwjFhAJCwfEFGCn9p2ETFL5kL06
lrUhxHbRGQb4fPXRCtdtR+Qeapf3JGdvdLo1IsKpSWKiZ7vbmmMwcTBaOI+RRak+J2tOuCdKJrqe
lUlDS34T2Eug1CK6ADBCj6wx0QtTtM8UIsqnoRj7I4HlzrK0PBsS2CcD1FHasiNIr3Un1iG+enxQ
E1v4oAXbZ8nn8Byn+V3dfzclKDJNe9vzmvV2jo5glukIMP116a/cyFpVpXnSoPWBSgQa4sNCypOZ
2scnC0YIgmnX6A5xFB66yLwVEcgcF4CceRKlstJoSXsh7RDZRwZj0l4dI8/Ipglj96Gq422YFjsX
V43TEkKYBXeq5S7QeW76WntvDd5VJX4JwTxp0pbZFuh+LEkwNxZmSa9Dc25kE+sEYShSoy6igR2m
64wTyaG3WaNvrQxmVhwiQ+GYvsRSf+joXbhjhmbDg1u3Nw0lnqaNrVjJA+BS3/Gu7OWhRg2QJTtc
rnixovPQlCd1VNKw3laWdO+qQTyxRobtyN8zjQQ1NVwadwiuNO55waD9i+r2V3MF1S0VO0oTbfzv
pXaAjcxnSWGXK5zxm9CNVdINzXqLFAdVAMkVu1DKNpbbrrwWrnJbnROnWvW+Ou95LjXoBjHxHjpL
LGJsSRr2auc/SG5+rSTPXkyb1z9Di1h7bYl9Jl0MUrGEoYdsq3JnBUODJqh3BUxvHwJuopLigK1Y
AnoufCi/knnIg3wuVTiIedJo/a7JA+YZ6adZif9DmLe1ay8tlPe14gPxUe5Uo7ztDbE0Gpm8asx/
dgmIKWylk0sIXptu6gaMn9UKhfWLsZBEKc/ClKyIuTPIGG2VSR2vMqQtXiGtNRDFyGpp+o4ackms
nKJnJ2nYiVtvU4COiMpiUpDXXd1iKiaCQ193rr4pCx69wp2Z5iZsbjWJdE2Qw0i4ZVp1jj3x9eAV
tzHwKep7IkBYFYtk3/rnhsJCD3exdqgGLLqoWMl5gflFUouJbjVgbFy8JAisiuo2rCo4Z9q2N1Iu
0b3l8ECC5iGs87ne5Gdo3TOJoBiJEU0UYF4wteYZfePCKtVnFMb3QWWvzRJWSFCQ6dL2a3yTDLZs
H6dHtMojNLRNmM015VpptkY5RR8wywdKeZu0jKq0WWWg0VguU+ccaBjdD+/AyfBRr8klV0r4W9G1
50lTr8+mSmJMXWfpm+ukhbbIkK1prVnGOKojrqpWgd84264CtRxgkEhnOaQr5z7X924P+Sa5kQfm
TCxcCIln7CK9Gqwcc+PIR0TuelLNbO0xq4AqinlWvvZYKRuPJGPpJmMpj7p5hMbUJTyXpDWC5IF5
31mdNhd6Q83a4hjSXnyG1Tr4GNWAJ1+Aj1aDadWhiofD4ypbtXuWLfdRUNYldbxTkIoOhC+OYu2I
ZA4x+teDZMcxehqYFsW8fKdp+aNZ2VcFWQYBZi4JtTyUptwZVhoraQbWiH4ZH+t7YW5VCpQUXoRc
ySvDgtDmzRF+TNWqQNobYt30vI1F5x5D5S7vmpUGqVXnn0miBysEGO4z3SyJ3dGQpmNqVdHIJ83c
JCpOQBLIFIDdMMDNdCerO1+3N61xT7lgG9+rDO6qnOFuQbSsP7ph9+4q5PGaLSaTMadaySka8pJ2
9tokvjB08sdBlWdFYjzVqUKmebylmlzXebToSjvZyeWwsvwebNGjK3GKKcoFOd57LZRmfXcf9ept
YvtbhXdz4jf85XCoVhxvrEHZx9Ewc+xbzx92FYACSdGwHWjSuchINsxZfGDlmaaYxKa90O2bIHob
KFgGeV8ozbXWaQTDD4cwuTbcx7DT+avKVI3Paf2QiEcFL0i1Gka/XR9Vzx3rmBJBp7/pLD6JXp5V
qimCxEWCupHRlZGXMDTJBJOvS6UAfpAd4/EYKKgp3Snax7Dzt6ZuPwVURqHwZ3oHPlS3wbneezZ4
DLkHAg4+P+6+2z3ZtllrbtP03Lkw9mCW53b3yM6zMvLvMfIOqQoIAO7vRtw9YM+HxoLf1hmwVojY
CIN+I/cb4r8py7dycLaRR5dquBg8ogBIUyuTapdbhMxHDxioojDBZPZUGx4JB9UaowQtBhwUbNMp
TQCLrn2AY2/n6LdBG2y7bFiZuUz1R0aqsyc7F0k7z4ycPvlDCSDrCONrmaXXjXtvi/cIEwecPvda
BCTH4xtx9Xbf6NcF63/YuxAxDJIPtHngn+xMXhqCIrfQZ11FePCw8bXygJQStXK4bCXpHDHaLn10
apmzjmOayUVrbmqYfgLXaxCcZUCz0iCDKczk75iVV7lF5Pk1lpgO+X0qhtuB5kIsXcl40hz5zo1u
+vpdGMfEpDDy7/LqGfS75Cpg7x47MGUOedqevDFFAavNvwYKzTdl+yvSJVP5VcpPTb7nGNXtBdzk
YcMvPxdhxUMRIL4xl6EzgL0NZ3lzmykFGOy30dmE9XIuD3gCG5k/3QpuJ+mbJB5hqG2fRPsW5vGd
GKqlYg8YyxtyRI38aZx5hxwyBrykglGon0PbsgAhhncVWN+6zBcV6UmBUa/7cu/RO7CYNrd2NwaJ
5ws5jb93YO3R5SoJbkE8P+2uTo2po71GiUUY+XCnuO8kAcwqsiICFE3Fgza8tv3BZYsdvecZFhvQ
erp7VxUtRYm0y2VtGYAdqcZRWDmzCS2upei+Rgw/YL4Qrv+e9ZuofsnjfKam745iLsvIoctyFYhp
jVJLgJ9VGMN7cjvRottKxbxdcZ5A1ws4tx+tO8RgZtDhSC2IH3ODG9pUS0cxNkHFP0T9Wg39xnGT
tdlGV5FXTFs/PnYU0uNvdGfZ6dYpWeEYraSymBs9RO1wLOgbhpK6iwHMsIlJSFaKt5Mb/RBbBuRf
VuiM3Fzfbd6ovA+9ZN/4ZrZvKUD/MT1mS6HP+vc95tt//U+RvPR/C78VP/7+v/vLyjdLYRBIAiZK
IJC2/+kvC+Ub2FtkSAwAmDYYMlOUP/vLBn1uUCUWOlZkSKh+/ugv698QAQF2YJtjoquBTfkvBEpj
1/ZjV1eVDZRQlgCmCZ73l/BaR6gAG0osZKBmYMwhUMmemHdybPj5MPwtVIZv+euFQL1wD0xlnK78
tX08eFaagYsXU0W4s1YGKVnbXwxTvriEfjFLaXqYZsQoQ+DNV6XmUGPX6w+/8u+64L/9EkwE+MGQ
lqEN+0sPvDOtsAnVkC+RUZOwexA/b2LDyb5QE14qmX/8KjCR/32dH+ruD6Mu3yfoUTJYRpT62jWn
YfmQZNoXP8jl/PDyGuPd/HCNFhe2osd8lwjVfCEvB2lbhweRvyQKpdTi8xt3Oea6vNjFvDCL0s5x
TCzcWoxiBT2nKpfzSB4OPUA9pgGfX+33t8/SYCkKG8DQxYOALrUAQ85XE84sNHdEWNbG9eeX+PFT
X744KM3pL5E5q+vjevHx9iX8PIkCf59SNiQa6VmwLVSNvissZLdyUd6JLKRbq7F9+DnW3AbiW4gM
xklSgIVY02sRL5VIrSedFDEOUZDqFTXdt88/5+9uBRZcqAEQeGQ863/9mBpQK0/XxhuPSozyoYTP
WBn3n1/kd4/Sx4tcjIZ0LyEUquEijXfqg4fauymltR9TaydMdehgfn459RcQ2fg44Vu3+RMhkxBy
cfMV+lGKFXgC6YFzk6SgHLXbge6fnJ1gNlqUTbQS1lZ1p+nZrkeR6JO6ay274NXgiDyQf56pM03Z
VN2D0nYTuXlnDrVt83zl0J/yHSJ0MfKFICM6pAmJX3Euied9dNSxyEo5PVD6XArJufXRdO696OiA
5xJniV4neMwyb1ZEvjpn2MfTQnlW01dfxzROGFIylZW3gaZCeK9UV561r7r7qj6o5hUUMmLulxHV
KXRktewWgnrVH0aMzjEGv9sl/gYZYMJgwenngBVU9zFXbvWYJJLvLZ8YYTbzo7iAkttt4+Cag9zo
38SnHRhLECq+ftMBA6wtRJWRNKPxFIkXr7gWGpUlySCjlbCYJjmaFEpXp0gPdenf5KA9GG/olTdt
yn1GhyRxqVysZdlvFDvCLEz8a9usbZl5Fthi/7GBj6idRHAlGn+fFA+NuQExzkwS6aj0FEQrnSRh
fVJRddUo6wvjIU6uY+2tk58TKV17SPAc+C1GUS5lvT2JZl64NME5ACraqg+fXDSZjJFKTSLSgRut
TzwaMpreLVFBMr+bK9XOVZ9G+h5sFJGek3OWY41eyNKCuzMxxZtrZsyMzgEyw8w6VzIOVJKFYT8V
MCi1K4mAz4Yzbxj58LK7iUf2pfHS9Xc1qrm+shftm+TgLaHMrglk4s4w0ZCe8Is21YuhL0dHbikh
6AzerTxegZ4Y6lvM05EK5UbAF3pQan6cQp0SN8OHpIt9PYBeQQ1rGwdLnJURZOI8kFOwpcEEQWvq
c+XM7U5mu877m5bzTqfNOCxDgcEWtWb2GttrX7+iB9xpVw1dDsl78bNzb4KBqm6EubWTk61vXRIL
1QIWo9eSetEzgrwPwvsw2kOZhOCE3giFTTqmu2i08t+UJl3V8nOfPQXtQg5XOiigir5N4dxU3qpl
4YKAIAMM5YHoyL+u0CrSU0LgSSVBlHF3Bo3ccySRaO2r/XGkq9vyS6a9O+mzIWmzwn4u5aeeYG2l
3OsQ7sjaco17LTuiXlwTL09cRjoniaYMQGnmiKJidK30hX35Nfd1mglnTRFTi4MnjipLerLEIbQf
eatpt/Tzzxee3xUYlGmKLUONsxHe/HUx1dvaMxOblFyFpDMx9vm8Lxxvv9snDZnzrqKouFwul2tM
7i5tZnaVQeIgzzlh3sYHl/geeiyff5df3H0/tuQPlR8Kho8bmKhb9MaIYKfka08TbZlFD0AvSCbS
T/WY6uj0pyC9+/yiv/t6VLp/1DU/1DAfao5KcwJdcdmYO+bTxizgpVNWKoGuXxU3o5zjN+Xmf0oA
a/wkH640IExNqoAr2SvGLlMxG9bRDM7MpJu829Nqcp9MHkGGEx6LR2Ryc+PM69VXrqhfTLI/q54/
P8S4b374EEkXR9i7+RD1pp9enWzi2Jvpbv69nhhfPJn6+OhdliM8MH+UPJd+YK8vUX6nXOqMRHrC
afo63YP+ivfO0V/6S0Lf5+p1N72vJv7UmJFfN7lbraSdccA8PznoU2VyU08enji8T5sZCNQVA/d5
uc3v21WyDGdEqE2uv3jWv/qN7IsnsPVcr3R9PnMxgxO8hhQ6NydPTzDvT+/N5Gj8+Gn62WM1r2fT
w+o6/KKO+O0r8LGMuKgTZQmwtVLztvF1N7AhFtWu2iQr48rcNEv35vNnfzyy/fITfbzaxdcVbuLG
RCWCVphwBJ+AW5/71/me/FQ8c2QVzrp5tST2eom4dBZN9fVXz6MyXuHyIdF1Gieajm+c88tfn8cq
161S88cz2NQ9ANBZw7x8tNYv/saYPWbTduuRbcKjkG6lBbGxEwgvP2Vnf3sK/O0r8fEjXCyheV3a
juryEbDsT4oFwZZTMqIm0T141XU6K6af33QxfqXPvvLFKUeD5d0rAdfbP1zdTo7J5HBdf/EY/f6H
/XBbL2psX1UHeKo8x9ksm5Xzev5wNUw8flZndsRTMDPGpeZu006+f/WLivEJ/eXr/bkjXRptq8FK
fRMU+FS9UqbG/spdOjfdZhN8cRsvBZE/6u0/L/PjY3xYyFxDRKavc5lzOHlyJ+/3j98//51+tzF8
3PcuVkq/yf0mU3gTbSRbWbE0nb1fY21ImJ6eP78UrY1fbhoCPeR+JtRkEKKXm2yf9I2gTSZPI7Ob
C0a22xSyWFHZ/T4JGQb0fUxMaTpzA/lZYLmfQuTY4vNWRLvr7Bb2UnrlhcytIZNFFeVe3U9rn8Gn
zrzFMdlQdG1tFdk2c0ecj6n2k9D1jXkTqVNjTGfWm5uEU2JmfbcQe5TtlWq8FOXWr+/AliTwOyQN
Qh7JtsTyFnSA5mEakWqSLnRUB4kv7Ux7uE+dCDd5aG89D3PGcezxQulydTY7aYnI3NenEQIAeWmB
tsM7gRlJkglZJSLImPf4NKs4mDkoLdTkvTRRx4PODOpb+qcdqWRdQbQRU5QBdHiJTM3Q/bVGIkV/
0jsmZ/azm/dk1lFfF2TzzRElLHRrmDBdpyMLS3EkvSkHhRzdnOjQDmoLKujcllrA4K+J0Kk8UbVb
LsmwcExqEnlNBBYGNqtNYgSv6iA2OSgiVFU2iPXYPUg1pBk0dbC+abVn/jKPxb0kSNzZeHaz9PwT
X0sN+1OnxTtMHHvZ5Rs3DgCYxFwKLEaAgEiRt7tjLLc3Kdkmnz9XYx/vs3fxx1L04SXRu0wEucNL
ol8hFZlYt6i+JtUKTCJh4csAjcqBWEBAnBPIavEkmkLfv1Fvh6O2N2fthOTbJTa8rb5G2LcwvuiN
ffUGX2w+io0On3pETJ9ul8fdzfntiy//283twwpxsc72sdAr2kmsEM3MXm1ZJ94YOK67I7aslTcz
bhBS8h/kQktnlVOA3JPQOw2m5EzP1Mn5q4Xxt7XFxwXloiVRFn0ygNJkq7t2rWm0Ayy/ACF0DzUU
zNRRJS14kp1hQiR7Z+5OGzTeSGqMSTBxF7gPvrj7v932Pn6ci8Yhz2OuyWNdT86Pt/YWDI07zB3k
T9H6f+xXIVqj+BR8VeT/goEYF25y1ayxSWJS7F+sq3DIJAj/tsx2W8/xEU3BQCxY3WbMnOfFXEzn
/eRAKHg8cebOz03jHyAxJ8+C5/uT9j8ayOr97W/b/z///s/2v/1NBk2k2sZIBqJrbPET/PQnW9/o
g1tsRDb/q9Ht5xn9o/1vfkPJZKgW3mW684pFWfNH+59YPLrPtOp1MPxYzf8rf/Iv9dEPGDrpd+B8
YG0T2sei9mHR0ryKgrCtRvU474KrrxnuLtSo3uKd3DWatmrCGCpwLWahlMeLxvpi4x/HFX9dNvkE
mqbwEVDdGDot1b9+grRE+VPZDOtzV3pglb/RiC/yFeWOecFDkYpzmHon3fQrzELVGQnvLO6UbVz7
K5wVcxefKh5rvMqIja3e5vAQIKQw+ua9lgLiQpLKJGArKRYGaqeDjqdM1xoSq2mdgDYAshYW14bW
jEQ2bZnDslMdgSWK6Lm6Mda1R8NI5c/mADi3kZ4zB4TCEJKkEkvEliDLzmViyvn4aUeSmJGSZsLk
d50QQ+qV8rJIhkXQA4pBQYSBEj6uI2E28g26cpHYp+phyORTEIZXpVf2UHwA4CtNgdofyVlcREjy
RCkOEaJdEapiUZbxFZPYMVbLU6ZxY5zwIlazFJvrPJGUat5r+VXZDQ+GI69iM7zHO712I+TqYZqM
qkpySHUiV5YYweV1GrctlmaUpEphr1L2akhg3Tal2zTt9fKQxsWY+ul5M+Q9q7QR1YwRy8YI+7Xm
kdBkYUgz0JJnWk+Duw4O+jAw6E37Q0Re0KmK1CfFae86Nb8jyufUVJC/OyKAXEKahqpAlsAY4rqs
kX4lb0JWz4SM78i0WMKUu+J3Igi+XhfOu1x7JLGLswbgqbOH7xJ+8lkch4seEnRB1xLK1qwR3vem
I69QSaQHs3K0bR1INfVSUxIM0aub0snCuRHZ5kRpzWksA8Ax3Udm2bA3cGEX/UpQME7kMsayoD3I
cNAWWp+8B2rSwujGlcalHluwhwBPz3gUN7aE8W7o+n2m9ktHpFOP9jH27g2yeI5Per/p6URco1aU
JnJbH4Kc/ormFs8RIb6lhrwmbARs7txaC/DD0wzfYy29aI0BIM9cSLUnYBQ2yKSJRsgLc+qRnhhS
EAa5H08IwromqWGatOUpNpy9PiiLwnDItqG7orQnPc3mutkVDLaDQ+ySBiQ8XIOqS2e4leJ12aKx
Qm/Q6mOShbtMJW8uGR6sjBxam8nDlHcOiPWwm0UyKvE6HeBp94V3dHqFig6q8LQt/OuySHe6KOg5
DwsXLIcMxUSv8bInJhqZvo/QkPnDGz7bs0fLUbPowyLP8ApvTGtnUt3e+4MxJ00284naUopwotnx
qqcgdIQ4SKLeJG69diRlnqIXd1viDT07wbeX5AZYcL2sV4M6ON8VKalnltWrEcRBwIbq4NY3tSEl
JxcDxClq+uQQGiSDZF5BpqMjzOSxbariOcCNQrMkqbTXzEcwVVtWsm2KEmVjr2PEjZHl+6VfnrPh
Pkhwb5AwFM+NFPF2mbnLOrdOVpoTf5Rdm80ZDtg+NDQif034SpLGgQBgTWrdaSNxoAyPTf2si+Sq
K17ygDS4oiJ+HJZNanG0yFYOnXRM1osmYmO2gN02lXml40CIIsw3GsMDLIihph6gX9DyL1+Zhqxy
4MlOSAtcj86hhtdUdtrOZAXxGE/VoZ6eQPDGe5umy1QGDgDLsXuLkjRe9L0cvmu5k6591ej1aYqM
9M4qK7KLTXmr+WDcqsCnv+2QS5R4BpLtTgYXWySqtk2ixnQnDGiMiUFNX5Q0Dd12r8U90cbAi5kX
VDNiwXph4Hng4e9tdeMRvuIOnKvsxpwHqXquAZcXdf1SaJxfY+8m5PkiVAw2dG+01yXULgGtdpJi
JnZMiFwKjvu8MxbO4JGBdK85yWnM/q1D6YiOhQ6za89KlSKawJjYlw9B0fogCJk1oLr0JBJZeNIV
z28E2gkYlqZCxJA7c4cKVxBcVkQZyNLcWScRARM707zj6fBTHQcyvlWzpdsv8mqrRKGELsoA9930
xkz3bbGUswL+VDWUx6D2vLmXhLy0qCsnmUpLPCpIElP6Y9Yb+dGMpWbuauUXbbXf7adE3MIbwb3G
Ofeiw9IZQwgxjcwBS1sgBoU7l8x6c66jwvlQ8xx/dhk+OlAvz+zjxv3xQhelQ+ClDYAzLqQh+hTh
g9oEi765VS0fFz0q5s+vdnlop2nM/BK3qSFbZHVoF18L4a2rZSlk1TI7aOAniWisDeWLr3R5Shov
gnePmSLdfYxDF6eYOGhbEhZJ300hLaenmkpEbZ/A0hNUxeTuWGBH+fxr/a4A+3gXLxu3PsZDSxTc
xb00dcGVJVuWsDlgpt1XZ6Kx1v/YK7r8vS66f23v2qj0uVI84WiqHMUSuPJXgVQ/btFnV7k4aJpg
Pcp+fPxIJGT/foF3iAApcqaA0cBNT8x6PaAiR9R39fmdVC+/3+UTcvH9VNv26LHyhMwWi5d0aRwN
EifevBf9wJE7WbnrEXpHOMnaPJb30sLYV3RAecEnNo3wGPs7/7eYbd+S6fXsx0f7B5yEMNtymz85
Cf002/7tSejn3//jJIRqCdMmnmrZGPtuH05CHFIR1CiKafOK/8gH/+MkRAoQhyPefdKyxpwe/tIf
JyGMthaGYCzwP2RQ9PH+CyHU5YMr89JzPLMVbN8EQ5nGxbuv5qkB+6zNplqgpv7cwSZwF7k5xUij
uuFeCgzG1mUqrvTYQBcbp2p3q1dR0mDGtP2TVRIEM0n1aMiQomIx+vkM/W3n3L5Y18fPBz8bSZhs
cAe5I389J5mFSfVWZDltuaE+Jpjq6KAoefPdGTJMNIGWs0ubBSecZTqiSMJFXXvtPok992DUTvkW
FIEz80QISaMI/DiYU8Fi2up0T7nr235oAcnDpA/CXrxFRMIugay2t0mbMhOo5HCXt6m2bzsQ7nKX
BdOG7ip5KcSkkJHbpYi6ipBIjM6ObuTME6vBbLZaTmmouRXSS9faFR2puMSutgncNulVCw2JhlgW
k5k+dKlD5R01ePFUZQAs0EPq6KaUP46DuLEGe65lwrOmvfDKTQCfXmA0caggKbZsCKizmj7/pE8k
7+AGUFKzjZuCx3WJYZ4Ppq7ME68jb0InFQ79EVk6SnNl1o/oyaXntAM95M77QHoCTTXrzKAhKnWM
N0nnWDrAZ/XxlZLVd9251MQ2MZtrr1VXNsVaUYfJTEHwjRW48LA4t0LMh8J709y2nrSFNTcoKOcy
6UdhCQeqdtwCYKpnLP4xSwyxX58tMefnKHpPypd//W/498vMj3/Hf/SWGkBi0MS0W1TQ0Lwo/wbC
Kd/wrquaLOPy/7Fq/Nlw0b+NmRvUFTAfQamZlB9/LDP80Qg6JsDs/7HMXHbkWP1GuRjCNBPqAKEb
FzNHXdRVIKmhPG3NQ+mFd33gmxucwcVE9BgkROJQyDsJLQjfaRGJte/YM4GAB4IgBp2Qll5Nefco
HQ2/ECsbydgKUC8uHVLsCr/+9wTtn7B3wcf+/MEq3t4/eaTGv/3zkbK+2QKX2gi7BprDRvWfR8r6
JiPCZc8QiqyoI53k4yPFRmJZJrpfW5ZV+0MPT//GBjNyIpnCQjXlj/6LnUs1fqnEVYUOI1v1yKkw
zctBeoJpjxONlE1Fk2gLRVQcaIdp2YVn1/evuthaohtYlW5pEL4s8CCTfDy1JRdLQZxq8IWkjRrb
6iqrb0rd8lYRU0VC4FTocj2dkSyrxwCy6mRaFVwmPfwukYZQWcltpqftoo/kDCcTwyeI/+6q7ADy
VBIPoucML65bgqplOpS7Jq4TZeFk7V5NSjI6O6hQxG52MPimvRY94/HbWTLdmQRUsh0H1VMjBR1m
VaJvDEOZkLNwNMoML2EuovvG19h47G6DaqpZOKE9abTvWZEcA+xkEUfZnV6b5lZONfKrWwsdmHqN
0L+dNSX9ssHXrnOpdudJZu058rfXLhHrZyKD9GtQplAkRlBbAW1vMBpnEg8qh7wyT+ZpZz7ZPo2P
SIYrATMPN3DKLpMf6kzllD6w5bituTSVWoHQn2VPUqbFB8dzsRGMWeaZ8+joJv4Txm1JjqPT9btl
5CT8NbKYymmtIqhz6+tE77Y9MWi4UWFURUST2doU4x/Wrq3d4qxKpPeAYFFf0O1Ium5OAMKVpDCs
JCir8L2VJg9T23D1eZ/H4GNNSAf2XATkh1mjgVh584ps6RJwZJBBakX+gTgg0rgV5aSpzonWIbEf
yqTqX+M48RcxaFfNZ7zZkFtQ2NrKahQLG6qG8auJk3tSBGZSSYZP0GPvr0lDXfuAWOn2kbKRxTOv
rsHmQWsY0tvCOsEwvpWle/IQp2lbEUYCRqIShN/A3ZYbmYaT1+cLA2+0nr8Rv5PO+wORQ1H7ZvcV
9mlMoPgjPcGgEudpOTypxD9UOOqEyN4iUZn7JPeKrUKykNGSwBHV0dnHidSXsLBbLLJEGQ00OlYN
WMnIFMdQBjbRebsykbB+Sju5JvFBqg+CkPRMrrVJEhAZl1fKthv6YpN1/U7NxIuTwR6rCUgmBClQ
kW+2Gh2VOkCTCGIwsMR153HoqVuJWI++93Fzc5NNcAGkFpC28n/knVdz49aatX8RppDDLTMpUZSo
rBuUUmMjYyNshF8/D9rTc9pqT/vzd+vyqbKPZTUlEth4w1rPCspXO66uKF3uXQUP0Q33XB1XNe4s
JwZWG4rxSQlmBIPWksdFrjWW1I+oyNG4EzDgJN6mAp9Qjh6/BVctBg+LnG4P+3c4G/K5X2VoLwYz
J6a73OEzz7eVZZQY9AgSCiBEUe0S11FOxl0QQlOfXPKgdW+llWQ92e02Muvnuu+NreYwJImqrW/P
1iaT8HAGcG6ufesEzsxpDE/EuWFnqo6wIZH9CjnJPfQPUuUi8VRpxBUGBrt9c3zNi+LNdBLIbq0N
8y+u6qUeeicjacjiw6w5xAPrU0s86OTrdEW9ltDvRqmWQpM7ZUIY7hhlx5M4FKVl7asuZoCLayeO
SFgZYXMdclIJFrqejsvYGnZaWahL1Wc3EhgBqBBUZzV8wazCOjM7YysN21jWOTvmYoi0tfTs8t/o
ybdGMME1U+tdWM418EmD4W5NNuOUB8uBLjZuRL1OJ+In3El8FNVza3ZnVOAX/SAXNUlJQYwq142H
kyRjJq0q64N5HXG/PllCopQPbS0InzVJNu4a+64ENnmh4SzwtPo2ZemuO80GliQMxIwtQlDfTOn4
YflXqQMKVAZ+shpdB05nEki49WOwSyRR9Z7pWRA1ZOjgmMuTSD/kXpteeLVsL4M639YOPvF0Al/p
BnH1nuLXTpe2xTA48Uf33Ug5ev4mSuDrXMW2dZunHR2W51CWfe1dqHcDxchUAgCqLzI89WstkPWy
Cc3bHKl4aQyXUpYe4uY8/Pf03gygflu/fCafxW/ql/m7f3Telm5ZDij+mXVMnUt1+2MH6WENmMdp
NNiUuTNF7j+dNzld9MMYjf5UDZMyjuKYXtnyYRv/o/WjNdOZ/zyUslhRcwlDt4KvxXDgz11tKmRG
6cG6Cajtm8rhFnWGc9IzHnp9Lg3S1enzVIky0AlXVoMJlzSyC1xWxOPR6XX92oV7mDVowZFSt7H3
1lfm84BtGgMz7F6HoW9i7kfNIdgs0xFS19lmSqcU9/R07JPmBYxOsctTLn/Zc/iVY3UfOD26rVp/
iQdtHcp648V1twDucjZGdz48fBpfm/45WnSVixePoLHIBBegvnk9N9d3WvCUockvu/uosu+AeImF
1hVbaTNBFJ3iT7To37Mq6hdFFR/AYSwnWecr2xAvOtbrSVokhvJ4rEzv3DusOVhfLl0DjEMOz7Np
CJTNLQQ+ZT19dF7xaWbN/Riy7wIksE+zaUBjO/gzmMFatBGz7Ci9a6NidnHzWJ+kRrPcGfdN076J
Ju92+OvLpeFPxETpfXgQnBjQej5sv9/rSkiInu4KtNQ6ipOHSVfrQGiQR6wNfxCUD5ztVJZI6Jmr
mec4H496GexkOdFotxrQZ9df11nMDiddjk21LxSBjkK/9Oru2LfmAZQWbNwORYxnH7QR3n73Vk3u
ySBmtqQZmjSyIcPqorHae81H2FoOw36CCLQeET6sstJrnlVi1Dtw1K/jNB3H6rE0fPYqt3Xn7z12
MHFXrRwLsn3b3ueVufIDdoNzvEfNXLKccCPFp5jn9FJKFa5Zm5IygFWimdzHrp5IAVPafGIRyDvV
utpkkRqXo9WBjRqKUyKQfrWKAYPus69hXdB4Y/9c9lq4LsWBdDd4QmuTROTj0EQ7q5aUApNx1eYl
QVK9c7L9/CO3LfIxRnsiaU3We73wjdvE6NMPJ3cO4GTeIoqojmIqq9DjztVVF+Xj3nJGd1kbLkEQ
FGEJO18NdsEiLR2PqA9KtdCKe2IF4O8i8+7ciMtnfFeJSckArU33z82kn+NwLBdpE105lIM9oKqI
8lA100dJuVj1pEr0PNB4aq/g10L8HgK5jBqgKpZJZe/Y2m1m4h1Ixq64TSYtZZuUf5ORfZYB8MQa
SK+f8g++TWB0EFQLrw+PeN2vIWm2C7/qH3N2KHghAsqEem+XdzmhNoaWpBcyIafP4OFgPof4AQCn
AeCy1I54k2RVYXlfErXLjqsYN14nN0Hf35d5A8MGMpldWKvcwScQ196GHCgqI8CcETO9jCoA4IUS
73b/bRwVBwt7SrhYA5Zn/NeErB1aY9PVl2VEkkhPsJmsm1srCdiKS8AvEw7dsNlJ6vjRDWFUYNc1
UMwNI2IKTAukGDrMuk2QYA53lejT+Oj2FhheFXziAkdLZ10LjUTBIJJwFgw2xrWD22QoxcACQkLu
DDAhmcbC1qLhUSLg2igGlGDLDA/CWrkjRfOIyslYWCW0MUm4RxPfj4SLeQZBOeGbKYJVlfYfnOXc
1RR2cw6NEYCG4zwJnYcpTJ/6wTp6XTK/b8V9PqmKNB112w6g7EZ9PVnFuuWSDuOemFtMR+XQfup9
JmAh2cUlMYnNRvYA02Pr2lJlvBSDg1XJw7Y0lNY2ixUf33hlmtW7kUPKsjQmpx2QCF11R1Pml6oe
V0lq3WT2ADddfkt9DeNJiCehFoLqk9F97DjttnXIufLKjCoyI1lTuf6SG2CfddCuvF6As/2eTN05
72ksTxapSP+e+ZrNvOD/HuE/fCbZ78Yg83f/KCM8zBvMNBgymOY8L/tRRiBywgKJzoZawmWGP4uc
/lNGYG2mXjAY3+sAM6kA/jNZ4yvYJ5lt86cS1fBPxiC/zsdtBj4GNmaXcsbXvyyeIN+lRpRbQD/Y
32u3sjphoHGtv6lkGfn9UrEg2woY9vgkSzBNnBeVPymm6inrGrNDiBLbID1CSUxrSiqCURAda9Zs
BorOOetW+BbO4QlN8VnBK1gYVb51CgF3C61SnjprWxNwBjoPZELuXaL0aJe+yB7IcHhjAvXCc4GF
fwmpqfVAx1sFkd4C8kfT3vR+dnCYOiz6Sj5CLrss1FPT0m9bcjli8Yo7nsxIdgjNZlfQ7zIOxlhz
bggpOrnFuCw747Fvp4smpDeXZncIcmYdRWAsAH3fVql8qhrtys+67TQ5pKC2zsYv9DfHrsKN6WcZ
AMyEb9R4xjQZ/8Rz4b3NCIzt04pQ+Cq7Tpv8bA0SfW/e75KkJWxQiu1kVGSnkQfo2DzoE+FJmGLD
nvn/1TjhJLQCBAu6Ja8cYoXp+SnedGx/jERs8kl1YhxZLhWLwIeendbFwUWRpafNbW5LGMSF6t+T
0nwbkzfJlr4EaNRnwMg07b2dvItopv2lZtAco6LbG5p/53NgPKhZiSwnykEv5CfLUUpGolqRFkzw
JYt8MpirwtxMHh93Os2poWlIhiIqlho6DZmAbx0Y/gJQLNOC4AZ11TPw920wxNGrMEDFh27eXtWu
QvJK1ZiRMcFj/1rNeXANsZ510/CqyroEFrh2++xYGjwb48E69527naqRUZUgtKqoUfBMJtkLdPSV
NzwaqFgMTRuvRZxdqNIxbnobJVE19PeVRnaPCf6fT5Ooun2syo9aUv527b6yi5O0/RUol5jkAQta
UUxEzXRv1CSsRyOw0rC5Rli3geAVgHql6uv1xyyzb6FmLvOxIOezNPeZ0T1OpUlwMBKLSrXNylYA
acjTxkMZ8m4AbaWCR4MmhvpgevrWsTIyF8IC5j0c2R3WynVoyxuVtY9j3u7n6IA07G4EwPdMeneT
l6wSm/zooqu2BsoR2Hquufc0b5k0GHUIAS2h51Wklg7eQ+TbHzVgnSwyDXR1BVFFRIdEJAolff0e
mOHOncKHfqxWaTAH1oYLu/YeRe5u6Iq2Tpzf6CMPvik/aWGjVqDfT5ZGVVpAKBcDPA/yCnqrvksB
2yVjcjC8+N4TI/5colUzb1GaoKFhzW1HHRCfP2WnRMWPsqz3UjR7PUZWp8kbx+xPg7KuUXyKncqA
0Q0odhxVS4iQ8lmvc8LLizxdKps0FcUiCmqeL9tH6n8od4azCgZgSRqJvLE2dVvdU5vIiNE+5Re9
/axyA/hkiaC4ttZMMNaRH670zH7lcAaaJ+G8p3u9o5ReZI05LXyXKzKliN7lFbWkPVnY080qWjey
2411DymqDKbrakhRr6fBKojybwmR8ONUPCRT41PgmOBMEvGYdAbSx9w/Q1z4DHvGJAOpFgtPuqQW
2LqBkAa4JtWWH/orJi4Qj6ZyXDh6uS4r11l0xOeQpFK89iGZtR6hBzo/Qj7x+UbGqp88eICql9eR
3iNhSuJk0xlVvxkcaz5gqY/sZD2a9bmLu+azLuhqqPQGP98ZPQVZ2fvGAhVMuW9N2K0lMbm1I8sb
rw6AYGa6tje9tCBt1rpjOR1fKiiJVRLKo8WkDxvKIDYJsDvIc+klZt9FZFM7EnVELndgbXu3fxCu
cxZ+vtQJIxgi47p1rFeYbKtaNgelJ+8Q/XlXO23fJWFG51BfuQ1aV6Y8ueZZ+yZE1DpERKHwSS5k
AHGr1vp8RYxnASTK/Agz/dhpIR4B1Tg3YeaFq27uTVhlfXMnI1yLuW+p+vQkan0d0NDkNDZp1NEp
mKsmq+9tGp94KFewbQGMufvBuC1oj6bq0XWHI6X9azd3T+ncRw1zR4VG65QmQ3Qy5lSAQWQwfHgo
bpnywOizslMs/Cs/QLJXAZz5qf74C2ERxcKXmQC8FKoBA6MYdYX9ZUUWZG0WpCkb38iGs7bnvIxD
uUnDewbYKRO3f0dlh6AcLvhP7+wvSVoPn00r4jz/rLPX4uMvA7WY+fz4c37UeC5zIrZS8198yfu5
xnN9G9Y5sxqCLbxZk/6jxvP+S2eMo/+PIN36eV6EXB2t+lzd6SDJSMD9JzUemp2v1wY7NhOduuvZ
lmF583L35+oraxVGoonFfpjwmHaDQ5WmlxR+B8OONl35ERfRPpuSjc3sg/yPC23oiPuMt8jsV5yD
T2Oi78MJbRJ86qJ4FoL5rD4rkiFqA/HcVMFwxQJojxhkzQL2OtAM4KXgF7ndeegxgkGcXZr4Jar0
sxxZC3WeWCQoqEeDZQx8mFlZubZLZAauwuAPABHWGsP/aelqbJ7gxl3oFSQFcNJdhubcaNJtbk5A
0ec+ydcXfWxva9u6DuoHGGTXtUOUh2nfE/q3UPjup6ntlowGjmkDymJ072DviQWBVhzriuF6DToq
qdXO1rQDCsOXjjlTPDI4M5uaQC7aYD34iKbyzXOavci9F7Ps9+EQZy/BCHe0cFKkyW2pwFLJJc/r
O+FR+Mgq4kB3ptus7x4Km1yPwaNdFk957j32gbkJRMU3t9pjHIPXVZ1/rJ3usoHGvawD5GBGZoIK
TMW6zBQLJOHvnRzBDCqS6gmm8lWE4NSZ53K9Q+NrkjZLNiLz6+ElGSSx58LYetq7IVYGLflQgda0
zlMU3EjDZqLWPkedBBIn1HXt3/q5y5DtwUarUvaKyDBoCo4JTVQuIr8IF71+hxYAhJdD8RV/qwjP
UgP8cm280WIyXV0WZGZxmKcYjg530C53ZEWQr0xd1hQQu3mW+BVAA5+5UimM1zhX1F6ms+qLyFgM
hgV3Qef3FneULle6cZfmRbQcoHCjBuGx0V6rvFsRYAw51cfUNqChZ7m/smjhh4BRISlF1SgP1QjK
Lxx2AX/vVLaVuqIs5gthXZwTz/wm/X7lhgQ3uW99B42BjIxjm9rLsZRbL6XgbPw7lrWbuqSETmmr
J+mtc+lQZzib2GbUEeitWJBwxYaljXQQ3AOVlKsuHTPZ9fEAGZa8tg57g5Uc0qYlp4vU9z7Xsbkl
1o639myP0SZVCQNMNcE8Y5GboaurjJXNGmg0Efv1oBFFM6yJFzrrPk64pG2tVdlqzaWlYNxGtgc7
UOcKnhgHLYPhtfP6U0/CcGQF61BT8FWyS1BnlxDE2Zw5h3nIYmfsVOfVIBr0ReWAjE3praK+hzZJ
+E5DkK+Z3gdCbGIVrzpLB9uizC13JlKi4WhU/muRxtuOGnJhRuWDGOZZBndZnTH/7Aw00oBGt5aX
vY5pvBkxMZrKvXfcoaLaiGHAxVJZV/Uo7+hzgFh6WoAAFopiKrEKGM2hRjvA5ybeOno4vN/FIhPh
SnrmdjRDj1hlyEtop4hHj8RyJLczyeJD6EWnouwQQNtmykFSX2tu9EJNx+N/ShvOmyzcD2HD7Blc
Cih+BwWayRKv8CrvVHR8J7olNmrhJeUECI0aazXRqZukUvYiD2WxEzKMtn0c3Wo9W3tWndrK0Ef4
Mzl7Kem19p6NmXEM0+TO6ttLo7VP9RTeT1m7TZryKh118H9p0SzS1Mw2qU+UlOEvfbx1TcSrJ5A2
my5z3vxpwuat19lSqeE8+VNOmEA9wHF1PFjY00JDUzd2/BZjWDgrW0Qfjk0Hwep/DDoAK5HihEgS
4Jn6oRFPpfCttREyI9M7E7FmEI6bzrPPXg1hZIzb4YC3Ya8LqW3YDs7sXLe+jWHUrxKekiM0mXVf
6rgSIfKtxWCKdepLbeuaKSCSCAhqx4xYD+Jj7pEnwab7HdHx0hmzRRVUmNM7h+dES3BXSRYRJLBF
5k97VT4ZyrrIRaufwtjEM18F8VKr4FtXiXsb+YPLQKvxT0XTlH8st/5PUeAv/m/k3a5lYudndeOx
kPkyjFBNrbRyzBVBX/sqIe3QO8jyDrTgTOnuspumuWOc/FMR8f9SnrETMj0XjBvlMKqYuXz7aQDS
x30USYurbsIWsZqi5jPOiwbNRbZh0rxw7XIJpOhv5i6/mLb5TXFs84s6xKCQmPvlwd/XpG2TBEiG
bQo2HOeVcSXt4Vlj+BCZ7nsXhFet67K0h5YC3xD0FDoQUQh8QZFOPodgl1QjTyhZHvg5IB4bFqnb
5ONuyqdr+LGAD/qCjakr8mVj0GbDVbcZFCtvBUM3hhckm3WXk16ihRhQbOfeIX6qQfSHy7ftrBsG
nWrx+7f6O0Xsi5oaCW1gOXOAKIF1X37rikw4FWl8vhYxcjdaUjVXjttt7IQ9xgTjFugmIVmmnTA9
aqpT1k+73saikY7hY1iGYFXt5FgKc6u0gE4gp5fpdFbebdEXWxtF5PnfUUzPJLe51P3NmDT+baLQ
H9/+o4ZmBGri67RsaxY8M0D9sW3FZckM1dIZoAJc9PjKjxKaOhlevkWlbBkO61i+9GNM6v4XikSM
k673h/jsH5XQ3neU+ZdrilIczDkGUia2X5fxYa63UTP5JPao/rHUdQxZ7btNKWUCjt9iIiS5BWXN
IrQtBBJGVW5NdiFRjaEt0ZZjP5jLwSwsNDXEKOSudWSr/DJVtlybtvYh7BTCleMizkrH/D2zm+Qo
ICcs6rTU9iokpCVmT2A4uPPJVwNq7kcjztP6ZiyaEjBYEcJwM1CBKbJ26EcQcqhyX8gKk2DtXorY
pKibPhgK9PhMisFeTmFLKKHgnC2bBFtXGuMBUtp4qSrtTuUfLoVFGtWHuBObakpuW9HKlevhIjUN
9Th2Q7hwuwEvU/BUFz1WHXRBVTHcEZm3GpMcBrJGXjWg9iuQ7+EKgPRK2omxzyMKdeVtZIlRC08K
jGAvktuMiUackzsZakyIvLJ4I5mJMi2yoffGkI/cunt0SRrdJ2NxH4mRwtpDcDKZ7kXdZdtE670T
Xbd/mej+WoqRLNHitsVrys7lOZiX1JEb0aWUGwIrZ0/TuqmqkwjtjRy0e7Q/h144TIfivei0Xd3L
NwtpVZTkB8D62jZoHLnIBdmsRdNT+RjXuqV6Kqnpwk00lri8hzM026j1x6anux9Eg1QpJmXEK4PD
1CdHvTFPiP1vR1ecpGludJsAqK7r1sVUP/qluqV7N1Gt6bspKQ9VVe+ioTz3wt0SBnzDQmAZuQwn
FBvSodoAJd+apXXHPIZfke3nTBhDeLh1C2MfTN0chnoygpL63oRcHBRgBvDHNps+H+7d6D4Z8o84
whDE49DeOzFhirrwmB2n0UNtpYcypjyo/XgRBtozyVINj3YNCqB3k5VxutFD846PhI0t8QN2xWI8
h3isRQk1uPxmJSWSKYN8uwK+WyRYdlo5XukRL7DK+7VflK9h8ShxpSodt+bkW2j2ysve866pK77F
s7ogMteqw8s5trjVkN5TOTp7HTI8qp1nxq4HYVZnU4P55wW7oEW9Y1frMDQy1Fv1nT4mj+PEjoGK
NVNUoR7DvE4F/qpmNCeIm/Br41shumPczDKrXtI7MQSKEfzokfOkOy7DpMEMgMSLlsbQMG4pVCL8
zEGywfSnLWVjP4VZcjmY8cso7em+1JO9pYtt7HPzoIOsuVC+iyEf6j5jhenu/bIEWZwdLMvdeGT3
lr57l8QGPlVanGaQR31oLkaMmyRoTksMz4sI5IqUqBgrBrAGXXIyt8tSEa5L/xzOVfzcULPg/azo
sCX7jHxuuSt6b9KIrnx68VjD+0BvLnx338b9FXq9taB3dycKQkb3rFCfSJYFsZ2tB3r9uBifvJJ3
KiIGmFkAgVUw7FFUqZg2LtrnzrvO5CDNUCExSZhK/xAwWSjnWo31rn/q2XgRuzNXclJdtXNtZya4
t0OMhafKMy668imnDCzmehBlnbkQlIgahX/gwJDJUgqJ3FomRvuOc9AhVCQ+dkziuqqBJaiAo9fj
pWYPd15J8oMuYThT6VxXU/hhuj1X8tgiiOjuhpQ2t66fosDL6dLqO8mkGr9D96wy8y7VEZwxT2za
6rY1/P5eqOiFBVCy1Cumwk4PGZE45+DJ8rv2emyYkONLRbsQ4sjKUGkIOzv3vrfgILqJFF2mPrwT
VfOoxcgI8cts+rnX7Syo4QC6CfG16qUtx2ydVy5pWkQyWU24rHXMxkhdOqdel9I10G7YmySbDgnH
tOE8SiVuo3TchUl2MyU3XcnFgFOj0IdPq5tWrccEOFl7rXYfKluHc5lF57G2to6LKLYEhegKnCem
TqpNYNAT+zK6ccuBhwvjYO87CmD8nvciJ/vcJR194meTawlrClrDMWo3U6jm3Ju1zbY9BHfMTf9a
1S0tm7/OG3T0EYU+IT8lx6C1RrvTLDk8V148rWh2Nlkj19YYnzQwXt1EeqwYLXzYw6mN03fC6MRG
I80pjlDniBTsZp1SEcuMfz3w8UXDdTSaO2ci7tYevMcpUW8EM5wMv1ux99nUDpnqWbWFNS6JWcqa
rZo6iso6za+RkywbvX8IrU6tBIHri7AzWMo5AOZ1a9/Dit/RrJH3boitp5dbzbc2jmVdsUj6Lp/u
oZMS1YwsSB3cjJW9ni6hJT/ENoFXQXWFax6tU/M0tvaKsxZVZPIgNRgDXr4mZe6gue6xi9LLMIYW
QMQWp1Gx81P2jIY4u/awcnhS1Y66HFt8zDXkIrt487jNRkWSWYmO1hW0jUDlFQzQSg6bZFIX4VSs
mKwfSjJdai290AdyhPxw2zvZxhodTsrC3EVO9ug7HomD0SYz5oiV+Jrp4KVnPQb29DoiC7Vx5bcV
VBOrJ5doWKF1v9Bx+maWD4JVridukAiBiYEbdqBzTdrqNLnMtRxGBra5G4N8n7VQ2UT9yPPiNqMA
qjhy6zpb+1Z/0Egldll39FV310zhybPSi2p2UukN6qOGxayHjAWi0mjUoASYBsXXgc8KVScDTsmz
PZDDMGEX7obLWn3LZb0KxmbXTgh1oVq2Jtl4EFhpfVgwxEwD2gjd6gfmoyMp9qwCpnWklytUJ3Ok
PFF81cbB2Y0x6aIG/W6UqPpzGwmzWlaTvtHjdNvizIoEE4DuSdOjq4yPwmv0QwZPs5IkNQHKt+KV
zkHZMDrTMo45tBucF+RgBKxl5VaVxY4zaxez/VGBOCDWW8i2RrmkrVCGHJvxmjLrNjDJBhT+pmJj
anjjsm+ecqO6CtDXSt7inlOP+OgHV9zbsHjK4lFFAX8md5NhbooxW+Xmo0/hpEP+Z6GLIlytHQoR
KQk2GkkCAnqQteYSzzWL7HQ1ETanSH0w3e7sFXScEW+3SOaMichCQi7UuRpycjEMboehGQERSC4P
u2I1l2e3oilvChfheyRLBMJzRIE1sIxO4U6xQ392tU8wHJeVLksgVcyYvNw+BHK6MgJ9Y7RjteYJ
8S3xCE9KvZT3OJbVXcXhuSk7z7yxza5h2JpMHcCv8jWa4/bIbR90tR2CcpGbYqvmOL/ORa6fbDOz
X3rseuMyI2qWi86YrgIF/m+GsSK8T3VjU9vpZvC1FQFC2wZChYERPg65NXkCDOJjrJJjbr+USlwG
zB/Q6cDzdghKv0ZPefJ5xjRuvChd4MDGsGkH55ig9UsjnqruU5alG0e/S8hSm7g+BzLsO988cJIg
z47WlfJPocmJHqZrh2DEie+sAFD0jLmE1u81fdxaab2PkCsoxImOO27drF6Nfj0LoJgQWWfT/pth
wDzV+NrBoPFwSB82Yet/7Yobz1Id0tWWmtUE4nZILFBxw/6n9u4vxhy/EL6ZOEDtN2e7GFsohg9/
nnPkfFnmeswN9V5+Gw/WJl3rz/51fvBXSJRugqP5HhzcXbA39tbdv6WNNjD2/vQ+/7qTKut5B/Pb
XvqPP+OPXtogI8GZ8UR4gP+I0/3RTBsGvjyXPT7DqMDzHQNB0I9m2gGfhBpI56ODGvP9Sz+aaUzD
/Md8qBZG2n9oGZ4lRT9fhziV+VkttloOrb73VQpECIBnJBGSGvIglpoyCXVfF92AOpHnAA6EcbiN
i00dQ50JX5kNLuzOe/np3fuLq/SXCdH8M8w6bHTdBr/V12ncEI/olBRaVAeGn0G2q/7QN8Wz7V8n
brOfWQbsYpAFZNsZMGMB0hY1a+J6H9oG+hxUEv7HJOO1h3bULHepnx1//xMajFF+eZd82lWkY9AV
mOD9+T4Cp5zHwPFGgoHTVUQxNgaXoppWUeSTDLvTCUZtb0xr55X0Wepvdsnu12Xy9/eHvSX1AJOV
X+5i3wriCXcxQWkM251AIV/gJAtvGMnPAWAs8s0F6Sda5y8NPHL6Sxl/ZOJc2y4HabHo6SPj6V4H
nhMR/jqXETMwKIzDhTYSR+ev2fjYs0p4NQUbWwFEn7Zleal8xu+ehtWXE1dOF0ZifJoDTVAJnz3M
yQ7Sq62mRnJ8ohOrw4PvTzsV3VSd/ZayrzQrd1P7FTVLfbaz5Kz59LB68cxItlqMlnYeCTGbzFWl
X4TBVagPp/kgV8NVQgaqro+LpgtZXBItx5LN6Ha//0zno+/rhU9c3v++qV/GkpYTii5MIED6xbUT
v0b1S9bO5p8VrKbfv9IvE+4/Pj/PgxjgEIL9FQ9WDW1tlzaEzd6FSXZT9i7W8K3GaMqca5mrvmJD
sP79i1rzJfnr7/efF/0y4s7yzqocl5vKZYreDmiSZ5eZmz7x94vAJ6U5fiTtkEkeQqNtVE4X3GMj
91dP9ZdANi9PBpVaBTzMyNJjAqkqry/89M5CNU2KFbMSnOzEAmXtyxzzMSQO5XL2Nykis+Hjt7/G
l4+pBG+l2cDxl+Z4jLKL0X9IRQbek44Cv6C/6rv7eqAsqf7mpvsqkfzymX0/EX7aELT4jezY5zND
KrQS7bVGL/f7T+iL2JNgD049AnD+56owvuw98kKXrip4hVIc61wuZX9hElljDTf/H68TYHVhZssT
yP5ydrVaWsPTacbl5JbaMhfvLkl7jqKfGYq/uejmH/nrNRcwEjZ4lCGX8Odj9Kc3rYqmSJ8aHiZa
u6ew27IoQyGV/M3y5i9eBRWuDtzGD+b/zY+0n17F5zHZNHM+wVwvR+SNWqjeVXH+m7ftrw79P73O
fIn89DoijTx2uM6w9MImX7WNvYl19eTg18376JC67VtHomhhpqcCCppmWaeumo6VTQMckK7XD+4x
s2CbtR0jThG0F3phvHR0ehT0glz4Inr0BGwXN3kSwshQnzFoGVOd3rY00Bj0wbrm/zHUi+4a4bI1
twvJtViB7ZpTy/yBZaCdhXSFhcCJa8cHX8NFFJntNUZEYsj8UCIKTdYu90rphMuWQecS8tTORCjq
hZ+afFbxu1d+kpTLWtnTdk10l+kXBdv4KF/Y5ilv6dkWBkoGe9siQS3vkVG6Ix7rAJ7uPMKIkJGK
tQ2zJjOHXW4l+D80Jl6EgdzBISKJ1Ld2ZtHeFyWZvr4g5K2+651DV6X3ENBIohRnI9J3tiXXAte0
FhhXfheTg1BddurNM5ONmV4M+UvUqmOPUYpmBz1nuLRqQtyRdbST+miRR3Ltzakfe7OcR6VsAFpR
rK2ZiYFomdFfvh5CrV5kqApT8ss8ZT/bkXHCiHiylFoNytvlarjLSJfQw/o6rpO1bhcoH9KXtndP
iG83EMD20zSt85qRcmwHn56Q11oBQXAwTlkXMxzPY6wo3bEbq10fhqD6IPx6NjqJ4CqZ2vknJPFb
TkSWuM7B8sZzl+oPehyNF17cJyu3bc5xMnwORfcQo49mxnwYFaDHCgczY+NrMycK2EnrdR2oTwa5
3WzL1V3/Q1jsrutAnrWxSGl7tQ1z3G8sfW98yjhhd+s+eDN8Lr4BA2p0M8xPO2PcBS7uDcKg/eaZ
UNpTnpIFMoinYrwJp2s/uvQYV2v5NzM7kkwhwKxjdW+TI3HriCOXZZStdZiHAExEu810gXc+uAUg
wxPlwkURlB1H4uH+m73zWJIcSbvrq9C4Bw2AQy64iQggtMhInRtYVgporfH0POgZGquzc6psfs6G
tF5120xXhQIc7ve799wGo03n544PWSxTTmF+6vsRr0+6HE2gfDTrDWW+lVR1YaivlvEDGsBihMqG
NYLyUmSV6C7RnaR9TvPJxaVD8zDtK/GmHR8wthIOK1y1+RT5pkb0V5tbw05vSrlyfVBzrY7jKaZm
gz+WB0Sf0h9mdq+2pyDZiho7QU8MzXw3i4PRxrsm3McVe6UrSmQr7mLVXHjJibAz6zh9kOaiIQOV
WE7NJKJyxzJeGjmVqAwf4KStPLZcwt/aAbpolZ2Y2pCs8fMYSCSmj2R0MDNjHchdgrvs2cpx16XG
Vvh3linBwztLA8Mh7J6sm7KgyW+phuuK5srEP1S0SYrhWES3cts9lvEutte5R1P9UaX33FD2UsWz
Pjm1MOIQh9uhpdBkQO6MWaIwVhpLi/8p9p/ocoe8qa9knms0b1PoEpq3ZrA3JaeAOKAqS0+HzbMe
hOqWk6sGz4G2MzHkCChxQ1Ou6WVmx2teR5WVIXxQFWTaAFVMOEnxgjOlqSkppHnkCBvP9b3pgN3j
KIfaM4EiUfsOZ/uGCimXcNs27Ts00ipMFgabTqvJHMlXMKRWj4yj3YQUYUoPTIdEQe3AMpy8tWyt
R30boS812kDGqXDlzqZh5aaZih0Do7U8KCet2fnKIaQODhKiZb4Fnn3Ed19SFy/KZtdK+mqygAhq
K3UM955sLmQdf77HmQfog0AsqJnF5MVDOckohVc9oV5hYM9kwuFMn0qVubV026Y/JmI7o6fs8nTX
WtmN0d4pQ7Ru58EQ3cbKLlQ7tw8iWrzml0oTp2SCB4WyaI6a2V6mrnnwooaLkG4chcbb0GvwnTer
BkQAU60CRgVurGB8b+amNlEc8/E5lU5zmFyS1op8ieQHTZfXeNCcdPTuW23YKxNTJf3qz13IBlNI
K/AvETdBSPqfSigpwZfVA0GNyclhuc02VXJrcivWylWNqSG21X1fkXOXWUfInG4s39hb6ZNczz/X
bWwFgGQ9FH7lJpXFa2RsS8ZqI4JnGdL+o2bBQSm9DrvC0YNeKxcRjvWB+pxO2lHffVUCpnXd4Paj
cge1YuW33Xnq4zvi1NjROmqjmY0kcXeqJ+mpKoL3RsYQUuPSfpokZVf3wSGqoKxWhynjgUlD0z6r
id935SnivosMjbxmycUS9dfaT0jV3ZkkBFoDb3CQLEZy6AaIDbaqXUF3rGtmxqHpOqatyjIVq6hm
Tlfyjzlcmi2j8pClrBxmj2ZvJAu7s/ZTUd9yPxRRfd8Z9Wqq6k1PbjK276r0Ue5BWMXhY2oSIuug
OHnMaftTSq8VwVGVflQhiZVBK6sqEWhnfmZedEUsSyHWaagsCGO4enSSSvUQ4Ek0U1ZC9LWiC5kI
ElfBrZRzI+kYJj0dlInEoKg0d/JdGQwbn9CYLzN/8ylUZRIRWCuRQr04913MPuSzpTQ5GQ+k71b9
4DHUk46+sB5aGVsejM3EnYMBaLl+qj9avcYcGJ4CcZmmumiecCJdj5fygMyqICosNWPXeXXwm33x
d6dd05op07CF8AZ92fFr5Ii6oSVGOj3Fm27xyGPS+c3Zj4jTX3eq5KzMObqFJGMZXzbfiZq2hUJm
f6kFTBsy25UTgjQU8lZnbAW47Z5U+1nuvF1DJFgpnVhoZC2pUwg4Q91JdL8GO/wJqBVnJXzp7Pte
efELfU+t/O3kPyTdqYI3nbEy+cyWK+9OtmvqrB6rsKHhWNsY7EQKA7h/US3UJgLpB2Vh9su3z57v
cwHft/WLAa40FcAdhuAYyTSWDSmQ56rfpFH46KcDWx6cA5RxG3vi2Lp3wij34MvZVq5KnkHZk+C2
A4GzK9B1un5g7Svpo32TKIKI9ZqHW/0w0hFWM0HGE7+Z0RGk5U++aM4ya3fdAQ5piUs/pKF/xB+5
6UW8jpMAtw5DexJLdi4DdVCdlNVkYeBz6FmtKmnaGjgCLKBoocY7QQZOmZ2kkbmTknFdMByW25On
ApRmyERa79p29W3isZUfhuxmjgQofk2HsmsRX5UsYCAWB9EU54P3kHpHG80YebZJd2XHsTWL9kp1
KvplT/28XF8lyPSyMdy0yfRgBvdzecoC36ALxhhDiFz+RhyaI4NfTz2qgkKnm5opcDd/OWBB2zSY
ahHKrfrbjsL5llJpvd5POchGStDKIuIQhCG27BlaeKji47K0XpqmZJqCAE6Tmd7WbpzfwqBlwvjD
rI4TZRIsAkq+qWh9FmW0ms1xQFrYRV0HPNNpfiBJiu1g3enLhtLieYik1J9d7+oc8ZO71NsEOHFt
3XeUTLiBqFwwM8cs8ubBwXOZ3Cj2vCFeoQIN4aVITBK3pGiyi+BhC/yP5B7zCyOWnNCKMEiqv2Fd
6t+cf1VkR6ANmOvBNHw5xnUwDAtP4xiHHZnf5wOAuShdP+Hy21DM5yXvhVAXwEZ2QZ5uwiyBnxJc
BJTlnjemGNY2gm/SB9Wqk8etLNhcefCSGxCZpdP3zdr0ub0T6TT4J3P4aKNTJePbbKOdKZ9Lho9G
6IPYpalPYahCJn5EDAp67icpyPHLfYQ1MA/2rp13rQ1jjxT2UE3yheX+1PCWu7Zbq7I4lr66YZyL
csmPTOr9N6fd79QjlRiJOau034BH4BkzV7V4650WGIt6zkqHDNItn9EUj/ORp0k7fk6QpUF4/Wah
VL9RyYgqKFB4LWYUwDf+fAaOG/yvYcGJvtOcKXxWFErHX1SGjCokFMyo7JcEwytylEGurAIrYzzl
Peve+AB35ocZBzssUevBgOLAxlC7Dsaw1/LLyJGobweH5B98Z20rgt/pRn9tFbJUYdqKwhZnHoF8
eYq0jfA7vUGmmuw1cTdMKLfTgNPwTefKqPBRJ+y4xvCfSZx/7Wb9Tpz46XX/kOV+Eg2kJClh/0Lt
8adNXj9EJe732q2jbmeN/tKSU0Z/YisRNR24cwf7LBUEVO2UAVZ//2sFg3DyNysTNECGejQ0Y+j7
8iXojZwGAcLqss+oz8TAv+KEUxN4Sw56xTatWwJyX2SyBMba8TqJQzF7cPZKfkHqpHIaJpmNtPTG
lz43jqFlYB7ajMprZ9+JaHR8MWOZx11ZBxfIvGtZZayuNuugzZwyTtdy95InySUxyeC7GgSh2Kma
gtvrPuBY01F6zvi30BA2ZpmyxL+lEtMvH7TYvI/0TRP0ZzisuEt40HAaT1j2ZXq9Es5m/H6Ngpcq
feZw2zbdSsJiDVi95JTgt5zgRbUq8u04noNxlZrPWXkTgC2pwqUvxY5dSlghDA5gPTLIWikt1pO3
qCiPBMa3Xb2pU3OLvoDVNr1V6qehDwk4fAK+nAFb5yDYEr+JB3vtMeb1wkOUnRVtyTq5Smz1tW4t
V2g/UEF46JJ8KdIoWXlTfA3K2uXMewkhi7afA4RznaFLZan7AluPypZAGfqNP7slAlLZl8k/5vpK
t3dR/Rn4MKcg8Cf7ybpBLewhl1o4HmS8VCNYK6rqkQuoRMqpkiUIKoubDJcbm5PAMAjJwaeDxlBm
ayUSAKbqh4T9gjkcrA4JxnZtsX6+QcHZmRFf6+h6zRGgqEFOoirv9PI55OxYF4FDuiZs1ZVob6Ti
NgfbSCuhdtbVBx7SxrOqE3O7lfK7kJNRKZYprZo6zpyJZIFy15vZ2hrX8fiiaAeNyz7MeGZ6Tlm6
qekoCg2cTb/k7RHKqCimrPb59KrzqSz90gRXXDPQyPvCzfG7YR/wGRp/yglXj7TTgPLZYpVEryqp
IZ7/lXaTqDpx9DcOqhHPTy9ntg/OjMxI8Y7vbyVLrcPGLk2bVVWTU48yNvIDHpZyA3xlRRJ/N5fX
WrdNuVP7V8VEIrIBLTd4fLL2pgdqL8nFg4fjrVZiypvWOns5yrRj7dafjq2Fl6IxOMQdWjtwAK2x
JyjoQL2v0rtQptKqcRX13qsiEByUKWp0Zuh0m6YxGS/6ouwLR+OV1uKp5Hroi8mFtOdkc2BpthhG
nETg+TMdSZQnlSIFs5JXUviElxfKPw8iezqlHdlUM132JCXMROKsXi3xeT7CM9z3Ey6dtUCh6itv
GxRiXeQfOsERobXrMlfWYxduPNth4D6Wb2lwU5eAZZuNF48P8YgQlHMCTouDJ3ZZ9uTFEg3R1Xpe
EDr/3rZfg+Q+S45BCz+oJmuFrDea6yninNqtyA45RXrsb6QDbktqyYJl0lsoBCTyW2UnG/FLxtMl
TpUdeQwnxYtKvJszrUnb0HjWEqGxFoTk0CTpsYgGwAUyuQetPWj9g0LvRMcOuklXcUMXm3qsEM56
+10fUyBi+LcqeIxcKyQTkX4kZhblwQftI+rCxcWDxoAXVU9nFuJGDyPC8biLbaLF1BtN6jq0nVHB
XRRx4YfjsjIpv5aLHzwiF+W4F33lkhXBiwYfBPfTIqWrGiPHYSwQDM23KOBuIwM3PWOuXeblsAMd
tR0kLsfpnJECG5VPhQEcmluR5zSyoflF7MCkW1yp1BOwPGpMrIZHuZZZAb0V0g+NrrAPf5jRRrIe
8GctbPMmxsuH/RObHz0b2rjr9c4d48cwv8r9qhzQStzYuAR2hOFILEFNYAc96VbjVKXDWXsh1z7+
4AyCXIB1ztI/re6+RfxKQ/V19DddVVwNDLWivlV5Izp2Lk1cPN1FVF3m09bnKK5D3mGjmjmVgbVl
0jZqJG0bBAcrtX5IBt4qKFY1wwGfaDMHlXM/wjqI63rV5u1FKrz7tNEOltpe7Q7qjxStzF7ZB+1o
O35nv7YwMb3B3HvRxS8HgmLSQXhYMc0alGB+bhhr1fGHSdxFZ2KZYl+bNGyPaV5iosnPQ1ldgVGN
6UfYo/CokiNDwVZqqSaGuK7zPkY9C/YjGwav5KLJX8pyPFYDxuUKJkXWD07SpAef9r2R9h7fJHYe
gsdS+cbeNKrwKLyTBx5AfbwPehiYiQ4IADrApu/1bQAyq8eUakbJJWtV+HktVRn1bW4rqw72HF5y
zqBBvi+T6pIAecqN8VJjfEk6dlspOz1v0p0AqGgy+GJN4TGZu/k0yrfnBQJ6JMlNTmReWaDiFKsg
ntaSSUVpHLDghqs6rleRlQCI9tdhqrosBXZbHig3qfChjiFOkblwRut7BzjHWZUHtptEv7zKWqp4
hgYcNMIb93rxHoWfOs8f2cT3ZL0ZgM2w1mBqgQk2AL8BA8EWPjvmTXrflMPKiO1Din8OtiiIwEef
77OD+iTz2J76i0xxi0bwsVApLfHd2vssiEDpPWDPWVIk+GlM+goq1DaFOmB2V7lCkmnlFkmk3iYG
6xeTemkpo+N4c058amXKC+2VYqw5aqDfJ7s8P3k8TlPtJqzYj2CXjJhW0XVyMYvnyQOCod5GiH9C
ZavfHSR/l442UZuNrcEgAcNRGY4kv0IywlyMuW6kAC65tMZHE1qriYEOO12Yxqn3AhPoXcLnvFSt
k20YO8mKHY6JKHoqNl/6a2seyMbKK1/i8jMQPX+IGlds9kWWPmgU4PjZtAq5RzP/cyRIUCn7xNYh
nMtOmsRvphRdOjW7jyrWACWS+OjPkxGuZ4kWzO9jLShkrVHWVZ3kvXANhQFBo7PIyFbo2Hq98hXj
3bMYJZhsnIzNFKCFZIpTYeVs+xs7oiZFrWB1DMXRDttDNIXHSLvXmPkGaOaYsH5ovIdyjNhFdcl9
mVIvleD5Ew0z7m1U3MYJcT1JCfi7WIQTLTqnnM/LbNiNbQ6AK2hhftrZrZmApKRb9gpLD8E8M06c
ijcmfmQW1eLJN1LqxeutVysPg9q9Foid5tS6/Tx9YkJCuwuVUOG8ZOg+9aVjyTbtfkAxicRjxnUL
5NywT6FM8Q5fqSamnYz72/Y+RuPZDK5tUDjK7PrsmxWjUpp+Dqn1FFMvbrEOoAafB0t5lhjTA09l
GbcvDVMu1coviTpdatifQ6qBSRnPmRk5RYTduBrRLQGBEInV11lZb2LGR23UHAO0HqUii0DERLUR
XyopeC49iClGxB5AkaNmG8xOSBn+g5d0TlPgXBx0swcTCyfCVqFngOZZFPYMWrkAP8YPg6WPjex7
W/TBIlXbZ+YdCCSkq4SK+bJpTibe1CHug1Wt859GjXFXKcFZtQyqC7HfGU28K8tirenQeUt/J5KX
bhZZEqKmr4k4e+MPiblEbOrvpRLfZMjgNj+OnZm3DdmxzsRaHBpr7ptVXsVH3YRLZ3HEoXHd1065
ftON/m034SaadhPTRGXI78ykdJKAQWGt/yDXUYTXyCihO1jrOGN/Z6rAVVv15I+TA7JiZeXlZRhb
x8jiW12iWTjjg6slaWYRLo2iOmtRe/GStVe1z5SWLqSan6TGw5xDt6+tx7xh2xFXyb00Euc1XwsO
vYtGZtv361OX8c3JE6oSNCgQAwbz6S9HZlk1G0MXJWPjXN7n8bQKqqMQrwVJeoamqeftsI+vOxa2
kAGBbIglccSLVfPjs9eVpvs2PzXaMavwpyY3BFnMfL4wSpZVxqVhg03dVq/x5Or9tlbbGDhcdBvq
r7n2kYjblhut8lTHS2cdY6lB3wmBOEnwHeOIorWdMi8oZgVn11F1fkb0DliHPC4KZxjHo2TVu8Gn
R0Fam9HcnXrLSu3TbE12KW7LI97vX39f3ygMfF0mGpDAd2f80YL504F5SAJrTNViAPb7WDXBwYSx
Q5OR2xpvzOh+/VrKN7KvqcMkJfopw0C3vmhOQ4XtvmxyWozI9Ldl6w4hVTXchUPoRlV6lfWLzyaC
6djkOeMwrGRxGNPfCYZ/PZXz+jpNIRzNNUP/YsqU+jo3gQnTqIoR1g3j+K5Q6pXadtuak4j7x0f+
/459D6CN0jEQX+//878TLCRxyG/3r6OM1w8/zLP/dsqr92hMZjbIt3/BPw2Yyv/ANYfWj3lO0VUy
iv/bgPnr/kqT34h7STWxbvKPn9OMlDzilsS2qXIZ2f9WmvHPipGBqCYrjCJm24wsYJN8uSb/a61Q
X5qF/voq853x0232n28W+teS2T8sSP/HN/SPN8ezxtDIdOJC1WYd66c3l//dnyn/3Z/5d3+m8nd/
5r/Rn6mliXrhyYmqlynBzGRlXOTjqupE/YM5jKtp4VFYHrZbfzqFGCHUBiww82qzqs6NUa+1IVym
0vAOy5IJVK0tceWUy3BsaKP5Kxbh34Y2GD6CH7AS3B9akqIDBWro5KkpQZ8syL7pSUnHrnweg9m4
Uuz1ySTA6XvuiBS2bdJI2xV0X5AH3xLSdD0yt4WeEmrL7hptSl/GqbwO+TzKMCBPi5HqkgXz1tfY
j6gAV+lfKAY/Wc5zSHkcX9IQHJCe3ktk0siIhXewJFS6J1vTFbMCGkB+fCiqCatNSfdEFPRur0mX
SePAMI7SRZULUo8kxzdBqi79Mt0aan9JKqoyMtvemjB4pBEaT4i3g2fx0Rhfk1R/DhgT5/p08ux0
zaCdqokkD1wr1mgQhlmikelbqORQBxWVMMBGCPh8nQ4Rtk6cJK3XvYpQpaAFbCHtDOoGbNTCINXb
ohmr5IJsg6KFiq6Yrurt5dSE0SWbQetWpElu3pnMlL34hhyyYys1vRt+SDK+iVT4fugsePMWuBBu
dYOCYtDZS80LtiaxVlJfu0DpNzBEHatUmKr6FzXIT5VvHXM1s5+0XJDQl/X7ocSUEmiLsqeOIG39
BzEx8Dbyfi97MYNo22EOY2zriL/YxKw3CXmFrmmvIjsot6GuLu36Ykn+egLkTKZ+XUeg7DqkaPqR
tx7YgTEwC3rb7Dvd8p+9nM9aJYaTxYT1/cCx/RF74+DfjykdmaKspE0eM2oREg6/aMQC2tn9OWE+
OpEjo5WEbW+mGGAL4/3U1vfFmAHepFV3oXmQnmPTfpWkYd9RtshpLDnHqbpJq6neTLYa77qBj2BU
2l3EkRRZOaq2SjgRDhZRvR1yONtF5n2g53WuGnr+qiriq+l31ZYOXgNLYQ+wB2hsYi3sytxxAlpM
A0O6gk4ThQ8J86nsbmLKS9W5zLszEV6xMVm1m9c65IYRQrVOSw56QgjSVOJsn8qBxhgqBKbZ3E78
CSVltJ5kBDCjMZidV3u1L922JjFd4aZVjI8es6EqfArlyYDWBRbfzIgp6s3TS+zhKZJlvAltpL3H
ZvWkRNnTaNYkG0j54cAhTrzgvS7aLj3HtLyZnnSsPb91I6ajnS32uWHAvSdwa+rPJnoP3UmfAbSm
sIf6g3F5LWsQ0ppoGQbakj4S0Ie8XynfyZY1J99f2+xHXY8PllXfxAytwj7o72vTo7clbBHesiI7
9cQhqYWeMWqqf8JP5tZmyoQ8PlZKP0v+GbZXhDQYulJXOBUWf7nN8W+VO6OUXpNpZnkJgLYG36ox
kfDtM4kAx0Mb8PkTe1hbZf4WJ63maNEo7/zyxTbWrWIc1Y7xTwe6qY+1H3AHXuvEd4lLHbLGm65+
W0G91LuoAiLeI03KCSyCSqFuuT7Z83rY5ZhREzcaitWQRBc0XoPDn42UpsaftozrmFNyQgp10vCT
tGKcM+x7ooiMUgQOlkefqXMmJTXT2+IgC5INk+kxd2h7sTNa2OzBVFWuMsT7UEnQu7sNDuStGkRr
TeRoXfauAWNpjLJrVere7PETEGrGvnoZBmLgdYWCo18jvj1mKohBivLYib5fNV75rhWCYZ+ZOV3s
MQEkdN1Y/WliqFl1xSrNhw9IUteeCgNt0tdjat5FrXTNgLZVBRM/gjApmVT4petghuSmPIByQWyz
QJOhWNmYxvWQhHcSThVf7ndaSyYr8k552e6muD1pScywgIqe4mXox61PY3cs+xQFFG6LG1WpfGfC
P6s8w9CpFbcEDGwqeM/peTEROrsW49adguIfqwONTeNL7sOV64zuqiQJsziKFunb0RBcGvutz+p7
pm+rCG8c39zVgv6BqQ9Naeo3EkhbXVE3fWWeewlrG8oLzkpwVbBpu3TdzPYEEO3brmwBlNKtgAVz
nWijzdMWITwnHU6tM8XouJmN3mn8t0I81em0VSb4wp22iuQPQDQkghEZu1WC+7ZUnhVkLWlqHB4C
Fz2mOhqLumebpyaw7kPZ23VTthBpoW1HhPIuEyySrOO9XDV8eiPJXF+IalcCkne8ymtWusp2gH5j
OPgCeUUXrt3abpZ/5AFl3r650mUep/6m0YvgLqD86i2njgannCfBA6xSWNKLHMlqGw1jt224bYyW
Ma6tN9mqScjWx5zzt7EXrv0mhsBfxhuD4mq78Vy7u7OZMvdiuJaN4qSwEZd4ANa9Lt1VzBEazV4R
BeMj4pjNYSMRQ4aD4Bh4P6ZWf1a9bNGp4ZnKo22B9bgQ9s4OIqdsYwqpTcdo7XNuB+dKNpyiDgE9
TuOyTuTHwGMSMEj0O5DG+0x69giLEEtfVcb21qpl615uiAipIjf39qA3lwwAt8H+aSW81nquZLt7
9Pyoxw0GzClxPHvw7eXYDXK5ok+LvnBDS+TbpKj8M2ReWJNCr73HIU3wd2J6FdvALt6q0bDv05Y+
qyxgoFJPhYPChTN5DI7mFD1iD2JqVzZQsDNY1IBj/PrJl6QT2udDHZrrIiZdnzEmJl09mMmLWUHP
8KLg0hvN0WctjHCYF6N2yGSQ/r22M/x+eKZ3A49qPtDyZfmyfC1o+AKe7BuMqabI4ZGs/SBOC1JE
AoOuyzVchonBHvkowGk2kaPxqqUQfmUUXqiKVR24Kc0oaGqC+LCGTR8zOevmoqWxTVlQNdXfsQpb
1j4v7QRgcNyDNeusgpKtOm/KDz0dDVcfO52+knmhCEMfuc/zJdtzPXBh91YOgXwKFemDBEXviLZR
XR+WJ5+w84Pz37Xw1+LvWvgZofT/XC38n9XbWSYCSUeNsklqjsYl8UUpg/nFnalD4PH1mePCTuD6
k4Z4+Yfi9HMd/Je04V9f4YtK9h9rMv/rK32ZErC5Zqn5d5vM/2yx/OuLzP//T7rawDDLA/cFpUxz
WzXcQRBnp+zog7/8zRf3u5/mi6b9H6xMn+tJf7Lf/vNDou+iH9ok6Y0vv1mhRkkf+EBIDDYyOlBj
DBwEw3Eilnq5DuD04Dyud1gBVpWMRYqeJJ7D5iGoangporobgGQC78SxWJwIPzxmQJMxLycXo+gh
SWT2wK61DzfD1ELK0GRwILTTbQAUL3pB32dfXOLBYmrR+yfNIDFqSuucSoOkp0lKaLeBHW6iea9j
G7izjI9UtnJ470pyblN7PVkZewGe9+QFVMlYqT0GD4oUV1Oe3evDWK8KRcEj2y0tnL0aO/3IvEvI
Dxp1TbNAv2jq6DG3pWUkg3nxeEpJGIZsmlQJe5AcwTPGWDOJzE05KXxe+sN8Ha9CmfBHKlxKcZ+r
18Zq+wNRxrc8C5OtEfv0OgztTqqYDrd/NG5Bdgl8fVs3zV3Q0IZUJGu5sNZSZW0YszWLoRzwRnSU
K7SF+q52DKbGcCJ5k7xYQe5gY3WbADcSQ/NsEbU6DirlVSes5Nntg2947LFKWMDyXlIkjpTBMh/z
I7xTkFg95vFalj4KOKoO3nacMH4877LSixHat/Zg6cdarjhVtkuRmPz7O17nTVXZbmLxaqGUbvxa
ejBDyhXllOhr1OI1meCq6UNKCUmuuCMx4x3TVzDHuSOU8aB7zV5MpljFevEozOrTs4j+G0SlY+0h
wrjZZzOBdVLJxYUvXgfbJB/EPkyeswQskWUo9DHih1Xmo4rHgYhUXcbbrzNawaYH6i5vsnpqXC1X
MldVK9SMSj+MUd7sjIwAigbUeElS3nOtEIYtbRer2DClnRlq6SE31acRB8ay1tvokBM9XFbY3LdY
LD7xxeNKU28TMSmE2yOxrjPvrKnvKUUT3iTnNJL3b56gYxU67w7KrGOI7o5f7a1iRBtjHkvocljY
GugAGWdVTuAyN2axxIdvXWcrW1LvZWIFmDtvbej/nJcxUia1v8tigjdGWar0fzBfVAzCPIK9YY0T
i8OPFBfYMkf1sU9hiwdZheEImMCi16ILUOWABo4xXeo+EQfTDu60QILHFcATVwreNrXSDCU9HFdw
v+4RF8TCE8l7KEkp6Z4RvxuuBLSw0GlnBI8/CfIIeeDBdIQnrkliX+rmazNMr4WIZ9NYj8uqE7rb
1XblBvQVrDzIeYI6WIov2dAlh15o6659zQvZyUnweXK5KwNci3LWL2qB1lAUcvGMk50Jb3rUufWW
cYX9oYQ72FWTEzXSVUSm6VqRvFRj+iy0z7ogXqbr1bEniAvSmTaXdxMigp3JHwodtNCEE/zWnqGu
IPxwrSagXpWqMpd94++mDkdGYlMWYXp7fURI0LP7jINLhFNryN4bY7oPq/ltypS8pGtL5GszHz6r
mU7Jf7MUo3qqh2hfVNyu+uj0iv6m1eo7FDHX68Sxsdhf+xxApVStab9SjzR3LVB3oA12K5FrpzDV
OLBrHFXhQIhAHPshhhztL2NOikndc9YJnVjp+CSNdmebHG6pBXkWxYRXsDl4Y3hv98mq0jP60GAN
5ze0Dy7D/HWu3wsE+34vdb3oLa/mU9ArWU63FrIzjhP3kf2savpzwrGxjryHxpwPYHPvTIxIFQeH
slYXv360/XU8Jyy4JCozupnd+3U2JUH0LIy0HZaF16C/dq9eIG1RHeL/y9f5srmhzqS1JRvakxLK
Tk0kjQC3KH+DWlG+eVjyaeZoPl5+xTK/7AjqPi/ApNYMwKtNWFjBuvBopAC/9gAQYwM18SYXSKV1
FzuxMawE6CBNGhQQHxhHO4zLVppylJb52ivbDA4E13/j3P/mHZrKXDduGLBiDfNLc8Z/Bs38zUYJ
Ngd8Wp1JLP/yZQ+BdGYbzWxOjHp0YGwRhvfOKn0aKT7+9eX0xYLwx3aFD8eI28AaIgO2+bInywI8
Yh5dJ5UbbScX3pkbr/117aIXraolgPzfGCy++0IZVOP8xV8xZ97+/IK09tBxUsLNx6uztS7GwTuT
tv/Nzvmb/Z9pa2QtDEMA1P76qQzNaypkNHKKLMZa+NigEv76i/vmPuQVdHwTM7bb0r58b4lkDTa0
xn6ZhS/AbVJxDeunX7/Ed1eBTb2HZeERUYFz/PmbspRJkbAsYZmrsztfqa+2IQPZMZFH/N/8KF9S
Pf+8DEjusFoRcMMJ8uW1pqZSg1Dm4ygfmQZ7bIe+Z5OyJc/Qxbtp2tX6b3wnyp+tNv98TTrv6EDR
ZaGIL19h3yOdhulEzoKsqU8Wuodpt6Qa4waBHOL+ba7eFXaA3B6dGSHgnjc+MzmToROXT5LNeMXI
qteoaNxff+9zDOXP43+sFD+9ry8BuhAH2KjCs2dfzbxg4d/XTwTJ93240C+/fqVvfmELbxZBFH5d
imG+BGLGEZ5pJGv9MiF0oJXdWivNFZ5KT/N+c7l+9wNbMlLR/Hq6Ti7wzz+w3mqTlLd8qGDwciCw
9rUcNTYkyUjhVVYulB7iJT6+vtYmPMf/lR/7T6//5aOCtKC1wPQxsi7Gpbl4CRfQ7RbN4u0xW5xu
x8V79Lsz4Dd3KNYqg+cK4HAY918WUbuTqQYOebYo5+COiMqwol1hXWzEkSPY9L/YO7PlyJUj2/6K
TO/oi3kwa/UDkDOTM4tk1QuMxQHzPCXwQf0j98fuAnWkSqJSiSupH1tHZkcUq9IzIjw8Ity37/2h
rny7uVC251f0hO98MTp5RyuV7+u0sxx4/TWA2YEmL7PwrdB/FumqiO8UdQZCdmIPmegUqNCVqSN6
a+KrmtRRsROpWKiV+kYUWdA1yLXEfLFkZRtp9YwbjXM22Rq0QRuUigAC6po2GZ7f8k2KjltBmYdX
5sG96XhSnJ/B0RGnJgwyyRwOKpFIm4yoMli0QEceJYE7sgAO7a1HLQrFe2uqdUUu8ry5Ca3OZxQy
j+1NIp+b1UNjKUhjcZXM1MVY2nw87Kxb+L5cJ4tuBXTM6jnfHG9P5wY5uV1ldU12SWaQavrWCJQu
6KOpLlBhiKSLofyQjQ01lZFlKqYaI834zKm00pchT3YGBOJZjAJCjfCDDIM3GiPi1svbJWBO6m7R
lTFcd/SgVfT3it7MfH8CKH8f+kjaLxH0UGD4Goh0r62KQCQ/Uix5OmlUaDP7x/amv+5vlCv34WAn
69ZGudB5+l7fqhfBAp1Ch9a3mSU4FR0Auf39a0xWoOF5WPLOrJ04uxUTHghldm0OzeN57zoVDo6t
TGba9UAWZwesJMlHCl+yi/olZCAyReRA3FfBNqEX9LzJU2fKscnJFpVjq+pyE5NdA+v/PoWKXy5v
re7hvJmTTsRhAhukCCuCNl1H1YeQLO5qlJnHyjipmCTWVkrcQClX7FtV3bQRHVImtAORUCSr1vw4
/wVOhSITWKYpU58m8E0OlC63uibP8KN0oIsEci9auc5bOBVbuaFC6iUSXBHB/eqpYqPGlEyRRTqA
EDEaeRVk8gLZ9YvUEFfaIK7PmzvlkZBfImxqgdNWppeBQYv9w0FjQPTKHcRbWH/7eua+cSq2HpmY
3riicEBAq8WEyku9qiFH9v1LZBxBG/G2dRXHSrrb86OaqMx8xlcLiKUkm8DPZdmcrFMIwF/xCmw+
LjIbmjGOf3jwrx8fibCb28QmffDgf1/Zd6TAkF3aS7toqy9eeUdvX3j1L4qL81/oxJY8/j7W5NaZ
NVpRGi6r6iN3YKGeJpuQHdeWt+rqBypoJFiiG0XJlBlv+kz8TgLfF8OTg42ycqbFoztdUCHcXxfO
z3Eueuf5wrCvYVKxM5vy6lK7Dq4EfirWP6EQWBh2vxSX+ZtlP9I7tkjs52b5Yxuty4vWft3TW7uP
3l5Su1q8PpFes+FMXCjL8sqi2HgVfS9Wcw+F8VueG8UkfKNRfEjSgVG4CHgUjXARRC70YsNSgN4s
NnOSIkN0HYAtcPq8/In6xsz6nXo2fJnHSeQukTfNCxOHImG0v34AI3WjbtXF03IHMMw2r4T9XC7k
REj9YnEMRUd1C4jDUdrtsFgGd2L2TU+vDXgpjYfzjnli/3+xMgncXWgJrq6NM0tWMvA3fivTSDLj
hSciwBcjk5jWiNDLJ+R5nYN12Wf3XggvyI0INQspvjlixLmdNsbXo2mD704EY+i1Dq3taSnd6yl9
XXTB0yQj6wIwFZrhInEmxM2t1TgBR0bVvmvkVGKAVn4J0g4K+JtMOCw1iJzOL9eEzPpvgU3V6KuB
kkKePs9lyRADd1yvxL72F1TwgW2YD+YeGaBqceWPnnhBP6FwUeTL0Hk8bx1a5VP78Jf1SVht/YJq
2lhmIpFig9daVKgR24eVyQOLjs718yUs7nQ9/kSccwMqbI34Btz9QGZmjq3Pl+PvEeHv32QaUBXl
AI1izDeB+G4xrJRV5dCLvxaWhqPfx/YVYLzl7aO/vXgb9+eL5FxtKGPN3HpOXePpiUDuSTUNxNum
zwbBywoFeS56aNvLUtwnFv383Yvg8wRLb0z/pSx/pp7saKi5RNa/8GaxEF22eFlLPLGnxBZiVVam
Snuqk13pgGPt/k1CPsVWyxmfk09FX9UgMShSWCQhOdm+/0i8zPd4yXJV/58SL/uHzRQQZf3mp2yP
ke6VhJ82ZlW+7sfQKATX9WOSPFrj222ibPxY2xdpt3IzYxsCkuvN+iYJQPCFenen+yBtYdADAFhn
QHnFAsBiS0dvarn0pkr54FSIFzwY5qHfaJ3wVLRwmKga/aZxTIt/28KS0CIw5as6OEDvNg28dhX7
rbtEYvlV8bhv+0FnrvRc7C8LkIU2MCqHitG+h6jA7npjnyu9Ta2y8W4Vqha0g0FqU90mnfFNjI1v
Qsbl3RXjBUBESAw0/SIUveuyRZzTCJ3cWye5ArUGUg9plkKiWnxIAdUo2rYaT7sWOyRQ3PAtS0qn
VF1kJoFjwwqFMvePBnHFheAt486maZNOTHFYytVPqTYQnLbARwY0J0p3eRYuiOM0WFL3JGVdIeLV
BnuqNG+qBM2JIlgo5VTfDpnGyzJLLotSjxaHIaQnG16cBKqhQYJWsoXywmjhwjKCj0om4UvXNjGl
p0M/X6A1/y2M8295l98VAzW6EpxYFZuvcYmKBBioQqL8AC0CnNkwbqXrGkJYcO8jfBllBARwdkXA
+zGskL4tA4QwpPwGtrkrUx+2UQCwL3CppyRFeKULLrj3MnkscvO69cR9Cnyyyw1eiNZIdIxitRJ/
j5ts09SwJIYg9+ghRF1VECXfViq4EoBErSO/vq5ygHUl3cjOAOGq1XRw6qgeZDbwclUZXEixgc5N
TbpLqxDnrBHBcWpD2kk9U+mlypr+8GTZmQErP8pb+IAYO/OmhuEL3RjP8UqWOHF9CE3b9LGwoiXK
sUikKYJjGP53voJAs2B4k8gy9fFEtlPdaOlZJx+UpplGMQ7Bp9J4MZrm+RDF+xZR3rVYKtz86M+O
kf/uDteSy6nRp8XGgG2ik8EJozRfw2wEsFxC4dOrpHXYQXuaViGyaKMOR1IZP7TSQo3CMp4sN/mm
qzkcNL4CEpK+VpDUya7rcI3hNSrYhkmt012QaPA8NLSlH5Kgtsu6cAyE1GkHNS/oiPvWVwKi7feG
5BtOBSuBolu2EaRPPohIYHRw7AgJD4bwmxlq99XIHZFCBRwmzbWS/8hS66FIM3RCrNi6KODMWRwk
9x54v25HlllcBEVApTtHzTRUUAhVErDlgwf3uZHtVNfroGp3Rcgy6usIzeEDFdu4Fh/9tn1NZEhA
QCiYQ7asrfJb6KIPFiDuYVtxK++BZkAvD42QFH/jQZIvwtrfqWW/K/Xyoe2FC62tVpLgXsZJ+dRB
pQiowSHFBgQCCri08qD09C9ahY74BiDXVRS7S9Ub3gQYo4Iuhs8+RMq9u42NetMj+fIwWE2z1lRq
UZGwbmuPKjiFxitprEyZMPCb4MGlKlz6BWyi8J4O8NDrbQ19q3y41WvjXo+bBgl7JCSLlA4RL3I8
tI0pPQaHy76p94kByw5Mhwo0u1pDPVwTFMph2qqC7CVTq11T9YuD31+ldfoE8PNO7KNv8Ap9qwqd
Ki2EQHn7LkIoOuIxeyVeGV5P9DLWFj3dngRFgCxCjx9E8Y3VwhV4j0DIMhDbGkVWC6boEklwBeZF
+oEAR783gKFF04XmL3mRhtT8VjextJJ5WN4Xo+wKsONhIYphuDPbFwpqSx1ylFUiZdAuiHF/QQ5v
J6TcA93WsMvK3XZeT7zOG7iACBRDm+WQyYkgLaPnjqrfVaGjTd72BSheKApSiCXtMBGqTeamMF4k
3sKUAnMlRbDOUa2VqPR7+jgCHAy8I6q42SbLLICx6QWQy6IM4PdJeCoV/J8gu/ursHozrX6feSll
a+tWh9tU6CH50SUnqrx9FuXXYd1a8CxbthnVzyL0q2a3E0uq4SHmRcrYAeK+cq/BaUGDcqy67aK2
1Ful7w04UqMOIIgs/FR9pfH4hlJ9HVcWXKtZJC4qVesXAHYfDTHRQAC4l7LaDNdRTsYzs0SHKwdq
CIX/VoKrLmQUU9GzqnT/BawLPGi1HVjlxq+qpZGMOeZ4N3AUrFQl/fAOWoMSWPFikqNhIWHRK/m+
Kmx+On9vUPN90bL/ddG9kGEKrL1IWiPqcHXI820n1xclYFXIsiQ0JhCeLht4JgfYP6TvLcAIO2gs
2FsDcQEY1ClC4VFvq2VhHK4PhkeWv3jpDtqy6PHVBAXiMs8uFE7AivTjqMUU2FGpX6a9ukVU/ocm
wx1JrIeG8YGHw1YvRdpKSg3tOxc9qd6CrsC31l3G9CQHHueWDNcItAVduo3FokLQbQCJ0CSHHPqJ
RDQgAPpfJen/VZL+p5SkXWQKBZ1oh2xhJHk7CRnDJhvFd7bxEEIZZ0JYTZoedjR0pOibMRdmZTzS
+LFzYWALEUlM0+8+bw767QGKQV4Tld4qtw5Ii5rbDCJhsHw3FqKLJuKLgKbteFRj7MQfuefy7o+A
xdN/0aBYBhYOHg1lFYyCjrSVIFsORqk1WhBIETpedEagAakLOrxTbnEh5tVlDmOV4Ur3ldzuUqQj
6V66lJGSzKGZifT4e0WStkBq0s/0H1Amb4pRgxKiBRreaGBTk2AbwpuCjmm0potDlQeBIBD8kGE4
phvxmQYFwYlGfUse9d6FlwbyfTeqX9J0IVxF2S7ub7LQGTSkMQcPzUix3Is+gRxxvkWVUdbUYHQp
XWUjVd5Wh+EA8jxDHk+ONbf7FY3y5sJFBNT2CaFS/QLAMYVuLHzSo+ahF9QFwKgHRb8eEq6PlMZX
klrC1d/vDoP4faCZhxajrYqcIbTg2ZOp0kEDg0Uc0tjTL2pRR6BBWPiIh7Z0P2Wkrwb0fQodgED7
qKTVWzMKjRqCCJfJ8CHrjwY6pEPULg/oksqjQKngwXCfGCjfVEFP55q0SwIKRQqUtcCK7PCwEv1L
JYItxUK8r0HDTUHyz8Z34IWJBnJ6pW4HkrKtoufYusvLbaiNJNN1vbIOon2A7Slq9GdLfag8tbDz
BI759qHqX1Vlhu30RDl4FPvSIQ1QSW9rU8Lh/xGV899TFqrGU1BWFXRGJFmbZF47L6xAc0JMK1bJ
evBh/NEMfKWR9dX55MiJFOFXS5NUa6aJBwva24EUYUJa9ceDZ7+/Pj3td87Hx1xy8MSoDLSqTIqh
4DSoiX594OZJldRcAUmxoFShcPEMmxdFzGbAEietqDCfkmqCysWczJ0S+aUsDrT3wTNzL1TOoKo3
ZjOTyhnf4l8zOarBMNCCV8d6x0gxcZw70xBddrN2lPCEFaleIVBH2yNJoyaeyUJKY452YskE/6N9
1jpQIRqzBkdZOs9qXMmTI8jVn6X8MoH2j1C4JUfXIe8MSQ4vbGNbbI3tjGOMI5jaVVQqOpICLoBc
zVe7ANqsokIQ2TFpVaoMdIQTns9EF+kxr82VnKZrT2R3/0gTBIRn3PL3fCheYlIHgW7FIkk1Me4e
BNk9QBHtWLG50RCnKukbkLEHiI1s70qlCNzO5OtPLOnolTJ+QxXLmoIgFDPqVbdHKUyL6HkryXR4
qGfWIvoq2QxS7kSmB1OwulrgS6C4neTlSXk0RZdCWtw0FmV7IHwCCciZBRznaLqAx0YmjgMCV1Ra
vSQC70BX6LfSq/rdgLPzpqv/JVNwtCio5bFi5iR9rUdAXsOm6Z1Eo8ct0sJtKDW09GfZLjEf4u5H
anm2aNV24c3Vik5kM3GVI9uTLHZmZrDoHmq0NFWUALR6eTjUPNdyW1BIMuvaIvVv5PYiL+4MHh+u
8c+XCVQTTiKIkIgIsEZPAmglNbRxm4g0Vcs+ttUbFBtfckeb2Y6/FyO+WpnEm8YMUuRmsCIO1AHp
AIRYO1S+lUG1rV3YZ5uZIDpnb+qhkdBKJnIgXJuWjb6yfhoyyDZneK9+nnfTUzv9ePomXloAxNI6
Cy+luaPSFkijW3d+tWoC1CVs9+68sVNb/NjY5AByNUSoLY9RGT60BQdhp8nXhfQtd2ckQk9U/KFH
B44I8AdkDjX/r8ETilm/9PVCdIT8oc8uLPGjDzZN+tFB29De9w0qFSJU+nNIjVm74wQcHRa+JBRQ
jWK3Qw3Eg0u2vwyUa7rkeWqaJHHLtSzt/ebhn5/W49FOtr8ZVYaRAZx34op0Rls5uv5eIDqhyDNw
HOWUtxxbmmz2XNYHK0iwRIHDroVLX/+Zw4KhwhldW+s+J61XvUV02hj5k1sVixHMeohu6f83hgrE
jljyYjCBvDuaUEJ7el3220OtwDmbQnWBZMMr9+BFUTwO5GybAwXG4Lo4XOhu68TNtQZVrCErpJd3
EKlvkBP79+ZxHP3R6hmguWQEpkSnV9YtYJS+2NK0mqOad97OJ3hhejRYIIqoMwAsgkbzq6EqLrpE
imjHA1MkDsVah4mj9x7S3L2V4EGF0hmOxyYfewTANUHXHZADqcrbuu4W9GajLWAHfmUfsu86id00
W0uQFArlN8m/bIxsP4i3vRtu89whgbVtpJmQcSrkA4umo5CuQgB2U+I5AZpe16+g3Ly4vH7Yvu+X
9/dv52dIOhEpMAHQW1VkSUTF5esMWUOJ2ivN/DyUVgIkwkN479KHX6HDaxqLQefe5SFJ4RBOeBPh
VKtazVYJyiqxsJr5LicOcgtxCkURYTOjYjO9DCVRqJT00aCnfQl97cJKfkTam9TdDcJdQjOK9SZD
o37e6O8bTRO5CYm4B0gU6VNd4MgVZTSczKDVRKfuUbZQBkgHeRy/CjTdu+n3OHqES/68xTHQf/XJ
rxYnWzsRJLkNDXr525CrXrMWZ0uPvz8MRgu6yq2dE5ur7dc1NcKgOSQKY1JdfVPmiwzNOhIBc5tr
jHa/D+SXmclRnYYWwxgww/sNVnlhlajPTUnDmieuhdh1xMa/kUTUhUBgVGu6A7tmCVmhEcFRG6G/
aDd0GdUoYCmu6CQ9hDblbYAOWHXjltFdCeNjWVyVUQ1H51our3P3nQBsy8A94Rqo+x+tRyln7oqn
nFqeUdeHVgEw2OrnO/LYIdB411VQ0eAsh7emQP2lbw4PQxwOtHjBXOl24UfQvqYhPKZKV1moAUh2
nyi8UMx+36juY678VJP81Ux4xsckZaqIRHMBOar8kVmPvRruaQVzcrG8MmuIhzLU8ix0tTP9kEP/
goKFFgUrteoQ+PGKGx9GqH/eAceyNCwlkoWjTc7OQo1K0lOMUC/2RrmnE80+b+CU/x0bmByTBzRd
a7nHwGCuXVjd4UztYLY+b+T3wDW+epXx1cRAiO9fnVwWDgOIVYyguhJnyHNAUjMsU6mdiUonUBVf
DU3cvKnEuPG6TgREUS2TR/8BFfkrc93ufw7gUo0rdVEv+5XigP9b98+HpeQgy7WZawv4fGhPdtuX
8U4CdXwwM9U/8DWaXf2MH6KPdCXt82vBARmLaIPdLklLLaOteV3t5ZWwle/OT/iJjfHlC4y/P9oY
lBDbsIYawiny2KG1Usn6Gb+ZszC5TNZS4nVhg4Uk3sFNQZLh9vwQpBOe+WUME9dH6gIGzhILlPzu
64Xo/ERlc6ktva163Sx2H3NH2u+vi6++M9kJoRw0QkrXgROqkpObZIMqo923SXEdVPG77rfXjZZ6
m/OjnNsZkwPGqJoBIUsGGfLaOJibOr2RIICW5vIIpwcHUbAC/RictZPLVSEMDazuByZTcRRzpSmw
XNAxu1FJdHaxNLPfT1sDB2uhEgx2ZLINub38EVRCKvxGPfYjIbQAob+gUg7XSzjMO2/mqP4H/vLL
6GTT6UVf1egnkP4BdvnzsBEFO794/X7lL8NvaEeszZlB/oNd/svgZJOlShClg4nBRb0Xri1wn8GV
u/5BrvLgwO3+0CwOS3kVX5X21WYGRPmZjPk9wvyyPdl+meXGgCix3Tn0CF8lL4cF20NwIDdbWz/y
ZeCYD4HzdNXTIyN1trCfe9X9g1D76xtMtidsbNCxj99AvTQvKQTvoUy3/QWivG+GU+8C5z2wEwcc
sLEubYDAod1sso048/g6HYZ+fYvJps1Dua3cik1Lr99PQ1RLu1RoAz+/SU+8YDV6dhVDou+K+8YU
BEVKNSsCgV0acNcua9UxxvoAjIGuHiy9IUcSJnhuqVe2RcQ9PJwJhaeCxLH5ySC7Q6ykctNzzYHp
bYCJW0OHo2+kK6j/Z1Isp4LusalJPBqSQ6GqGXGipe7iWijLw/ZRzXjvqUU7NjIJRig+IvcdYySv
n0MB3KN8P7NgM8PQJ68TsXGpZRtYkNfwlq0pBVLB2dZOuEZDcPVWr3grLs7bHBdhuiOPBjXt5Ar9
rBWjFgCjatQPUvSstOGqbx94saQU6eYSqXMDnERYN5ZQqolwCbPe5+KtmjjNHJP6zCrpk3ja01ZV
yCpzWMvvYHBsYDjnZ2zGradMKwa5ezfoGIPvgZQHKm0M6IbeKOVMsWxursbfH12GXKg1KcAyEAGt
njwtl1HW7+lsXp0fzqlD79gBJgGxM1tVRkSAkJzcDfGLAc0ACL0UNrrxJSybh5nz5/T0UeshlSfr
qjXZqjUgJiWHd9ApPgatc0Tt5jBe9tSZvXR69n6ZmWzWQsLV1B4z7SFehnr000KPrMvmFun09vmb
GU2c7NjeCxolGGOcQDXZuBWVp8paI2Qgkg06v04nqotjNP9lavIaqVLLT/wSU4rdLBeXP663EHcs
n75/u988njd1fu546H/1vLQTs7YQcImq+VmiBJKRGAHFfd7IibQQ46Hre2y3pOygTlYIico4QoyU
tz0swJeyI9kIv0M5dIPu10Lbddt8F63gAl7O2B0/97eI98vutB7WdI0pCaMD0tSyQsjN9uyH19cr
5+P+frf7eDtv7QR0+ssop29IKY+0TjSx5mdde4OotQBYCZHB90StjHfhkPW0JEOzKdqW3qNyEave
+4Aio2Krup9xL2rgb13wnO6eKwtxQLeJunpZV6ryYllZ92EIagy1pNJdpJx/ZM+yRKtmtqx8MqaS
ITQh+TeRJJ44RHOI6rr0JPbsEsaGBSirdbVLwP8f7HJjcGuDpG8lb9MNYFz7Slgg+r0tZ+LUybih
a0BAKfZRKJ7utM7w5RBeUUeKAWAFQIsN0N11sxEBOZ5ftJP+f2RqstNSQTIsczTV+9JKSYqNCXQt
qrvNeTOfrXW/eSKqr1zODKqk+uSCVJuHwChL0nQkQ5cXz49vm8fnsTUrDOz6Nd7ngR1cwZq01ffD
bfjYrUgklzzCP66WMze1k1sCaVOFNC1bctqln8D2gH4vfpOp0DHeNWK9UrofgrgtFYCM8k0ZKDO7
/2TcHEvEpsFbC7/6GmKGrtbSWiFrLoxyTNUC5ILkOan3jqjg+VmesfQJSTk6RjW4O11xLOMAkwRR
G6C3eFnGu974lkszF8TT0/j3QX3ex49MZSkIqgh1Fae6Ku+zd9Jst951dK08nB/RSff8NXefKf0j
M2nd0M+rjhWH4Idp3SXmujdnNtsJpARh68jG5BZVJqiZmiI2KrCtkXoLoMtOpPuhWAbGYw6jWLYN
8isF5dIWveocutPzYzwZcUxyb6BCFFmeliWGXBbSMuUIKrpro7M2RdPNXONO+8UvC5PNZxZpk2Q5
FqRsW4f7RLVsFzIQOXbSfi7Bd9oxftma3HnihCdJF2ArjuVVXbt2hr9Hh5qmkMaCkBgaPi2FQE4Y
ZrbZyaB5NI2TbeZ5udzCUE6atFpIwVJGLq7/EQDNP79ap0+5X3Y+i2RHLhlpQNSROeXS/do+q+vk
ytxJi8KxyFQK63KpOMICicyNaQ8OakPOXA7sdCSlyESLEqFUnzYo0fCXimrCKUsVC4Ad59L2wL8S
58D/vLPXS8eBuc3xFrCs2W+d/fEx46+nb2dH32DiTq1RNXo6vgo0G2FzO1i+v7bO03K529xj8V9I
f0Mt8mu8E4eCHz+KILrnLkji39IXybAXq4/zi3r6gnZkZOI8edPp4NnGSf3x8PBQOdutvVxS0rQ/
5p6Fpy8Yv0xNy3KHQ+hFVoEpsAv2j8L++WNYrGTnwbaX+++m/V1y+kVOG9/b2/kxzhqeHPWJCjVz
I2G4WLqX7aJbWjZNBTvy3qvV+82Nceve69f9qsH6y+hBc+XjE+2cBNqjkU+uVgbajODI+QIaiEGa
sZ2If9S31rO1ZW0/XcGwt8kuEPez9nOUWHM+a06CfB3QkQaCA4o8+2Jxubq7eb/Zr53NxezTZXTH
3y46R4Mco/1ReIBQr4v1HEP54jmzr8EW2ZEDa7x9Q6PmfYz90GnmLq3jzJ0zOh6jR0YRJk1TKOVF
55Hy3qpeXG4RPlyj4w3JBzQfewfOc8e4cZeP533qdNrtaLRjUD4y3LUHTxMzDC8uH+4IPfczBk6e
/0efPwk1hRIlmj8OLAZiUdwf+q08y9s0Lv25yZsEmIBuM18dx5DYl6tt4rw/2Tu2/cxIxpk4Z2US
YVxZTgrNxwrdQb5OA0v4XFT3BkIaM0ty8jrxa8qmzcJZ87clubhYXW/vXglkzuxoTtAKftnL06J4
4eulF6Wfkza6Oe/zd8F5tW3HoXWNo2cmeM3t3ykXSuK7HgI02Lu4JE9oP2y3a3u5++jt25mL7dz0
TQKFpIm9q4xlmCC2ixqkulHO3CDm4uBviNHMNYrMxcRIzZHZCKLY7oK2RtuiHHAVkvf8MBZjnDjv
GadvLkeeMYkSCCVrnjzGwMfLH+/uHk4HkMf88/32VuGbPNLKTxv9HNDxZNXnKOxbkxjRZLInwTs6
nju9Y9lo/iwE4r2KZZcTFllrR1ucH+qsu0zjxhD3vRxg8/IucRJHcJA9dr5zPaFFgje96cx4jTJ+
4JntPU31FU0K4+/onx2nG9mWy8vr64fAfri7u9kvd87TTW2/b+33/f77cvmyqS7osuUoOD/qmRBj
TUJMiHZtDZExSISEFkxH0nahvMvU7XkrJ99LQHxAIKMhKFvTNI8oaV7tCiSzYGQOPtj8Ea1p6J87
w/rp6jafuzCdOlCPzU1uDZIQSFXgj+YAy/ff6d9+D6+8cFVF0cwGmbM02fqyXw/KoRzY+pa0Q37Z
osFXZIOUzzWkyIkwd1c4dbgdj2wMRUeHZ50cDmU5ZudyX4XZRQRU6puXjUqH9fklmzM02fgI9IKV
r5lCPRDf45DGqZx2wTqoluftSKeC5/GIJltdzNVatsY8p3pZLDVAFZ8FRiBJtyln6tz8zVmbbHLf
QACMvnMqLBnDUYt4G6jDTGVizicml4Mi0YQAMXWezlAY9ZL7HDe+iPp0gMBOOdC/65kb2dBmEjmn
dvLxPE52cmW5vdeNCxbU1hZuBzuTwp0gWptaml2z0aunkevI1rQQNxRxEJOdZoQ5eiqwOws2mz9d
D/mhXOhZfSP5/U2f1XCPdI3+EpvBfWjVkV235trTu9V5FxpHdu7bTB4pQAcp0kaMvMjeBjV05NAg
tiTZmwo7Qj9I+8FYDroxd17MuJI+CTIkSOUkKpiEfEErWvIoO4cHhAEdRLTUZXg1LP3ZG804knMj
nUQbLzULK20w+Qwe4ebmaXn/Npd5PD0qxQJcDDDNml4F87ymRz1nMmmFXoh9vjblOROn1+uXicl6
gaoOpaQhXS4L/ZvfpA8HiNQH+FbVvFiFcQWM+oOS/Vxl7eTIaIAxUesdNULG3x+FTqkQm2QwBcjO
qrvAWBXtXJrnZMg8MjAJmXrXk4aTMYDz52rh+MrWasvFeWc/eTWim0emsc3Q1d/gslkjyb2hj3hN
W7P19fOP67v1jWojjW1/mztHT5/bR8YmoaxO27aAc0Pi+UmXkuc5PVcwFktyMupR3HQPEEWiy7RQ
5ooMJ00bgGhpC6MKan3+/mi5Ajcwpd7PQF7zNE2cNS9F3ggzd7BZKxOnAJN7aOIAK5fb7Ts2NrfN
nI1T7n48kIlbxAo8IL33ORD49JabGX84FROOP35yfqpNASf5OE+XK3ttk56Y+fxTsf748ycnZu4N
zcH/6zqstnfr/Wji37UxcTOlLP1c6lMJn37+sVrd3T3tS9uZO/tnF3tyRKoadcBiHErCJftmvbY3
HxdvM9M1ftVpiD6armkdrvz7aj9fbu/e79brvePckuC8PW9HOXXcH9uZBNEWacBSF5iyxcXF5eXz
6nq1Wq9vbP6zHv+7dHhWbzaL29t/d7Gm/ah1XsLuETGLI+3h5fbmab3fzHndqVBqiJamw/kNq7E6
2TN1H2oHKwbBSOMZirZh+y03vZkb7ri1f1upkYV6FFWHjn7iDUVqDfRBqFwFy32mao7ZhTMXk5MZ
D5LukJ9pOoSo04xHFgnKII5Tdbl6uLPvWJblYnO7uVjMeMOnV/02liNDk7uI0FVelY2GOkxtP0PZ
fkzibFiZuSfjZ0nwd2OcoopG/yol0a8HqZz1vR54OWot4mMR/4zKAGHCeNeGCNe1qhOJ2jISw01Z
lzNx4qRXqL8MT0Jd0/ZlHTcYhmQBToDY06CRy6Gd+leQ7fRYKhriC7ARf6b+j86eg4CojCfQ9RO5
Sx8iVjXaHSIqo+Ly/C4+lQE4tjOJrV2qCxI8QpJTHq7CYZUZe9XdQfqKAst5Q6dD39GIJhEWFjYt
yQxGZN76N+0+fKCTbWvcJpC9X9EgQnbjvMGT4enI3mRz1ZbWcBfCnireRshcQh9dQTTnzYTbGTPT
aCu0ppjrGVFwcOOfOlQ8dmz2FtwbyUYzhO35MX1WjieOP3Y76FyOZRiBp9JyoZ7EtPZB624CNITL
yltGV8FS35Y+lJnwXC2yLYQT542eiFKKRE/8yNU79mRNdrYoBqWAjuTBCfNLQSodI5jbzyec8IuF
yaMi683AaHosdKXdtcta35n6sinvESg7P5QTR6MCUYJFYg/mf/E3ZFHS6n3bgojPn8tX9ETDBdU5
XSKbd97OCadQODdUBEbGxndtMmWSpULyFBjUUZvdQbwSgzcZ8o8mXZw3c2pljs1M5i2IwwIFLBcz
4nvav3b9/T//+ZyBaK1phkgj2WQYgZBHkqoNBydrFVR8DWjGgnCOL/XUXBkosny2Z8qgbL7G8lQz
UCSVMCLQ5Y127wLUyVPntfmmCtK5J/MpbL3CowUYDVA9CzDmV2sCp7AS+6xMvegcYS+t4LHaPChX
5kKgtGc5KH2RT+5XycJbUE5pNp8z+n++EF9W//Wf/Pya5X0ZeH49+fG/rvP39L4u39/ry5f8P8e/
+vc/+l9ff+Rv/vHJi5f65csPy7QO6v62eS/7u/eqietPm957Nv7J/99f/un981Me+vz9L39+eUOl
axHQyxC81n/+41fbt7/8eVTLUXToS4+cZ7Tyxx+5ekn423fvXpClf7oP/+9/x/FL+vYPPuD9par5
RPk/4E7QCSbsD7q2LI7Z7v3zN+J/wJKKdiZ6JCMtOB5N62nt/+XPmvYfpALgNhUNiW4TuAf+/Kcq
az5/pfJx9JpZkkojG99U//PfZuPmr8Hzr0vA7Pzx87G4pvo1SIDzEsebkgTOCs8DcTW5XAiim8b+
AB1N0SlvSenR/tCo2SY9IAZfxVAHx15arqw8UoHkD0sN6B26cyjVJyLSgrlYR7ty0FUbSuMrN3dH
feeRpTGvYJZLH9HRNRxMrLtWWFZeva2T7pJNYC1aAjDMevG7WoWgMjwNzqRC8Z46GQIEPtQNxZsa
ZWUopiBFUGzU1OxCUFZ+KMN2WVzwyHs38kFYDCWNdobWgvqDuWoJdzQqWEnXrmvRLP/q0F/8+Xi2
vobuz8kakzSiqIxcIqRsvu6nXGv0LkKvx+loITgI33T/lYW1VWWvV/o/FVX/sAVNoyTRtqjSc/rV
VqhpOdyl2CIxZGeQ+IAVk9xlfJi5E00Swn8Y4oCF44JQDRPSV0NVWuaKp4JeLBcydZ/6qd6UF1Ri
SsffuUuixsyx/jUE/m5vEmfNUikk8f+Rdl3LketK8osQQRK0rzTt1C2pNXKjF4Y0kgA6EPTm6zep
c/eebqpDjNmNmNDjVAMECmWyMkcbGjzaex1uI2yg/CyWWiAXP9XJqmafSgulBGUfVhXWo9siXIjt
KJD0t5kebGNhC6dP8W+c8p8VIXcBVvErJ5herpPwFQLwiQqlanBQF4Zr08JVyntaeCce5sJNnUVD
/2sFxSGIwtiTmzq3IjW9S7gONS/q1GxVxSyAxDcDs1e7cfICyqeKW0ZiK+N2b4WYmQo1yHFjCHfh
Z1zaWGQh2DvkiXAcszelqo24cUobDGyWBKRKp03QKJUP4kF2w+umDgrarobE6rYcEpWU9PWqpVm8
6WPqa4Im65rrsV+0BJoyEdkpytJM5aXzBQc50VFBwQsA4fN9YlppVg6N8DVsUG1HeTBgHDuf+NqW
ynWXLGHaHIBx1G4hrTT77jFQJCaFR/NK800VByzTq6CspP36ecutS+fLoYiATbCO0G+MVLmmD2FI
wB6t5j1YLLtPzckPJNaue6ZtAJ/1UDZ0S9btMYZ8CFXziaURZtGj+6xGk4yyI2Tsd6YjX4SdQv8z
fuJi/C2HJ9MQ19w0rwh0PCFZQhz7IGptb+ggrC2qG2WUXi6Fb9Tdq8JBo2GqnW/HKtgB2QpPRu4W
ovpt1lmxUnr9Qwv1WyqorxeQzWykF9rkwGyQ53R5UOrKQdXrdx39QSG115JDwhYFbz3jq8iUO3Po
94MIt73ibCE/uwXg4wBW3KOd9NBDAwFerPbaumDZG68MyFDyB0HkphkoCHkTjb9UWXlnxH3vF5Ez
3CWi2SuatoDQnDWsvy6go2Luc9IlQX1hHiCyKmusynFaMEcV9orEsgsYjZMr3hug8eTNn0TpG9A6
xw8Dey4jEGbHsV/F6EtCe16s9RCso5mib6tI+V1pJFrwQrM6wT+/jzoqggWwW1h0fjNRD6es5Gnr
QYQTBBaqW2VZBO0icFKjP7YWJpSVDdm6lQEgf5X8/vmUXrgMDm6CpUJB0TLxmpxfO4WxaVADk1ua
5eV9sdEL50GCnHQUq58NXXKEZ5amkObE3Y4GZC8HPikqJPHe6Iz7gdt+pLGDWYF03kkDVJn3rMj3
RLOecpB/oT3s3P3tjzBxt5EpAJUMxTpQmZ3/CA7fFYPyavSUY7yvn0H4e23BGV+JT4ou3Jou7O63
MO3c3Ne3P1mzlWR6roCM0nN440NL0MXSuXHjgFO3hj4w75ZemyWDs6ggBkd9KhUYxORQ/8c+mqkP
lvRoj4ngGzBY7yUwRKCV/PzVSpf+apf0m767PIx16FNFEn0xbPLMiZOa90rOwIDZgcIHktLQLqj4
0kH6tkYFRpDpKQpA3VCvn33DuuIdIj0LRqLaV/XooKWYtOalddTaFsyWkMKNm4PTjvcq+rsS9NBN
XwQx70w0lumeKbR2Oyf/pYkkB21vtF04Y1OMch5X4PeZmOICNyWSuPn7Upgh+FeJg2FIPGTqsQcD
MahpnNdMffzi+t2IwlMDcVgaB/7+xE92odWgT5qM31peoiANGRRcZTHuaQmOB/09g5a5NJ+cpXnP
aYu/L/FfU7O7HPFR6dSKoN0FuQB0t0jUHEgeBx2hr0VrfyiJROknX3hRL8S8WCEiBGBdIR9sG9PO
n1wnDHtV4B3Hzpr48j1fV/JRVY4Z5He1wBG3mkBcwtFt94n9FpmVW1kLj8kUGnxb98kPmIUOjNEh
TU38gC4lV5ZEcUYjC+/Bd4dsg8wFkmBIWLDQ+RWipBOSjHCTvIQaRNg/WDz1FZE/F0r+8vNJvbSa
U1Mz32+znkRGxFsP/K6HXOVXYa8upENfiejZjpnIuTB/jusAwtZvbAhhPo66NiBRLUm8H5L2xeq6
rVm3m9RJ1prTK36P6atwBCs4BYXNqBFvLKPPcKSbti9R76ibgCbpoRuNHGMVxRWry3aFGPfGzvRD
pg3bWrNuoVrvqjpEVf9yg/DjLcSIFpQhDbCcTe7u5LwpRlRHYYPa1VjGgR67bW36P1v49rXxHOEf
5hfx9oNdc5ZVxYUGkalaB9gfdRTtsWsavzVvBRjgf7YDie350Z0sIQdBZqtAauGrU3ayFiNpAJPF
7YEgnIJJn0h1CId+hEy1wKo7+7m20vxZAek6pnWMvkz9EMxB5bpSiIUJUbpPaB0hqhtJleI1w35B
dIGXL06f2G+22aIqWkU5/eSiE/aBRXb9ywlxW90OkJNfhBTtTWZXdQGlDgWMwkk8FKMfanEe+ikq
HbmXE/DHoZhibvSuAPtwmuNLew0nFIREFBPY40h5YBICnqKMgQdgqMbIA1c+Ac2/LdT7SpoV9cxU
oWvdiSGGbooM3XjiJAa41aXV3tRmMrHKgSdQeFWplzcCCOvEs+MGymlNL4rRNZyxuS+hMiv8rG3r
tzANtRcmEUC6LWEZUEnNpIhogBnlFjXmAW4Ob4+gxqbNNWH6eRxazyDnT99YrISvrNYpeDYl9Pkw
OZaWqO2T2ATFmzmk1FVEZRWQpTBN4vcdtfCrdFn+EgYrlbXMnRaQmbaW0aqrxfgopFAe8lq3oRXR
gxjJBRc9SL1rUxmEqzeQpfYbqCfeiKLVN2phdsCkYPYpEOByfKnHMAIdfSGzB9KAkTDgSW0Tj5sJ
8t4kq52AFX16RE1aCT3edmJ0O6u0+MYa1SRZNxqYpxUwnmFQs0Y6skoKCcasLLbjF4NACsYivWP5
vOBl7BYJKCO80q61Tz2qy8oLS4FXqe3HAiJPCbGhrqaoaAwIIwEhYqflB7QSMhS5GQlRXcqSjkHg
TqiQmstyIrd5BV4jbHRb3EPPQbxT1nbXOuhNdT+cRnZcNWQWXUOop3+D+Ayne66FzkppzEoPULMv
4n1OzNZy40gvn3OWVUFJG2CsqppDRYEXzUGPqXiKeaHdgwAWyWeV9mHjN8RMmNtpiEOdTOP3sdOD
FaJLZPimjJp8q8a2Q/EFc1nPGaqIJvgBVbCB4myDipxgvN9xC7swDIg89Di3oo+bwMBX2yrOEOqu
0tTZrgKr+qQXS7QHpC8yKMuxAGkXbbaVZZX3kIsr/IFwHPUB2jYex6zXnyGTBN9fSYUPrqWd0Ech
3YoPnW80EFZx26ruG3dIh7DwFKm39zyBvIabD7rholaPjFqhAmxa5VBanmNPuxuzXLuKE473PCuc
dyM3i+d07Aeg0TjVpSs0VV5Basb5GLqW4eqCE8hxFUg5JH7e2AWUtiPBq7WumxJjWpqjoJ1lQ7ls
VbHYiK7SIkqugXwFJXMPgQVDpyCIRWMRslY/e7ovzurZiwMvh7cGSpQ6SHhmsUlOLDWrMw5Mm97a
t0SgKamI114wqFu1FPoqot2USgkhoVQ7NpV+K5IKIPGs8bPMkl7p0A2l9R9LGgH0XBy34V3QjphV
jkAzGLUfSdR6DSqXXq/LB82xbu1EQUk0+lVgQyo8TBSKRXKU16Vm7xhNttBZQQ6e7EF0t2+hyAt5
dxAD9W3ullJsaI8qoWyN3FMznAka2u82I9umEabrqEPQVfXWKAdISkUQNoLXLUrfSDEmrcAdKtki
y/Q0AT3bvtMM6SuNO3knaInHOZpSluqDXjWNC8Ul6HPdOxto1OSbn7/V99x3lh/NArow1utYG5CO
ZUoeZFn4kmVi3aamHxMRFCLE5WxWI8AHdGQLZC+zLgvy7pntWSxnOaOtdA1sVwGwaFswF2GS6Hb/
5Hlr4e6v/avGW8Kyf0uPYHIajNYVy4Tg9Xwe1VHSLCqdcoRHHO6abqPKVV60CyiHy0YQuOC1N0F5
NQtaSoBCdLxfoAln2brrH9IxXFnZ089f7usWzY8J6tv/tTLL9HoNBGWNDSv1ygQH0rALD1AQgE65
5rV7hBQr0xN+5d25+wDq1D7kpzzqVfs2sG+Mo3G0Ds1Kd4PP4zJWf9bE/+fDnv60WVjbVkZVwYeP
XlF8ZhDWafgRUAXEPbuwWyWt5U9eTVYTK8K9w+h2YO1C1Pu91vH1oYGJ0JCegi959g3ADFEJMH3h
XOsrBdKnG8ibwUOWEHZxAXLObqFX2VlLVqfb8u2bgE1Zg745Tpg++yY8wfQTyD3gTkpfx4h/5BcY
vO/X8WsIatQaMg5eAh3Q60JbsPwtHZyWa0+q6mhEfGfEbzIyOHaF5drH6q5l7nCDr+yB/5ItHLvp
031b4XR9NLStISE4S/2dGE8dY9UIFufGN6IbxVwha/BY9TvRl/QKLy3KVFRQRVCUy/8RBzxxhLoG
BrywrkcvD4s11I2hnfbBKJAg/Rh07C5lg5v+Jcrgn7N7anR2cCqnbyvWgWY/yrObSueBkQFRkyZu
iHQ2F88/3+LvCTU+HF5JUIiBURbpwezElIK0gmegEYcQyy4DXOMqvpFX0T73rVsapMfhabxdMDll
NPNPeGpydjsjUaQmutLwgS/6p9O4/DaFmtOb7bO9wz2lBTB/4XRecohYH8rwqBvg8MwCAilkEQkd
H7LX9pJTn3VPospWC+u6kF8hW/zXyuxohlaXibaDFb0AnQFb0+w9tncWDZokgJ6Yr6lggzOeTH3h
Hbt4TEEqOOkygNFkfiVaFMp68Ogi3NFaV6Q3tNwjb6AGKLUbBA3XZrowtzGdidkHRIECbCNo0kw6
sbPtFO0Qjwl0KADocEt9EnA0JsJlqwl+3tGLdqCKCmAzmKXUuS5pzrOwIw7ac7xb9869LDWXqBth
Owsp+IXjQW2IakArAUB+SIdgvSf3XILwnlQVGbwQ1CVadFuU227p1F+0oaElDGgSWGf06VKc2Aj5
4MQFh6aLRn/xStzIJnZVBMQ/79jFHB8aHTpii4nzYj7+iDo+E1kNM2NZPCQC2mMtVIJEE+8UAxyQ
cbdlSvGUSjwOBTQEupy8//wLLhxGDA6oKK7rijF9t/N15pxB8T6PUF6niQWqj8pLOkyvkf4RLYxH
sySoTUZBnqQLt+/C/uoqFmwC8o96zZzhM7dqWyQhyih5+tmjFY4raKULu3vhPJ7a+DbyYYoqL0fY
CNvUnxQfybaqoEbfL3VCpwM3u2BnhmabmMg4pkNvID0qg6L3MD6DWgT3UR5QwaWzJOwy45H+enLO
zM3OJqsc1CxSmON7DH0ggqMYmy38G7kRVySALq9HD+q63oknHFryqF4b1/zG8l55YG3bzjWvxUO8
Tp9jcGOECy5gaSdm6UFe5bqEetfgpQ4GKHyATazr8IZ/jPWCD5ghg/+zCaDABaG7BaiPOUsG8NQ7
0uRgu063HSTr6632WG71Hfkl0S71q+f6kxyaPTmK62LFA2f787WZ/vf5F9cAK9MQ1qDu+yWycOIe
8lSBuE8RI9RQAND5pOkSg8ulREsH/w00dDBQNIVps4sZkZTUKi7miHROrFEuMDt3fOwLSASvEiiE
Lby5l1f0r72ZUyVtkU/CECOq2P26qEGel/yf9uxfC5MrOtmz0e6TTI2xZ110MJynoVgINS8509Mt
m+Mwoa825koGA+FL+Zw8jlsD6pfH6rezSx/szc8H4FJci3lfyCoBMQRCxhktmZ3KURQRku6efqSD
3MhBogl/kyF+J4az8G0uODLA2v41NvMvZdHxPFNUJL4liq9Q1O1Q4OuO8biYkFy4v2eWZq4FmBar
7TssC3PhCGGPzUFs+mO4yieCPpO47EAD+QAcAnN76EYvAT1mY/n/RNOnK535j9QZe5NksD+u2E6+
dbfGnXHH/RxuxDlA3eaqj933YcMP1j17BH3S/3OjZ06FGnpTFwM2OgSWgvHnDH4EONWB+j+fnguv
7mnJZh6RAYuGqJpimXz75ly3u8aHVurKXnDGF87oJDsGGm30XCHiPvuYYUedPgYaBxllELYQmFbX
REANtV3rEFX+eUUX3IeNaBq4GaA2HHU+OetYuR7HNlB01HrTcTqyZuExvxAwwMCEBpn4E4AFOPce
0D+WgtRmB9gDBhyHtlJdbgJzJIcFN3Xh20wYoAnHi7/aHMtbqkyXtcBnj4dVW6+zD8XcoLuR5655
Fb7+vGsXLvYXC54BAhEVQdjMJRI1HfqygJqfQcdN3787SDnCUPUjVDF/tnQpaMAzpQJOiS73hHc9
3z8029VSDSHpZ9yY625nrkdfBUmW6UOYxZUb8768Gu8kmHJ2kPvyTFfbtqAFz/wEkGW+Btvt/hcI
Hjfs7effdeHcgAARaZANtCeqLzPXNuTo3HQ5cgZGYr/UTL+p//7gQMHQxKQSmnV4r6eDdfLsGAaa
DKxTAeqqf7WQ30xzKGNK4v28jkuJuWOrwPYCNwahmbnGIMlIVAgOmMig8Hhl1Fl4ZdICVffUr/FV
9R5kj2Pr87p8zSXKA04V9n6ErsAu1Z3nQSxWaqcLMQtRHFx/QNmgvEmxvefrVkWt81RMwMxC1Vwt
yTIPX2ELqTcIgwDjq/fXZpzbXkeKIxnSAASi66SW7wv78t0JwfegFoPuP0V935p59JrwPu3BNowJ
rh4nLgk0z3LRJvc/ACR2lQ2UygPFtReO+5e4zvnqz81O5+7kq/eyLxipYdZ8bG/UFXHjVXtFN/pv
e5sc2M72yw1yHtDLFFf2Ndly1BcfBlcepJetxHFhD767FPwYkH2aAGwB5uHM9sBRQPlpoCvrZZo4
2Jjk70Z+FRnKkffFtklA+9maiTsoDI2ZLhiLbAPdrGutwkxTRK5toBeQoKI7VFypURGYMlq4Ihd/
H3DwiDOBRzHnvhWUiPYICgN0SXITlDQk9+pGumpuZF6HwXkoNDUFwOHA3FpAvC1szvdzis05MT7b
nLivVMKmL1WWO1OQ52ZoXFBTQ8eXeRHoJ+3QCWiHTzhEK3VsX6Fss/ATLjSgEHl8idNS6NRCnef8
sPB+qJWqYJ2X8OG3QsrKz8ciCcABse2bsnFFUmqeoaXcT8bhytKgGBhGzR/LiZ5xn7XdkEBySG0T
4bYyKdeFqaADRIGfNOrPsg2hI4NuYJZWdxVXD2PaCzcj4qOwpbamXbZzTBDMWR2ae6CSEK28zyzn
g4pwBzDQZkJvZoK4KgRCKwt9UD15ZxZaS/1gT+3WZmWUphMMdn6tRy+99mjgjFVU3UKGZ5/2UPkc
8yH1KdTaE3T4JLXIoxXnSxwB318yaKBBJVIDWkFHqDHzslbIpJI5A5AphWc1Bnqpppsmh4T//vm4
fA8Dzu1Mv+PkXgu1FwCWwE6ruk0F7djhKoLU8f/PyOyttEPEoYMYW8+Aely+Nvgqse5+NnFpvxyU
cPEUg+oUArGzdaAYlIKwHlTGY6A6zTqNsrWWgyFi+7Od7+7XgQDZZAn8mNMgy7md1IqsQY4dYsBj
dN1vxuPgLzIafF/LuY3ZdoVQWlY7Azbw1rxMLJj308wTtDTyve2CLYT5C8nXFwT/3LvDIpRfsX0a
ut/zSV2aMj5aCiD6PPGa4o9ir3IRUOu3rt6PGP8cN+l4RymeNs1NtNuo2OndeyKfft7ai8s++RGz
rSVEKyxp4UeMsXKvJxlqyG3QtOq24dz/W1PnDmoWJWV2DkQVgOfAdB90gBYsKJrpgaalCwf/QovV
Qi4LnmtTpVNdY/ZsVrGGdyqsEMb3CfcxpFfc95rTQWSo6TcRDamfqeLBroRY5XHfYf4VggFhbpjA
GZUPworxgkXjajCrbQegEG1ShOqj64BXcGNL9TqCp19xJ174FBfad1BLUVXcJeTiGgiMz4+5PgLf
aBdA7jvWA7Th4qbOt+NoT3FXXLpajlnnVGPVugHFj9dSyFo5IFbvxsUNnL7E+ck8/yHTU3vinzKp
doKacefZoe2hV45Z0EHEQTWkdZA5VcCj8r6UKQn0Op8AWMOTEnXg97YocPzVilnl7Tgq3EXl+5ZZ
aeLHhfkYTo05sPlWbGly8dIZhstG/Qw9LITh2vnPTSnN4zZCcFzl7JZm6t5s2sTri7D0k8Z8/vkU
f/fd095ALhMgYAM4j5nPk5XaRqA7QApnY/xN4XTtlGnnsnCJMuq708NgKdoDmN6D2CMOxPmqcgez
0n2eY57ZuEIbzoeKhpuMv2h+F3bJwtWcbsT8g5/ami3KbDAHR3TRexKFe7s5GukCgvXSrp0amF3J
PqrG0qRYjJ5s6nbF8pvIWOhIXd4vNIdMCE0A+Dk7tNPEokVGVK6duhIBmJL2fTw+spLkbqQULtO0
BcKDGdnPVOeZvtB/Lc4jLgmJPVuChhtiUMrn+ByuJ2fjFn+sY3pN1nI9/qbbJbboyxv5r82ZE9Vy
teszBzbr/KYSe2H71tJT+P06nS9rdvAyWTqsjqZljZusu0n6p0gDMubu53t0+XPha2lQKUStYnYi
xtqRGljyYCUK3aL3SwAaWxuTac5TB7jUz8a+8uNvB1xDN8/GmCw6iLPD0ZlVp2cN1oSBQtfu7JuO
jusIbXUOecQoj12lHDAREl1j4Wsr6t5zZj5UmIFhdv/Ge3SI7e7OadguddTHOiYMoFxQPCUEsDuo
S4AvMZtQFlVAeYqBprRdqS1ZVW383kHj0lWLl7IyD9yu/zTZAP4zEV+lER6cvCe/h3rw+1B5pREG
I4ostPyaUGTfTO/XpGyjfUJYtOYRqCd+3pUZ8/h/DjDkOQy0xzCi98WQcurnR2AM7BZXBmDKHOyI
7aOGXM13onQHXoMVU6ZCbb+vFXKI8+aFGDxaRY3iK1V1SG3ldexFjpMRHlQCkdYoz1/SsYQ8UnYk
XSiCTlhXzWgBx2sXrqGis+M0vq7EdwjdQfjY3v+8nO9XwwEG5d9nYObEci2x+jzDM1A75JB10uv7
bJ/S1vtbM7gemN+DACqwIIhKz/3yUKI837XTDUzkr8g2tk0f3mp2upBvX7wfJ2ZmqxFmNABVCTNp
sXXCG8e5V7RfkbNO/pK18j+nwFZUFZMtkICm076enAIAZq04JrAEqsw1Lf8Q+eCU4cKuXSgtYdtQ
xoEYKVDggJ6fW6EZj8CPiRfACFsfjSeGIYaU+EMKMRabAnKnlHudWa6pxTvbqO5F02OMSAVuUWMW
sOFLYysXelP4QShcGigootNvzja46rUxHVNkX+2fnrsqAQrazZ/ze8hCVNIXf59bTtz+0LIDqIBO
RaTz9YMEKLckyXqghqi1ipLkXqqVrzXttiqrfvX3Z9ScyJnoxBSALP3cGGQ8mriosdmN2t84QtsC
ulu5SbM04n7hqVCRK2PWFAVzQLFmd0FjGMgaVRTMFc6eQ9N4ypzYNfr6KnSM15+XdAFfZ0GAGyOD
ylevX5mtqUswfVHrSNDa9pdpyD3VK8zgDA8FHQa31tvbunCe6y56KUoL0j5lcZOY3ZtjLJHnXDo4
GOzEcjERNLEuzH5I3xtGlaYp0nbbq/fIZNK3TrjdFlWwfJEu5UJkdmZs+gInl1NrmJNjlgDepsw3
NAvi1FzIQy9Z+Kp5gDtg2tlZ3YiEbQ4sDK4/Biv2RUyORbnETnBhHAdVcTSCIeeI7gouwPkqFM2q
0eCZHhpDfWe98AeN6W5E1V0i5ScYuQMNDEiB1QHMF9XVpo7S+5Dw1s+M+Jc6WK5SG5CHKshBxQGj
HLVEo3JJOm4xRftJ7GpXOeaeQB2ylPZC6HppfyhFNQjAWR1ecvbbx2xMBuzRVKVZN+JBOv3CM3zx
QJ1amH7ByTc2Rdn/E+nTm+zYJGvlN10jexK9WzyR+5+v0XQ4Z4EQUFtQO5kqDmj6zg6vBEkHzUEG
hsZQDFD36BtdvdaM/u9frzMzs2NL0rSwLTWZkDGaW4bNnYZicRiJp741POBZlgqwU2r8bVlwdkBU
YXUoT59vIaZKxjGSYvAii/nSSTmmOpzIbUgK9cGIg/xZ3mIWfolD7tJuAhFqYp4fdSlwkZ2bBf0i
U8YKZkm9zap23ZQ9kt7Y//mbXfCyFMphU1ZjTfntbDNrkoAvIqkGbzRz4mX8j6nc9kaLyYpeBD+b
ugA/AJAJsLcvIhGk07MaRC4tBn61dsDc0IGlV4P9mPAU+ABQBvRBZftd81D27bqXS/HB5GbmX/DU
8Cw+kH1d6rneDF5nXnH7mHcYteJrQqFor+xS47qTbruU6Vy42qeL/YLnnFy8OoNOcmTD5jAKNLVu
CYhaft7Pi5/u3+2cdwYzoRRmK2Ah54cyK8Cbc6WhZEKX7tul2tHZUmYXIM0aKg0T3y3rFNuTRqu5
mLCnbqmIw4BeSKHXG0YFc/W6qd2msdHi61y8C4voi8nStw8JxWvQw5i4EXN/iSgA9doRvyQsHa+r
xO8xIYdJn61tQBJkOtemwo+8LLdWkb7YlX5g9bjg5C7Ezgg0bQusR0jP1S9u/5PvSo2QN2FcDJ4t
bo3olZUvaR15mO8ow4+fv6928QidmJrdF7QLo3GEEKKXEXZf5mbv59E7TeiH0mYeczIPUckdqbM7
wVSw8w4gzVDrY5eY3NWKsva03mSuzVDao/E4XGvSXAHUnm857Qcfo0SvnLE/1jDUPpEotP/86y+5
L8OYOqugKNIx/HvuvpBLZZHRS9y5vLoqtfimlrrXSmP1s5mZPsZXhkHBGTUxUKGpbM853yDPZ1YK
BJm8hCrP/dgGZpFCQ0eS32kbPXGj5Nuc5H6L/iKS8+GQK+1tYzeRK+LwCCaK31YexW4mMWudDmoQ
2fEqsbUFgPGlQ4NxAgvNMwtzMvrsnTcHgCmkrSAf0LkJ2otRdXXRHQdC/aJlV+j8LwReF3BC6FWC
0guBqwOukHkG0gLKKkMds7EV7mVadxigaN00K+2NtKX0RjZCbCgMXTiRYwdtYxcpi0fM6E9lkycb
skoDjjjvRhMCrtg9/oEZCWyZGK95kyyFQRcSuCm9dgAMAJ4Ygy7T/p1cqsRMEpCOAoBtoVCzMtea
R9zRJRDQrD8ffonHhQjiYnsEpA5Ar1AQLGL24tye7cQliFCQzse5m71qj9GGbfmd8kyP/BOPgfNS
bCpA496Hu4XTOj3a5w4MCwVZEaDmk/D4HLRYADcjIbMK3Y8Cl/lRSse1wStRWw9t+hkV92m6qXkF
lpTfPxu+ECXDsKljilAFbxjAzOcrFmh6ysyAYfMFnCtsE/piAISlfOprTLe6QnVbJKp7fpuj8q76
feo22+LGrl1uuMDEgNjmailL/v5+gQ4AjVAHhTNgu+c9Kt2WhQDdauuNUf7pmGFQT/yxJf/omL7g
JVCF+7bxuA8OEgEbc5oKYD7n64eDSKldIMMDLhZzkuhsIOJJ6G0KJelb0Muyl75Wyh3TWvGIWddx
x41Gi/CmpPomLhrzrTXgTCHnx1C2EvWRIz/24lYTvqVhPlYClb5F39tYDY3CNrGIFDcGQxDYeDhq
W45b4nCbbRg4Fib/NJr5ohd8VRTxu9RBFJBDWpGk7Z3mxNUW0sKRx9Jc83MMJntWCfqovtUgBda3
8qbvsvuKcbllzMrBSmfsNGaDzwet8XCsVr3xKerPbnhLTM2NKifQEwfHvCGgw8pQd2w7JdCF+aCX
nc87PdCt+MHswOheIwg0oeca5e8WYWDOcw7t6FyDf6mFEG9y1YSfbJArDFXHiLyZsclretN1juET
bkZeIhm4fhrux2r8KJpCxUBud68OxTRoa600LVzHfYNnJw2y2NjqVqj7PCUJ/FHzQCI8SJF6y5E8
cFXftEkdexOmAoQOOKZC80aJU9ok8RZkC+uyS/QVV7TXpO/fqiZZpVxZd3SiHJsCWRPgA22ldKiz
2DE9yDhZD6V6MOqm9Bkf3jSJ5aKO+6JmzlEIZ0PbQnGLAX0Xh9dez5kAkz9fs2J4jlRyjOy2DRQj
0bzIIPm+08A3GA1kAA9sFa6zuq0xpFzQHRvt3NN46+okfR+sqkRABBaHvg+rdZeE8LGW4mOs+0CE
mb9XzljvNEM8dSmrtjUCVC8UTRsQFYw2WWc/1EQ+GWU2eOpY3dkmHX1gFa+MPttGZZm6NWt1twll
HFh5XuP7I/tJlfhTzUfXNADKkIP9i1jVh9L0bt6W0N/p2Y2IJffH0Lpv0g6634MKzSrmBGEGIAkw
l5sUjmurFI3mqw3o6QCPdGsVYrekaxuvKe9Ts3mxVPqo0GLPZbcypl7h2OR+2tJVVdfXaqx3e02A
sqaRw4dTJlDlBq1Fa6ShH9dCOyjSfrJFeCxk96DWZuihO36HUe0iAJ/GB0grpM8zZ50KhJkOZWI3
OtiDbAhvqt7AGDI0JJ7T2mndImfOLsskWJ5GgrnEikovNpHZdlZxjQl2rwQqsTXKjaql/ohZ7wpP
HGbjEnc0rMht1dhLddQAcXjt4pXD7+P7uRRHOEsfGla6mfUBrgK3YYOniwpKB4grNHANcby5Vxln
0ULT56tOef46gL9tQjpSMGcgpJmVS1INbQQ1V4GsNDprFefDMe2dbTJAW7INd1K3XsuIuMjphyBt
kr3AdDZoPK4UzAsarEd6WFGx7kc8opgVjR/GqLln4xuKlG+KhbS1KAELsbV2TTGAr0pRo/dfPQ4T
8C5KVrbBNzr4U1xZy99ZxABN6V+TlG/GGJ2TuG52InV+xR3bZrG1i+j42MYK9ZNK7YPcKEYc8c4t
xgi8a2UNmiBLZdcs6a5DXSkW2nFgy7jgzoEW+wqnEP3NJ5x4wqzG6v6HvPPYkRzJ1vQT8Q612JJ0
GVqLDZGZEUmtNZ9+PmZV3wpneLujZjsNdKPQBcRxI41mR/xCg0qiVvJVWRooQiG4tQ9oZ9mprFQ3
fiyJH0MXVnemoOH7YeXqZiq9+EIOS+FGFtrkNkkKWWGAMFRvcsj3kuC+WOmrcopXAYdcZ+IvPsjb
OJqQTKudfgQsaOcWBhhtwecEOSfbtInAN1lbnxIagxz0F1Jsai6KHZ3re91d0Un9xm/qZpV1UXKZ
99N7MUytU4zxOjNi884zh1dRVsZ95BXmSuvb9CPEFv2OOVHkDr5Xb/3Sz3dyCpSBx2RuMHr9UDUE
5oQxQ0qt1Yf1IBf7zApWnezfCfD8JUUwnTT2AiecUUZmJl51lmlztm0w1xiAHbX7ysgdxWw3AxJO
/RDvxwni51iau6zQId7pz5GEephfrBWxu9St9K40p2vJiO4gsdmmUP7QPdibtXGl5YprxEzxg/pO
y5tdpmr3ulJnzoTn1i5OxpUl+rdJwYTJ11LEWA1hzXtwRM5gxIKdomlspas/NEG40uqpXUeSugsj
yRY0REnKGp0Lk4lrdy35eWeDYK1sIdY2uRiaW9+bLos2h5LlG2uJ6fmdqkUoZWvDs4zCg+NJ1qNa
CC+NOtRACIu1UWIuMzW1QXsDeH4lodsiepErqdpbX8nu2OcfXYw7r8adnlvxa5aY66SzXFMfKarG
NFmVYRsAAyyaq0SPmucs7T/zqnzEtuCyiaTGpiQqbrQkWhdoV2QJorEG1ZqsB3t/DNGkrs1dILWJ
0+ij59SkKjskA9ZiMWtig92f8gLUsWjS9B2lxzDoXb/tbipvzFemV01uVQQfmiogfVtUl9UoyW5m
Ja+hGmlrtYmdpKhePRzh7bFQn/HW+B2hndHL/bBvMuO+iOqnjnG/1U4t0rQvYo86o9qKu3AyH81m
hgtZ8lqtpoiRCQrnCoRg8Cg3PmZSsRa/j2bwhDmLqyhDtFH0YFzLVWht21yTz9Qvx6rHr9/3ono0
Uc2BiUb5EkQdyA7TVpJZ0fdMOv49A0U9COgArS8mGci7HyaFcpEb7ABabJLYvaSM20rNWs+qMmpr
nBGmOpZ/YmUjkudSBNJNPAylCm3QDa3C7nuNt539ou2V1Zlnph9p9jIyJKemugBHbJqLIL0VDkEy
dcDyJFPYKK3+kGfB5Vh110Yk3XZmlrpWkZVIwaRI2HAc9KWxqmPpV6jL/oPlZ9do+6JPG6mf/gC+
AAt6vRcnd+qQdWjSl0hprjRsfyZBuNNj8VrtxWxVeUJpk96t2+RnFzWSnccfmoYET1isTQmWsKBf
AjQK7ETycMuCXCElvg6WU96RvjlG/VQjbbLrxPKiLLIbAykeQJsUm4Zi12oZOYofe44wCriBWBp3
99zu0cUKsZLKQWDzxosR1VLJae1K6N/q2Lrzyb7VxLs0k3ij1EizGJbtm/VtX76LirU1E9CiE4p1
zXRhdArnUO6RclbzuP1CYRAScCOIVn+nWpC6/fyNTM2ZjNZa1zm0vSZtblS/VVe9BNfbr0CgKo7Y
1dsElRQoaTakBUcbgwuhk1dktT90abBbZAxtQeccGjl5PcMIHJ85sssQ+HeqZPiUmeOw9s1maxmp
6FJp647It5u37WtTkbNoDBLNwdoW3fBrmoqV1CfrrhBR151+IRs1C68UyLLy83zDX6lqhBfhKFxV
cYgSTkzdT1Nr2+cQDodEc6s4DShaLN/RJlXbTKADpaxqqF7QR2lU8aelFJuhFlK30Riwp3V8lSXC
h1ZH2UOiTTe17j3jhJtyttA77cZ3MDNOE6VOEQmXEU25weieobNxNMfDXc+V5mRGeZVTDY3GcG3I
YPSKlEa6t/IkxoeVkCDjG90kOQq5A3wLOXqB3W8Dyr8tMwHpoTL8CRH5ZZDJxaNEcVsDjW/yCwcT
+U1AiptUeFq0XveQdNzAk9neF0J5aerB2qisxrY8ENtGKa/lUntVa+tZ1On7VBJuXRrpSpur6WqI
QbkDhYoQjcsGM6QWyZMduj+iU5EtV7H/mYbGyxTH7tSMu7ipXHESN1Qi9ihnyGEq4caq6YFGwDba
7gX6wBXKOA/kXNelNaauWCpIZI7GjyLkNhpHsbym/mTsSJOvni/Qzrspav/BFJvPyIh/FlBdGFyt
uyzZFZP2pjXyLqJ7zbdrD2PEL0o+kfNqLqZQ/Fn0Y+g2GWK5NHPq9yG2+HbSGu9GsUGoREIzDAmP
x4j7S8/8K0auK3TDPMeKUOqJLdPflVPLGIo6iAz3YhSGyyzopHVT1DBdzCB1JGsCoCFLFISxnlxP
ncwYKTAuvEzybCvsASgl0Zb22UU+xj8NcZbLFdR3Ixvfh1r9tMT+CWENKr1ZFKjdQqis7VZUJxpL
leZUnmbthkqPHV1JL2Sr8FdRIdcOX8e9pnnUB7O4VoUMlEY1Rd7mMYRBJsCVc8VYGWOAGVmvISmU
h7qTtl1+1VURN1lMg4V08ZZZuB1O0lMvDE+Vqthe0bz6nQlPL75J4HupQOzTvnWp9HZT3HQrrQIa
qXTqdRTEN0GgoG4cPaJJ9dgb4U2eGNtBHkbH8Mh9Yb4bbq7Im5HPzC5pRyJKz1Q8/pmSUWsaNWsE
XD/iGa255323G4vWToOhW3eSioixRNNSqcUrCw3jSOg/5lPekUXRFVRpLUaCm1WhozUV+/gd2bZV
VYv7vI/f0d5B8VMm5xCG7jWMvWuE9qWrsiiTVSI15sor6RQUOdLXMBM6hXI8UdpfRd3Uqy4vdAr9
qfqs8cJ0ku5NF9RdImt2n1VXUZO6tIwfokl2YtV7EUZENdBxvCp0dLaUUbqhFF0bQUPSDUlmzN2g
ENR1YSqJPQneZVGnc5+ALBNWQJOtac24NcJ1/J/dfdXXd31au7HJxGKKOhN6/WtZegG3jxG4wTgg
8q9dDI1ZrC3kindS1CSOXkWPnUhO3JFxkLnwo9uki66kTn9ui+xJpQ60eymzZW0nY/uhheGzafmu
Z/k/8kjjgKov9DFbl6FwmwezaavXX4x+Zks9onX8NM2rucuKcCsZGXJs8gYrzbXQa/u0D68LGcEb
o9QL20SqrqG/4JiD6cRmtAsRO7b9wnQTinl73geaXG7GkGMApY4bqfMfke15nfpkk/vFZyZY10KL
r9XUS5dhmO4l2C1tK6wTlF3VqOMwS2gjMDhOUfQJ1r3V/gzEbC0o3WqUTWRYPQYs4RBthUzT8Cqa
nio/Xeltfj8VSPLmZvfSCMmqUzNXjhJ8+uJs1/bqXiuM675Ff9Lqi87WTIQG60G41XL1uVAwP4iQ
gjO7p7BWn5SpeFW01k2SPne0NNni/DXatahdz9KSV6ViVStJiW48DVmkwCvZM71nq2hOS2W+7WRU
T6p+1/lVCq2idUnDYKxGId0UnQX4SMmB12ROLIXBO12G26FHya0x8sIupeZ3YtEUFcK1lxb8gtAO
jWI/efHWK/IfTcb1EjVXYjNdcylf0Dwq7VaaPgvT+JHTaIeJk27yqVAcQWgvLWU0rtsg22U+vJmx
CC7pRH+Ce6v5LpnjKtW0jzO6a0FubCNEzDb+lPV23WhYQJU17PJwUlrXCoSKF2YN9Q8jn2gTRRLm
7Proi1eCLngfI1P+a0Nt2WGoZqyaPvOpIKutwrkpdsGK9o58J9srd3zwaRr9toyWxp1v7eiBpety
FOF8K0L40Csy+o2pPwsI6i7M6RAWWn9VBvGq68Ld1AMPjIXdEMrcMMZHN8SXbcxHxVXu95Y9NOqK
ga7DL7QDUh+OxW2OrJ6t+gzjR+MzK8S9qVT52qjzvVxbzapR5ScdwsCG1xm6VhfQQrHCUH8WQrGi
Z4MJjToN50Rhv2f4dH/xtgHjQk7MhPswIR5y3YCoCiA9THbD+FPwKXl/nm56f28SMP+QLCZDf9lJ
LKYKOMNKFl49yLpkN0F2VUY/Tv/9uTw4bNfw92VZ48aDP4lC3+ESlBzPjNFntuJthotpU69Ldy/f
n9MlOzocQa0JKgyTHBlvlMMwhZTFYaLlYA9JozZSZJWbcorMVdhwXCr9m6bm5boWAmWNzK5xm+v4
TJQDEvYtYz6zVTVSP084U2x8f31zqUEHhlkGPGB9UWqIscZlXAVwFqVPEOZOkF374zln9u9FEzZO
FEszPxJMyRJQkgeVV+vyzJkSGdj/yvUrS31XzXV8I0gvp9/l91LwMNRiPVHBHaqWhErKO8//8Kfb
Irz1wvXpKMee2tcFLXak1pcCtqfDTM6q1zjNXUZBVKDqWJxTx5j/0OHWZDnopvENwW79ZqOoyUUV
zDmMkyD28WRyZdnZavzX3xdBrNkMApEmDvDFahrstooxQTaSjbbRu0q3oRKH9ulHdmwlTHkZEKEB
xDGxeDFVljcRP6FzjNTcDdxTyWMKKRTtof2kZ8+ng81/bPnYDLSEDZ1hEUTHeUN+mUO2WdaHkAk6
PrX7ghpFRBenE7sStdPOX/2J9f+FJxUn4f/5j9fTf/Okugo/mgjt8P/iSsWf+NuVSvofVAsYt3CO
zMfpDEH6y5XK/B9Gwhyr9DNMkV7gV1sq/X9A26P7LPK65uOBQet/bKk0/h4cyD/SYUzhLOnf2FId
7gi0WAAvz7Rf+imAoxBkOtwRUZRXNfVhTf30VvshY6BVPn3W2e7LE7r9a4t99XM6vKr+DgO/mEtd
UUwK2cMwATWBWMlNTQUfbjLL1Y3ur+32Xx2j/lhC/bO3v4eYz6ave7v0m6byCIFOrGYXjnyFChGz
UA8i81ZcaTa81BVa3XixjZfqTfEs3TF87M9KOhxZKjQatN34phUVVOjh7wgaJan5N5Ujfpa1aFtM
+k4/y8ND9s9C4WhzJOEhJsF/XDzLIrLiptb0ytG14CrNYVEE0p0a5e7pMAsQwd9xmHWhCWaZALAX
D1TrgyLRReJMD/q7fy2u4lVzod33b9KdcVfuZDvZCJfKv98opEz/BJ3365e3KIejH1gDQfua3st1
ET6fXtXRh/fl7y/2exB7VibU/P1GQier8jdFcQ1v+8yzO/JVzTKiiFOBTUHXY4ZJfFmFPzZVI8+v
iFVk+Uv2XCAiapxZymH28Nf74atFc4X7Y2YGHAYpCr3p81yuHKUf1mE40UNrQ0oYfWrsJkMhyKCP
Ssfi3MY49gg5d0wRzbg/Fm2HcSNwGAMNdRqUUnaZR6aNOjwAaHH979/U1zCLbV6WTSv1MmGy/LH1
jIvEqFwjzZ9OR5n/yuLU+GNIgoMDIn/iskWuGn7QouJUUfnrFyPlMrC+M9/r4Q3/13vC/YTzmkSa
KNwMXzdD48UDKN55y2n3YVA5Hg1XMAr+ZSr+O93M/4SCE8Z/+Gr/ULm+7DuDoaem5IQqkogVMYQp
bC+9O/3Ijq/nnyDz5v8SRCrFcJBCgxcT+r8mq8+ZLKrbAjBISo+wMbLN6XjH9huolv9d1OKT7UOo
gtL8/MYxfvGRmDfM7K2v9X/9mma3N7RwFYvrGF2vw2VpnVG0zOHAR1SrRrruBxB9donKkClenl7Q
Qol5fk3z8MJCUn1mwZLIHoZKPKkXEgVhXx0xV4e7PnwLwoDeX8/8NoPAGNk1ioJXSDqVu3IYH6ei
zle9Z/U3ZdQKjILbdk1ToWOGLkrrCA+2VZv16jYVxwvV13ap3Ib0JxrPaWMr/Qk+qd/gJpy/BqH8
UioNg2xdyLdylQ2fImr6G/5ieBmO5qsnixXZNMjKfDWUifgI30xmTOxHq6rvg30j+sM5WACrPfwE
OUxQvgbkiBYCZLrDp4FxJVbAFiAsk3mrPQoV29c0bk8/8++b6DCIfBjEwz/MTGWCTE2BFjBJgvha
aNOZ2+tclMWRDInDS0eRKL4w7vtGvaprphNjeCbM90PrcDGLo7FNB3EsCsKEcbeV0BeBdfqvypJ5
ixICLCf2L2zVb8JUkkDrvdJ7JJQLoCeMDCNzHRWrJkGU9NyFciTT4HsgoYXJiubAN4yr7EM8T5kr
OLktXfSbGh1+ex5QvyaGa776bnuR/lTpIP6r+u7vzxAWOihnkzRqyXqWtCGLVI8vPvDFTazIO7QM
zpxdi+bGXzEA5DESRdedzvS8Y74clnnQDANgDOwiEHxbwyNN1tMomG5A/99tmhRhlkgQ3WhQ45Wf
qsFdLdfYMMR9tIojIIxIV1U2Xh55eua4+549IAkl43Axq5xB7158dVWLloCoo4bKBFUOPopoV/mr
xnuumssovT/98S0Q9n+eAobzKkBILNxoWC2uQLGoeoNRBOZT7vuwjVfx9ld8aWzo/rtgAk4H+/4N
Kl9jGYtzvBk7gKBzLL/+qYoX03jDaOt0iD9MjsMjixjyXK9ToWnUaYdvdTKSIqOib50wqK8TL/XW
ngqPzZKm5rLW/A+mZu0+Fev8ZaiieosUO+BTMfYe1NQfKDriMgTqYDU42speth6EbHzCLad+Ms1q
dE//2O+HxfxbaZJAAJRnI4PD3xo3YTuoI95rMTspIuVIz8lLH9lKfLsUuKgMmny9i7eLV0yoIhfC
02itVRjsoG7P01A7UHu792cO05n99H1JKnxbxJ+JhlwJFfDBRzWAWAlKZWgdS5Zuh0/mEGfw7H8+
y8MXTLI2tySptBEpXiINPI/cCm0KbmhfHkEYVB0+QWXh1BWT5D62KlxZRinfjpY0bsZo0D6TtvXf
vIaK0IafL+5GLOXspvenleHp5yw/vqdg2N8itE1qMPPQln51VljG3jiWSBlbtRupP1qNgzIqyTCN
ddI/nt5A8+tbPouvwRZHWKsmwIALgrHLtiLQuklML8ROdwMdXIJBV8zMnlr5zOF85BsjKAUGLTFI
st904+iatn47u6oVUoQFlB6vOV7WeNrS++cgibBFsNqPPEHgKkiVX0rd2ImZ7/2kcLIRkHPKOCc2
0l9lJq+FKTh3zCyIGfOZBmuNBiFod7Ygn9jhJkzpr5WpGPL7fuW/x72yRjT+zbxNkZbD3ujOupJ/
WXt9a+2knXLmjXzf/6RK1h/2CXBKcPaHoccJr5XK4P6PdX0r1P0Vurru6Zf+/RTVFAMov8zNyH//
ABS/3FsBhM6QriT5kh4BpPgYwl2LduLpIEc+s8Moi4X0lhTVqUkUqQJu3gnxiswTIOAU36m1iZrK
uIUMuUqV8Tej3J2FlatSCCuxAkatdJtiCranf9H3o+wg7fmmYtqCSm9a0h5N+kw6b+NHmwZBt0oF
hd5f9nF97iaZj6rDj+sw4OIoM8IwHuBDozErFDYSLLbGBNugcot2esW7bVyrvlStreSdWemRPTR3
teFw0w2BHrm4FpA9Bd8XoLtpIl3dQEXpzynCHtlCBxEWSzPTrswyHbSF5jHsxDs+0qwrNR3OVFPH
wqByaXAKyrP3wGIhYlql6aDMC6nNjZkyJcrKTxHAwpnNOt/pizdFJ+yfOIvl9KOvAyUiTuPfptpD
U0R242GJdq6ReW49i3NFx9A7TSMRRlOXPMn+3hh2pVU8nd7n54IsChUNGzEGXAQJxd6tUU0DpbMy
9P7+dJgjzwwXSejrlHcwOZetyiipBQjycNcnY49QQ1O4tfI7iYUzr+bIag7CzP/+y2FVgQ33TZjg
eFKleyi4YIfcOq/PJQXzTlrsAMIwzOVa4vw35sPjSxih4MbXJ2R3UmCjez+81YqN769o8kIsMIuN
dU4u5cg3SkCTkkin24aQ62FArrDSCGcdEzHP38JUftDjMx/P0Qiwvmfi3rysxZMz814sJy+g9p50
prwRkh6xCSvq9DY4cqpq3JE4gaukK/hpHa4jVAecKWXeD8a6roYZ2kWQ2SNYzTMypse2G0os1DTk
RejyLFZTxiiJWZLJUWD1t5XxGaK/GybZla+dQbse2XAGlQz5FzY8pL2LQEZolr48M1eHNHLbvr4f
UjfxpTONkSOP7SDKvNwv+w01IyMqEe90+vtMxMehT5zgYsZSnGkn/KEVLzb2QaBFh61COKnGBRou
9516hzvYbxNc2DWC1ybsmOfk2nsAMHJ6Sxx5VQchF99SCW4z0HRClqlyKbf6PhN/RKYLUPNMoO+p
Mt4iiA8zd/tDFF0UJ1FQAHrqoVRXQOfGVkA09L3xH+oOWE8tnimq/4yEF0/ya7Rl8RnVPcwKEc76
hMJfF1xPirQSGjDH2K5J3m+jzaB9rVtxG3SPsrGHZSHAzwSd1Sn48XSPpx/yIr9CVldFnkpH2Amh
TEaM4uIAEYw4b31BFkmtEhXj5cZ6CJQyvCyLznxTK9+/Nf1JcevREgO3TUi7UsDLN+GYB09U84ot
gU94RpxKdPqyPqfHdrgHGFqI86GAMxFTMgNc9+LXmRhoxmYIoUEaLMEOowvKLtQ8AQN7Z1tMh3nW
n1gqyQGlMKCV+UY6/JYspfMB9OslcqvtD71PeA9Z8+Tl+kZvGA2K/qWhf2hxvTKT95Aj6vSL+LOU
f/bFX+FpsvAGsCphFrDY7lMZUev0aul0a6gwu9F5f1+XjgoNGF3jh2k9Ybxn7kwX+x/8cB1pn+6i
e9P+EdkPT8GeHqKjr07/pO8CZuwOeq5McCjcEede/qRMb9U5R3PSJhS2oZmr+zwMva3gm+ZHOwHa
UgIvWI1e8zMrFO0ZmtCvsQpTOwsmzQXVLLsIM2EBG3qFo3uStIoDAfEgMX6omjzdeVlt3sZy9DYj
Dj47S7sLuZmVql37Vf4qp5lyFU1exfhIKRvxzF39Xf6bdgcqQ6jWAY5ivL24coQa2p868r6fA572
6IgOv9SJV6ENnHR1e3/78nZZ/FjtRfspWPX2x8fpp3t4Qfx534Dr4D+TlqJKuoROCYPfSNDRSvh4
CMHlvqw6mlhufTAkpwPN61hsLFo7sH2wqaLttUwR1CJLxt7sCQTZZ+fpERaxNWjU01EOD9G/ty9V
IPgALnJp+TTDRi1TI2L79oF66xm3Fdl80TbrVJouMuHMdXR47f0dzJrbzoBvsPdafKp+r5UwM5TS
abPfBjOYbryMkJDFz9XUPntQ3qfXduRVqXOdQp2LgJux7KV0Q2PVQhhzCoVhs8MoOLGtqoSgbLTd
5v8hlIb+O+NAJH6W+UkB0kY0CtQOdTPaRG3nGpq3rmTjTN5w2LD56wECJiHVojmG6v6iIuq7jh5y
x7ka+cFNkOpuCHgykJHZj8QdimMrVGlvEti1p1d35DhXNUaoClIJmFlqi+O8TPtUiNuscmYIcV1c
xh4tGgV487//tmYzAQaps84vuKnDo1yLDViMGnECwULKdyuAHIdpcnoxx3bFrFLGVaEo1C+LtKGJ
kRrxPIKI4lULZF0BSGI+no5xbKN/ibFMFrTGKOb2L4N0fVXMzlyfcvTeyx9tMzODb08HO7OgZb8/
LFQzyTOC6caF5UNDchrl5XSIoxvgn2e2VJ3w4kgae9i7WMBsqfmq4UZhCnmu3j8WBWE+Whcce9xf
izrc85RJT1DZd3LM2+tcu9CKbC8LcPXH7sxJdDwUBwMaI8Ysy3O405ooA3oMcQra4I88fo69bVzd
pdbbv35sGvsZGzOAL4SZ39yXND+KQhQaJ/hafgCTX5u6G39I75rWek1K+Zw/25FtcBBsXvKXYE3d
6gMUbIJBkAL3gpGiLfgPp1c0f4HLS0mbW7ZgyjTSnUVq0avoqjQhly+cpcwOYKauEOn61wo8h1f8
Utm+ChXFSDui4NIgFJuiWZ8Vufpz13xfyf+mEUvTnFRSS4/0onSyX/IGKT3Hos0rbeMrfedfjbc0
ejfpTlqJbroWdvp1fnHOxeXo+/onj1kaRU1F0qqdzg/Q05Wg31kzZ2t9+m0d2eVfU6XlGBQf7zzs
ZUJM1WtrXUp1YpvpegrPXH5HcoivYZZ9Oq0fdMhbhPHT3718ZdUX8HwcvuHBONPUOLOgpbJcniiS
VvZEMvQthK6p++hmOtg515BzYRZ5SkSS0PnzqxmAkknJa0YXV4TCDb3g9As6sweWqmB+G9fRIBAo
BPwyJt1WYBgSq+dgKcfCMAnGu4tkEpnVxb1apL0k+7LBPlBXZfsGG0pSzjRozoWY//3X06cNpUpW
CZFL+6hENtZCYUV1Tj8uVDG/nT+qQpuOqRFmtzI132EYqwxVq8j9FiJvnT2Kqp8O61EJjXIr5BkV
RyR6sb+OTNmj/sql8UYi4xMBQQfBtYYuTrHK68kad96IpK9vVnLvqnCGrgQgd6ELq2VWoKAq7rnj
0LpBv6ydBROzRH3v0ly+nkraEWBcc2SHCj/XErsvJnhzqImV5nVSKNjGoP16TUXY1tBgRyWDbxXE
4I1KYDpuZ6SbQQ6szaQbWejkRWG5gO0g63rokO6yKjEmCMZtwh8uzfhjbOPpWfXA7thdr8GMALaE
8Wc/NhK6NWNHSqYJFhlMJqbPou+VP6IOdLujRKL4Jg+h9CG2zVi6rZROv2lA+68YkzeZi0CoNOzG
ZNQUOxAy5bEiMX/Doki8w0XKuhOSXkxccVSifZpHfsGFoqCyg1+ENbiZPg3XTTchXyAUcJR2jdca
v5DChWJspUbc4MqgKnstNuk8xoxiwT/lSoucaaH53YWvwph2cWU35Q0cLt9fB1EfGXZT9nnhRmkR
3HRNHKNC7oVIu1a+1+4ik27PTAum74dMnxjuFT2uYjfs4pajxitVeM5eQB0j6Xn5o5Nb9NpaQYNz
FBpteU0Uxa3IYu4Gnh3zPL+Vp32EZQPSOGOXPSI3G71lka7y4kvxRS6ECJkJxt7VKhfB8TMBz4e7
Mp6C1x7Rtg3/FIvbFIjOWgC49eENof+g9jV70Kwln04yRE0fh4iGHxkKMTTWzGyyy1izjPcibwQP
ImWdfiSjUd7h0FnnTiuMhr4RQoGY8uhlF9XkB+kq9AvjPkklMXNabbJgozeK9UZaZP4m7YNV4o3F
c54iSW4baO6xc3FhfxzHSQYpPRUm/OhBgH6uhb5k4DNkCm+S5usFWWJs4UkXaMqtjxsp7ccIQvGW
Xot81eCUZ0LHUjOkPYrEIA3vSmTOi069t7Rk0Fy0nerJzYeyRF4ibvuHYkTUDbkeqR5X6hi1og0B
CcQZem0pVEFJK9ad2QQFXPhcvFDoTt92Q5g8iNARsedKFMozeMkQ99KhNV4iTU4ZkUVN2DgtR8Gw
MrVC2CpN1gVQ/3TpusgjZVinRupvJYjNGG7Xkf+BNYGPNGc8iPuQDw+HpaSS1CtpVFEPs5oUxy3D
6wRhbTa6+JTUCf7LflxPiLPL2ac4KdELf0H9XQte24PeKbM3M63gp9FDC0MXGRIxs30lRIxoNNXc
FQMdGqYSiEpo90kV3kuhpU8XDHllt0UvK7sx5QK4Xo6IVeCIlaXfx5E6Pqd+WRkO0tgYCcTGmO2V
wk/rrVq3Y7zSugpyitkwInZrmCrJdpBIvFwmZXkL57OffnP6SNe4BUuIB9Tq8CoVuRc51VgYht2J
PVjXpEJe1ilRsUHFPkG+wGYa2VxqZiJSxdEmfe4kQXpHBql9agpT3zRNrHJchdL41NV89jTPWvN3
3OpRss6lKYV1KqCzKqtJQyKhRo3mKuB/4I/WqYFwlypA8m3l7ENAdqzcFnnYtEhgWVPhtKbXRG4o
+Vnk+F1f3lYUYeUeB3cRLSMljH7rRZ79QoZTi3ZYyXLCSyAyPKdPoCMjpiVisdai3104fmbpD1qv
9JKtJ8mIwHYle642+PKzHMnFW8hF2NucVp1mj9XQ/wQ5E57LEL6nPFTCM6p4nnnAoFsU4rGQa6Fl
wOGvzKK/KCZ5z7Gvo9HlJ4qTNPlt2pJ8nckWvksjAvRRTdABM6KZ4f2iDq8NJGvCGABUuYp21la8
g1Ym2bXd7cVf8oPwrN13F9nawHxPuO23kf2v3dlBROG1KJFF0HmGQnd4+5rY/HpWmEJLnCqbQu4S
hAdj7fhMLvFdDWQRZ7FORR7qwq95ulNUFCjYeI/A3yvko7idcnWHMOR9ZYR3TZc8M8vrz9SG31OZ
w1UusqWgHKZeteB3DqhUFfSPPcNDF6E+k8seDUMPbO5D0FBculxLla8HyIX0OAe2dqI9CabodsWZ
LfM9k2Ut4PIMRTLBqC+704hSpP7IheVwFjOmeIqDH6g1OCijnM7Mjr6yWexZpVE5d8AWD02HtRd1
OQ/NsN/vPxN7RWv7+UyM751+0qgvMRbJ3xRbRZDM2yLYTevaabbaSnCUfXDFcbY9HevYy/kaan6u
X9JZv20MkJqEGhv8JEvrIs/w2CzTM4/t2Ov5GmY+Zr6EKRHZa4KQMJDwjWtjY2ySM4JjxxcyC2Tz
2YJxWHS7JKXp4LlDWY+HVWs899augb1/+mEtAF1zW1LD6JX/obRAAnWZlU9pZ2hxq/ROmbhxZY8r
GOH3yYv+UbwgGfhJStsbtmdrDqymn+dsZheTub+jg0/EqWU2XFiizLNUzIShwm4BhZrPaedvu8ty
U1xUWzhNq/wxsfW1detdC92ZPTI/usMOAmfhjP6lIwtaUV70QsI2Vmra6sRdiY5g7Jttqzi+EzcX
6rkD8cjOn7E8lG/koSIX1uE+CXPdk+NCgkraifsAGZQo8E3bmC/gqr421fJNG7oHS03QPX2dkK84
/YLnlSxWakg0l9D0UjSQmYvbDumMDukM3L26JqNeSCCMNdm9P6CKhD5Dsvfjtl7HVW6ciXvslv16
3y2WLRVFhSoA911tShWDqeqxtcy71krblY8+50Up9memS/NfXK70a8TFEaPWVSekJRHFNtxOU/xS
Rv6ZHv6xo3Jm6SKYCMUZmePFvjGjWvRDZLU4KmfVVWkj/TIl2/+/5H3HjiRJkuy/7N0HzslhL+Yk
OEuedXFUVVaac86//onn9tuOsPQXhuk5PvSgG4MEQt2YmpqqqEjgQnTPuATu/bVbcAA31hgHADXS
OMcLDqQW6PFz61/3f33BgV3/+tdYrxyYKJWgEUgwljbtwQdzrvxqg2GovK7wLzwRuzBXk8ZmfroW
iA+FYhgDoS7dZh7QYF5un48va5H03uT23uhApNVNVvU2X1cer2zwFdLd+wIm+EkaFVx8I4YKtfWV
9jvagyzR9l3zYP4Y3lKwy+/952QD3rHTdGy2hWmD2rYhqh3b40m5gP8m9tDvwLlAlucFjU2SIaEK
ju7RW89ghH4gRXLc2eJqLj5bBNSJKIT+GSDHHIKJGt3zJCGAadn1HprMhHrtruUc04VcKjBGVx/B
XGOx7KMmquEjkKh1yi/+63j1ZyJP59VsvXIrF9qkEAsF09B6ery/BZecBNLrIviHUb5EcHw7A12m
DlDr8MFMOXWYZYSO4LmSdLrOkXCfoSBF+tH4ecAZ9NeO+7YfDPS2oDqLeJgtIdRyrgt4TLe2olbV
CTSIIsnMwtgOajnt2jEXT+DXUbdUixRHAvf9loKuyQsz3/DuT8CXIMO3L5l3wExCjg9ijniUj1ql
0KSzhXW0F+3SfhJt72FVuTG0WjW3dsABDDlsw+EiDRaP/9+W2TpXEatq6CewXDnqCjIjpCPSESpZ
IKeNVxPBg5GcAPzwhm3vVDb1tE2PJr9Zs4KUr1wJIt7XMEUdLY+LIojwNZ03efoWFKUH9TKt/LX6
qFzyvehVJLFzjjtf2n6YeTRToaaNajOz/cYWBF9op4ZjMtJDVPU7DaXYKtJ2Eo0jL6IVr2K/5NCv
DTInvp5AYKTUMBjWHgIQB8zgujm59/cUzwh7ohu5ruTZSGU+IM1hK0Bv6TpHQ+gbiAlxI2rYM34U
ihoKXMjt0QWDgR50bY+XfZC/9+24BfXuOwiT7CBpnKqTJTQztpfGss5T1dkyyNfaorW1qnH81jzS
YuB404W1RPgICCgCHRk8xoyLLztkLyUdpoL8ZJaGA7bXckac6j2yS13EA7cuhFVoF4Wuwtwsiq4T
ZpILte+7qJyjOghliskaDV0vOWSAkRM6SPnw3NQqZ8YXLVo6YuW5Hc9gi15wIODZH2BRFuPPoIdC
j2AdCqROvDx7kyv5R1oqn/d30kJEhc4kvAwAl5Hx68wgfb/XezlKO9uH3sdPcZLCEx48PH2VpZVT
IWyMrhJgN0E5xOykqYG4rQrWmIKiIlmDMTyG+8kuEd2O1cQ58ov79toas0/GCGy7cYt9YsnR6PgC
lR5oZrYR0dXI3NeGoNop5OJBrTiAiD9KP0A72zyDVSrYqqNkbSNLgR64AIVeNPZX+eX+jC8FmJB3
nhVFUHHBu4H5PF/2qYp+euSgSZ+ulDck3jamvn4V0JR339TC4t5YUm6nPQAETQYkbLD96CiafwIu
7HLBDyFRCsZA5I6hnMPGl3qBcoAxN6sIFMV6xcxKJOUVcOSVY8lxeQu3h4U2N8wYQJVzgft2LEWY
mrE/QOygG/vXvvhd9tKLkvTHQgg4j4ylQV1bYo5E6o96lpmwVIM2UhTEnQR+9r4bOANaOBM3A2Le
GfVI5TgPwNGZgYV2anuwv/9Mup9pOEHOfH1/Iyy8heGtVRPPGpAhALZ2O3l6VJtomwAQYCjjnRWC
PBDkk4kq7aivb5GcJ2JDN1qkcrb6slkTvhqkwbPs4K3ZMBLrfqjQiAI63BYSQS/qCUQFCfRU4wMv
zuTZYlaNCjrEu2dbfe6BBwtoNfF38tCfClwRvBaepb2IvoD/HRezdINWavrsZQDFQ0k1UbWaoA/T
k8pfYRY831+6RXdxbYwJH8WxTNqpxj6JpfrYSuNOiaPdCAq/wQgf46aw44A6cgKGXLX6J+s3l3KR
vJlBJYz/UCRfU+O58yaM+lWWvk/FSVZDIoEkONTJVPmOyTt8DCT+K11kfZWP/7I5+7SrJ+tohFXR
VUiJzi3pAXC6/sY4Ti56xd1s5bva5v70Lh12E7VPxDJ4JuBo3JrThbAAzTRyY3HUos5vtuhAa/UV
wkbOrcQzxFyBnSbG+aSosxSI/mzSZJ2oVYjnEO+qXfL50PlFZgvNzYA6MvOHei8qRoEPtxKFz7qQ
CXsamCUnUFkaDByKOL9qERqykVgPvtgOvSWorySFm4h2nYIEkdepsBANzSxZ/2uE2X2qGeip3wpz
f1mOjNZDJViXPKlXypTYCQTE8bz5t9dIByYb6CXwdqObxWR8SOKjJQ+sJ/BXU+DpAqDXaQ/qfuv1
/p777j5uzTDuo+5HuQEqC/SOjWo4htA8QdDp3S+HxsajpHbuW/t+z9xaY/yHMmBEhgJr4N8o6QUc
YFbphf7T1Lr3DX3fFDeGLOYoZVoXWODGQJpZ821j2gfRo5zytAmXjSBbjpQ5etFN5ibLUHlF1R9G
kjRAcq4jYZfsY1ld3R8LQ5wwu6F5MH/bYTafFvnxCO40uL6favpYP6QPyu/pVdmZT6ipjRkZRF5n
0/zlt2mCW4vMwe3DEXD8mbP7JcW7fHDoWnZ1W7cD/FPbv3CNOW8GeTs4m9BWndD+vXpdkdRenffH
kayh5nRO7MfncV8d8Zgnz6kDDgvycX9atHnYzEeiiQO8FbMwHiJ5ZjPpALaINEYdyaSWTu1eAmGx
qA8PtK0F1x/6fTPEF8E3Yw+3MRrD81rTnhAHQyo7btpjjPYGVI571EKpBNhJLD0nlbJvgqZ5AEMy
JUNmxutkoHjP5hCdd+JIiL0hEJ8bUfXd2giHXd/W8VoRg09zom/IsacIaLoHWZoGJwX1uoqXPtS3
bSO2UEfPhOpHVPTge+gsAC7rNqp+N+D+cc3WT7dK0E0D6WqjXoVRPjxCSD79qUhDf6m6vn2EZkX6
MnS58VSN6TZNrOw0QSZkqyBj+1efzP8PpI1zxMIlbVzn3Z+Puvn58ScDP2MGWMi4+fjv/0JqAWlj
df6Jv0gbtX9BNQNdFZoJUTmcPzjP/yFtlKR/6ZCfmJtK0G+Bnkz8Jcuh7/zf/6Xp/0IX0xyizMkB
DQ1nf5M2qv9Clw0eWih8QaJOxO/9X37J8/9s7Jr5/9dsit+DMZSw8FNgIEEyDykRxi2kvuRHci1N
dnSmbrdD15Bbr0eSuDyuwfm03xy02RBe5uijATwZZJS3cUmgUNGXR4jJRSbyxLJ6zqyBc4l/u1/R
TzvXBJHj0cDXwUYK0A1LoyA3wTIkN0+A4u/MqR9AjoJaXDh+WJ3wWQSBZl8t/l8zej2D3/w3iI3A
uQtuXwNPYBDw3o5L1c0s0NRQstVxY4oTqXMKsjTOBfvde8MKchnm3IoEO+wy6eLgpzLYtO0keLcA
UJK9ZASLxQC8CnR2fuvQI/QHIuGB304yJ4j4dt8ythk/DjFA0yhLkDepMeSaQKVAQKNX21nj3J9J
7iDnqb6KlEXDl3IRDL+oLeQxxNSAs3Pk93yfenLuQHcufARj+X2bS6t3Pa9zZHNlsunyJoO2HyQO
fbQNurgKA5688cKuvFm6eXqvTABi1hVGiFEJ0+9gOE7yuznsTWNTdM5g/bk/HJ4tJhAz8YIywb8r
AsoVAnkbEj/ednroGjoAVZIdltyo4tslP2+OmW8YIAz4EZ15BSCv18gmaENtAeI4yjR4RaxAdavY
9xDZgwryZigUR0abO5SViCX3D+2oHMVQhmaa5pkmmPPN1EW35APaPUByUzlNkh3rslvLEX0opNgW
5Y+mFt0CMooQdbSVufk/Lo+9UOxBt+jkVrsBXM4R/Z4AtecNuuIGqf8YgXMbUMw0A2eE9ms0R68Q
xJ9oTiWqlrttFT9k0H+qQVlQZistKE9pdjHL9CUoeyjk5D9ErX8Q8BNjlYAdHix6priTUX/WhvFk
mdNFQT+SIX1Qo1g1/rQJjc6J6LiLVPkQTl+Cen8EqG5Y4rM81q4qlYehHNewsM6k3Mvz7CwIFEDG
Hg9QaLb4b9UQHweQsCQABJaqta1jyA9b0FgDkHSkQLFZkLCELocS9KtIDj2EGWsthYBgl69b8edY
/DBqwykrC3LrulOA5avHVECcyI4iw25D0PebAuQGCwfSFY7fQcNFrg8t1LDj7vfQJBtBK1eZpnuF
mv3CgttT2buq0iDtXz/e36ULhw5EV6oGoXi0dlgsy9NQ6kCy6Th0NRS2OkPGa8tYWc37P7GC8tRc
pQJHNXPuel/MaFrAyqBAh746Dcmj0a7v21hwjRjJ3zaY85Zl+Vh0oQg0da2d0kJ+GIN2JRr1K1QQ
C6IPPOTLwvm+scdEq1qQKUXW4bLpgocxemuDx1rYhHiTJBm2aM5rF1gyB91ZXJW4T0FQwExhIpuZ
lmstLlS0T5Iq9CAvVHr9a/7r/jQuRSHANP5tiJlHZLUriNEiCpEvxqP1QFHVDghCBVd4D185tmaP
xAQiN7aYOfQnQE7QXDbZxkkciLnpkFjbCAfJTVwR+E9eU+jSrXZtjw18Yip2gpxgbPnR8m1TIOUb
uHhGLwOu7E8PBLNIxAfOGL89yHW45b/nky1PgDu/b1od+1JYpwf0UILB97dqByfjkJ7DpxJRAsri
QkagmsKxvHAf3Fie/35120ltnwhlnEg2qoR2pq6K5C1WIRVFtAe0a0eePz5EPOZdhvURb9t5uBI4
MSFigT4+tiTfZlpvhngw2cFZekuP+TH/bNboP7ehugowgts7ki0SHtJl8XRcWWViB7EDUzHA65N9
2gzk/djy8Iff6+zMsJjj1/U11KskGAjBOB7Y6rbaq6vh9GN6mFbTFrwnnmTDPzvJihesL/m16wll
zmNJpUQb5qFBRe6Xuins1FF5e5RngzmHMjS203A+88J6ejsoXoE0wD7eoHD3IT/1XuRCVOaZh2xb
unqgKwlN9xlYjIfI7fasjbhNor7UkIY1cQb/7eI8VgzVThQecb+hhZmZN2hqZZMaI9YLfVdVjxSq
kHG1jqfXDCbvnzRtwY8ZwD/ifgMw+ztbFcamiD4olO1JS6GVBpUkeBIK+h/RMcK4fa8lCUqiclqB
tAPlubYiZj5Of1qEhZCqN/Jh9Jom035UQauC7K6Mwf/eg8yzIz5yifWmj/VOJzp0YcZNYQm+RsS+
grColmXSU9Erbb1u0YVkPKTmiMS5EgtF44DpztePStlrz1Y5dB++r5WWM/VBegnARWURpRQhtRUn
4fAsVxWkQkEBXSgentAD3aaamMd2LTbVKQNJ5By71eDXQPwMYc9yUlMYTyvIf1kREiJ6bygrqH9B
sg2cTdITypNo4y4lM3m1otKHrqpRZhbHwS1sIMS7IEoAJz/wPyxzkwV1WQukJrib5H0JyFN90pPL
/ZVdOBg3JpiD0ag+elEgygv5QUguO1FBGnmtaF7Aa7NfcGAoy89c1SiUowmaMaRBej1WJ4wFbUKu
4frr2UtO5/ujWZgwoM01GRSxijFXh29PXC9k/ZQBkmF32SHo/vgZ+mYGyjsM3+/0GyPME9WniDJV
FUZEICj1o1YA/IOddH8k83SwgYMkgXx3Zpa2cPJuR5IJepTJNZVmejinEabsZbAM2VPKLNhW6Oar
aJY/5GNerEElGXByGwvTiFZ1QOrB+IJbjoU1NGgEjPsB0Wz+IH/kZ+nj/tgW75qZUh7ySWARB/PC
7eAECAAGaa9MducoRF615CTaD+TpxSCC3dm9A6Vjr3a2yr9/nAChNgHzxZlCWohZOCAJ+wi8PtiC
guIa6iFHulgVun9gZaYl01RwNIO/iLlIsxE9mOi+Eu0c4tSJlIBTtiNRygONzh/LbpBrM4z3T6A/
DfhwM9m6jo5HyCOiBen+Mi3tguuXE7NKnax3EnhLJ8iw26HhDtBjF937JpZCx2sTzIqEuS93JtyC
7VtH2ruyeDCbxLUa3posOJ+bR+A81KtA0Yx1pdFQi0Ur8i6P1n3wu/Zfk0GHcB5Q3u3H/VEtRuHX
w2IufhDpJrSRsb/B92nXhBJwvBKdPPdAiSYcR8EbGrPdZH9oO6FG17N4CcVV8552bls6PqCpz/dH
teSRrgfFbDjRTCw9bvCUEYRxA13Mx9j0N1KcvadqRToT/Y2gN9WnlmMWFDPfdzpiDxP/w343QWpx
u3i6mohoHMTDkGbSuu1o46Cj1EYT5msWzora+ccQPbZqS5RQg3gIusNiKKMKPkjKB79+aGTVS1Gu
S+vQHkXRTQXppBcKGgqiJ1UHfGiEg42tbUnHUzf+MlvqaiNgJFaABJBioJmwxrtJ1tfgP7frFlmR
sKA+yazuNQ4gXisaKuT8QDOcKa5Z5edQHN8z/ZIgryO3+j4ZCvSmgGBqMvdBUddwBVAf1AAHlEHt
VEOuONd+ZHr9JqT5NpULLw6n1zGqvQFAAQBQnWYQ3lQxvQgW9D0zP3wLpfx9gn7KlL0PnbofdfS8
938SZTgYQSGjUTRMSFci+VSgCdluq0rcpGJ7sMBaRyUN3dFoPxxlOxKTlND8M0snPETB6AaJzAzg
LrNQ3UivH+PEUIgSvYEE/Bil8aMBB5MC95Wqr2M6PVVWaSMWSzAecS2PgDUGprFuNGUX5sm5ytVP
AOP+AD3fk1EHFk+99AO0opFY9lpV3lSDoth+V+0ToLiqWH6Yn8nACUEdsqE0Jf6Q+k7QBRppoX9s
Bt0WgoxGRgrLP2i02CLndG6L8qOHzKCnJHTbGUp61rNZ9Uw5oP7kDn7rSiWqeT7EhRWo/4Ic2OtB
ElkHwj6bIAcrdOg/xrO8g6YFQUPnL033m7n3M1rj9go86EspTmF226aYCFRPNqIEXhC/gRJTFbix
4btxmkNNNouexj68gFQbvKTyqpkCaMUPcUYgH+kNbXiowxG5s3F0qUzRsYy2+X5ED3wERF9evUWG
vtW0EKIY9bopf7X1Gbqjx8zwHyYRjWB1Yket+aoiBSegTRsqmpnigM38owlikyRhfEEP7UiGUnEt
Ldx1Q0eKojgnFC3l0JTqUhVWIuQCfugmWlMT/xijvdcEaXGVavs5GWekUO4wp2E7SlpIYg3tRUpS
kNDKWnus43fk9CQyihC9R57zpE4qgeqIRNrG3CYGuBbjUnzEOq+rTHUnDRKxkHAVcgXEHHnkZKDs
GcH15wiBuqrkoSexKH4UVNpKxlQ5RRwgCKfBDzUEf1zeIQ2PcCrpV1Yf2FlhbmqkJCMD+nWTLHxO
SmbLbQoNJzFYV7L+ObXSTqHdpoQMKtGj1Lvv877jaUDHMP8jyYBfInZgvCsqtqUqUoRhuMeDTeCB
OG4Q8SSADPOqfR/XcbaG7EDEc+oL9yJ62pAbgroDXpCqfOvyqFlKoWCOog1aUqIMI4SRPoEOzOKE
E6wsOPUbQ8wdn6eNJTcWDA0iEhj4eaGe2678tYHqBxrO0cbv5kPMiSyWcig3Zpl7n2ZxM8iDCf3u
+g1CmkBY/o5Bnqgkn20Rg8LMGeKn0YR0qvI8AT8wHn3hwUgcA+De+ws8X/xMFHXzIUxggP4FmoSC
DqFM2dAIYggXETlmoeEhL+SlW+x6SZmYwEIe2p8SBZyW3tsuJ9lmcH4h0eLEduWu9m7nmkSyn9Hu
Q1rC44DmrTKzi0coMkIZACFpqNd217pN+BqIzhD+6CDqHUdgU+LRly4lWW8mlokWmsnMQ0NIJVs5
ybZ+ONGV/zhst7zc0fJBAahVBAoblW9m/SyDikI2j0xpV3k0AAGR29AeIWrL8QTy4k6xwEwKMkzU
Er7W9yqE7CEt08sqTkr46Rw8becRj6zSN5sQtzvYju1wCqE8e8wRETKjEYxgws4cX7txJEEBrAg8
wf39v7xOV8NiJjDXqVIYAZL8oSSu6kk+hY1FBNCRdNA7htL6rpUqtwTFi0wDjhdYXLsr08yJADKs
aM0Oaxcrl9QHSNjcZIJrdjxincXdf2WH2f11kYPrs8dMmtleEy74t5r/1pQT5KzIJMl4OfH8G2/t
mM1vFHraqQVGNkM+Tcvpmze54SGgeUaYsFgyBjUrDWzIma+A5uG+tGLE4NF/tg9ZMgg9bYMBSiA4
YdIZ73lHUS6SzoPay18phW+O+O9FYvuc60SsO9CcQFBYHJBFnwTQ/qhlZJfNc9xFlqtG5xjl1lUr
56NTGSicQ/fccuogalywRpIpjHc5YrZc1ewpFby+LdeGOq1BC+T62R+Nqu8jglc1hOwbVcnQDnvF
aI6T1r4XcjnfLA9tEvpIWyI4U0o3az6ysiOCOtOOfPptisaLrPcAB3xojT6yI99IHTOGZJYm2pKw
sqpHKf6MgW2LWlsQ7QYFrFFvvAZM26ig2kgGQ0o+dLIMJUL0R1SB3UFbvNZGB2w4B7WLt3Var4wg
caXqLZ66vRLirkjic2EUFwGEetDoQmQljii5htB/lIJNl0krQQpWdd8d8qLWEW/6j4EJWppcSA7w
YbtojFaVkh5McILWXbhWwFmEzObJsKaTXE52Ec8os1xF0QQpzEAziJZmP1WMkqC0vh9pvfarZEM1
4YCodi+M4P5sI4iRvZZaf+nQjkamQQOBzhjZfjInbQNH6VD/ppK+ldoiW0EjG3qVaJPEhyOKey3B
3QIdMDsDAtadhuSlb7X3JFQcwVSJKmfHfMgeQP1zUjq0O2rV70TPoTOteVo3J72q82i+gDO/dmgp
4zWQStApK+hDFsVnaiB4NacfxRg6cT24IiLwwCycPukdWR3O0Do6hZNElLTeQ4h5D8bgy1Qmh1jo
D22DMIOiUTk0D2NY2rVcPUNI/EGvhXMyFRLpVOpWeBHqnQAND3SiWsl7piFIMsXCzcbEbfVsVaq6
G2jDL02lULb0pxXN9RcczeCcmS80kVSStn+09Czn2THsoAgiRJSU0+QINWiLdcvte5kUWhWftNT3
IzKo6R4h6EEEvZaHsHl8rjqEy41mvrUmNjw087DfIhDEZMEmscSTVOpYnV4YiVVEn2BHQAQJDMQ/
CZquzirjuNNMnPw6gHvrtI8I7F618LMBRuf+zcRxbwrjtQczLJswgdcuO3S/GuDagWRnX/KqzpxL
6Evz8OparyIq+YaAsYTjRJIgd0J6zoRVSt//s+Ew3jqaapqMMYZTBU6ZTRjNs6jxcoKcwbCaWVY+
JDQYEWMmUwpOJyrsRy261FL3jEI+r/p6Z4FUAIrZbGqHOlCmTJi5tgeLCJjQwWblTCGv//r/EaHM
Wm8WVINQB7l9Cw2ZaBZBipmb4tr2wTJXQ75AdHMdFFWdW/V7KmLVJl5ktJBXm9uYkHsHmuM7kYE4
KGoZUFW09WAM7LRVt5IveinUsegE0J0En5b2PLDK0gJeG2V2iY6SWGL5uFEE2pJiTFfICRAF4A6u
5D3H0tesX+171AyiNpnDWVHezq045SPIDVqJ977kmWEWDzm90egpHnpKtFfQLyjH1SapHgSj4pQs
OMv1lZK9Gk+T9+g+ifCQa5vKSSeILfknK4FACGBcAX3jT+DS9jfmrABKJCre6AwUs7PGpO9ng0Ur
vFoTqGBGkBfG+fD57zsOIHChlgVAKyg15nfl1cCGQE1z1AhFW0YiJymQ3Y1QWsB/75uZ3Skbf12b
YZ4bUki7ugMBEvjjIFo1NU6c5HMGiARB+4R67Oa+ucXZU8ApjlsNxVUWRKFpeTn2s9utjOFoZP1J
CtIfWhSs7puZv/rbqFAan5uwUZJhaaiUKjY6IcQrNEvBXEanl4ardrJoYu7iBKgfzFBftGZX6yOL
UVvRFmlxWbq0rW8PCIXuD2JpaaA2AegjoNioKzFniFYx1KcGFC+i6DlHSs408pWsvsrQz1MsHhnP
7GFuZwxeD9qBoOOBvoXxJR93NZxOGhrdz+AXdvIWop/e+Nnsi71u2pKHTjIgsuo1Cv2S4cRPa+39
/kC/bwqUbCWAm4Giw2yy0g5tDSnSNoSnH5PYKYdtqENQjEcb/H0257owJOgBQgcsg0VIaZDT9cNY
guMbUlJaAzLKFCpmT4r2i3Yv9wf03fvBFnrj5r2HMi6bM6CpVGWoHkCFJH4F5aYzTscWqdee995c
KDjdGmJObzCCGDJWerxEHtWV4iUeGjjVR7pH13bwEEPwgnOulO+7/tbgvJRX20QboG5Y+jhY2glI
fmI+zYwYzbrH68amq6gh0zFwJjDWEroB7iuxwRz6qDxNZ/VgOD2RPsZVust32sbYUE/nbGLex83L
cv1xfRsYmYWPQ04P7CTIZwScR/FXlzl7TK5Xdt5lVybGVNIaWYOJl86x1ruXmHyA6nEznHu3WgeO
/qisKP6xbAkMHSWocl5N0toRIE4FSt4vPHaQpVN7/TlMwoHqUmKEX58Tkx+U/Hl959xCC4nwecFB
0Aj3gKI9m5Eu29ryQcMi2WAnJpUHOKE9rCWSvEL+b5OD/+T+yVke0N/mmFtPBuZmyAbM748ntGg9
vnzc//mFbOztcJgD05SaWaPigC1i0yOKPBvopb+bm1/hVnfeC7vfBVspsGWS7wQPjC+E2jwSvu8U
O8iWXM8oc4TUSRJHOcInHN5OT+SckeOl5WX35joBu03RbYPAAdR1cHqMDRGi5JPconwhrMdtdra8
Zt9ss7V+Mrbdikefv+RZr40xxy4Eh25XyDBmhZFdVCvDP4StSBTIoQgvnPWbf+vewJjzV1djNmkT
bMkXatrJXiCa51+U17gk0lo+A94B+c8XcMNmB9+lNkp4a4WiBA+eJhDlmP/A4VyPnDl+oEMVcHmh
Bh+YemObwWDaesgDgy0cQVSirp7d82Jf+ZwoGkJNCJCJM6Jqr/vdQetyp9OAhvNzE2mX+i3vGmJQ
iHFbmIewRO0okiCxrvbgrr2/AN/n//ZbmPPZUp3GjYAwYRB+hqE91ej6RT9SrHO38HdnfmuJOalF
KOemICEoaIZ93/ykdCs120bcDflWbX7q8mOdCmRCBsuynLF8MuPJ+8+GypyhgRpJKM9DTfOQZJI3
5A1Qg6Ag03nP94UVhricBu8Kpn80yLFUhHB4yZjjiWm329E+PVi2CITq3v1sCZfcatEzXJligkpw
FSM6oWilUYhGAHIgoRteykPkoRxO/HXtDG6zgiTxCopjwKxoG96VtVBQuR0ss51zPwQzfAtIbiWN
+zDutr4ChOYYjB/gfMXaVodeqtehFgTEp6UdpcE2qEevRcsbLSrXlCg+PUw3Vg0sxyCt6hjFWdA9
PPWoB5E2Dp/QkbMa1I7ESujc3xPzmn9zP+gtRD4CEFfwBd8eRZDoTwUQenA/7YUadly/ZQUPMPl9
42N+rmwwK1Qk+eD7xtzrh+QHEUeklkXz9/1xfCm+fxsIuClMpDjwL7bpYkrEMmsi7DhrPYuNSc60
SRC3TWQgfywbYUtG3gFxcXxSkIo8Pvpuu+buhMW9ePURjPuEIMoEMW18ROFAadVt3bfTRALsRN85
d3bt6PM3PINz95NnenEdryzPYciVS6UFWpj6BJYl34mNfQgWev1yf4q/2BzuTDH74AhGSLpaOWwA
3vgl5nbJDyaAMAf/HK7Cle9prnIZ7NeGhLY+kyqS5/Va2OtH6ojkqCEIeWzJ2w/RRb4VRHS4yVe5
W+/K136N9LoTkIBcOOEtb1uwLR19QIOa4pUE6jsZ1IudV7ugPv4BUNTDn46c9a/dMDrvjds69nF9
4RWsF/c+6sd4VsuIklj22Skw80IV5/BMok4vUrdteS/dxWjlygSz9Cj40MickR2TcFEHIidunwJD
71YND8zxPTWFgwyCag1IdnSMsOzRfVCkeCpgMpMs8CpxNQm7Nj5K5a9MfkOr//3ttjisK2PMbSUF
iSoKCmDWjZcfp104q/ys75v4fvffjmf++9WhGQwz7mIF45ELqEj0YGKfDsbkxgUnpcezw8R4vgTJ
T7HGJhg7A0W4wVaLHyYAEzkvmFn0AldzxvifKBQBSEkblNqpsQPo/5ShNBYrPKGaxU2NxnuAuaEy
Z7Jspt0I9p90wHgg6FKrvjcJ7eb+yiyf2ysTzJQV01DEeTerNp5QQLV+P52eos/RB0Uqtp6/KWsC
3g+ES4a32q+kLf7Sr7uedJ74o+bVBxaXzwJvNtohFaDwmJ3Y18MwQWUAwFQ0ptR66Zj+dqBrlHQ4
+3EBTm5K4E8DhQHyVjPy/3ZDRlUhVBEIK/A2BezPmSG3kZeuwK/kFGBnlWx3JMcAyEXiuz7nofpt
lAjYTKgwQlYZmm7iTKtwfRhUdMpKUMdBSlbTbKN576R+C1yi12cp55HxPTpE9g9UBgCE4REOrgYm
YEoo1Ep7AZwCYfvcjogJxS2atmwl3mjDSpKeAmE3lSKqEgRvS6JYL/c31zc39rd52Ee24Xak4Nbx
a3mEhkxsRL8Ky/QgNuSMwP8mXf5TR8N3PPGyxAuTC3J3UBCATwb0axbjo81GzCQjMjQQMK9UNNqI
P3PlRew/7g/sOxoN7llSkfBEl5YKtW9mp/oxcIamiKapYI+eQcc8qzZ1C7ewBQfkf94RlXzS8o7H
95wdY5XZOYo4BSjaY9dE++LNOJZOsrNcsAxjs5q2yNk8C4t3M0TmiChKqOcWJFdA5x6THuTJdANp
Fc5Z4BmZ/351MYBys4tpgnkcV0iFOalNN6MXEc5qffPWX/OGmgFoAMDarjCbghY0hsoLFB8MEm/B
LVg8hhftkO2ETbYFr8JJT4Ff4j6Yvm7pmzAOZrE10NgjolyBms/t4BLserUHdZ0toUllc6Dk3JCf
ARSODYeX8P9e8mRsMRvSbDMjslLY6uHQSvILCVZQpbzzKMIWt+D1mJgtCM5fyddBbg0uTQXe8QXS
Fr/PZ5f3hl84xjdTx2w+E8RAItVhJiers805vbwfZzZdCg4iMZDx442zWr1ygvf5y+4tOrPXpDHv
wSqLH3/788fltm5wfp2twSpFL0vj/OuHhwf3kxPD836ceT4CVP7Xft3hPNj748v9Y8iZdrbeSiFw
FkQKvv0HlpS3YZYcydW+/LoJrxyJQptYL+YNo5G3P6uE8PbM0lV6vSPZkNxPx9FM5sPseG8biozH
mdific3ZPVwzzDlGA2tSifMC99vBM9AHBAdPasckjy5oj+4vyLwV72zVr0vuas6koRXRlgFbAM7h
FYn2ZgrHxBMK4O2q+e9XVoxYFxrD+hoRKNUgI4omzvvjkHgmmAOt1qJQFiNMYPGNr3LJ5BX7wImg
Nt972c46mJ7p8R5pPKvMSc9pYWXjPLCUDB6IlbxtwbkdOQvE5oxMLYevNWGh+i1uUUNZZzvR+8mz
os7n+s4++D/cfcly68iS5a+09R5lmIc26w1GkiIlaqR0NzCNEZinCExf3wd6WZUkyCIs6+3aMnOT
uleOmDw8jrufM89HV31pgIUZZoAgri3vYYAtpOOcve4GpgfKLefjc/8YPOwTpDU2X/cvO/dr94UX
vOGaTujcLF1mvxVU1z5oFrbyQocccDtoDsQsner3EBheBHc9EfU9SdBzyAA0vT3utyWgjMOhXJWe
5Qz29mcANFl4pmesBZ8u0g6cJ2BOb9l5dhbC0kITTScGuDU+7DO1NyACjCGBcX1HL3izX5WLozOT
G1FXoKVWgw2UmNmq+wNmjoXNtWRj5mkEiCD9y8YQiAH8jJOvPLowjoUj8vv4PBpHKaLgtpzGcTc1
NL5xxD7XJ2rJX85ZdCTdzPQ0rHH0H3s3scstGiQew1W7mXYGStAP1+2dZ7GnHYA2ZBmPN5TYzM8K
IGUO3VGMKLMhNRAYtgTyElRk2pOuxGPvpPZ2gtceE/vmcJs6XxwbEjRX7h/N/rqPN3+xGH72/4d8
F/t/nYljdreLHkIFBR/a1zXwZ85OCsRFY0nEk8CBzFT5pBUQFkWCFfqRkOxh/4MHAaosJraiqQxn
Ts8vAGw3mwq2Ms227tQX8w31thACiJfuwOlZeHb8jwzN3DnIBaJGavDyiNdykPqNP/gaODZT5P+v
r+bF3aOIUKkAzTkAgfnDIJRllImOI6bvR3Hzu+ZHdMiu8ekDC3Q/K+zh4brB3zb1+dAUZMPxONVQ
0T6nlgJpdpEWoTKF6Yn9otgQVENAYa8De/+w//7+hKyCvd8f3t4f729W+BMLke+lMw92PuQIwDEt
iXONlkwRTJQUY/eCCjeAWlAHlH7piXDpsXVsY7YllTQklsFRU9+OqGjeV6GtVo/Xp/GiHz62oZzG
FGUT5kky4IIoAW9LPpS2N+0mQZq2Q6XIdVuXTtixqdkjrpQ78AX1MMW9Ycpu7Lebpdj1N/Kd7woI
1SChIqFqD3Df6XCQ/M7jhonT+xTtCLtypeIVnAd0V3m4Yr3rA7rkk4+MzZMLAwGX1UABIgxOuC9v
xgf+Koj+dRv/zQL914jm2YAWjK2D0OJggTZdLh3+EjeO/GWi9L626Z/KX0qn/xaZzaYQqiEgCZnk
2ExzDuiZYq4kZtZpjqV6LSg89vXdMATU8k0XjD32MLpSt66nU703X0nm5M5ifvTCTgE1hSahcBC8
K8gYnq4iYYYZh1EJ7p4htUzHSIstiWPFrmRW7aw2GV0djcWZK8hjCzldQzpAYE6GbJw53pihCJa0
LoKi40arD9CZzp7QLwJt3FbNyX2IQmbVF0jX+QY1DG09dkX3po0oVhg4GihK9DlbtjXQioMdvKq3
aEYuUCVpxJXhyUoa1QtinZcWGIMFrCHDiwAGmw02rigo+kJAKmwLvuSgXxt+EaTv1T73iPvPNxN2
kj5JeIgK6lZntgxNZjScwNLO+XP3YG5T+3bV2cVqwczkmOZbCEWME0QEqRs459P1y5q+aq0UvllY
kRWaCOzmLXtVgt4xnpT90m65BA4BK/nb2syFQbyZRKEOv6JBokxy6R3ZZWtpj3jbkQG0EddaWLIL
z2/QvejWRP8L/z8PFQxhtEZJ4YC8FZAvBwJ6vbONQP95kDARzWqGpYK+6uyGScHlb4FXe3Jlu9H+
5O7PUsh3LvGGa/PYxGydQKWWE3XEOXtFpT2KTGXnibr4N7IPz7m9SdwNUow/z4/DailcuOA6fxsK
wA6vY4zmzE+j+0c3ILmOcAHQV2Hf2Q/Avg6es0KYd30zXlwslAr8ZWlO7Q4+zkyhHFQtYg6AMqnd
tthEKfUyQ16wdC7eM03nkak56nN0ul4RpqO6ddUB0XNWNMgOSw+bS0/1E2uzxWPikPQM4k8Ox2ku
fqsGZGii7xLnsPU2aPhyaQA1tH9vNmdnbWhprRcEDkQOGru+wRW0cKcuLdcsSJCoWAOyhIHWFxzE
jyjcvD6C3/T1mXM6WqXZa80I9QrU7Ji3SeqaIcVeedYKgt7OiORV7sauuS5XzZvxrOzQquggDY9B
lk4ddCvTk9bXv2Zxz0zzcfSuG5FRG8D9NrlKw0ZPehJYyLcjQ5CsvcdHcsiMhRW8FCKd7JvpaB5Z
hOJq0nfT+DvHsv2nfYSX1rvzszTPCyd8rg/ddej4GyIsZBiEa/7WYgrNpZqtS3HC8YGbeRG9gu4E
FMXhRXpb3YSukNjpzloXvvZ0fZkuRPtHcwb+qNM5S9JWsOoag2E+ekGwRFNq89/b+uCdOzWiIJsp
iFNOqsPTqVxtksP1QVw/WmdKSmGVKLytfo8WeZb34cNSxnBplmbOQQkbJASmWRJsfY+WN2SAbUhX
/mOa7RM3e8YkFuZqBLUOmBl9ZQWwBXWlkOleuKGuby3AAqeLoSelPID7Y8rZ4XWn2srtxnj6ur4g
0+/47z2RLs7OPlpOIkD5GMhHaj++XP/dF9JY6IpBcZwIUR703sxTZnoKplSQI2qOuSO3ZFO51dYA
sJIHS9He5JFPRzEZQnvMJCFtQBvudKakDmwlfYU8saJ/COxl7LzrIzmvMJgar44MzKZpjIu0jSpd
A1sGUCnhof7AiS9idDw0KDSo16qC9R8OGXTvbOWOPrc7dN5e/4YL8AbADRALTnx50Mqed8c04I6n
ORgwnGEDxmKImkz/EYjEV25stzo6fhfc9IXYDBYVkBCaQIpAmjfzBozoCWIaWHyx7D9Ie66If5+g
DI26oGlwx+Ah9IW1eXv/iTq1zePCcM93/6nxWWwBxiRTDyfjQAIDhkimt/+YLhqC7Hyq57BcICqa
y1dLeNW5Bzm1O/cgFHAhKKSQ5/UN7nxMpbH4Auft8V2/6ze90wKWiFzooi2Md/Lf8z18PNmzqCNU
GqXNwc+F2l99l9nUZRsD2SLQjbrXLS0NcHZYRg3CfHya2NF/KFffMWDcpaKY36qXa4OZnZeu1Qe1
nWzIQRK07jpBgC04avDnBrv3SXBe2WoHNR7LMZxbzX3boEnI36KFzo+DzxQFx0sR+OXDA9Ud8HpP
7mie8AMXX1VUIHV1XjU/f+zX4NNfBcamuVMh+PBXdfD/72o0gBqgA3O0mdx39v6X2szte/b9f//3
wzeJivx/PQ5fX+959l4nMzGa//wNf4nRiP8xkVeZFkom0Od5JEZj/gfURWTElKC3Aic/mPn/FqPR
8JcU/C/oLaLUCfUdx2I0aLjFQ1TCi15Fe6L0T8RozvwLCHUn1RsQ0mqoqpo3/lNGrTZWYpDYKfVN
KlvME6yqdppQfszAc19I/baqCsPLYxDRHU3a/l/n4BjnP7uuYBrcrkCX0DeKR+Es/LV6S5BarUKt
z3gbagNEuL6uG/hVaDk5f5MFMOBCfhhzeVbRJIpgQoZ4euV0lg4p3OomV2obPMlvmdwzG3MMVuTQ
ktx2AEOgQKVb3STgP0lvwmaQXFA8t25e9Y95rz4Q6ICvBS57Wm2mXmg0zzVHXybYDje5jMJpEKYE
EKJ46ob6ARTbIO0A+YCrMNkpiGg6XENrbNHUmZ1YBQgrCscqM4jX5gEDWUZotVupMl8bjT9legsB
cVywKStkG+zW+rrLRdVG7UjqlD2IU+pEsyvaKCAPKVZSryA9krPiDRi8W6VMAZ8db6gtyFR5Bpv0
4EUliGJssUrrQ8s6xW8Zlb1YCtVbMBAukWJMLu10yoH2ohIQ4spoOMacn8YgOYBliWSQsNBblwuP
VXmHqmJd+ae4D46FpoG/FtzWIvqNZ1Y0EVReWjpCzzG8A0gKNrpawiz04aE1yiVytEtD+k9j4L2a
y63wAW1ExQhdveydNjdvZE8WRbLPnmiiiuelDCDwl1PLnI7K0UtQzJpkaPOoclRmguvYMjO7LQni
aamzXqNU+GOQvAb3VBc5XWMNtmQlZBOpremzuOr3stZvzBGchGbywfqBuEWxpFZ6ju2B/GGS9ICm
Fh5yZzreSlXocl12paPGShF5IeLdZ7Dv1gl4I0myE2Ld8ISmkMDZosfIpxVK/6RBWKZ1MtOKHsxG
oLFdYNFKHzE+XZL1BhP42c4DTA2SQOShoHeFWsnTOeQFl5vB0vFwT+sA1I4pbe86q7lNCV8zuGan
Ua21wXtf5cPKGrXioVXXckHs1ESmuIw9QyYo4v6osnINDvRv1kB3qUW2QpL3ZHR5E3l1JHqmSoOC
fUDILUizdDOKWgBRApw3iThU2JRQl6ij11Z91ECWhAkCidM9SELBrfpi0qQH01wcg7JGjjRU9CfG
C0Hcie5ApYYInjICErGllOmfmVww0CVRVSjcksQKMKREoq861azYSxuUupZhmQZYADQTE+sQE5Fs
0X4tgY1TMKliczEy9jTVUrRSmCn/0ahFX1Whr2N4CxqNnqiVDXGyRoR6PZax+yjLg0DDinqsM+V1
bNUcdOiMhfaYsbZ3w0QO3TrXNdjPk+dYzOMHterEOyts24CO8nibUb2tQNKIj7lJWnOEHk7eDpZT
5FXkiCyM7mShi6ndlJK8FovSatZJg/J5W7ZkvbPNpNQeRdprBOo7KmiIanUS4cuHoRVs0dChuGf0
mVIHeSSxZjMMPfOzqJBSV6WR+WNWoOS1zV6vXnSJWx3a2vHL3J5Y2vtYjWC2Z1X9LYfUyBxFy7TR
LVMh2iBNBYZZIuSjm7acPfWaUrymYdR8m0RBBXwPLijNbcqUbAdIFIe+KAv9G3Rm5JeMNOiYMdJ0
eJVQeiDZNLf0x1bkcelA/hn6gTnvwecEB5rYclMXoZMlVeJqgwgqXI1xLV4bZZF/ZkoU/5RiLMZO
JygmJJAAEXwz1sLltF21R0dphvhUikA+q+TWWDpWJzGAU7iEqlWf5vlXoadobywY2EDB6tS1Nk4r
T+ywq7U3RU1ZaodCRj9LaczADwUurhRNGNz8iUdp0rGJpOFZGwZwsgLpFm4UnmQUpKut/qKbqVja
pZCzbZhmQ4tpzdBRSrkAQphO7MBkVfUGyMRkXoQ3gCRbxLOYqNHmuZLz92gUyk2bj7qdtVn9nlmR
la14p/JuS6ne7FMaNrpLRq16i82C3Ddx2mROT0wygC6FaE8Gy7FFagu6qoe6j9qgYpraoSogAdNs
K9XqEJSdLrKb3NSHjYgOcNltiZqRVR8XLwkOH04W8lO9gxQh5NvMtgxDvxB5y9BLIVEQs0q02cRQ
ElTczNLbe7lJH6zaZC5HazKEOpFRIOAt6MoNKXgL5QN/9EaEkV5Oe7JttBsq2KTFQ0xu7wz+RigV
3ou+2BnEG2LhTxvF0FmOW5B15SCgLbxKk3I7G7I7ueTP/UsDDW2wo9/TDiiKVq5qnuSu3DfYwlzX
QuqEBdhka/qlkg61F9oe7G/orKWtV9FCt/vYs8oo8mgEimNpVMx1ummHECIGkC/o2i1AHBwtQJlh
VNlxmaw0C9SiVvUqlSTQQxV8vGloCxpeXGA6cyOjFl0i3g+sy91Gl+5bUe2mKvc6dpr6gcY4ZE2W
OEZUmYeqRd5xrJpdZuXNN7A50e4H47WUv5JQf0YUvQl7DVxBbRagTXcfG0jvUfRbtFV/o5MKIlFi
V9hVhDkcBfRGVET2F4LAs2sBaQ3crlOQCzUKbXa1CgYqr0rIZDg9+LP6g1r+VN2NmS4VnJ0hSKh+
ODYze04aFVhcKsYmQu7oJjNzr1GQxYmS9fXRnEMwkx3Q7BhQr0TWcJ7xyiwuiQXrsHORSG9d2ZPs
KiAbc49ORc9+b2/jFQpY3EUQ+ZdC9DSwOzU8AwRCNOqmicAQBeERu374Vl3dbW19DdGfLWrVVmSr
oZxN85DIfLwXA7ptNtK6QMLFcLU1DXSIW4JHewEuOI+bJgVZ9O9CfhJsKdZs1tHuUgtoNsess22c
bftUW0viPS2xX8Ebd33qL9pCwwkQPHR9AGE7jS9yM69UqYyZU0iI3A3qG2nv92j9buUdCHa869bO
H0caNiz65KCMLYrYvKfWOtYYQ6Vn4FOHDmMkpxu9yheCaOkMAkGz65Q8laawU9PnlX+JEiZcIejj
BhsMoBaSmUE6gi/K6HdqajhQ9AEDIOiE8IRJKqeCSACuAfIcE+uVmu23QsubymC49bg5brI+WfeC
sZRYuLDhNRNYEwQpEN7hSTEL6+Si7EWQj/Pffdehr4ms2n20iYLyJlxFa+KUgfYW71LQGzwvVcMu
Gp+tQlIqEQkn41MDaGE/PQx3ifOpu/0997fOTbGqfd3TPc29vvjnuSgUvx0Peva+yeNaTgYTp7yR
hk8QhGuOmFkOkbV1GTJ0ApMBIopa3KzFXJ7EAlcFMQovqvFICKui2Wojgg+Fyp1z/cPOn0JAq9DE
Blk6PNnB53O6K/vEssKwUbgT8mfFpAHr7yj/CJUsuG7nHJUAo7eMijzoHUiTDP2pnVEVB6MwIByi
KVtFilyDvo3WwZJ2ef4gQmhmaMOF031pyhUdXlUDTgOqO2s25WOrWkTihGGpjTuL2ua9dqcGuhuu
4hfxTttBSc1ZyjOdt1zhBB4bnTnVrq1LHSEEXsvP2iPdqjsxeIAw99N4n71Gwf5tEy64lXMEcLII
X60bynSJzD1mD+HcUkbFrwMFR+pVOly29YZruwHlAL3nrLKNjFR+bfaSnbfgDAqHD51z0Q8hirmw
ypd20/G3TD8/evWixLMLTUqxy2XUvFnQgqj7TT1yh4QLQcC0X04vL+gsg88LewngnDF/wqsiNVLE
xxg1apcQqQe9ma5AjrrhYQQC8HrB3O85OLOHmjcRJ8WERutsM6lEHzoi4V7iRmR5haIcSGvpjqoM
mRt17YqZ6Wek4NVocdzhseI38WjnNHLxNnWkuqBOPamnttldnCDSjcKdXhuof33F23Gf9rUfgvlO
rcNnHMhvRKJ+XfMVFQxXQtA3RHjUcrm+D0OV2KbwlInxqwnRCGAMvsaTnd6pXkjHbVzhhRulf9Q+
3PFaRtwQxS9jVjV+I1LQNcvUAwf+bZ0rj6lQuhB2WPEaihzDsLagpIj2agSopfCR43220PT8WzR6
NoPQsp+6SjUQlc32xoBYVu4yeBpskF2q8pu8FSW7NA6DDt0szFQdUb+SqeBYY+/F0HVtKvT1hvok
BiF0pqdxCS1+FQP1F3AhP2u751G2drJUQQiimpRLJOFt6IrHOmRvYzx8VsYzVySwWJRAAZri/bpH
u3Sf4/n9X+OZebQ2FlDik+HxMHH1SmkwpK/XDfwia9dmbLrtj05T0rG4tKY9ztwc/9Tb6mX0W3/Y
xH7itF6yztbFety03hYkZMjUZh/XP+A8zwnXAuoMhGKgkphuh9MP0JUeEEObQCmbIxE4NvKqpSCg
RA2gNOierAoe4WxdkP7QtOG4cDNdHj4wc8kEmqxr1syVElkgFj6vQc7+1X9CxjsLHoiNCv3e8TaP
HXqevxT7ayE3fXFVj4xOPz+e8yatALFaDXieoPas/4EC7cK4zosSMatoZYfEJqoSAW/NTEipJAgA
XRgeqatah+q4r4PgnLWfdQ5OFBCIDoJft+m26JcqyS85zWPLs/Wse7WpAGg0Ttx/9WrvtqnklnLu
stZFGZl7ffdcikWPjc3Ouwr4i4MKETNpTbzn4IU+8Fx0xeqpLR8Aoyxc9/J5P840ryry8pB3M5Dg
n0KQo6WDLo3Ujjp4qhoi9PsiDHtA+3RcmXn4EUO0YZ1XQrGGNoxN8X7EnzIUW1JphfpXYz2UfbRK
OXV4UX7gKAybouC8gQAZY7ZYRK0jU7apq/hW41rQ5ToKxvta8FOWexlEIA2eAUpQHb3qvUGGhkzz
I42lXSmyCx2iQKQoM0f/R2RBkjcdGkhxoB0X8XUXV35CGffrlPZeL6Yba+CBoSaoFESaxhnChK55
mqkrM66G0rZ64Z4PZGOMDQ5dXSgAC8piG8rgz4xrpvnMEB879Oe5xmi8NHr8wOIwdepQ4PeA9naJ
8mmSatdYRgXpR1ZuAMVkLlSLRVtDhObAhyI3W9T93gitbd9wJ9VQmDxITiES3HIK2WsglOlFAGaq
9BkrY7ROlbbAHMmRq9XgLqcCdHSYALwbJXIoOVunUtzavGqlJ50Y99FAFd8c0Zc14C6oOiSi6RDb
eM5EADU0/RZlxX9UPGRcQ5lQSJK6tNY+655+MnWAbEN+3+pkRyU5sxlFr3TWrEgOiSXg+Ugb2ZZR
ulkNYkYhcUX9m0Wd3evcjfRQxCOP7+s80QMNQtlGD9C7qbEdqvI2G2Tc3V19K0iqG1OoetagICcQ
K/fSEOihwAigJQjwVtQXu9w3AOyxYXgjrPGJjGRbrTAXiKbNrfaTl6FjUQN5G3HNxu4HiIXdJm9y
XQRx2ysA+aKbOhOgcU3NtQryL2iq3WmCBsUhswaFvuYKY+wMdXMX6v0G7P81RIJabg9W/hyy9tXM
CI5UTA5VVD8QXgHL6uFA1MBMq9euiXfK0G2kpjzUHXTTAKQEtEkOUkOJjfcct6ukQ6oJrdcCdzvQ
+iPZBFkxMYbQfXdnAjvzFSqtUfFtgD4mcikDwlSwG3GgjwzKTbUUPsj6MAa4Pd6SCsTtKHZHpzW0
C8Io/hIH6VYV/whKsynbUHbHBkjhGLaQ+SjTzgNZPnuycgL2HVEYHLWAygP2xDcRM20/FmSjtckT
oLI9ZfFGxnuZ8cLTZW0jdkBCGLTPcj2oGlwDghRU2rPIf7o4+2iY8hOlPcIBI1CEzDpkVqct+JhL
l8ORh5nXu0JNtBa7jOOTxGQtsG/ozyxF8xfeSejXgoAkun1+KbhOnVjStVwJe/DxdwOTAyrRTdmb
eCr31V2amCvFKgPSGB7IrbaqrCHl2QCfl1BhYVPoGgjCT1vi+7RGBYideWoYHYZmWKJ4mFz3aWCi
40WFzNmUAUdGcXaPlHnXDQXUqZxERWCiJ0iWJr4q9XZqLCAa5zOOFiSkbS3ZnPLsvzHCkU/Xe+D5
IEZonTZqX9QGWCaN7q/fU9PHzgYDHg5JhZwdZG6R6zydcaExEynlmLROTYuVxshLmqixy2izsHvO
Zw1SxiAGR5ITawv+9VNDVsNNZgJecdKBuoS7ag960QTSJotlqNMnnw4JbExgPTNVGS8kKCmfWmoL
vRCQLYJkXBboQhAnbwNSBHK7q8AxN4o7Q/cM0U/jr+sz+dtWOLeroNkCgAISxdZ8tQZlKMK8otyJ
1Kj0YyF9i5DONeRs14bEDSvoCFrjsy4nka2XSCF0HbPRI8VsJiChE7fitubhTtXyztYTDuEcUbmD
7tohSUgIdHopgr9w1gB+/P25swAzpV2ep5QDRebibtDaFWoKFKMkSNdWmC1pBd7mwCCf12fpUlSN
gp0p3/2LB84b2o2ejSqSclCEq2JPU1M3VT2TrELDbXK49UlnGqJw6mIh1jSc2erAs6gyygktVNkZ
s+GCRV5KoMvIHBKh3QeMYHF2p4WF3WUvrfotAShIqlejUFc1Kd3ClLy45wsx4aXY9+QbpvN+dJ4j
y2JxHAN+S2tQxkHOBlkpr1QRL0mlG1tIczTWTW2Nt5YyrLJuiUvgQgB8Yn7muAw1FwhcAVZ8fLHk
TncrIYFcX3gzKGylDs1SF8iltYa4JyAKQKvWdBxPx4tKURmEbBLaXKkFdirBronuMSRQZRBRht+Z
Hq3YQKBRteQDLuxtGJ4KKTS00pjz1rYiKagmNh2H1FXrSUZmN2EPWDfxRjQixqrTCv1Kl5esXoZX
j8zKp+ONzLDvU1ViTjgSVy7VO4VWtwokglpdS+2ib/YNVQKz7rJVz6utyd/VTvfAVp66JQ9RS9NK
HwZES12kuaDbrSjEL7Bpwbet5P71c3jhfXIyQ7PjwBsDSA7D6Rc4oPCkv6eV4vDSrxmIv8FipnbV
+rrFX/j97ARqJiifEBmBom8GGUhyWmooU0Dv1FgIz3Hdxrg5rRi1RGj3iFCdACArcnLZcMsyC0om
KraYWBApLukuM9OnqAMPeTsqBzjgnVQZTx1RZEB+o+EUKVccY+yQFG6NPzkitYVvn1bu7Nv/Ru3n
TchKkoo4rzi5kJZGM6u5GbzxVXQa0Bzo657YY9C46O52hH3m554IeqQl7P4SoHuCoc9WTB+a1GTT
Jwg3+XpqR0t9yxsfyHoidUVlvKvsiwU44MKdfWJy5q9ARjyimgMmiwjha+KT7L6OnJov7IwlMzO/
NJBSzCKO05oiI1s+tIaPN3JN99fX8FJ66GQ002cceV/ozI40taY13KRr1VFuGtk3QdYZBF53U+84
nqYb0U18eaHd7jzEmpIfcAvTpYdU22wW8zqOtILguSfmtROr3wqzdZUH10e3ZGQ2h4aRaMpQw0hV
7/XqT2ahRqhbCOGmDz0/BH8PZDaBfNSUTiuQd1YH6U7gpo4iPP7y741j5iTkJi9iSmCjL1AFZ7lS
xmyhW0BjlyZrBi0qUQMRHg0brtFeVbI2jMekW9htS3M1u/qGAi+ZvMd6hL3TR7kXjkvSlRcHgQZH
MFWJyH7MezxAPipIAkV2oRjXobBqiNfT1fXFuOhzfgt9gf1DrHt+gfcWqbQorfDky2tUn8VJIJhs
R9B/5eC6z+y6Lnchym1YYuyYbKxEgaGuXkvBqm2N92NS8ztdycnCPrwYV6DkW0LhgIqWiXmRb0ZC
oxamSFsUgy66ZTqzLRmpAXSOQ0UcJ5wZmm3GT9dn49KSHludLWkIFW4r5iJ3oG3feBZEdIaB1t51
I+cxmi4hTYjny0QJiVT2qZPSAXonlSVwh/I9GRIvau+KwU9GwS3Gj+umLuTOTm3NfEYoGSwbUxkF
QPfGKlrVrS3ZGUoewkcltVHxAX0B/7rJyUOcehBYlMHOgqBs0mqZjc4Ys64itdI6Ip49qhCk6WpM
bkXx/bqZ86NxamY2sBKCMyKvMDA9vFVGBAW1i4z/0i48f2eeWpm5wxIYGTYArPRh5ERQfAyH6Jsm
6nOnMYhWWn4YVtuh+aHpsG5GbcHBnHdboi70eC5nnlKNLUa7afWMlQIBCOsG8iwAsbT3ap246UpQ
3OuTOm3v2dqhuAKJ5N9Uq6TMChcA/ZEcCrJ4wPsFd6uglVdWUOSrIvKrJb8z/a6ZLUDYUNKY9gla
CWb7pKyZkJAYpfStXyLWmbqSBr92InBZXR/UheN2Ymi2U3ITLoZHMBS9k3tzG94lbna4buI80obE
kzVlOwDiSsb8wWvJpdaqqBsF+g1Wy4i6eQjF+X0ov3fjh1Vn/5MRHZmbbYuUodxFTWCO+Q0mrkEX
2VIf0AX/Ow0J7Wp4XU0CGbNZ46owmJkKG91G3RAvdMNtvxm9YbUUOp23ooNS4tjS7IyFsiBmbIAl
vsm3+Vr0AIDe6Gt5Ha6UQNmAfsiz1s1KWohIL1WHndidzWISjSqq+aBb/wKexalCbFeBP6qxn6Lf
lrXv/d7wDimUR7gLKv3N7SOa6EKH21+QDFoqCru8gf6e7ennR3FrFTey2fHfFYVAKZrWps7ApUKK
C6f7ZMCzy60vkFROShyEHHlWQKdPyj06LxZbOi9EFABPoaeGmw1ZKsBkp4Ohid4OCoqRUfwbf5u1
dA9Rsh127GijODmyNUG4bVVtcAwqlU6lWDedrn2BHdqvO/XADWTvUUK0cGQuXBcngO7sZdVXEZwp
QW4+6oYgH9S1IWC1LfZvmpk5tbbqet2Yio0aNXNSeXSUErx0SbRgBopn02+au0+wFIFEF7lrACCz
81lEidyjfg2WYrmyUy32W03ENdhAbhivDwtCpayz3FGL3vswt3GWG7sT4oCXBSATUsZuFUf5n9qs
brsGre/UqF0+KoHYGA8janWVlPkWJHiFPLf1dLgLGbrXm8zTR/O+TVSbpaipLbIX1Ad4ipQwpLCQ
90mTb6CRvR1H1k6DFHGOlpqEaHuUeOcI9en7kJYIlMVy04SDq+bGLRerIJMRbI4pkihlCw4FlI5o
iexLpbkpNSoDDzC6h7iELmojIfsWhUitMhFNCz3n+4zmm5Jw4tQiElhtRzNkCbN9Ew2fugVBADRu
ooq7aF9R245Gb5KHjhbRoEMBijr2tsHuLdRFUnH0GFdi1KvEnxp4JGyxLT84r/8UzQBdetDs+CYr
7q06J65WtggLQXTYDDc16tjtRIzfk0SDrpZWqH4bCpGHMBL5Rhk820yjG4NFT2EHaqxKf4Forexo
GXlMJK30IiyCjSiNe7EWrUdkf/zByL6qtEAnv6Hu8cCwDaTN1KkuRonN9QiUKc30J2scejsyk2+S
GH48AHSnCg+gOPhFjPED3NtrU0xvJQE9mSm180JZp8y0MzBCjHKPQFME+QzSKOhPoJawVgfBi7lg
ywICKoo+4aqHpnS+TiqOchsNfWfZnaWgqhtrq8jYa+yFqLKrWDUa1Wprk09TWf2MyXS+U22jpxFa
jtpVxcobYvLaZYrhpE3iWZJ8KPGIQQJrE1LRG2PF7QqKvzwtPn0I4+iPjKoMRzchS0uyCoLYKCOK
QsURI/5Ugxs/6omv6tqqaqodFwxiY+CQzdVBOTXaZQNoySLo40JV2JA6IyC3DAcRvzxbFXqX+RJu
zy3t0GSWmJHuN027M2vwUhV1hlzC2DAnHsvqAEr0P2I8Kh4XSP9S1mYYQN/chLg2muJjgiK7uMju
QUOYBCUyhRsrBQY4FmC9EhlSj/xdM9BQx4anLgOBXcL+H2fntRs5krXbJyLAoOctTVqlTMmUpBtC
KpXovefTn5V9gH+k7IQSMxfTQA/QiiQZsWObz+AUbWVeHfOCJlmtPdWoFkfrSvxbMlnfMSrZJpW0
ERFy+6IajlLxolhJQ3ylhIhip9p4MMpgxywhP8q4v8pKejWjQsNfvTXDxMBouSr4rtqNvXBxVhW2
y12zL9XqpgnlX0ie+das/Q707nFScy9M5pF2T/kHFuLr2LwFdvgsZlgsYrQwU3ixSxnBrJFWfVHY
mzwDbGtJ2u8IZpsPZSF1RGj7liJtpbDcxrLuG/VyZFjlDwgAbxJtMfgt1u2iVNtBSn41Qoo9W65f
6jh9bLRYcXQ7MHy5EuUqXwJciJc69jo7a712il57FTZBvIApgwqpbyE9axttXKorOek+LOYWIBtc
+B/PSbxEazXQP0a8uNdKlN8EDYTHYdFab5HS1DPMEUpjOihXvWiild6NLI3egBf0sz8pZeCXo3QT
BYYbGzrUhdgLw88wtV17+jOOi8Ok6bErs6skaUbmZ/Ytj7ljX3wiOm86pZm/caPGTmeKj1Qyjn9b
OmDj4Wdz/1uO0o2oWt8wzBxwQ/MgiRralvY5L9Ee9symWcTvOsyuixQFx3DUf0f6vCnagBE95Uwg
NRvNAqEx6A2ukIrXgb4YWvmdSfzeiGdPGZL9rEsPTPedMa3XsRH7Sx/+MmL5cQjnTWiDOYvm+hen
R3KKRl8HxnI3SsHDUqf3CbOHoJ1mR4UTukwpnCkld0tFXQURsWZUhl2cq56p08NndBAvyJhR+GeN
b5SYXGUld3cf79oKqaw43GaztWvm5E0uzL9mDDIBX9Tel1JNYhIDLTwZLQfI2qaemycpA8qh0hFX
JvVXJrJDO/W0WRvrSoNS6GsjxlE13xKtLCYHCa65sTGkbgQZ1RM1pLOgX54KqMb+IAxiXWpu42ML
IoDA5ZJZbMUkvzUCws1sFqso0X4z1B82i4FVO7vNTazoAXvZX2Gn4pDVDLKbDvASowLOEOhdpCFv
im7ZTEROV5SASo3xXikGXI60ZaekonX4L59b1b7PButBn8x7EWoPx39vDfFg1k3rdIkA2Bf8Ki2u
rbkwcJu3c+JFb1/lEGIdtV/AbwT2OhHFxpybzZy3z0sqPZRz5xdW/Uyx8ZTBDXEL5l2g3fU7ynjH
6NSSCzK+NdWmcnF12I5NFToF03LCVq6AZpC3WAe+K/QwYkvs6xa3CTV9G1UuvzRaz3HsEdSfiQ1H
4OaaTAA+S+wXfeUr43itNNm+H/FWFRVJQSqP73UfVQ91l7oYx60U+XgHkF7ERg+0R0MFKP47aM16
MeU7uXkxR2WfWI+xpP9erJ6reOzftUmKvEa0fky7jxam29r1o1YHPj6cjmVez91BxOrzUvZ3hV1u
C5AHcEH/qILdiy+BfOgDM1j1oJeS8XXmMgtia18gf3/T1rnfpe2w02bNMW2xHsriDS4XVyfIpK6S
7tspXw2WAcQnvDf0xQa2w2g2jMG5KEVUuOQbV62KuNDUHKRhOAxN8WxWKT1cuT8s1vIa5aEFB8p2
JVOeHW0oYJjF4qpPq89hlt5RAVwpi7U264oCHZ/CZU52elt7DYwyNZ9dQw93atm+t3noSfOSO4rK
5WSBqVHKDDRJmh0UkIezUt7lQ/WZjPp9Q+gN1BXJiDnslyrfyPpjY08fQGKeMtNEKzSqwo2Zwm/Q
4qZ3xaCVrpwknadC1yWOwMUjD2pXUh+Ojq0q2ZURg0OR1d5YJ4XJuTcYn19FYIALR1qsWHNKK1mu
4NszQlOlFqdqmFLuQBDzJaPaYf/dOTAGb0pdu62q6alWCsidkXoNbxPEanm8bLmaV1FeP3SRHK4s
SRmdBeL3lCehN5Xmn1qOd7YtPzRWAZeydSpyy+4YUfJiuZ7bxW/D+UO2VXcywEGYdIUH7RGq+gc/
DyXHD6NXNDLIWfdFkQ8hQCfR3ox1sG7E6BQkagnT/6bI19kU+EyftnbYHaY+QPAYD9lQJg+QtPa3
HEzP0aCCm5Nzr2+s3+nIb4ADnGNLZwHBbUj3Ssv2oTIA+UqWg7GMb3lb7OtMntZWJN+keTKsiqJ9
rgLFAZd0F8bE+iz2qcrvyinOSLw7GGzz76i/b3X50CqCVFJz4A8u3qS3KQGl/5MIqA4l5ZMTL+mL
LC0b0wI5OGS7oG5/Hx3xqlTsUqbkigZPPDSuohh4k24W5WpQ6vRGmDA9Y2F3TtsRjlCRjpFZl5tu
VeVFvuKbSa9d0xjboNfHVTCrHyKPPqoqlNw4lR6ZZbzr5fJSzEUN37k07uNuRsG1DT/oZj2N9G1c
VIwWkEnE3rKfCFrYH9syCpNpA8gp8I2qg8DRvoJWvtEa8p1a7p6XXJ68Ai5O3kh+cMS8ZTm1oL3Y
t+B7dgsPpqUk4cq4CmXJ6VGF82qlcRVSgF0WA3dD0nBt4QDv5dAiHQLh3tCVvT7bz0s2tuSfmuyY
SfCaDtnfIJqKQ1vEr5Fe+zLpg53Hr0s0UsBUveKCsO2ofZTnuRb1IdO12Vvm4leJhpmbQDppZ/W6
zNIbqdNRU6mQp89UYHD1hwUX1lGi5yiPIV5b+3YON32RPWYDwvaZ4fVtqbhVlvKxG+tvNIIZg95b
1uon0JjQH7UudmKOqTQb5CC42YuokTdhIt9ZqtSAVjS1K2u0CN3TEjjw1FRy/Kkv3NKQPZ0bDU5i
7/dF0/hDLiVPedA/zepce3NfPE+AGu7JHQNPIwleGaYcebLGFCJWzIDDXR147g8aCpve0oj7gl9k
RBLZT+jMlUZ4Zf48BUni9RUuKJm+EmYGTi9vBzCZS+MWRXBE7TQB2MP8t7xYraPpOVSEnBrLHpXH
NEumrS0pHJFJOzQiWUdKQA6TFlulqJmN1kP3psuD7pdV0zzOLVG3WDRQH5GMDI/ZPZmtvFPHbqWG
7TZO1BuYiD3d1bFyppztMZA35WWOD3T4MskBdG9rwA1VeFr33ibDHeX7YViSfTA13rKkOx0thbSx
dE8ejNtBzaydHosNpqtUVxRtDtTOxQm0WF6lSbM4yjytxnLcSoEGADNwhRaQQEueIDsmUZmFcKbm
JcwhLccUoBGZBJmSHg/bsRo9tQ9+5/Fyl4QJirEjoxO9/ByziOtsaN6YDk5u3+SfpV65s26jnzOI
a3vBgk/nQFtt6dmzeVCDR9Rj19NgbgfuBX0mNSy7azlQ3xX+kkbXsCJ6AVCnYgDzq8bS3dihZKQc
iw278KQm2lbFRNnTuWJKEwdwxpPScE4p/HlR1ULkCQ6UbaYnVWPja1apb8pGuesViPwRfNg4s2Kv
zqPnfGGyQ2ZYubmwmK3kI5sv0w4LHGy9/AP4bs7ptNtrREVX0VKDIEo1Ba2H5feQdHdTEl9PbTlu
4hmufgbatCR7x8lTqf3WHHcdpdbL0ub5PpdESsHXZT4unDt9Hg9h1k73kalk3mDNcI3bLN2VhfQg
lfltqmCZi9g5C/W/mmBaDdGA+rMor4xiptsAcNVPotHPC+rRPrTBtIdbsNFeqMStk6bWbSFAHyhT
j6nWdK+ExhtsPb8vl1VgHUG10+hLJRX4NE3b0ZAOcje4CyCdpik6ypEyvm6BUt+kIdAFtYrfJG1+
7Sb4/VDkzcA8mHoHJKCZrxI2qlMaQc0m1YF7Ku260bV6P1v9i9nr+7qJ7/iKvJzO2kix6Vf6XV7j
jtiZXjnE11YW/E5jcj8IziBdS9onkfZclgDFRPekRcWtZU3rRa94B+l0XecxNvFFtQZO7M/BAPKk
DT6B973GMzVqq70rKrOCWS8/RNG94SXtGZT4ZYiGgkQaqQ6Ro2v8Iy27T7sCJy7lpdtzuuNmfECr
LAaHHV1Pi/QL3renzPI6b+vPUmCk2waJb/ST4QTmX77WeogBh3fKZwpkfGc08+zm9bKRMvlF4DhC
sTS/oLRubpUMyG86V9eBbbZ/ojynNxK3jQtr/SbhbgNCbxPdo3xXNyHczmN/Ylo4rKoyvMyx+q7B
K5r6R9HFV3bQjZxpBe0BrV5HEyg6Wd40trHqhLmSJnEtl8ZfUdmr1noy5RaP8PklWvSXRU78RFF7
pzDFOqmVjSircjt10Woo7ateK9+1SGr8eCJfjmdg5AKqfdKvAai7y2i49QxoL8KytmyPCCNOPs4Y
i/DFgKIpLYZQWXzNmMkcCjeyR6wVtXWv/1kaydPsxmmmIF/hWIZU9DIJLqtpqyfyp5LUdx0NsSwD
1h0G8r0t289l3oSrgRqLh+bfhv4aMpDfWjVw2PFvYZJRoApo0RsxH8OFnC1FSg4CANIU4O/J9u27
uOg2A6lauZj7JIw/83lxlzTfaYv0FhiGZyl/I8DvXTxvsqMgSFPlpH7iugtpg1iVlvrpRLeoCyl5
Wgq2T0uPLXKO+1Q/tuUWaGJW6SplzmGzzddy0K6nPk7vfp6unO1b00gGU4qQn37UlfraHK9CZSrD
phlc7dVa8+ToyBGLP48NsY+fVzrXJWbU/H8rnbRvi0Iso0YDlw7L/LeKtHvN1HdVJReX5ornurdf
Fzrp3katMVQIUBynKxQZhb3l6crCm59Mn7msEjh27gXqVd48pN7Pj3h20vDlEU+mLUKaJ7vvwGaa
N9Tft/phYroyXRhcnpkBQwD6z3s8Ga0YYY6oyJjgAJzT/iWwWJJX4Iktwgvo6Utb42RuoqMgoqs9
TzPeZVfgLb35Ztgh+/s/fS9NR0gRooiAPfV9C06KlkKUi2mYOqt+rbnYDDIkGhzf3vGEq0uTmrP7
8MtyJ/tQjkq4dxKjqSXPj0jW3luMEvkPcomfd8PZffhloZN92CZF1xQtIyG7d/sM3kQ5XVjh7H7D
dU+z4bEa/5JCVZp46hSAgG4S2K7I6OKIB6m9L2jkSsqDCPLN//BEhg2ZDgcHVZwa0bQLEEKlA1zR
0i5ZpCtb3Py8wNkHMoF/w8klvJ6SrnOKMCsoEZVIs7VphftpzvwFzkzYradKEiR5Fw7TP6Dy01HP
EdEsCxO1LVCV3zefPIleIi527iuUqWvrrX+KPgpuhT9HeMpR8/mtahz9LrjhqjgStDbF4WiG9PNj
H4/sv34EWqLAOmVL1U7pwX1Iq4KUsiPs06tLm/JWqZJDo2OCPcXbfGku4LfOYR++je1PjlxT1SKO
NJTRan++PnqU7sdXajJrO97U8JY+hvnSimeCiWbhK2RbvGjG+SenLi2lmWJTQS1jVJ0yMaANGeM6
taPrpYrXndIf5Fq7jwy0S7XkkI/WFROcVWZGn7IVGTSUKhrB/bAto+J31lKbq8aFvXfmuB5tLMFo
8CUY+p3gM4KJCFBAeXKriG5sxbjt/eevfAZAaXxb4YRYYUrmBHuBvTa7tFlvjZfyIDbCM+Hi2nfH
kfRy2+6jXfZ4aRx/bmrMyly9R4dOZrUnu9yS9Q52BRPZyEbAyK5UCro6VdyQ/EzMywveGntoRUCs
A9sJOslvaWg5ZUAGH/XgRhp6xZndv/78Qs5EYh0EDtL8/O+oavL97OnJovWDPFDeY2OWPOTRVRqt
fl7izGUJW0IhNCJnCQPoZNvNcZZ0IXRRt9gKsBzySvJ+XuDcrPjbCidRXmWLpuHM2Q0oLI10caSC
SJJHJdu1WsOGqzx6uIxkWna8qDddWl1LAe0poEfSjsn8JbusMywJ6AJA99nJUJ/RZ/7+WuOxzsbZ
PDI1tOnGLPJDHi352ix0zZvqflt0jBMby0UHFH93UF4egfiSSPKZQK4TyXDHsHA0Qa3l+29oQ0tC
yqBFjXlUrxXN2HdWdV2PimcHyTql4h5E++vnL3FuSdsC0wXWkhvkH/ecLzCPSuq4DEseW1GuVaQt
k1+qvBOUzEt5BTLzwtX7j9nOSczWbXYtDAlEVxEt/f6EeR+1YlaPb7kxbIfR0Rp9NX8JKk9H9Sky
uw0t3xJqf3w3S6JiBJ0WTjkb1wZhV7brh76Y7qvGduNwvp6DsoXgwaxJr5g3MXnFJ0dWVlT8u2IU
1IpR4Ki1hcJb0W0brdpnuvGohcPdQDc3Hf4ReMgzp4kC3eMw2I4pJVnm5IF9oV44c1Uhsm+Y7C2E
av9Fk4bcI5lxwkS8nCj1/WFnL0CmfesSF+TM10SckCvhyEVD8+Uky+2mdg6y0uogg71EyueQ8LQ3
qXKVzibT4Qtb5x/1iJOPiVq9wPBNOeoVnEaippGMOAgCIrMFR1W/lYxfJcp1Tgl4wOmPUNXAytZN
CJR0mdOVuujvMMscBu4eFiZo0eXu0EnPnIRXUekTdOHMk7t4q9OdWslmfSi5wGBH6ztJ6IcxEOqF
OIfyEfvtX4/ANrSwPMNDwzq50kt9zrsYPhoaefRpxo55Yx0J2VkMGpOjHT8ZCKvY6uCXBmOpMAru
4uW5SfQjuzsHZhIkMtRkDqmmvdsEBC/OOuqnuGMCycxmMKARi6HRnN4c7tOp/4X7e+lrSxDTW1Vd
VAudQtHWC2pvySAeFWEc6sg4YL/tJFovO0xydsmgrFEq2dZasgvzcl2A+3fSReD4lCf3VT8+12Nb
rCvyNA/ms+6kFWPDOCJalZFquaAuNsUo7cpleJ6m2sdBxk3hYKVk1smAwKCYtkkKq1tuykNt1fZN
EFmV009/kzjE6a7skaOX2/04y7RGIMe7dgLURRqMfVjTGC0BScgmkI9aeY0YijlJW9zYfFwUMG/6
QfMslFL6wdiV+VGMdaSrOHoiG11kRCWHpOouRqULBR2D3olR36HblwD5SFeizLw2C3YWCBq1trdR
0z1KWuD1hQQXv9s0gqlg0Hb62ii6VS+y0h36jHFQ+oQNWONLlUicvklpnwd2z1ypuFMbbNNiHqp7
T7XGXTQGlDPTXSeR5C1+qkAzqjbCM1FO1xYtp1miQ9yr0q/66FnXYwfeaDqNMH1lzAa9Wlo+Oe2V
Un+Px2BrmdNTmIUfY/k6wBSSktd5uG8SZMf0dwZVtPwUaTfDGf85hp/JEo95PzBP/okMw8kmRn2s
CVAP69w96ABn7W8+Pn5e4J+/8O9j8p8VThKCgSMcZhMrMO2+OTrMcGCc5bYCGStt6sbZr34l71rv
R6WnbGngqgfz0Htvs/NBG29T+nxz9bbeX8LRngNqor9EuDtSorlRTn4XRC3bCiEHuIMOUWCuPLkk
2M8fpfRpBsNTHUyP+lJ7Y3rUF8hfIUEaPsK2m5JOTVtJmhdkiUq9NFxoApyN919+1zHB+nKrZnqR
W4FKZGwLfa8PuWdVyg7N0PUkD5MDUfASOeFsHDsC3MH7oksvK98XjGLR22icMHLP+51WLO+DbJRu
wpj7551wdqt9Wed0q6Em1ocL6xCo4mzbqrJjy4+idctS3vf662xd0o0+e6V9WfHkExtph8qDworP
+rySKzf6Xc0cai+6VGsdX9HpHsehj69myoqC2vn3V4j8SJAxPxrcJrZeE6n+qGspcWpSUScrm2sC
q281yUaE/R8zUFoEm02mFVF2IUU697xHYjxOc+hsKad2hd3cRsEs0f9gMI+gAEodnvxON5za6udP
eW7LfF3o+EO+7NHZGEReRZyd4M5K3hlGa8mFrOdMGUFiya2KjyqI6lPzSpBii65Y6OBrdbmmhwz8
a/YzQBxDUV3gDJ4rKL6uZZ5URUOpSLYUkSJjPfg7L9NDKexnRD4pHyI/YQIdpLdFl/8a5eExspHc
snN8svIBMSws735+s2cYueibIzkgkGPBlfAUqa42QL/yimbZiLohMO7aeQBpjDE0A0MH8Krz9li4
o/N0MR4eD8O/9jAOe1QwOF3Kp9X4MOA2YGboxsdPxXsNkkHyQbQwumgap9VcMftK7DQHBgF/f37k
cwEPBaD/W/g0r7cHZa5rFhb3MsZV9XO76jc/L3Gu/cJb/c8aJzGuL4JcRgwZ0dZ1BPTHTf6oiStv
q7+d5mR3RzGU7c8rnj2KXxY8iQjNrGj2olGkipviBtRYKVYaoD0/vmRTf/6g/OfJTmKcnQ0GYKvj
2/Nqd9rFq0vOrop+9gNBgga6ox6lSo+B/ctpz7QGcZOcrgEzyeZvX2aktZLAmy2bi6fORNmXEfib
qhY0EU3cakKjBaWApDRsXGVjmEB7ulK91WNSM832isXyIkMgw154qtIiOB4013o2ZJuuHLXbPJOG
1VQLErruCGM2vYY/lc8Rg+DSL7X7bkR+qKnM6ypj1F1Hz6E13swVhqVKMWce8wCKXltf1mOtMWQE
YLlN02B40Qe9O8DbldeFXBXI9ej5vhkMDb0cBUCukHRrVeiVvIowolgtvSTdhKqQnEUY07M8l6BD
k77blKX1MWXmS77k+y63AP8ywz6MVfkemeI5jye6N5axligra3kGTT7RX5wCxljJSiWzbTPeZBaT
PwB8wqSh3xRT8bSkHQM8mVJUwjpiUIdPyZpvzJyKZiz8HpEZIBRS7kaFFHgiRmgcNUVmY4b1CpaP
Zo5223Xp62J3it8bqblWChVwiJyDIKyyzWhNj8tkCS8PY/MpGgzloEzozIShuY90AI8mmG1kvjdD
qL9KNh+3ZcuhdB0uTgxmTJ+DyTOLChcLYbzBf/HlUmyGCYAL/ZDpNrWtZNebysNkD89Ip74qQZs5
ITk2Il5bnDuEo2YfbREcwdvTdlBnty1pQFn5i8G1H2vFujeWdWhM95oYUz+QyO6n6U+QvqvICB0l
7PT6tcjGbVFEpis1Yjep1WPSJxZHq9j2+ny9gKTtZBn75gycHEPFLLbrdVGSv00YlAZdqF9lVCgt
3bY+lbZ9XB4Qv1edNjM2WaY/FEG/jhux72cJ2ZWZfkaf4tNHj9z2hYKEkyzTGKUSe547q9sxeK29
UHQbOwbSLsrw1dJqcTWo4gmv3lutn66beWBmHj8XQ1SDXctX2pQzo+3WelvAxz9yCimatsCoqRiU
fdA96w1Y2TkC4Bqi9dXALjAGygwFiJ2qJ4VfNKbqiTTr36w5AuJbBR8W0hzZlDwEAn9UgnW9GFdJ
F6zVmElfQ4N7jaJaBSDVDF0F9WrQ/OACUpEzdpyT5NnOUpbBZGPXqBU2J4l9mDT6UyCehrUlFqfl
hXhWHzzWFcraPQIHytgc89PUdNW5naDAJ49JYrzPvfZ3NBi8GF3hGZq0hw7IZCE2Wy8sREizLj3C
oJIHEOH7WrJyyIba9RwZOAlg8FCTX3lJEcZuZPXhNscg+LAMYb2fmuLSqOhs+i/g6hmICNEi/8c5
6ktQs5RED8H7gXbxdOeVzgLedqABnPK6eEIX/9pypFW7uxRMz+XAX1c9htovqw56Wid1S1s4n3ZV
veHUgV7zjZHZeeGKeDiU2n/f8qW4Owp4EtjJKk5WTGtsboB4oQk5BquJrNQqrBu29f+UAttoEtMH
RZ74XzQpNEmXAdcHV4wlsPthG+bIxYHJ95QRmzIRPjVGsK4UUOg4bvbOVN7Pc32hdjr7VRlqoHtx
VIZi/PH9/cpTZCatrnJVuYNH/uukPoZtQNshFuo4VVZOsRvfzQ/l8N9f91/XPbnubdwd7DQdjh1g
r162i7iNA4QCg8fK9tOLlOtzu+jraid3vhYp+cBQdXDnvryd+syvNWlVZPk18d4ZBZJjin0N/+F/
aRHS39Y1ppGKia/T97dL03lQl2M3tfRnf9gEK+Fi9+H//CrPpuNfVzkpLjJNKW1dB8bJ1NMfvPdF
pjMRu2hQOJXzJo24+f684rnM9+uCJ/kNwoPyUAjKpgx9fOa5y4UC41y19OXvayf1RW90cmAe/34A
j7zER36w9DXtpZ+f4lzG+XWVkzQaBE3USQ0fJ0Qcy7iFodYgIgazDmHHlSkJ9+fl/hmRntYLZIQI
hBzHiwyQTzdDhYhsQaHSeLnDCXMeShcXomuuGmMbrqtN7EI0d3/7nuvRYXM/Zuf+/v7zo3cq72mz
2bF1CjfwxfaiJt+5lBgenCybVMEYfp5s014uA7Xv+GWIiJv3Gt0m28sxt/Hag+r9XXbRZu5A//Je
HKCgP7+Wf1sqyziM4guByzZNJQYW319LlDBz0VqwFZIUPwDIdGHSeXqEaXIuypssMHbBMpMaNYqy
qprSDccMGHRcyBsbJF4j5pVOgqOpsNS0+dMMS7+r5r08hS9woyA+6L5N2o2TDjpR3WTWTq9Fv7so
wa9ZMe9/fphzgy1M3ZHq4JpEc8862bnxImOA0HFdoQK2iiPl0HfJuhsrcP/2VZlOsjODvZVSWtGD
vtxKknHhdZ75lKZsovqG2J+CZ81JpOsydCup3FBzhVcjR+MRXji+K5USubacXpC9OXOCrGMvH2Mz
6l9i3PdPF0IRrHuIG65maY61zCspA/eYS640JGuDtl8eD//981kCjX0bKATiyPrJvdHROh/TGVGr
JYFeQoIqV/X9oEjrvGg2P3/MfzKakwOLJCMMeFwteILTVm8lKqOsSIXd2Ry0m1q2TSfNXiS0IR3r
iCuvpKdGLmhUNbA5kpZNaZI61zP2EtawG4zqMZ+YUuCPg8hHrPvKUDsFObZbQe2zYXTlqfg1a+GV
3eWk6AbTbgw7NmPRriAkFJ418x8YWto+KvPoCuROB1lO91HbP1VFzDXdErx+fuYz24dHBmxyRHkc
Xau/f9E8GPqxN5DNiQGFq7lj1I/SdGgpnH5e51zX5qgCqsmIhdEIPM0m66kZgfqB3MISZjX6WJ05
iRetLKAGuA17yLZ6+GQgecUIwa8u3F/nuhtHUR2mvuiwKNbp7FeL62jO/plyTs44bjSA5IUbX417
OXCDxG3mncCj98Ktdi7X+rbqSaSbpQW/qxq586YDCO+obOCPco1YtdevqrtmNzyFCh0rLQfx6XUv
P7/xcwCLoz6fUDmxEGhOmxKm3newtmp283RDAaRmZO+QlKj/bRy8Vu3z+EKb4EX6CC+N+89tKo1B
O158GBJDK/q+qYp2UYMK1ra7SK9GgRMNp6Rb6cntz094aZmT0FC29TzWBstUcMyUraHet3AKkMHb
/rzOuXyLvSlQbKXtiHL8yfMscZKjf9P2rrIrXrI/Y7YeUyf24/WEn7iVuql1MPaXsrxzMDBSB4HZ
B7R/CzDY97eo6mG/GDqrSu1zHlBSiuGYsNDJgLxaG1sLbiEVc7PKuQaL+ugUYSVHR1Rfl+xrMxj3
DMzxzGj6KzSdr7sheMTs6SYI0ycA35eEKM+kcPxaC8/ro90rkObvvzbtlHSyLGa9zDCRrJ4rKtYS
Nc5Lwg7/vx47jdJfVzoJWYgxSyaMAgbjQfdQM/HlNsrQVy3V64KZtleGWbEO0TK4R1ZdPByHJkV8
rcxuFrzWKGyvjLYzV6YV4xmEVL2ZG3u1jV9S674xqtcsERjqpo4WWU5jKCsZFwwFyg6Miiszsw/Z
8rdMwr2Y7I3NReDVZe+rU7PTQwnwtOnH9mfevcV6fT9Z3IuQdNr8L8QF81peNG2FOZ+vQeHCNM2G
ztZvZTVdjxYoq1Dj/1VmLy2HXYcuj1PY1Cp1oW2GGlIkmtleqnU4qpbKvG6yfBfLCREziiDlZS4N
AH82YAM1kMexMnuy2mlCaa2/En1WexWltDzDn7WlTZUij652v6Y4uh8WEaGzTGcqWn7lBaRtxsuK
DwFI9qKFdkgYj3eyic8hfnrIp4pVGI5XfF1/CKxVawtfUtotzp+OnURQ8FKagWW2m/tmHTG+VUoG
4TJ4exgTU2ZId8Gcv8WhepNkjAfRlIQbaOnQn3sDXq5Bo6mTsGnHRBBCzbDTe2t0tHpeZQr0WpPp
zbrVKixoO7GFj/5kJxkD+2UyvFEt1kOQzb+EBKy6q+wFS43hYWRflF2COHsNU9q4qYVYI9mwzXGO
Uaup30wlvHl48v0eZDFUVOsAah87jjhC02eJV0Yht449pLkb2DmHPjMlGRKfDrEJZWiiwuiMnSqv
l2wWV3CN7xNFAB00E09PRPhaiKl1YTXbR6GJUtuXQZM7QRJOaHKO9sOwgMSqengAaVd6jBzSC7fu
MUT866gwseTmBWUHROb7oQzSIoBBwnjPmO2bJJYOCqaKjkF7xelH4SadFVy4aY9X2r9W1GzWFCYa
rafp2hRNVaUMNnCiwMy9gk64V9bZXsx5BUZGxY+eCVJodfcjdIgLYfoYYn5a+yQVLqz/x9y59bZt
LHH8qwR9D8v75aDNg+IkboomaZIDnPbFEGzVli3bMk1bcT79+c1yKXMp2gqwBDr7UMClQoqjuV/+
sz7P15f0AT1cnQAZcrNhLrY6ncXlxzL8/Yjm/qOv5/GeAGBU7VFnA/wGoJNs2MxXp3e34eaI4sKm
uZx9v/vn/Buo5nv8iDE7BypTlBhE752GwfpidROu4rp+fcq61bP7NQNGl++SYvnby+j7HpMaic3c
oSE7gUCAYpdelQ3U+F1y3RyVITY1frd5Q0Tz3+Wb08O/jz6eHZ6/X7/bZ+NG/bKs97iBLm/Kh1XF
tidpeLic/fF19jmdzT6830O/0d+oSsOMPipA14fVS1Cxb5aRdJq+pNGUFdSzy/z95V4ArbGnEDhQ
UyYek3XorqzVjEA84GSTza2+ASUACgWbI6MFEGu06Fx8TsiOF/fM/W3AZz6tzw6qzbfsXUbyOCqP
vsZps+eXHGMaSlG5wK2BtlbI9V4e9S75fl2y65hso7RUsmcjpxx7ER6swj3UHdMx/QcNdMw6j2+a
b2s45mHz1019EhVfltJb9iGmqLVHwMXPGjIn4Rn7BmkcJmU7yHvdJeXmdJkjbMkmObhfvn2ZvY2L
+4MNg5xherCuD68u/searqpZv07q1R71sqvZiB+qgghUlgSkJsDpETSM778310LQBtjBavP2KrrC
Fr8/a5pZHR2CVnBf7OsHGQNlY1VQBPQbFecwHu6Yq4m109MLXvjh/e3LWfOJvRh/nueAKs9y9Nq+
PYZjyQwel4H/SxWzQqG5PMM+kSpLr5hSull9/51umMPzEsm/uWzepPGGbVZHM9aRHNBe/Nd5yo6M
m7ObNmb5+fjbf04X15/a3/L21S/8fXy9fqiXp2fN4M9XH9eLqy9NvVg0f8zXv8g/3X70lfsn/9Le
+WDezJ0/3lw1TK//ebeoHz4vbu9WzfNX2+/AV5QbfWIAtPl6vXOLH/qQebcnb/SCYTW+19eH9eLX
n+Ynl0tQbW6benncQOr22m8nv/4UYUzouirg7593bmhe6tkbreY85O6ER2R5wIYGpgdSaSDl8JjV
NfWh9nIZ0NklApVU7eEyD+wR9Sla7HyrEXo9/5ln3+CRFC8LUj/MaDAE4U2MNCCBxBoSVv+Yg+3r
ESMKA4AcwYYkSWAOtuhfIcbx9R1TWPDtKbuH+2yRt9+oFaYtp+7yw+AGPXbIAqA+sQdgPZgzZAdm
tuAW2Uv2r7z50xKxZQPR+d4ykScFs2n0TpnjskEVFHiv8EgnE9gBZcQw6oHSXfsz7WWHIVUdfqCR
Ka6AgG1Jgcfcl4g4IE0PJrN0fqqkQSEFNk92yAIa6HCqoYM5MFiPBlWApWeVrOUViqZKSVGW7Tfz
YwfGsGhxzu3bom96pIhizIX0v7KStT1aSSFhhjdXpMxo4e2xqckclxRhQCqwYB0RmXN7WamA4Pd7
k4LhHOrJ1moOfAjMZk5+oWARslJ2IAPuTYM8iIC4JXi0RHANJzQgy05pWXK4GvkAkBN/u1mgKHPK
nGYYSeyCIxIVroWkQDrnSjq8NZICZOsfdKOetZsFuR4m+8JW+rFCrqLMsBgoUe2KMpnCZjDZSYsY
HU3muOZTbEaWY1QsoaTYr5MrpBHKW1FSF0dNug6lkCCWPfRpq4o1RVfWk7TfzM91oAciyaRU/wQb
5ChI06yv8vcnR+79+4uRINO2dY/g9Z5WKAMpiOZRpz5DEogqSUGrpzcpsoBR60RaUtrAwrUViIQ4
29RTW/ddn0gwSzwBDWIwQ6qcSl57HHbAXpKOYaiwu6rSdaBPg22o3qRIA/Gk6ZEa8EFEgEmvJHpB
qyykU/BBQTWA0oMNJVxnAbUgYQYDaZZLVFpIHJ1UGhC8LSR+QIrnZPMNAzcaNmGqCqwztb6jTOl7
04DQ0cDOOPoAnYiTTpGWgf9OXWg0D0Bi+fvPRcAIKIkl10KiEml1yQVaoT1qHSYp1HizQcbKWrLv
aWshd5zGPGGTqtBILzcY6zCFVgDjiqa8XceZvk8w2PQGDTYx6uk4xwxi0EPc/s6udRCtQM0CQKJW
6PR5SmU4BQNI21hZiPqT48pCGWAxSDq21/hv+0BNpNiWJ2TplLdiYP08q9ho2zRnYCPDQMZ2qMOq
DB+MRvCnAY6AwCWx0m9UKKKAJg7BF1QpFIYG/n5CHrCVj59afuheGEmuERwSyURqrUSQFp9ACGTm
ED/xKSGQjhZJRZonaVIFbUqlmMBRpFwdAjcZAlBojptZo05JYRx0UsJIc7Q6S8WPlq2fzbfGqP8C
Q+nIAsU5BhcohNruBilNaPSZBQh1CpFgohD4MddpjqKAnbIFyWh9gePWLMb+JoHWhSik+b7zh11O
ED+JSTaiaK0swHTNBCyA2ucdac4yZ8dXJM+AlNhAXZ9W7PJ9nv4yOTNSyTaF4PqKVUAZImWO2ypF
vYmlSbIpGYtQ6Ea0pReXHTAQVF4iew1+UekwMlaDmZ9CMgpGZLa5VpcUaAcBXKX0p1Y7VP4GIg9C
gFVZ6d5lEh1bCQ1yogriKBtIqfSdJR08gWQUAfinFN065h+wQwg7JDkwZFpdaNOj7h1HsnGPbduS
PenHDzHxQ8JQWalWFmTowPvl6fNkUR6o3ubwri4N0JlMp9hGIWWW0gSQU1Tm8ZhoVpeOTjkDIaD2
Iml4Yqz2sj73kVDKkGKKcJLRD9pzyLOZs+M80vEu15XqRGrGrbD6OU4COkOibcAHtCdgMQTz3Eid
MlkwBsHfNmIQsgIy4oW3x9EHFB7IM+MhdcGFSlKILCT+qhE3AcvILGD3sg4pcBNYdwKqZKpPFh7D
SX8qEE5CAPpRxpUjRjIqWBVu0zjqhAJXdgoDgUjQltO1bg0chYh5CJCMCp1ZVgkcZJuFt6PAUFcK
vJktw7mOAgmmgr0g9H9btaE131hZ7e1jIHJa9SrKDrmtwqAAej5TSfiQAWsobY3m6NMP3VyEv7nI
AuRCYFG6tkWHFFVQAoZdMEGizmJ2KhLQKW/RMD3P4KWElgiu01QFYPAW9K50+We1/DBJ8lEWapDU
H006SfKRGq00rigXjaT9kXy0RMbkA9XoFK1ojssVkIJ9FVyjdKdbS0jvibftkLYo4swdGtAICxiA
zfgqcx7EjYz8VWQRgB8HnBN8bw7uSM9akHxMEmboAHlrj1rtIOBE/nxA+Ej60Zah3JQ0BRoUKOkm
O6umjB3wo0ArmIAGwKZxr85Y7ASZ4q1V5KPNk/TRgJUlE9AAhDpKD08UrelaoOULHN3HkTIYTyEp
BN7cWyQIG4DL6uLtHXYgrqe9Q214BWDnBDRAHKRuvRNX4ShgNPTWpmTXlDcD4B+g/isEfmAXmBPD
d7Z2oWU1dUKA7fZngJxRcuBfCVTHXKVS1EGK3rEGVObplOmDLppgFNabIXIycKCmxNLOaY7DF2aK
lCVwJLi2l7USQ6ArvaWDDX0hc/UDV4HeLrxncGZa5lMnFmDuTOE2x2TiQSC37pKrIXCXirwgfBDc
YGUsYBMMttPGL4oCa1WcxtGZEJknFjx65m11e88E/xPIAjn5AmZ4SjGQy4jxK5XWagUOypsGKEfB
s+JNt793z2hKyyeIJeyeV1uXEMhUT52YB3S1xqzwHMWmIecmm3UwH9ZxaImuSUN21pIi0wTEIJfE
UBggW+a4dqIMhA4E8p2xbB+oiRhWVVqnxk9VAs8CZBF5+jHHAXOBKgV6QH3ubYogmwogPT5dz6/L
FeTeQgrcsVnUqM9ymlK+v6okNR+xvE+QJszBS+irSlKxIDwCN6AvN29FYpLIEoEADbBLNAw8KGhA
aj7uRtr1qQUAPyfQkHR3MRjUFS9dPqjAvaOMzYYCqzTaB+ojBZM8E5AC5AWyLQCPjhgLmhsSweLd
6k+lpMD7aSNgH2MB3iHj9vG2/OBqyIrWBypWRFgtoRSG3K2SAILOmysy5okp7vPGo4oyotqLF4G9
ME9SKBl2msOHHYChIOeAd2Alw63uS7GKdRBR2GWj9GVgOnaYokiRJuRjww6NYpCRpRsQ55u61WNQ
rs+FkFqFABl7RhoZOHYA1bC3Z0xfwhVJWQAIqLU7GGDYKaIt3EjQTsfdqJLeUPLz2/BDIVZNF23h
6ngzBJ0vYQTCOuBm5gzUBCO3RUb9n3y2OUrVBCGhv5rIZZpM+gNttIW09dxrmoBIThZkcltKqDWg
pS00+hkPlADoyHFnQR1SoCbglpz6js1IKOUKulbaRKoPKQQ5GdORyhIJOa6AUMnAdtAK0EXoSos6
TBpN4VbBFVT6pauoJxnGatAeRPre+lta3SqbRPRhB3qAGGmlf9a6VWjgHinAa8C6ojHVx14TINng
ZdMnjKUczdzSJEfsRX9pp0L0ZS1tVkJWC3i7VYYdaLQfCziIyGXCIo27BK5KJWGao6aIyEs2IVAd
sUkq19mGFDTZ0gpi3Q2tY+s4mlM4FKRvKxaR2Eb7YZ6GtSyEHSSr2tM6cz8Ujf7Ah7YrG16fLVcn
b2T5wnJx21sLsfcD3RKD3Rv09jWAcOB8TvY7tHduFxnI368ceAPT9tO72LUBmcfYf27fb/fJzrO6
l+r+5+FyUc/r47MHc+HBfssP80vWQXy4rpuzFweLq8t5ffFid8GAjM+HElw8frPBmoqeknjuQe2t
X/y9mK/mVyfd/exqC5Ex6X3xfchrblDPV8+8D7rNPAyt6/2w+XrZ8DD7Ztf/dI/tbt17OUEH833e
43O+XN81Z4v66okHgh0YC2DS8w8c46Vt79kuhw12pjz1AXhcbny8WszrV/8HAAD//w==</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sz="1000">
              <a:latin typeface="+mj-lt"/>
            </a:defRPr>
          </a:pPr>
          <a:endParaRPr lang="da-DK" sz="1000" b="0" i="0" u="none" strike="noStrike" baseline="0">
            <a:solidFill>
              <a:srgbClr val="111111">
                <a:lumMod val="65000"/>
                <a:lumOff val="35000"/>
              </a:srgbClr>
            </a:solidFill>
            <a:latin typeface="+mj-lt"/>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'[Geo- Brancheopdeling 2022, 19.04.xlsx]Kommuneopdeling, sektoropdelt'!$A$100:$A$193</cx:f>
        <cx:lvl ptCount="94">
          <cx:pt idx="0">Aabenraa Kommune</cx:pt>
          <cx:pt idx="1">Aalborg Kommune</cx:pt>
          <cx:pt idx="2">Aarhus Kommune</cx:pt>
          <cx:pt idx="3">Albertslund Kommune</cx:pt>
          <cx:pt idx="4">Allerød Kommune</cx:pt>
          <cx:pt idx="5">Assens Kommune</cx:pt>
          <cx:pt idx="6">Ballerup Kommune</cx:pt>
          <cx:pt idx="7">Billund Kommune</cx:pt>
          <cx:pt idx="8">Bornholm Kommune</cx:pt>
          <cx:pt idx="9">Brøndby Kommune</cx:pt>
          <cx:pt idx="10">Brønderslev Kommune</cx:pt>
          <cx:pt idx="11">Dragør Kommune</cx:pt>
          <cx:pt idx="12">Egedal Kommune</cx:pt>
          <cx:pt idx="13">Esbjerg Kommune</cx:pt>
          <cx:pt idx="14">Faaborg-Midtfyn Kommune</cx:pt>
          <cx:pt idx="15">Favrskov Kommune</cx:pt>
          <cx:pt idx="16">Faxe Kommune</cx:pt>
          <cx:pt idx="17">Fredensborg Kommune</cx:pt>
          <cx:pt idx="18">Fredericia Kommune</cx:pt>
          <cx:pt idx="19">Frederiksberg Kommune</cx:pt>
          <cx:pt idx="20">Frederikshavn Kommune</cx:pt>
          <cx:pt idx="21">Frederikssund Kommune</cx:pt>
          <cx:pt idx="22">Furesø Kommune</cx:pt>
          <cx:pt idx="23">Gentofte Kommune</cx:pt>
          <cx:pt idx="24">Gladsaxe Kommune</cx:pt>
          <cx:pt idx="25">Glostrup Kommune</cx:pt>
          <cx:pt idx="26">Greve Kommune</cx:pt>
          <cx:pt idx="27">Gribskov Kommune</cx:pt>
          <cx:pt idx="28">Guldborgsund Kommune</cx:pt>
          <cx:pt idx="29">Haderslev Kommune</cx:pt>
          <cx:pt idx="30">Halsnæs Kommune</cx:pt>
          <cx:pt idx="31">Hedensted Kommune</cx:pt>
          <cx:pt idx="32">Helsingør Kommune</cx:pt>
          <cx:pt idx="33">Herlev Kommune</cx:pt>
          <cx:pt idx="34">Herning Kommune</cx:pt>
          <cx:pt idx="35">Hillerød Kommune</cx:pt>
          <cx:pt idx="36">Hjørring Kommune</cx:pt>
          <cx:pt idx="37">Holbæk Kommune</cx:pt>
          <cx:pt idx="38">Holstebro Kommune</cx:pt>
          <cx:pt idx="39">Horsens Kommune</cx:pt>
          <cx:pt idx="40">Hvidovre Kommune</cx:pt>
          <cx:pt idx="41">Høje-Taastrup Kommune</cx:pt>
          <cx:pt idx="42">Hørsholm Kommune</cx:pt>
          <cx:pt idx="43">Ikast-Brande Kommune</cx:pt>
          <cx:pt idx="44">Ishøj Kommune</cx:pt>
          <cx:pt idx="45">Jammerbugt Kommune</cx:pt>
          <cx:pt idx="46">Kalundborg Kommune</cx:pt>
          <cx:pt idx="47">Kerteminde Kommune</cx:pt>
          <cx:pt idx="48">Kolding Kommune</cx:pt>
          <cx:pt idx="49">København Kommune</cx:pt>
          <cx:pt idx="50">Køge Kommune</cx:pt>
          <cx:pt idx="51">Langeland Kommune</cx:pt>
          <cx:pt idx="52">Lejre Kommune</cx:pt>
          <cx:pt idx="53">Lemvig Kommune</cx:pt>
          <cx:pt idx="54">Lolland Kommune</cx:pt>
          <cx:pt idx="55">Lyngby-Taarbæk Kommune</cx:pt>
          <cx:pt idx="56">Mariagerfjord Kommune</cx:pt>
          <cx:pt idx="57">Middelfart Kommune</cx:pt>
          <cx:pt idx="58">Morsø Kommune</cx:pt>
          <cx:pt idx="59">Norddjurs Kommune</cx:pt>
          <cx:pt idx="60">Nordfyns Kommune</cx:pt>
          <cx:pt idx="61">Nyborg Kommune</cx:pt>
          <cx:pt idx="62">Næstved Kommune</cx:pt>
          <cx:pt idx="63">Odder Kommune</cx:pt>
          <cx:pt idx="64">Odense Kommune</cx:pt>
          <cx:pt idx="65">Odsherred Kommune</cx:pt>
          <cx:pt idx="66">Randers Kommune</cx:pt>
          <cx:pt idx="67">Rebild Kommune</cx:pt>
          <cx:pt idx="68">Ringkøbing-Skjern Kommune</cx:pt>
          <cx:pt idx="69">Ringsted Kommune</cx:pt>
          <cx:pt idx="70">Roskilde Kommune</cx:pt>
          <cx:pt idx="71">Rudersdal Kommune</cx:pt>
          <cx:pt idx="72">Rødovre Kommune</cx:pt>
          <cx:pt idx="73">Silkeborg Kommune</cx:pt>
          <cx:pt idx="74">Skanderborg Kommune</cx:pt>
          <cx:pt idx="75">Skive Kommune</cx:pt>
          <cx:pt idx="76">Slagelse Kommune</cx:pt>
          <cx:pt idx="77">Solrød Kommune</cx:pt>
          <cx:pt idx="78">Sorø Kommune</cx:pt>
          <cx:pt idx="79">Stevns Kommune</cx:pt>
          <cx:pt idx="80">Struer Kommune</cx:pt>
          <cx:pt idx="81">Svendborg Kommune</cx:pt>
          <cx:pt idx="82">Syddjurs Kommune</cx:pt>
          <cx:pt idx="83">Sønderborg Kommune</cx:pt>
          <cx:pt idx="84">Thisted Kommune</cx:pt>
          <cx:pt idx="85">Tårnby Kommune</cx:pt>
          <cx:pt idx="86">Tønder Kommune</cx:pt>
          <cx:pt idx="87">Vallensbæk Kommune</cx:pt>
          <cx:pt idx="88">Varde Kommune</cx:pt>
          <cx:pt idx="89">Vejen Kommune</cx:pt>
          <cx:pt idx="90">Vejle Kommune</cx:pt>
          <cx:pt idx="91">Vesthimmerlands Kommune</cx:pt>
          <cx:pt idx="92">Viborg Kommune</cx:pt>
          <cx:pt idx="93">Vordingborg Kommune</cx:pt>
        </cx:lvl>
      </cx:strDim>
      <cx:numDim type="colorVal">
        <cx:f>'[Geo- Brancheopdeling 2022, 19.04.xlsx]Kommuneopdeling, sektoropdelt'!$H$100:$H$193</cx:f>
        <cx:lvl ptCount="94" formatCode="0%">
          <cx:pt idx="0">0.034017560584539551</cx:pt>
          <cx:pt idx="1">0.045922015255404687</cx:pt>
          <cx:pt idx="2">0.07210220382448386</cx:pt>
          <cx:pt idx="3">0.042035500635147258</cx:pt>
          <cx:pt idx="4">0.063644120142474087</cx:pt>
          <cx:pt idx="5">0.020090492630402666</cx:pt>
          <cx:pt idx="6">0.081021404929463622</cx:pt>
          <cx:pt idx="7">0.05408219261031795</cx:pt>
          <cx:pt idx="8">0.011549321427103935</cx:pt>
          <cx:pt idx="9">0.059061823304469456</cx:pt>
          <cx:pt idx="10">0.017452244074673374</cx:pt>
          <cx:pt idx="11">0.027769632131176097</cx:pt>
          <cx:pt idx="12">0.049329566259638649</cx:pt>
          <cx:pt idx="13">0.022066496958731835</cx:pt>
          <cx:pt idx="14">0.01321501729650887</cx:pt>
          <cx:pt idx="15">0.02590834187399936</cx:pt>
          <cx:pt idx="16">0.020662313122011611</cx:pt>
          <cx:pt idx="17">0.061161403724544462</cx:pt>
          <cx:pt idx="18">0.041427142027450743</cx:pt>
          <cx:pt idx="19">0.10882532327752702</cx:pt>
          <cx:pt idx="20">0.01472785844337428</cx:pt>
          <cx:pt idx="21">0.01894097268301707</cx:pt>
          <cx:pt idx="22">0.044225594418373849</cx:pt>
          <cx:pt idx="23">0.17563078735764764</cx:pt>
          <cx:pt idx="24">0.083552048615607222</cx:pt>
          <cx:pt idx="25">0.043425392241308827</cx:pt>
          <cx:pt idx="26">0.017386740667429693</cx:pt>
          <cx:pt idx="27">0.015491782257607455</cx:pt>
          <cx:pt idx="28">0.011257333160738405</cx:pt>
          <cx:pt idx="29">0.022593215314942263</cx:pt>
          <cx:pt idx="30">0.010133721018010432</cx:pt>
          <cx:pt idx="31">0.016293346003884636</cx:pt>
          <cx:pt idx="32">0.020805788758332482</cx:pt>
          <cx:pt idx="33">0.043929673202950062</cx:pt>
          <cx:pt idx="34">0.023467159939300757</cx:pt>
          <cx:pt idx="35">0.057491160787631397</cx:pt>
          <cx:pt idx="36">0.015526581458016617</cx:pt>
          <cx:pt idx="37">0.024727614199271334</cx:pt>
          <cx:pt idx="38">0.015672913990446229</cx:pt>
          <cx:pt idx="39">0.030402015135580766</cx:pt>
          <cx:pt idx="40">0.030976510713852642</cx:pt>
          <cx:pt idx="41">0.063417099559145637</cx:pt>
          <cx:pt idx="42">0.091730673603674429</cx:pt>
          <cx:pt idx="43">0.033731926432109462</cx:pt>
          <cx:pt idx="44">0.01604450877619246</cx:pt>
          <cx:pt idx="45">0.014884884327123321</cx:pt>
          <cx:pt idx="46">0.010933745926652727</cx:pt>
          <cx:pt idx="47">0.017428731703126987</cx:pt>
          <cx:pt idx="48">0.036309851220876495</cx:pt>
          <cx:pt idx="49">0.14266469710752236</cx:pt>
          <cx:pt idx="50">0.018570616435960134</cx:pt>
          <cx:pt idx="51">0.0082149345791736536</cx:pt>
          <cx:pt idx="52">0.012395719314518128</cx:pt>
          <cx:pt idx="53">0.0076968864787158794</cx:pt>
          <cx:pt idx="54">0.0095126800349667837</cx:pt>
          <cx:pt idx="55">0.10477870693789809</cx:pt>
          <cx:pt idx="56">0.019514351209307699</cx:pt>
          <cx:pt idx="57">0.028624861608681235</cx:pt>
          <cx:pt idx="58">0.0085722141926290879</cx:pt>
          <cx:pt idx="59">0.01081692417686401</cx:pt>
          <cx:pt idx="60">0.015091015953263469</cx:pt>
          <cx:pt idx="61">0.021516713048331113</cx:pt>
          <cx:pt idx="62">0.013351232800854105</cx:pt>
          <cx:pt idx="63">0.018039845879642344</cx:pt>
          <cx:pt idx="64">0.040022036954209972</cx:pt>
          <cx:pt idx="65">0.010779874468781257</cx:pt>
          <cx:pt idx="66">0.028246491454379595</cx:pt>
          <cx:pt idx="67">0.017181503007039682</cx:pt>
          <cx:pt idx="68">0.015413156966642227</cx:pt>
          <cx:pt idx="69">0.020502340767018883</cx:pt>
          <cx:pt idx="70">0.036310984679887866</cx:pt>
          <cx:pt idx="71">0.074179719054939544</cx:pt>
          <cx:pt idx="72">0.025597887477845669</cx:pt>
          <cx:pt idx="73">0.050413242090820175</cx:pt>
          <cx:pt idx="74">0.033704498911456021</cx:pt>
          <cx:pt idx="75">0.015430423502459696</cx:pt>
          <cx:pt idx="76">0.013942179619361502</cx:pt>
          <cx:pt idx="77">0.018372258823348864</cx:pt>
          <cx:pt idx="78">0.018918846268322565</cx:pt>
          <cx:pt idx="79">0.01118021299478248</cx:pt>
          <cx:pt idx="80">0.011487840497106393</cx:pt>
          <cx:pt idx="81">0.023245112010771438</cx:pt>
          <cx:pt idx="82">0.019728700428446596</cx:pt>
          <cx:pt idx="83">0.025912109985967949</cx:pt>
          <cx:pt idx="84">0.013084945897639526</cx:pt>
          <cx:pt idx="85">0.029721395245825875</cx:pt>
          <cx:pt idx="86">0.01543484187682222</cx:pt>
          <cx:pt idx="87">0.072134190372497062</cx:pt>
          <cx:pt idx="88">0.009108723779671488</cx:pt>
          <cx:pt idx="89">0.016034717306783457</cx:pt>
          <cx:pt idx="90">0.029445549682643287</cx:pt>
          <cx:pt idx="91">0.017015966012816488</cx:pt>
          <cx:pt idx="92">0.028643140954061647</cx:pt>
          <cx:pt idx="93">0.022619414275034087</cx:pt>
        </cx:lvl>
      </cx:numDim>
    </cx:data>
  </cx:chartData>
  <cx:chart>
    <cx:plotArea>
      <cx:plotAreaRegion>
        <cx:series layoutId="regionMap" uniqueId="{5083FDFF-1EC3-4F8E-A8C1-53526B45ED08}">
          <cx:tx>
            <cx:txData>
              <cx:f/>
              <cx:v>Andel af fuldtidspersoner</cx:v>
            </cx:txData>
          </cx:tx>
          <cx:dataId val="0"/>
          <cx:layoutPr>
            <cx:geography cultureLanguage="da-DK" cultureRegion="DK" attribution="Leveret af Bing">
              <cx:geoCache provider="{E9337A44-BEBE-4D9F-B70C-5C5E7DAFC167}">
                <cx:binary>3L3ZcuNGEu/9Ko6+/iBjXybGE+HCQlLU1pJ6sW8QlMTGvu94nzPPMPd+sfOHlrYAFulmRyDi8KM7
bLcoJhP4oSqzMrOy/v3Y/usx3G7yX9oojIt/Pba/fXDLMv3Xr78Wj+422hRnkfeYJ0XyrTx7TKJf
k2/fvMftr0/5pvFi51ee5cRfH91NXm7bD//5N6Q52+QiedyUXhJ/rLZ5d7stqrAsDrxHfeuXzVPk
xYZXlLn3WPK/ffh987CN883ml3USRVW8/fDLNi69srvv0u1vH8a//eGXX6dCdxT4JYSOZfWED0vS
GSuKMi8KvPb8Uj/8Eiax8/q2dibyrCYrHPv6Et+++2oT4eNHafas1+bpKd8WBa7x+b80EaML+u3D
7dbBDf3lrnt62sTRJg8+/MANekyquBwIDJ/97YPx9kmvSPSXt/RkuH5j/XzDfh3T+8+/Jz/ALZz8
5B3g6f3+p7d21F8m4cNf/w3mwatwqszxsvyCVxvh5bgzhRMkUVG4MddjNKJj3ZGwh6r/13/DcBM/
7ULdkXBSTH/f5G5VzIFUPuMEDVBV+WVM8mOkLN7meEHg8fOXaeJtqP6wQnSi0yuiA730nkq/24N0
KuKkiC7CzVOxabdzMJXOFFEReVXVqEz5M1HWFE7iJkyPUolOdVcEnesyqbdPRbl52sa7Q3VXyEmR
vf/rf/HTNp8DrHimCSori5JKA6ueqTKviayivs7OynjMHqMYHe+OBDrdQ8Z1R8RJsSWbMNzmVToH
XIxagRUkleNovhPHnwmwvAKrSmOqR6lEx7orgs714KjdFXJSZH/fhA9J7swBVoFTLPMyqwovoxbe
0cgp1nhO4iXt1QCzwpjvMYrR8e5IoNO9SvKnA7Z2cntOC274sM3LIqzipzkAS2eyBP9JeHOLx6ue
YeRKMq9K7Ou0DK955EodqdweyDQpdNAHh/HvNDknBZt44XygFUnBOIZn9fyCgX03ktUzjVfwCxjL
r68x6GMUo0PekUAHfMj+7og4KbZrDOMtwhlPM/nNoiQMCN8cqBFejsUwx+JWFRUq3iN1oxOmCTke
Mk3KSXH+fXCz/vrfTLO1KkkSpusxXczSPMdJiiiPR+1RqtCh7oqgI/2HiXl6S06K6MUmdrZDaGYO
AzysixSsed98qAlaFnEpWZFklf/ugL03wMepRkdMkUFnfGhupgg5Kca/F8U2niVKJZ3xsgS88ptp
HY1d7QyBDp5T2Ld3J4GNI/Si050KOB7tVMJJcSVJHrtJGM0xdJEx0DRR4jWFFtLgxDOFlVmN1Sar
ojeVil9egvJF8APJDDrc/aLomA/O0vuFnRZxGN/46aGbhzjcKFXh1Un2AGFJVkVgi3vNHU2WSeQY
lfaQ3hHxM4R3hJwU2WWSzzdJIzcEQ4vR+vKaTNKqKMJ9lifxq2MUomPdkUCnejCXsCPjpKAucu8B
M2A9x3CVz2BaORZZWxpVBDc4TeJYVZzk/I5Sic51VwQd7MEJeVfISZF9mfW2eRFuZ6GrnPEwvAg5
T8aqJoqqLAhvzCdroqO1ogOmi6FDPhidpAs6KdDD9X3r5vKeJVlEfYm4sy5iNR5DV0XA8v2C6Chd
6Gh3RdCxHloO7co4KaKoOCjK7UOezDMrC5LGCpz8mgkc5xTUM5mTNE7DvE1d8R6nGp0wRQYd8T/Y
3Z2bdFKQrXyLXK8XFMVsuQWYVkURtPEMDbvLyngERHWy1j1eITrePXLoiA9a4D2STgqzkW+cv/43
S05fOpM0VRVlUXwZqpM5mj8DZtjot6zwZFV0jGJ00DsSfgLxjoyTgms626dNOMcsjZQ+go6Yoneg
chqC0OIwqN8b3iM0ocOcCvgJllMRJ4XyInmuFZuDJSJRSAyxvDw2tSh6lFhJFFCYMWZ5jCp0mDsS
6DTv9hc97kg4KZjLbR6jNHoOmEPVo6IB6OuadmxckchFGkjm3go22GnI4gjF6Gh3Lo2O9rDrNNXi
pOCaxYO/nafeRkJ9o4wI4xBMHF7jyVc9Q7SZVaSX9/DvSZXcMYrR4e5IoMM9tPTZEXFSbNd//Q9b
DNxNHc8xdlFto8oospBfgxPjIgw4xijRYBWkg8bz8d9K/ViGis6WKoXO96BTTJVzUpCtzeYBBXPM
MEchcDEPaV6QOBRFvi5jsdR5V26DegxR5VRNEifT889oRqe9VxKd+KERvVfUSUFfb4bSqoH7PLxl
VUCBM5A/v8YTNzwtJBYEmRemI/s4peioaVe2h/J+f4sm5KT43sLfQtBqliINmGVRVjnk/qiJBGwe
0hQJpbCvmxYm+YSjNKMj3hVxNOBdESeFd+kjiJHP5FMrcKywPUxQEat6fo1ma9RoYMWrIVf0+u4k
bnWcanTAFBl0wkNkeW+pM0XKSUG2NnU+XzKQlxUY3cHkjk0xK6vDJrLJjs6jdKFD3RVBZ3pwrbQr
5KSQDs/rk1/lP+a5HrlnV8a4FUSeH8JRu+N2qHpFBQ4iHH9n9d+HrI5TjY6YIuMnGFOknBRka7bd
gKhpRiaIHwc54E5pEtZR2lCH857oD+tBhzn+OJ3jgZDV+OOnBXDIBcXFfN6xxrES+70OY2eXiaih
+IaXJob1Of1yhFZ7qNKujQ734LqXqs1JUb7q5gOMOVZFJeS+5S4cZHnYRjYer0coRGc7FUDHemhx
O5VwUkAXYYLeGHPt6cSeMB7hyJ0glaBJmsRPt9UfpQud5q4IOs+Dw3RXyGkhhT1Dn5WZNgkpEsqV
sd/vxVvaIQujOtRdvKUWxoN1cYxmewDviPgZwDtCTgrwxTaqvVliUPIZAhSypsLffX6NY47qmYC9
vKIkva1xJ8b2CL3ocKcC6GgPrnWmIk4K7GuxyKM3U3siSZZ4WUP/i+fXeOxqZ9gjxHNvvW0QqxiP
3SN1owOmCaFDPmRwaVJOkXNQYGP2LOMYWSIFkeTvO4bGqIcskYBUvkr1lod6rh/W6yDmqRw66YOm
+BX1VNJp0p4rJ4jYo8ihTP1t7E5os6CNxAGvTMNTb9V7P6zXP9Aey6HTHuIUe4OP32mPJZ0W7Qo9
2f763zwZIgUZIoFXX6PIO2tgRJ+H9yfJA+sIjfYQnkqgsz08kqcyTorqIt/WMznUEqApIvv37tz3
oWX+bNgPxiPlP7bGP64Pnejk83SeBwJVk8+fFEv4j0/b8BuaTc4zSBFJFliUn4+SBHCvBLS6wQ6w
F896WnhzpFJ0qjQhe9Ae6ABJk3JSgBdV+Jyln6sqHcWQsihzIkdfBHNnqoJ3OGUyDx+tFh0yXcwe
zPuz9XQxJ8V5iQ56s+0Nw6Z7VMkpvDi2sujiqmmKqqDk9fsSGdEEdJB9aQ15nE50whQZe/AeGMUU
IacFdxsWyNXPtO8A+zoFFEkOcciX12iyxgJJHspwEOt6gTwZycvjdNtDmSKEjvmgX0XT5aRAr4JN
UTIkR3eUWTys5x6vsMfs62w9Hc+oyVHQuuq18IadoD5aOzpsuhg6btjf/W1f6YJOCvhyExbxX/+d
JZ0voXgdqFWJGuMa9o1xioievpMtvUepRCe8K4JO9/Bg3rk1p0W29p6SOp9lGCOkhSiHggqclyl5
Uh6J/hmKgv7q+Of5NRnGy2M02wN4R8TPAN4RclqAt/lMW/GxWQyuFlZNr+3lJjEs4EWPK2QMp1x/
XKE9VCcCfobpRMSJER2qNmYrelXQlgpte6ljVjvDJC3yw4aFlxcs88iVfi4o+VHV9uHduTw64YNG
d7mryWlBRlPQGTsKIj4lKejP/EIRI3QcwRKwV1uDL/3d0x5BPkq1PZB3ZdAhH7a9u1JOC/Jf//O3
zP0G3vR89Rwo2uBE9rVWcuxJw7ni0VBD1BAXeX5Np+rj9duDe4+gn2G+R9RJgb/oYuehG8jnMx59
Mpx9glD1yyDesc7YBYx42NSt/hnN6Mz3SvoJ6HtlnRT1JSIjxXx9CVUVpxjhoIyXoYzM4XhOH+Ii
HHrqTCz2UTrRSVOu6ycYU6ScFN1V4WJqmic/gdottKKbxDUxe+P0BX6o7RkzPUITOtCpgJ+gORVx
UijvXk5EmatuFt1/WRV2Fx0ln19jo4y0k6phSSW/hbcmgY9jlaMjpkqhcz5U10MVc1KszzdRtM0f
KmeW1KJyxmE3Co64ec0Vj2flIcMoaDJSjy9z9jSSeaRudNI0IXTQBws9aGJOCvQ6CZ9m2kmInaKq
Jmoq/Ozn17gGE/knhKpFnCP4upya1MMfoxgd8Y4EOt9DA3lHxEmxvUST2HkKeGTs8hWHLd7UuRon
WA0tzYS34T0dwEfoRSc7FUAHe3DgTkWcFNi7YMgx5XNZ4iGnKGGVhJjX82scocYWYIFD4vj7BvCp
JT5SOTpi6iXSOR+MeFHlnBRs9BhxZkpEiKijHqzsnrUwN/TlQCn12I/+cX3oZCefpzM9ULE1+fxJ
sbxGwdZM7QfRdWHouvE6IU/iGjj/Ex1YENN6LdqaIP1xtehIJ5+nIz04TCcSTgrqxdafK1MoaQKy
Cnt2EqI8Cz0nOUH+uxPH+4D0j6tFhzr5PB3qgXE6+fxJIb3c5N7G2ebffFR5zxG8kNEPVOHQRf91
jTM1sYomYLWLdMPrazwFH68eHfEeOXTUh90p+g07KehXKOUocaDtHLxRhIdydx5dj15cqkluCV1z
ZAXpBn6SOTxKJTrjXRF0vAdG8q6Ik+J6PWROZ/KgMEAVMN3Xc0PAziSM8El0+QiF6EynAvYQPVBU
OZVwYkALd5tj0888IxX9GQRsHaUXXqFP7JBLwPZ+6sx8/XSMavvo7sjYA3h/UTRFj5NCfPu8wJ2l
sg6NcmROkTA0qVMxi8WvwonoYTa2ucdoROe6I4FO9aCfvCPjtKhuH7xwllErn6FvFa9hN+gL1Gms
UUVVByp0XiOR7CQ1dPvjeu1BOxFAJ3vQg5rqcFJg71CpMc/CFqNVRd+N4WTt59c4K6RiNka+nhfe
NiNN9nofoRcd7FQAHezBITsVcVJgh06JAfoA4z/MXYBWz7N0iEXAUWNx4vIbxvFqSMUGFhGlV2+t
OqaHCP6kjnTgh4T9BPxD4k7rQUiKAHP3TG60jM77Q7+Ol8l7jH+odUc9LY9j5yYW+RiV9tDeEUFn
fGBxdLsj4rS4VsPWs9kOzlA5XuL2TN4Ai06yaOE+7dBxe5ROe8juyqCjPVhKSdHktOji8O0Z9zGA
LjYrvIawJiENwMV+JB41HZNRe4xKe9juiPgZtDtCTorsnRcG2/kSgGjBgfMV0PWM4nRp6K0Er0t4
696gTROAR6lGR0y5PDrjw67XrianBTnw5mnWgPZYOIOb/17hPLa4Gs4KxUZCnCn4Yo+n+fu7H1Zr
D9zx538G7FjCaUENkVkI5wpIwlHmUEP3Mm618WoJvWJxCJkkwpkaz8l3x6i0h+mOCDrWA57Urhan
xTUJcab0LNENHC6H1s4IJb8WZIyjG8N+BQ41GexbS45JdvfuCMX2wJ1KOJ7tVMKJoQXZeYLNooDN
CCwm4+fXJG2PYDOCWihn/jtr9D7De5f8qFr7sI4+/xNQR58/LaTltp7rmF4cIjf0MKOmdofydFWR
4TdPVrN3P67QHpoTAcfjnAg4LZ71ds4TbYY+sJL0FmWczL9Db32VV1AzNzGrR+m0h+qujD1gD2T7
7naFnBZcXNt85yag0FyS0UaSljkYTqdSJOzXRyes59cU8TGa7SG8I4IO+PBKZ0fISQG+d725tm7L
w/kI6CmJvSXPLyxW3+0AwxHbODhdwdEZ9KXOMYrR8e5IoNM9mBvakXFacP/6P3n80M3jP8GSopEz
/7bgGcGFrcWgltH+6jXvNxm890cotgfuVAId7sEY444WJwX38wY78nEuxV//DWYDjA5W/OSkosGL
QgMVbBd7GdWThO6xWtHpUqX8BGGqnBOjnM+W+kEVJDodUffn4pBXeNKwv2+njU0ijZ83P6rWPsCj
z9PRHtofNFHgtJhu/e0s2Vzs+0JrKiTlqQU2Gs5sRm8cEdFH+tD9YbX2MB1//ieYjgWcGtNwphTt
8wDF0YAv0MaBRWQEhnbNIv9WX4M4xvtAxeet/4Nq7WX6/vM/xfS9gBNjWpSuN2zHDVEUN1NJnMqi
dzNqMF7ojsNQoMthj4GKPbsvr0n0+PP2eAX3cd4jiU78oM+8V6vTgu/Nl+PDOa4ah0ON6CNaxMOA
bMHbdvtJtOrzj+u1B/VEAJ3wwTXvVIfTAouNJSiqmouuhP6QcJqxtW+8IsJpgayGrZvTrPznI9XZ
A5UmhU72QB6Iqsv/03D3KfdiA++7dPvbh9HvfDjycE90A0UyHqcuU8tb1TM06R7q1ZHGfW92jU0c
bfLg7Yc0Pegcv39wpPRvH77/3CsSPaniMu/05AkXZ6yfr+jXx/Zfzja5SB43pZfE//n35AfFzk8+
omy0u90WVVgeeg8ffBFtbMqN+dyl+t0nD7+756Ovd+rlpoye0e/mbfX02wdO5rBFFv1k3iEblBjd
6H1NOScCtuhoBok4tIZFw2ZsIsBRJjgIA9/XwIQ+v4Msn6Zh6IpDyevAM07y0v3tg4SuobIMM8xz
6I8yxDQ+/FIk1etb2JKArnSIhGCHETqLfni75Jsk7Jwk/n5/Xv/+S1xFN4kXl8VvH7CG/vBL+vJ7
g7rw3HE0ISKeaHeoII8hKlAifdwMhYz4de7/0/iOlSs3Y/XSSMzMbK3GdPVMtw3NVMzMKM3GCBjJ
YBudb0hZEiYiUUb8mAR/Fp+ij8nHor1MzIB437iEI2JtMEKsB7Le3YR/yAWJxBVb1rrPENFLSdEE
PsH/S6XOOQbb6ayrhzzxZCJVeiQ2F0Edksq+EkJL7YjXE55RPlcd8fMGX+CH4nka6/5FpfePGnkI
dPcLu5LvBYeUX/pltnDWXHzeJSRgiHAbXVatzjt6f98aOc8R4TrrieBXpL4Xc1L1DElkIodElK3+
3gsjwsUtqXnPCF3itecZZ/Ulcft1kpiFoses0TRmmywV1erjVVbVi9QlbGu0d6JIeiO96DpduY5C
Eick60h5ISzzu/I6Ofct0TdDS7GUR/k8+eyu/IR057lHik27ynT5ppJ0xlRIHeulRnhFd678m2gZ
taTQcQfcVZOT/KK89s6TS49UZtGZwcZZyrq0rhaCJVgP97aRrp2CVBk+K1z7q+qcWcZfHXbjfFMv
1UX1Ob1Q7pyQCHe2YNVZpMux0eiXl66OCyOBpHOeto4NpoSWqqZb16FArIebh4BcP3Cs9bnSr3Kl
WbWVGeuF6a/6pW9IV142PA/eJ7E03JiElqxnxNVlvbnK/xA3/Ka9+FN7LCv9K5ddKo6h/un0JNgo
d2m54IyiXrsPpUS6bNmnAon9pbBUc5Jwi/Sr6xtafh4GVtDplWJ5n5m1yxmiHsV6DTX5gig8saz+
QiCiXhO+uuj03LANj3hLXmdIp/MLdZU+8RtZZ4VFnv0hO4yuJluJpAZjCWRtOSTSlatkIdkk/kOO
F16w4njiW/51V6c6o/REyRZJHFheQBzifSxSK46/+jcJkQq9az8Wn/ov9UO91nKdca2Q0/tsUX6p
mGWUXMjMQkxJ6es9Z4o+Sa1gqVn2ql7W63ap+brc6FK88iqjXTqqafvDXRT9Re5ZwVb2ibryLvMv
9lP6pY8IfyOuhKt0aV/Ea/XC/ZI0pPmDTQm+wC+JvMrX5Vpdlesa/9greyXdQotPwXkZE/4Te5le
B6awDK3Q8M7xT0DSZCV1F9kl6yyDS5c3c1x/TPCsVVuVIaVLmm0SEPzBIFBYXLh/Hcl6kOi4EPkP
1jfwp6vNKr7NS2KvtIhozRPvL2zFVFKT5aw2Xiq57pSLfqFKN7xo2PWq72/j9NzhLY3fSMw6VEni
rHzfyhkjwSyjks4758qVpq2uV+ENazrLclWu0vvo1q11gSesTGLB6OwLlbsWQ+LdRrEpbnqMVOJ+
MUvSe6Z6wXlmsKyXSbL5ipvIlpdd4et8dJEYjHNdpZmRcaS+8jSi8nodGq1s9FeMZtq4+q++aEVf
o2ql2isBU1ZzXqXE9szWIW5wKcj3FX+VswupJYLt6k5DOD61NDx4glGbYkwqphj+v4+yZRqWepSZ
vp3oDb/i19q3WkkIF5CmXDKq7kQxSW/FcpmL571z3dhWUBEtvGGaS/4uD/DQeEbG2sTr+s9e9FHj
OtP2apIz+bpxCl1Q4x4jxsgjb9kH2TWvXje1aLlCWhMhuMnadlEp0l2oFEbhMUYqMWbglesqUa88
9aPK9rri+IvSdf5MlI5wqWAlvvu57SKdS63CvU4/1Y2ugPeDyi66JWemn7P7dtFxrSnp7AUG5N2n
b7m+qYwlu2RWilHpeEZcktyxpCORUV66JNV9k1/7pm8KleGawxsbz/DNNsNbLgk/5qQhMqBt/fNc
x5Rb+Nanp0i5jHVHz1vd/xgZvPaRJx9FzfIqEsic5bd4zEiCkefrKqsnrtU53o1a9WamGTZrpr7p
ZYuIM7nS4Hw8zo+lb7qiIcWWHS271hOMUBMMlfMMeVHyN7KZ5jfNku8wfVVW316W2YX8pfwU3fFf
3JY4MXExmbFEizFS9cQOzP7mncNAsbs8SzO7iorek1iXYcGNUOd7s4uG0kEh8hWr55Z0zZ8nV75P
wsdMD63yC3crXWYe4XT/Vsv09DbVG18vIvLeKRv5Ao9J2uWe45YvrsH3v/7nOt3G2LCy3ZaXm/TZ
ffv7vfFf8clX725wh0Z/2XHQ3vwRqve2583j/DMB69Nf30sa+We/hzgHsCzCKt4pz3rnog0yvrto
aEAGRwt+nyigEhY+0HcXDYVWWDHjZBykDCcu2nBirKJiM4Oiqeqwl/tvF01GDHvY4YAyAkS0j3LR
0GiH8qyg4zSHqI3K8hA9flZczm61IvJYPS3apeKYCib0DiW1XzL+XCrPy9xwmU3WLx1PbyRLEM1Y
/VTy36L0c+n92fbBRaNyJLDNKiSaSnyWtDX/0VdWKnsu1esCT7tgFd7KL87z5D7yvuBXS3kp10bU
XmqCGbYYssmjyN67zi3eY3hdUhZBdd0T/xqTeb2C+W+VP7ly7Zd6ZuJN7isPOym3Jsx/wS1KJtGz
Tq85l0CeJ61zvyYu95lrr1q4gXG1VGWyCMR1dekLZimaYpcb8Ar6dAk7lHY+HLJCr26ltZrpmegb
oQWr1H/pPSs3MoUI97KZmOs1hCvKQltKtVX0uqsExPbPeZONOuI6jJn1iybGb6uBEQaFGcOCeqFD
GtVsw8QSIt7i4F6VFv9kd5vb9ikJIsP7ApcukHqSRYFuB18dgzO4P6CkxSWf7qIvWgR/2CFqF2CW
Ju6CY1Y2/MZQgScUrDy3N8QaLgRczaDf8KZQ+0Zzy7BXTKCLlfM18AMiw076izaGKZJ6I/b5RZ3c
h4wRCf7HvipIsMqX6QXjDtNmpKfCSop7o+VMrfaIjK9PXJgXodND7hPr39S2Lnn1U5gY2sYujMxb
h/1D7BJf9UwFMhxmWeJSBH4ZJFaemq1CEtFwCxh5C3/k4jqoV6WtC66F+xPVJqcZra23vg4rJ7kW
fh9/YEYcZ5kLK6UzFjKzwqqPwy2IQ1l3nCcu/dKUhnrPREZVrHrVkK0i0OvPPS6mIqKox6oheHqn
noeO5QsLVziXRbMrTCm9Se5d+yoLLrr2i+3eBu1arHRV/Mym17yzztRV2P/p4YnWiF2vuczqwmAp
u+uK/cax9wFj1TmJ8hULF72L/2j7laumpAlYkmkkKA1FuCzgTdTnbWPIMeFEEuZ6GBtiglXHZSQ+
9rKB3wxzopZ6k3yM2UWYW6FwX7FX/abzSMaTdMPAzVAi4rSfNW4dBPdhzK3LrruMQ0+v4KAkYKt9
DCy3XcG+BUbH6IlvtZJhx18VzPN1+0cprEvlSpWWca+3vR5mT6x06yqpbodwFyrHdMMvofNRVped
a6qlqammqpLiTs7MIjfhi7uKnl3bck+S1iMuANXuMk70WiTNU38p+ET8Wv/JwKYskwve0G78Zf6p
WxX3nF7DsmcWZzKr4qI1008hVlkP7SWLZZMR/+lc54EhSbp2U9wUMO69EbG4N/AnLKnRHZWot/5l
s0ovcxh495J3TdEo4e/dMd1Ca1VScl9lBv58vui2MoyosJaklHjeN5l1iOPc4vtjx5BWMW/F8A+S
Wywwl+GKqy9VW9f+cP1HxYhqS4T33T228ATP1RIe4Eenwr9zoq3iYYW1aV1cWqKHW7cxFWaZiStR
Pteajz6EVdeVuKrirXKNWzksLYwkOc9sPY911QXJTZGv4+Qi9a/U8ipslsPaADMB3ENHVx8CDJWW
hK3ePbBr92NyXV6qCRGDCy+ycpm0C8k3RGHZYRZlbh1xWbRPcspY/7+xzaMY0VusaTCrMszSfpv8
PZb0ErF6+8CrAZbQsEpCs1cZmWFsEFOQkXgxwOoZLCwPmyyywxEbsgor+xYjUXDyM4/3EFbB1gb8
528DLJ5BHDKOCJEMhhMW881ZGPlFCF5RfDXEWtK/IySw4WhtCPcAHV1EnJ+HfuJj84tVINP6Xt9g
QsgFomWaZ9hlmpmdlyXLd/eE8lVjS//8VYj6ocRFQZdqtPfCJb33CgNPsXuxKhC3EBi41bnAW15X
BBetUscXLuukiyaPwk9+mquL1Kvd1eGvFyiXisPFhkOWJXhDuOvj768at7Mjpy91Twwc94bjXdXk
W9VTMUvXcUYY0cfiSnCa6rLzuXzrcHKm6K7rcHeKUCuPjq/YWPRpuWLkYcdGxA8kzKc9lyuZZQdM
xFl870fxQuH85lvWZIpvxLKbIeKk4rbmTBi5ul8nCDW5eRZ/a+2kD0nE+wpHFKXk7pxSi7BMEDP7
wVG6+ktdS1jnFkx8qdUdg7kkDt1Ph28Kanl3H4ChZkwWRDhzOJJ4uGvvQmRdytq53MG3aTyNdUnF
ivwmriXFI10qwQAzvix+YUOewylJaAlkKFhoNFhqp5jy5F7Invqo4RFdcG3JYtzQkTGbOuljwbWp
QrQ6jWy9Z/hcIZIvCfEijCrhkWux03LhSEF5b5d84xquH4YPEiJ1ocXUat4u1TJNvraVKiS6J9vd
rZRFWEHmqttWpJUZPzQ0NS8f/apr74tAKSKTwVU0V1xXuVd1W8B5LMTUla5du/IDi42UqFixmRTX
uKA26kmkpTKCFDJf5mbQaHJH8lx04WxGXqvoWhCXGzZkI1h9ueOSVVHxinzZq4nCGEUhqH/aXKYG
sJRuk5punXO95eWtohicrXmKEfdVeSdLouPcCLHf8rqdqe5GyXGS0pJPeKldNEob1bqcKwVPiiLu
MzMobSElaSEVpcH2npjpbu6xgeFLnoognNhLMsn6WqwqIsRaJepd3bKIYfZNIFzUjK0p68K2C0Q3
RTm89WTNY02lZWLO4Cs804aohrmylPzS9v/UgtJVv6IZARPdB7aqNJe2w2i21Xtq6lmeX3PwwvE8
RHrAxny4sgUhDBHtCAreLFNei699zu8RS4l8vjQktwmxCMWYuebluE8MIVQaDe56ESP2adeF/VD1
outZYikojg48HbxrJpMzo2800TWUQBM6wsaR2hha4MNxE6uwsZjAbj2L7VS2Ng4/9rSpCO0gVQ4n
pCBCPRQ7v3/oC1/qgpqtYNsTRVvILicahVxk1wHH1z2pmrI1+5pJrJr1U6KGlf3t8PdTBp2GwhIW
bQBwaKkymIT3319yjOOFaljrqe/EZpkn4povKu+cFyNukXCaf3H4+zjK3IfFmqrg0OIhtD4sAt9/
oZy5XJJy8DabuElIKcolwhFxvvbyRN1UWZsvbb6HsyO1CIFlNbsKs1R4SJog6ay242QS+XZo9RIj
rAXGd5SX5fpLnoNiGrhh7h+bIRy2rGIrJovMPY+4/Vg/PmK1NssQX8oYG2ZN66RFJfii2bBD0Nxp
PcQLnBZeYB0pGtxCntOFUuytJGLKRVEx7D/YqsEWjPWBpWYlSZQ0WG2kEcb6xEwRs5yACEYRiRli
an7jaETp/Ej/BzAD6ckXwTvA+SzikMqUpMn0y6WB1LBqx+pu0tQ3UlgyhZnZNbONxELZMm0Cv7z1
Uc0PB9HNOdJ3Huy0KOMQCrjSjd8ZQd41XzOpFzirkvOMNRRGDBcRU9hYoCQRlqqHVd59dhHRQVNz
tLjAjYEHMr41OHVIUmp70Lju0wdOSIqF3dqR5Smxe+f1jLg4/H3cJJqElmM4A0HGRkBkDLG9aNjB
+f7ZZZQgqRyGZ/WaCcXPmY0+3MTL5QZLJ6cXDDlrYhfxsdC59rUg+Nw0uSCTJite/da9D+n4mYDT
AreFFThOhRfD4hSOyaB1eynlUs7PdFFlmo8hoiaErYPu/h8ul/Y1qBHEKacqOgrAQRtfLpr/wCQG
bqYzSavddlmEAHyURfKtV4VYNYS+upThxiwqm8WzgUCwI+gtGyPyAf8lwMJMzoII63/WvVW8NLw9
rN545hxugoisu4qSOF5V4UdNJpJU9flCtKFd3kT2KpNUBvEFzl3EQf3JqQLfVMWaM+wscNdsVxd3
x387IkUqK8louq+IExfSy/nCESs51ZW+5ByzDJEySAKPQeDYdQqjbxPmMqj5JjK4lK3MXOmbPw9r
MB6vL9ePXCf6aglDXlMe7s87dwmhNBfuHR6COvaxvC1Tm0Pm0M/amyRFvs32Q6RpuqI2D3/tZIIc
vheV3zLcfgmzJLZxTB4+IUtkPk+bFLkKIfFMG8n1T6GTwSmqBSe4hJemmEyRcNdSJPsSQs9u01qe
5AWhkUhhn1oyK7mtcVgr8Xke/Hv6elaLw44TPBNI6KI/wkStKqn4otPkTC/S5sbJBPWjx7RFSmI2
rAh8sdxQwrQkfF8imVBdSVVkagg8ST6zUN2gDXTZ94N1kitSThysGVgiCDkea6G35YxwYSk/RnxS
enrhikxipI4vKIYbcO5X2ZU0pB4L+FKpnYYL3Iv+RnS0L77DOhfYXsrZZsCorgCX1lNu3BBzK4EP
VH2TXM39KjJt7pMY1Wq9yUpp4ehRweaxFbdp98i4duaaZaPyq6aSohbZj7JuDTvgbSOPZQlPudql
f4hZw14zKaciSubKNTKGMb58HdRqHyFIwtWKwZa2d80zje+SIuX4FZukWrGCG5UmBPvW5YaoQSrd
NYnW2HrVZD5HctFGYjfuupoh2CZbx/DiIiFfxB5XFudd15ZW5CVcaMCjUr+pGcN0RG3l7LPMVUgk
ZPDiW8MpghYRrfL/UvclzXHjWpe/iB0gwQHY9IJkZmqWLEuW5Q3CIwGSIAGQ4PTrv5Ou96KtlNqK
6l1vXOWqiARBArj3nuHCup+RkJkuaKKBv5k2UBddPSDBqgIAbe3kx4clof3nVqjhJ6uoBWST6C4p
k8HVP2WIrBBQahqznA7rBErTLfM3RHLl8g1B8oHElV726cZbd0ZbOh8hWNEA+GKRCHKw5utt59vw
p2fL8o2FUt6gUproA5epelJZtiIrVEN87YOwQ43URxJEp+r7GflJRHWhA89VLoDqNUW0kLHZpVnf
hbmpsKzz2Wx4MhwWlt20hqrPkm7hTTajzCzIsNIuH4lswFcK72y5RJIftjTrVNEbA+Qv7NatEGFC
zzvXghZ1q2/xo8jsf6y+2T7FAvssn+ZEnC92APkSzOsYFo1ZJ1fYJOD4iO1Qf2L96r/W08jjgtaE
PEfIV34gvQSb5UO9/UqbrPosGzl2ZUOWcDlf2zWhuQw6+uCCxj73fiYfejijPwTtTFqIB2h9ofu6
MnnT4cUXEZ/5gmpyW27GaQNZFBi6ZoAyffY9ZEnLc66zBhutj+lF0rBUHJDLop5zPfVuF5mkmi6r
eELBEKQDiw7DElTVXtZzneWjnXtT1trI22lsmilfEwXVw9gsy3nNpEnydg0o5uIZURc0bYCiqanx
WKXCxmOxCYlqJUx7+zXVzTgAQRdmLlAoRlu+mJ4AFzOL/RW3i/zKempckSybZ8WqGjbtNPG9yasJ
6ARep3fNrhkqzy5Wl8ZtYZsmOJ/WSAZFI1ug5SOCwDcRxNuSZ5tNzQWmb5YbvyZVeGjkirDsKTp0
lc4sNSlHEQqgXxtFSQeusq0HENiDHnKkZYYUzZjGQ3mMpeDJBywW6CuGiu7bqOdY4mMffUYdB4qK
KUFvGuzBJXdkTPVZlE5kLN1Yp2YnNiKiMu4YFrbXY5VnVcNvenwoVsZZBU57wjY3+IxqvLJB3wxl
lXYTzW0dM/ygrqLPlWINMNiEG4tEu04/zUMbTWU6eiAIbSfqzzFt+zXPAuaD8wY6mi+mHwNRTuug
f7RrZj8Ek4XYyQdrlh4CFXB8+FV0l26rpN6hKs/u+9SptghYh03VjpQ/RwFlv0bOxWcN5P2h160/
vtfluAEpHx7WdYvw3Jth3S5cAp7kiarCbD9kLHgOkwqxeKQNR+STCb2rQrXpva1lMp5FuPH5eqxi
w3bphlcD/LvNitlMFhWmmeJ7nrSAjTPHhq3skf3LPGr8/NGsCDR5P4XQgsRr7UkeRYnDAtkmfaVU
mJj9xEYJjQDvySUldrubFtV+JGTu1ty0VIDTGF2C6r6VVQ9RwqjGwpOILjuWmOCMjt0ki2FJwxvT
13TZAxyozsLtuPI7pFM/0KWvaoulWciFworgpW5dGF+Ha4ykm4+a+yJDih7s2ZgiCg8tYPGqGbYP
wRx1P8lG6yf8QvxrCISfy3qx3TPTDqh+uzVKlUoo0iHaKSPLlcV9SWQKVpZKQlU+t07dQ7GSbpcp
T6LS04h2tywyYC16S4EgEcfT+0XY9VPdLVNWoOZbnqa2X8zFOmCxnMWDX5tdMrlkAvaLqrAczNq2
Z0u4pSjW47j3eTjP2y+coeENrwXKOzuwucr9JCtVbjUdoSEyJD3385L5InRW9Donfbv5/Tz0jany
pDJNdOtx0s5XUqbDXSvFANlB2KdTMdTtoIulYtWKA7FKHrpty2Yc4wTYROH6huNECF28HsyckvGy
Y+l6QTKF+S5L1idnjePgiGm0TYCqZcKWgk1GiH1P/DQWsQklDo9QDhfYPiktNU+nD02f+H3YqPST
jdbgfuvDbTzfWt1cR8uAwCgjCUFWTb33h2Brdu3cB1ezF0adxaKxIKHdvRIpYoadKg3Ny3CtOZox
67Y1T6Gd79wEVgUpzoWpdK/eqape59UJgEko3lADRkfh2su80vcBV63ox6IJh3ZXhTgVxnqrkGBm
wSWQgm4XjS0pm7omN2k3Rvu/Z3Ivi7rfeRxFOgudNDhi1N8naX24Ri0RqBkLJ/l6s0lhDsHq4jL1
nuzTVNXv1Nev0+iEwiuFZhC4HwtE88l0zbKxuRmwL7vFVp+ZWUGbhX7ZM+z0R+7qGUeqaD/8fZLh
sVI8yVYpuqeitILXDk6s41v4I3kHzuamekqHYuDKXLV8CZ7qgUwXK09QZTuE9lkMdRlILwBDdwCj
ApYWkht38/cneWP6x3u1I7RPiNCdihxrwD8eJOgUa5UALzn0dQCMYUx3fJ4hoooTCO1kaAqyNuT8
74MeLw08nT6Qhgi0Ae5aQLO6k0K6iaeszboJUpt2mH50WA1xEU6O83JWphv3YzA2YEKBCYlDly4Q
sAku169yjAQtLI7RrtxM5LrdMm7V3oaJSkDpeX/Noy5tiyhziOzxzOZx35gweCZ0QGyJTPuwraYp
K1nHhd8aSPx6Tq95MvVh2Y0Z5Fw6cz00f8PUQ+vTscXkq47b3dZF4NMYGIGlGOwq0rICKDsceNAP
QDhJsOQzUYvY9WMm6DuY1Os6HPcnRyQFsAthwu+rGf/8RkBiMh26Zi601tEvEkrU2XSo4+qdcY71
/MmizFDN4kpAIE4EheXJWsDIY22EL9QYUhSyLEYshpR35/v+g4iRmhUIhZBURm5+b45vbHvswiP1
hCURwyDxcmwU+QRJewDJqWinPIur8dyTxX+K23i7nKRjT39fgm/MFTKUMMt+UzD0lIKhyxZtQQMY
Muwoh/Q2SHYNcrI8cGz8qE3GdmEv173oefpOAf3G1/xjZOiRX850C9uuZQ31WMcoSqsEsieRLe07
p/gJzvr7HGVguFAR4TI47LCTFzrDv98m1k1Fa6Q+q7DJr6mjTWF92D34NnNHsPKbH5BBxXqApkJl
1SMfK3IdryG/GHTfnNcu7r4mU8LeAU/C1/sf14HjyA05YCwKmOzlO2h7pIHKtVBoRk0IpnnsTVXM
qzN9kSSu+a6S2qdFVNfbbR0toYYW4liKCm/klCN1mUESpcjMoXOIGSJkJv0XZ1ozoIII4q5MOFHQ
0JK1Vjng4ta/Aze8AYIABjw+OkgmQmN6coDZJTS6XdKl4JYMkLrQ+mBWjfPLm3D8QTL7MVaJ76G+
adw5kG3y3STx8qDoArJqIh1d3vvev0/ql7sXWCgOcPRgjyEyP/3go8Ry75rGF5wj+7/os7YtOIsp
vnGfjmcpS8H+cKO4KdsoUJ+gU4eSybjGsiKcVf1JE+ohbWLh9IF3PdnyuSLgbJA1piwHOqzY7UBD
+RMdDqUueTtCBMIlcyuwpmhaj+NCT5QFgfwxj2k97YSc466IfGRrJJmm/WYdF+HF1nE7FyqBoMAT
fLR8CoNgzKdpFR+9DidoOvu1ehBIq74ORCy0HCtPf4EaI8/tVsUqb7j1GvWogBSDzHG/lHKLR1nE
gnGIkWYsu7NtzkJ1mVY6fWzV4mUhBXXPEiz2Rxo2OoHMebIO/JgCFciqCLDCOGZ2F4PgCy5pX8db
mVQekqQ0bSooFdbmlxpqm+ZGofDMZ1SwCSQKMYRLgyDpFVxD2Rc2ue3rVK91u3O9032eDZwEZVcl
nYHiNZiagrVdLcpkVeNUoNru90mndZxr0otdW3n75LmDat8nmaGFHsEOFd3A2y9V4CskrknfQhqW
TOGBZUPzKwUyEEOMAX3qCKwCee9GoZinGNsUqm6MKNp0HW/5Bgg2B0LdXqFeYgN0l8YM5dLICiKW
iJtrwCJJWIg+gKx/5rLn70SX1yd8in1w7C9AfjcfP9kyW8WjJF0gNU4jGR54ssy7Kq5ZYThbL4Ka
z+/s0TfGO7awiIEOx7ij65Q4IZPrt9jpsRAV326w/qwCb72I2xHpnSo0+IzgnSm+PtrBoXHEUJi0
8efp0Z75Hv/djMfDibpCjgxcPjKWzL4zzhvHJ9qrHLc7nCS4T+4khIS+HwYXI0XP1kHdIaur975C
WVyFLvjsNcCgBJXKOSLDtKM6qO/+HjtfUnjHowVAAyInIGCcGqieX57ehAi5kQnyhWkZ2d57yu9C
b5ZCE9J//vtQb3zEBFkBSAiUJFFCTwIFYUPVIgfHTLNt/Sh9FQmo2rN+xzgqw0Q2w6d/PyADMYnJ
gemBvOXl3JBrkcD14ViwJqn3DNzCmQDG8mCzFIL+dK7fGS86xuGTYxuSHNxnA070SLydJF19t6YD
Kk+woLpDMdrxTf6cWRID9LVpGQ4h3w7N7NcHkyaQBraWx5+CpoYKMMksgc2hqSVk8m3qbyTw76DM
6ip2BUsWf1+PAWRUxKxIbNaeG5hrqiF8jxF4YzXCXoWVj1QQEt3TVa+9HMKVAn2rAJhfOL80txoy
2jyyCaRkWVJV0AEGdDd0NT1vo2VL3tkOr2sYZK3x8drFY0YHfuLlN6sAOvouFlgkA4wDjml6WMhq
fo2iSYGxVEueEkgZ/r5Q3tjrSJUjgh5HxyaSx/vS/0zKDc9WPzg+FkuENbmB+7mgst6u//0oUCqB
58RWPyZzL0eBKGAMoxajpH22fXCohgvIK8w/xsH/K594/JWTNZge9fG4LOvoVj9d9A5FvieDmIrF
sX4frtqUoqbAhLoExpoOery/z+qNAwTtR7CnsV6io7nu5ax0YkgyOwZ4JuqSSz4GCo6bUe/DuAf2
8/exwiNgcDI53PsGS2CKghtar5PTCkdGBlRNz9Di0i9gFdylGSz4EMT/c2VGW9AwyO5ABYA7Ge26
q5WMbqZOr/uGpAJqyql15L2HemPXw/mPgw1ZFvROx2tx/lw903aElZrFF2MViFsWd+aMrXX/aQzN
6ouUzOmOGQFNqKlV/YwFDtFy5P17SeNxmJN3gyIBZB4KyxTf/2QRd2NFpZo0ckZv4yw3IFsfh0ZH
H+1aDVAsZ/BKgvqJg7Ag/bL8ZG7icBwqGX4HCBRBO9cwVr1TIL2xnXGLEKht8IsR3tHJuxmmgemM
DlCIBOJrF1cr3EIpvSDTsu24Qro2QxLxzpt4XQ4epSigDYHgoiSMj4voDxiEtQFrl0r6Iu62+rwS
VVuGccNzsAO2yBDndls9kSs5TcP3v6/PN2bLQwQ3dIrATaOovF+OXC2INzXnE5LehtxJkK+3QbRC
9owC52xN3PgN+WL/9e+DRq9HhQAxCzFTdozhp+dKr3R1RElxrqS9Y0WQ+Gi8QUchZcoBuYPIh2b0
0PZbDvJOANnwu5oMW3hlo258ypaoRvJqYtkVK5GR2wNkZjGEXb6Fe6vp5hqAtglvoEdbP/iGxT/l
mOBspqFAuVQlS7LfbKzhIQRekx7krKIFcX1Yr/UmhndyiNenDQQQSFgIdDLY66eFUdC2zPQM6HHg
p+Tg4qbdIWkcci5Uf/739/pqqN+4KUSMuMkMctijjPbPZdSIWteyZ1uho/Fhs8FyEG5OCiNl8m8X
LDIUZGJHXATsGTvdJIrpVYczClBwOqqcQyvOOxRgBQlCUy5DKEpLzXBPo27Y/32Orw9ULFaGFhdA
FWBpxjO8nCQiA02EqLaCQ2F3ZyFhfXAs7c+2dUvv2g6qwGADowsWjd4M9dB/CKWNcz9W2XlT2+Fm
6I8nx98f6lU0ho8b/cwoti+UCfzU50W4pj1mvRX1kopryXx6mVQNvfj7KNFrVAW3JkEmfdQpZyB/
4pPIlTQ+0raPlmLpoQbcq5AHshgz00a7DCz95zFr+89kSY56rWRxUCp29QzGnPbwM64owdd8BluN
ylwiHudwqbsvfGnYt77u4TWR3dyx6wiIc7ebG0I+BoGdbjUbRrtPFKmrHJmf3UoR1b1AGU/ivght
kMrzeLaRh1a/GmGVhbwZdCMqQblbBm3dPpw8u+a1FR2wEtvxnDQSBb6uA7Lk0LgkcZmpxj8PYQgV
aKQdNE5xpj0MGv26/fTWqxR+wFaSSyd93F9UtgEPMzs/TIBmCRnO5yadYPTmbb2eGx4IULU44eGO
nKkfzjyI8exes9WJcquwFn5ROyeP3C7Tj4T1W3cmta7hGs2ogfjQuRVxRy2wTgJsBVHqIFHu4FiY
xm+iFdEXMIgDz6eg0jDP+AVUTDJpezfqUYAwirSA9jkLqp9JVq1HIMgqEEWpjb8rG0cwho/WPze9
iH9BchBdbksECWngGsN3ac+7rtBr212D+Avri61uOp2nUGRB1kOPFgwIYCWyalx2WERr6ySeo049
/LMrDN2kG1DvZSpFKr7MNMPosXEfu6SCt9X00CGXyTRC2zqP3fapMx157MeY1TlfjnKTDesA9o4U
LHAO6akVsPbM5raKl/k7i7qF7Dru1i/jJlSUW2v0Y+BtmuxkM7KgkGlDbd6gSNU5NgoRkMbNMLPO
EPzKs2wLm+bgo6o7I1AluTMA3qzdN9aEpIxrYkdQuguHrMVKSFJssy490ml43GI1uqEQrgM4jDBs
g3yBosXh8A8dnM0J3Bx8jvprSPU0z2EDB9GtdTNXhdTdEb7TfWDO7WhMtYOsbV4hHvIermXZkTgP
RZXBndTOyzcDlp9eyUjwPfHpEO/86mx91QfplOW1it1nh7Ptrk8lgy1FWn8NFVL3VEsbPXjoM9BE
oF2EL31wBG3myPF7riP5UPOFwzIPOOQbAY38bdimOQIkxNPPGilaCrtvCB84NhdEnoGaV55bZpME
ZtYFFoFlEEHpQiAwxz0TPdIEVLtzm/2Omsaf64ZSnQ96nZpSSs+/I4MO0HlgsuO+izdAP2MS48VM
wwjVuJszZvcSKgB84jXoW3Q9AIcO0yDU0XnXOBAIUlv+I+lT+7ndgDzBMk7hRe+i0FyG68h/rvNU
4RhI5YS9PKSyKXvPLJouqE5CVhDDK1NSoOxdObJkIvuhgnj7skXOeYOKRoxw0fURDIY8qaJ3ItPv
8/9FUokzMovCo10TaOSrEnoALzKBwUarCxln3b6KuuyxSxlwshoQ7yV4zRq+/3RZ7rHJxL0FhX7e
2UZ9aOrI2IJRbMNCBnSGEXnMpH2ncHsjRqNIJWjtwYA/I5S9DF9Is9oOhgg02tA1/TZCf1D0cTc8
9718J8t6HZSOWAn6BfEUwrSMn1Qeamx0q2aUOXFlp7LBLj+YwGzvxeNXuSsgNfhzjkbYo4f2NCaN
AiQFeHvIJPwM4YDDxvnShluYSxHA+jcvw13UsunSxGY9tLK3z5DcYPf0LStacqRctsieLSvEYxGk
aAdoKZ5NHwSPPRakeydQv9LQoupBVzTUmBADATA4heUgn+nbQAxzIcHzl5GAlB/JJqt/AuhJb/3C
YUnzKyuA3FbXUi395TTH/t8WvHgIQOVgHpHBoBHqyZdJTE8RMME/gFALDvMqopzZ5ZkmY3wzeRO+
U9G8qq+Pw6HeBZke4kOdznmZQJ2xDATeJCd6UxGtvy3x1pzDogC7E1finSXxCpHBeCiucd0usjT4
gE64nwZhJiAKiFwU9Ba6Pm0cGsp0sE4SWe0EF9nZLDZ2PwAV3jkmEPz+nii9Ki+ODwDIDvrUiOP9
nqSIPeQW87bAYEX6rC+V19kFdVv2Nanrn1Ot58+LjJOnv4/5el9jTKRkwBTQJRN10st9TYJW6mjo
l0Kopgaarcz5Aj0QBKpV9s4Rl7zxQcMwQoDHJRI0i7Ljs/xRLgq+BjIGAVIAxVCqUFAtobeHi9Pn
eeaZv8zkNDwDb2irQ1wnAJ5TotTVJgRiO467+N7Iyj+poI4+jkEFORh8KJs/TIkJH9MgFDZfVHID
O5T4QEB96dySpW13tpn7Dtm1Id+2jsaqSCEzPbRADx87w+VXQaIK2jyUx5fz1PHrTU1M7qN4SqCk
G2t9x0S9Tnm6DF2G/i41jNppotE2oqVokWJd3X1ds1CqnQ6o+ZYMSG5BfMwx6rQY0qgxqGFCUYEm
UTGTQCaHjFbTL8Dp85pHw+YgEpm5q64nSLfsh0lLcHPrVqt+z9A7A55yGAzfQwve+hRYZSmq2Qgf
47QaAV8+pgm1KISW9lnrNLpaNGYXTDM0eJD2dO8s7TfGw5kBrBb1HZQTv6UNf3x6RrnaIEpDBsPD
Ear3WMDXqjKj0aGmR8MTGZN3wsgbRQfMQZDCoPkBJDHs6AB9udpUEoTYT6Byt+1mwTmeV4b2N5BI
DV/7UUJp3w9hCfqzvnL1AnEhSmlYmdLPhpP1DIJFtptqQss60LV752x7Y9tRQEe4CPh4CRL73VXh
j/cR2JnxLkZFZMNFPVEJAq4eJzS1MWm6vVNev3GsQHiNvQ3eFdqgU0PC6PWMvCDDWBydDZS19sr4
jVxCaGzx114eBEj7dyYYvfXFUWBTCFUQXjN2crB4NG9RQYIZTpLDKGXXNBWXXZPKeG/iaEqRoYtK
7bO5RVsTG8BOyYUheThCBltKpab1CjsSYW6tgWPlrtLNd8MEbaFeqe0TtHnjxwTQ21a4IbbLHg1u
2C1+M852wOP8bkrqxh6MqftfUIdD2OKDaWTvHGmvGe1j0haFDGawGPc2JCdH9oSNuwgAewVLvfuk
AETtAUrrKTdhx3eVcOjkFNOgqCZIFmVLgQw3wRjDcZMOV85yd/b34/yN5AnPwzLcEQECi5x6XFxo
BId+/mhkN41CGgvKKQcbVr1T08OkfIKBoo5Hi12YnHF44J8nu8vBj8rNMM8FqVZ15kPSj7sVMukP
a9bNYZ52UO+C0Kvl1w3ADzrfpMts4SjQ1dd6AWKdt4LKc+UEDPhxn+p7gtwiu7Ax8m8U5ENo0V0L
vawAGC1Pqg2IKzY1o+lRPMhAQQEhBZQN4E0vm6rZ4iLo0v4HSt/wZxMt6MAFCqK7h6W3vspWLu+a
FkLyPA3GQewZIZDp17OwT+FmIKRostB2BSj99FcrbLvtV2krbI2oTt7jOn/j5i/SfMg5wa4ixgPI
j+Eef3kqVWPGaqFMUkDLHvZlGsAnG2yCzqCntwmS0yx8AiYX3bMg4VB7NpPTF1CT64daZOl9M8Vd
9QGpxxDvBYhDfxWIRX/tVrijS9NkACk4nt7vssHy/mOW1TbbIaIq948j8T9tdO7+eeSTjjwnf/3f
1+q764f+1/iyG89vN/v/adXz/10bnwAlGEpuBtvaH5vvVaPF669O4fY896tGp9HT+waOLQRe/M5/
egkQ3HpHsISRzyKJx9n4314CaGx8xMZQhyAHBebKETH+20sg/V+oURDEIDs55kz/beSDixPhKULB
iBYDMYqY+P+9jwBOL2iKMlhMcWDjeplXAtK5qodOtUBGyaAPm0yGEog/DIhRuv/jJf1n3fzZ1PEk
LvweCF0l0yNtEB6n9HIDdEfRHpTMC+xx+iyt4Fmlw9NcTeZsUMhA/j7YyXH4n8EgH4AWEibEU5pA
BaZBBMZg/UTPK5q5XaLq91iQN2aEAxDSP+TQsPudWurQawnGEYX4GviLhdwQ9QPhR/ru38/lxTDH
uf6RMqgWW1lZgWHIz279Pq8f//W7QgcBAHJHmzHUvSeUCiHKBYxAqVmb6yB0BaDNd5LAY9OLP4mz
fz4HyBosN7ys+BWnAEEhbSXe1IgOj8FVuFe77eyB3rAS/S4LXow7QKe7da/Lqvw15/6d4HiSCB2H
fzHD4///4w32KzJOIGOIS+gZNaGN1AVLd959zILD31/laVrwz0j06K8EwA58/SQ61qlut2FABGTo
PQqsr9o1Nyhnzp3cI9Pj8PSdZ+adt5v81v/+EVv+GfUoRT3eIQQS8Jh0/jG/OoP5WgAQhErMA17V
9AyuuSvbzRBkZuf1TC9WNt5pNVR5nc73S9/AY1HLy3mEeNcTu5xRGHXKjkOoK0KzFQNOsIeMLetZ
MgdPdiK6jGH9y1uIMa+nqYUvB5IwYPLVXlUfOlVN+1ZOaNBF2++0gtdHAsjZp4as1xZqbbQmbApC
LERfzhQmU4eqRbemcDwwdPlbg+GDnrNH0maPwbGzhoCRKq7XAE0RTVgCkYbareu7fartL4cJii34
NEFvSWaKTKv+0WuH5hsCLFJdhJl81Jv94kOFuZgZ/YRaXizo6zQM4T1sI6UnLM/ESOG/QCfYyk3q
Cv7cHzFUbgca8Djnw+PSJ8Eh6fW1dWlTLludL9DRSd306BqiLpsJcTyb6kJn6tcQDSAbjj01IJCu
Y8gFXfBYt+YRps97u/UFcy3eaMu+w4yS27g72HAEUQ078vS1hgL7MKLxYBfKOIfwXeVZu11YBStm
PYBXdCrNaWjuIsVvGCqERmk0ghUuyrWtb9JAQJrl9Cdr2O1UkSto/MrZZLDj8/EuiGPQWu1z6/sz
P26sQK8PXioqBI4SdD2DyntHN7vCfDXeDmbU8DO1TbFFMQhubJUVFsF9Mm2XQ89s2WYeHi5ItJJh
VcWYpPgjCy+Ar9Ki6uhBLVTvZqY+UBk0OVpy7MOZ3Y18mA4T/BCVy/C+hGwO09R9srzZydWieyJy
5CyTz3iEoJga9JiNIrhfdJR3aTahdydQka7rk6JxyeXmsq+Z95+Xpr2aokkfiKPQDIovdctu2Lzc
hgJSw7WzZ1ljd3M0sFwwO5arn3LEpC2HnOdQz6SDRLBOUALhQfWQfUkcD9BYJHviQj+msUG7YEmD
PMham8dCX8wzlsb2vbFYfJD8x0WrE1YS7wA8aAV0GLKIrK3cRdWwS6hfHtch+GLqjwAHsmKY4Y1N
0YRAdU9yWyGQcPJuDXTBdf3I6uTjYJeLtjN6V2t/S82XvuMPtuurvOMtv7SpczA8ClhNPdq1cWYv
lVX90UHpYYoxJYG3CN3dqu4uyfqLWFTzHhgVuXbdeNss02fwfAWS4E8g42HJBTYxAb3b+t3I3WMt
GM1VguIEpVp0heICvbVwbIXtI274hbVwlBfxUaWUugd0srlMpmEfBuK61e5pNhBZLGsBZBvN0+Ci
64bqQJi8nKgc4ULS+qZpBfyq24/ABoWa27MBfVolhQU/G89WRbuHjcPTA8jxjDXBQTH0aNbSs0sT
ZggCXZWeiapffkZGHbokvZ6q4U6iO8LeEnT57Vu0r8sCNLSNlx8oMoc7C2OYmNEItmWeflioQEO8
FO7cdjqElMmnrp+2va43GDd6hr6+ZFePI1YAqedyXiyapWTn8AQXyFLQRU53kCJHcwkT2geysR9s
rQ5zPxWdrPcB7fVhtWizEkIVB/MjeqQMHO5ZNQ078GQzuna1t2he81Q5+txY+XlCU7SkdRek1mUm
yT0MSnvCHM7ICit2yfZBN93bSH6c2HKPdtpV4cUMc0vdxTNUx1jx+dLF7flA3XAFWr0qwmbBT6pR
XkatRcPoKH5UNXqFNvEFklCconzr0MXN6vJIAwZJt9yqer7rFuBO20JzbBGHDhUtKmx0w9P3jRlu
1+TrEvHvA7SvVLa/sgT/YugMjyrCyrjugV09jDO6tJljY7aMwpOa7DuCtnOZiC9shrjC0KK2iuxz
GEQ3tR3vZAYWKFDdD7LQ+xC95KBpLnvGD9Cyf+bg/iaoiora44xf0Giagh1HE8cIhGluArTijiJ5
yJZ1T7PmK0Dq+9qx+gbWrm3ftsF+nMFLLUofks0/ANwYc266fbaw/yHvPHYkN9Qs/US8oDfLpguf
EenNhkhL7z2frPf9YvOx1LoqlUyNMKvBhQqCkKpMRjIY5G/O+c7ZivvVAznZcTve6YK2lYeMX9w0
9k1rGn5UyWdFwaFhia6lplhPF1X2arakMiKefaAgeDCHbD+2EibOIN/V0GxzzrnNgOOLmcN9qufj
DmmH3Ut8GmXrKIgyvGvccqGlfGqZyBMPLz2zeqyHcL2ZTD6WeXrRBGGfNsO2aLCb5sP8imaJCRVk
K1uc9TuzibzSlE5CVvVO3wS3RlfaQiffD2HnRGl8ibSHVsWxqckbRcZ3ryrzlZxMr2LLrVWAdo4p
745B9klWdB+0wT7Vs+c21HaImf1h7B7yVjnUtdbYelxV9MvRRs1jfNLqcj/K8QtYp2PVqk9NwB0Z
t2riR3IYHsIilm9HKeq2BZfIZdFoEpZQe4rF5ihGpQglsnJ1MwLVW7bMk+evsBtfKSl8xnSmG8wa
HG4ZA0n3ioW4gIeSPOppf8flgCJcq70KDaRWCltJmFC2NTdSOO+nRXxe2sqZNX2nRhWP4a58TBLq
jyKUvYjNbBDoX4Nh8Kwrj/3C3cwQmKVZy5esPxgg+ZZ08CatdtlxcxrD0NguBaody4QInPEEyfSv
pWKP3SMHUCrQhKJS4mc1eXTEkrJLUErakhleySNPFku9Q737v73KP+qo/7/rldlFaTQMq5b6r/F6
uzb6n/9O/qxF/u7bv6PdUjSvqBaULui7fm2Q12Rx0WKQKTHBXLdPHPLXBplAAjpjjHjYvBhLrfDc
X5tk4soZhBFWjqBdNPnvf9Ikf/M3fVdh07ZislwbVxkHC9i1HzqIrKlqcF2h6CTpaLCNHaZrhosK
n/vYwMo2ZW4F6D8ck13RtulDbArbxZL4YKE1aUVB3ptzr/C4aVypeS/M9BLras+Sx5g2YScfl0bd
oCD7qgRrdqnSjppwow3mm94M1Y7hV4a11WByGiiDXVbKV4QT3i6LzNgHepe4cdW29mgKV4bUlNeq
+qIqY+UiE5kdxIwwaxX52PHE8ZhB/K828z/h6kXS93dX73+9vn0WzevrX1+/337AL9evxZXIRbLO
ASRMefRhv16/1r9wcCAeEUEXwN9hmvP99buqWqEFfTfdUf/FHBKo4zeXqcwV908u3D+MKBSJF4Pu
jYWDzIfnh360SbMaBGCzsu9jxC3Vs9FTyhrxTpCWy3cn5/9mvvPDoX6Y7whDvGiyWWMkrctNGCBo
72Yvo8JmIv2TffSPKx6mBaDIufms/yFiif1hZBEhnpoVwCcwQBJUttJ1MYsngyUxxin85zxir35z
5NaKdWBx98EJ95tRfeyN4ApZzOz8/e/Pjf7HKQeuU95eGRIabziXwe/b8N+YOlUibi21uhqt9gqP
0i6Uenmj1cMzFR2essJhWg/GHiIvXEQG0Ep+AE/ktYt47IvqUhPuUefV7huLJ6tQiuI382BBvCWd
cTARRTgsNZ2xTf7N5AmLGdhubYkHjFjrE7vxiuKzAXZDAyMdSlNuduEib5GbcSkMhY91MXOSRHew
aGmeWXR0icVnoofnoIapGM0fYDbXhTisBAi0Rt36baA5A2EK5hx7swldu+zohyT9AY5HhPY23MF9
oujpvTCcFS/NPqIAnDdwEMREmwjaTVsBrhOWzJ/C5WYQxpd0yIMrOU+x5zO2d7R09X7lp2KoDCcz
Sa0YAEvOabuj2TuMQaEikCpbpG51a9cy7H4ZKdXSdqfRXD4hWQl205YXFo66nWhGY9cFxvhSv9La
rrcLLfL0RtyaY/8+p93tMqzocXi91pD7YsGYIqSwsMbG1fPoJuCoOXuEbWqYTgnghwrRuJuU+l1m
PjakJn9NYd4w17sCQJJQGG9aNXpZnYLNaCmsVj7ioKtfWRh9yuFI4dhRICWfacBbUVgpQ4n8IKFC
o98mSSCgAJl0PTypoKEkY/rq1UmEKoFSTlbRgTV68Qw6Z5eP4ysivHtlaOez3nbjCyCIbtsa7NSQ
7Se4muBo86TYTwASstq4sZb8TsiWszJLn4kxvOR1dzBg9DEbgMFptg8ZIsoqQ9GXmk6Q9B4fKL8W
kl0VveA0OqSjcDMhFZPq8Gwm81E2w7ssVm5CcblKMtgLNVs6PbxISnSAgEd4zKgZu8VAwSUJWQBN
Bfx73td2vqr+0Jn1vBEFj63M1PG6WJN+I5P+4FXNmDqS2X3ht5TtOZy2vTVEbt0qSM8E7VKknccv
dm0BbFID1mq1KTymFKsjakuNLtiDH3EbYqMEzC4+tFF1DKf7KDM2cg79O5H8dMme43j2jXoisKMT
9mHT+CUnEdrOuJFG4iWq5C4LizdLbz7Y3F1Zan4oYmyxsTnflSqUrik5NLHsxVnBGcnim3iub6GY
VE5azMcoi586GfkAOm16NwrhQlJfEw3uuxZOTqrIkauo2c0Qa9dK2IR+Z47e0ggfrLlmbpQa/gno
q9FYMAcyZ5idOPuBxKmMULLXIeh3Bi3ssH5RzqpxU2nSBcZHaKN6A8Q+QejCgf1utdl1NxZcwEXx
nHedZoeicALQMToL8md1rDKW4zEQr6Hf92hOOHPiM0sl9msJqRpTJO8Spc0PSZDfdvUkHCNNL51K
zsdNBGIzZJEAyxHzVBs7Q1xuGZAA2gkF4ZDnUXilz8qnDBljPyzPQVDN0EyuxSo5yYt5VBuRvCCA
+EkouQsaZKQWVnFRhNVyMhSTaw5hf8g6k6FD+a6zh3AgOjUwl6b8Kc6LwyjkJ1A0XgjyJ5PD0sFi
/9jJKYp7wQ7SYwg2W0Zov3BRkKdiTaqdMFPgsoBDu8hMT8xtoOQnbfgEe9VwxStPYV0+GdKibDuG
n0Jo8cDQBssRGXkoyATcspGOIzUWpFMn1CjWelM7CBPXc2Dmp1l5g26T28vi6EB4amjAPlKhfTKk
91bZ2Cqi51CWbQPtKzuifV0lTlXFRxy8rmKAeG8Q8TmpNT6lIJfcroRyz5rqhXfA8Lt4GtzGSqoV
1qjbbTF9GQUG6YWnmZRyU11m2F3CyHuPX7WEPkjfvxE74RQDK37ukyw8oMtgNKEusT0EQuMMPeDB
RX5p6unQcmv6WITaNWuicL49Ef8TSkNs6t89/f+wAnSb1/B//rv568rw2/f/u7MhkoNyjh3bupz/
rTJcQ9g0xBkWfyCMaybV23edDTpaBJe/oMJXx8l3nQ39Ed4bOI48UWnB/gFG/Nve+bvOBo0dK2lV
xZTHJbXusn5ftFi1jvw9U4B0+k+H0i52k/sGwdhNncbbHL3BM23JuedJZDPL+MnmgtbuxwKVw6/6
CRo4+EU4qn6omX5Tv3IjZpYIFjkjRk16z3IMwcjxPVnaW9KDUd5V6nsR30/LpZTv6mQnS5sg90yD
2oh0r2BHXoBT7PRrgQcJr17cNuvtz+sFT2pchmBJ41qSbdJE0RSpvia507vS29QFbEXY1oQPkDqS
zotkVwOJgnHQcGYG+uGmwdpGShlhJaAOHyXFVnadK5z16+hIUfKYfaZvw3N0jHbZTvRSD4CdN7jD
U7WzfMwc+JHsfkP6yV3Ip3f1y9ndfMlHN37tXIvq5bYv3eUy38waI01ipKIP9Z60qRtr9Sesry9j
/iY7SeshCZZnu36VGzvIXH4EHd0iufp157f78lH32n3r8UOJaEs3GAdc/nb6CrAwXkf/Lj/9aXpq
vcYl3+tKvyJXzV7/7kIAWELGmuzoG06U3vip4MWvya705BOEAjs+TCQUifvOnzfSMyAxm5LOtjzz
Atkx3g87hvDBxuDndsdMOOniSZ9feBOk93lfeqLDlHyLkN2tC5LNTgw902KjIPbYhQ/wxjlZhctt
i9eSvurX0ntxl97MX8GLfjLOwSbepgfd6Y7mdfsVz7Z2bh/aTeTqrsolunsh6u5p/OKKOXc+oyde
WX3K+ab2oWu9OfCKnnEuOUu2Rgwg4z6urgzlr8OT0oyc+Ut4ZzL5IL4Gm/JheCqCfdv4DKCad/kU
vyG13Q9P7T4/hGfjEm2IjfEAY7nmJtl1T/GDdNbvy2297d+SfegSEXGAQ75TT4yK9Bfp3Xqajskd
yHHWIVxgjymxU4aNG4O3+Uvw221yCrz6gDEgeFVfxGtx37jjPuL9+gIX1q/ZXlcmN/93DK3BPTA5
oXPk68FfeIuh+O5iahynk1yunNBgQXfIabhmn30MpJRGcYSUed9BFzdG6s/LKVO98KFnrYP6sLEV
CH2zx8g1uhPO8WtjMfV353kbCTx7YJU5CjJ8FiUFlun1yo+MXc+kG0oCRfOtcktJmgdgnq+78q6P
dyAY1MxtxkM6ny1EWd2mDi5tcejTW1YZTlleqcWhHF6RGRbhBrljrT9ZkptzxbRb/iQmiM2LkTlY
dusv5Rw+mCc+qEznsSgDBrkTFIcPuzozC7TV03KbOR8fT7zbkDuc5J3fxM12EOEI/GLFktkdTVN4
M7pStEvte7TrtgIP8lHMP/lcIkJylea2M2+l66OMHpBAs4/gg++86wQ/tdcYwtD+tN/P527nfswe
l1m0UdiqVQ77Jj9MDt6KRvSqx5wztBMcYOobybBv1GfDPqGg2AbXpxPF/NNJ1A/rlypI++2Wm4iO
CpJiSZ7dNnDkm8YXN70n8vL1TUG+XHyj8ct089vmZkiuC8m5IdIuK58XvybyL3I3g21v7KMhHINw
v4sivoQxKbbJ44EvchReQvvmRnUnW/ONe8m4LTfLoRg2tHTsUNZV4qngzVo/ct35LNnnu3PuaX6m
PlV+5c0no95V9Q7UW7KfzKv6BevJm0gyQLKVtgf59PDiqxfLK1yWFqUTevEpuHs3nAtb3ffLu8FM
3JGHk3IwE1dSz98C/CIOMgxXmuVLpl34kBcei55sGF/99PXsylqOabRTeL6Mz712tWb8+SU5n350
Xi+b0Jk/jW27mUhGpMq18337khS0o2tAn6KyVWSzutURsGZOBenkwQrP1dpYml+hdYOV0eutD0l8
NQp2HYSrsHzW3Ug3WF3y6qkUFfCkaXE/Ej+Z1xmRkeaDXJu2yNVaa+oubr1gBWRtc6th5i1t8itp
OiLSZplpdq4MnQ6fxkP2kL0uzXsvXQrLWYCuf6jwsLw2dsvnVvRx4Dp6dq7gMYpuYzhg+NrLcGM8
9JfMHhzZFbbRTscWv4EuUjROUnBzclP00n7dXsfaQ+CE8FAuy0Pb3MXDRjCgUN4YyW7w6uPwJU6P
SbEx7cUpbCIv7dl/VvaSE9MhkRho2v25uJZMj+5U3A7NqxHdLqQfSYY7rTtoGx9ah1UYDwHJTY3b
d54pu+Q96aXd3PQXax+hp2Mg4URbZTfUF1X9AiuGKJ7sGZ1mc6A3ZuvRWGQaua/g7zrYoZ7IXjQO
tqP5qbWUneUm4C6WJI74wWghlMhxxECtxVTcnC5hU1kHMb2IS+tkWulAsHd2kvo061tWnbJ0VAxm
JilicCcY2Klto+YtIySrS7YBdiFTe2v6+6J8UKZzwsd/PHT9fS095NWprK75M5vnqL1RxOtf/uDU
vi9QO4mbUPVixUlyb8ncDoEq99h74V4FA2oznLGJODo13rRX3eXauuelqLXLMfiuTDuEPAaKA217
NtvJF/+zGQX76O1viYAsHfYG5bma1vietLcX2rxPTIq+6uab4nbZpvfpKXFbR3WYBmwLny0Rli3z
o3oLKvxTPLQ8ibokss1zsmUbCrpYmjZdCPKQa8ElI7DDxFTYM2lI/Fty5Jb1uZ3f6m/ssXAsDdlB
f0vFI5vC5qUXXFF0ZdkpFcjGeNJQ2LtqswkFN+iv8uXYkpQhQ451VNFeV+e4JTEsKuE2IFhW+DIV
Et72CV9q24M07OrpHZgI2M8n42NUznq+y+ebnt/IChn2RNAzHrXo0A24Su+jYDtYN6VK3tpGtzy+
GKt+1l+r0KcKchSQ9bqp5GlIFwtfG/cLt+IIvRYTKfLHElbKfnDFcEhANSI5mO6Eu+9K9z8ZXP5B
tEMtDRoGLDhK6W9QjN+XwNEMNzRVRtGRblWyazOfXk69DY/oHcj6coXxF5XQf0JfZKzMg79e+FzN
b2UT/nVb9O3b/62IxEsv4ceG6KjRLzEC/994Q/FfmkI8oYUhhyGvpKEm+60tYowNCwOf2BpaLTJk
/q0t4nuA3/BmwjWxaLP+QVu0auq+74pAOK3mI51/4KSIqyD0e0XVkAhmXOQ9OR+5BM18M2dP352X
P7nokIP9ySFofWDYYMFmr/SDTj6NQfspecghTN3P2AjVhj1jqE0r3xyp9IUvoZJOczQwbBV2Wli4
heDz7NP0rZH7OWkgso6IREltAKDO0j6pq1clie6aRbuS6tQBy8cKnfp0DrglvlR6aCt54ppgNOKF
rXnevBUSkHJr2Q4RAcq9ZYez4ayxBYUkAbDVt3XF86Aicxb7qVNhGx7S64WGImk0l/lIIJLyU6MD
mnaWMB8nc5OLbxh5l/ppkVqXQakrDsMOroxXKhYkq+rNFAruane5op/j+DHLcHZaLTZe8NZpcxxU
TxInvyfWZTEhezI+nUcGzdhrCQu4M6Puhitnq/REmlj9c1GLJzGzXsNu3hs9ZX4SXLRRPwAQAOxV
nBEAhRj8UlfqBarI+irmbPbx8Jrq6b0W4b9p26epQXKmzMOuqSWH4AE7gAeUD5seecRgEPBI2mmu
1Zd6Fj2FkB452yfQzCsFw4zhTHOzqVtA6tl0Z0oPhAx4SnHdhdpRIWVPzHaFuYtp3yxtuTbzW4PA
x4VsvDzd9e1XpZgOG0TXik1bLQhsLKCYz+lwF6aGv2pxUKF1CLWaYPEFlaeeAgHXLK5Hmc6tK12Z
WNispgMsUWytbQJZeYPTM59OQH6UnbuoCXod7PMEVjKf5OGpQ482MRsb9iJProWDFmZniPaAJmVS
UYiQskUhW7YPWvtcEC7OcM7uhp4ZGhIG4VbgmcNic0q8IYLFPJ4ivEQRydGIo2wz1kilpCZNx62l
RE6ggbeQE3/oHkJVdtmPwn5TPCsr3lYfeM3mH2KpEUT84o+J/o7n1qi/5Crdj5RnOQ98LdP2EXrB
ltG9IdihPmwXUKNTmXioHGvtftGJ524fZQRcapcftDHcdBQLefQ6rWV+flAyZH8E0CD2sLNW8lJ6
fbSSXHI8CqXrPHONmm3BgGQpk/2y31dLsE8JimzWQbKADE4ng9qI4asym7NEfd+NgieOpAN0oTdA
tG+yexGxSSLeBOZZAwtdoaLJrgj45cqoAeRTTNDe6DzqMoaSFluqqjXcyoJaJ9ScEYYA5m2rPVrC
a57JxBiFxP/GTCI4PXp9Af560Sv5cUkY4NVtrvlJZZUO98lTMROaqQ3Ce9sOJzACr+qauRgqZ2m0
DoISn8qAF5iE5jFZRP6SeZ2J+U00PyBgirEHINxRU0Yi0aMhvRkiYah9uBVzJtuCqtmtQBiUyh56
q6eXooUPH8dVTtFlkWEMk2IJrtc4gRoSvVLpvtyI4DVMHwD7UapRfKYGGwzF4GG/eqyyQx++weC4
CTBsWyBb2L0WAuX13ZAhopEXKuN8T/rDZUgXH9ItGcwkKk5X5BsR+51YNJGUpKOcbrI1UnMNniJH
hHtW4em5fptPhJvSr1i6eslX8jppmtMg2vAFPpEC+iZyqLQjcVuMXBQ+ZJyAWWS8b3S4oXKZUIJ0
flgGy4sl4ZRP8TUUyCqUfKW+JHp0jkQg74NZUBkP6FSWbcM9K0p0T4qz08xxdULMl94upYlYVyIZ
sbj35vAu94pbReox+2ZdQvTo4TCJ3FcG8kX/KjXmHmU5I+SHJdyF6Y3QvkFpVNTyQ8u8jsHCeJ5L
eBOJyINCbJ6nKnTTmo9CHut7LfwEJOYBxUip2wgw6a3Qac0EsWS4KzUq9naThTCJQVLJ5M7ycnJr
l8qvc7efYM5U1wwHnYr8N2ihI+Hmw6lNK1YVu2RI9gHh1F2sYEZ8wBO3DbTwYJjlIVKvh5YhMk+b
Vrlhe+OalYZRGqNVtNHCwGv4uBBqks6S24adneDdaXN1TyLFR9Y+rEq2UQwo7tq9qOu33K38Jep9
wTA3pWlu4xEWAmG7Xaa6TfyiBMuu5jIdhjslPJOWYS+G+EQSxr5PgltCdewuo+yueBTtRKX1Q7E/
tRUE48UXCW7LeHZFwKELu+0lB+SBK+PuyxvP6gO6yCtdnndC9T63rB2Az5DXMNZ+EuV7YXqNW/2a
UbnXGgxRWkICSl9oYlcMLW9suZNVjP9rLs1I4BZEA5TlyRGpHcud/i3r8qeR0BM7wdrXW/ssm9iK
INqbxV0plX5mjX6sMBOwvBKVn4oymIWjM9fbyHhsyTQlayIOa9dqWDpwH5B7Oon4Y2qkh4jGime3
P8zGBe2IIyTKraFf6l65j9E/yjsT7bBSavzkSD5ksDwYO/piNzqWgQx2qk5RTnq6QRZNUJ/NBXls
tGxbiWmG+qxVDIPEwi9hbRTmjajiYK3JWrFVMQx5MsqA9/odWoIS0ueSahuhYKhSmtge6B5T+qcu
fVQkr45uCsWVeRrF0u0orqvfMwSGQn4WlEezG0knPk6FdVQ6P4ws/PMeL+yl1L1xkZ6q4FbrlPus
+WoEgbUWK4vGYmW4mnnXBMBRRmLX2nlwNiJkoxYgD3kfcRefTIF3lh4Pgehq5rxWagYGVfxUC802
x7U+EC4QUNGJxrUWgLwdZOmuRpyqMxGJq/iyNPdVwIxPiJkXmfeWxKjTVC5Y87f1QMdX65ull+4h
TnmJpp0DttITzuwkfOuF0RuV9DpI6YJHbfYa1s9Dpaq/qAz+A3oH2Ed/2zv812v2t83DL9//7+Zh
tSuxGyF/VYcZQf3+S/Ng/UvhGWzx/3Q4kYhrEGn82jwY/1qN7ojIiGzDt7OKYX5tHnBaITwTsX6R
pLl6lf9J87A2B79rHngFuI9X4ZmKA+nH5qGndehTkfAXEUYKMn3SFreJct/ELbkvDelvP6Ee/rhD
Qfr2u+P9oIYJtIaNJTQwAPTieZqEvSafa4kr+WdhhH9i4+FALIoQ1qkAcX7wmZTmmnQzdTNBrIyN
NPYzU7dB6GILCrMKXXOL6CJDzqhvDBGTplG5f980rUu4Pzmzv72AVYHzndFFTwNdphWZKchThVIz
2SVIawgyL/e5eZeNLwUDCNHq7DpUfnLsP3SEnGSiDnHLmSTvGvoPv3tU1z15dfW8PkQg34gPiqCP
P9mH/dkbSaQwpDATcy1hB7//9YiAxx8/sy/XeApHDZ6ZsGW0LB4GufyZj1f+s6uUqYcMQAjnIZrG
3x8MJVSIVxaftjEcyjo7waLqLiJa+oJldLWK63ExwC9YBfdwUC/LbFIWJQT2KdNnt4rzy1WmHzQK
gv0ap0hJKKsjAd23TaMkJUwFx5p4UV14wqg7CxWiPnS0FvJEaWXc6gQQ+Bky3q4uTooZpk6YF4y4
lXg6zX13zI3ssGhoWVKGQT0mXjIsvRS9ect+plQpANoZfsB8BRjocZqHG5IX7kMhvW9ZafLIj4/V
8CmixbCixJuVzIdtha3I4IKN8B4xOpfFeEOPml2s4SEbbvlEe7FII5CnAHWsxtpXis76MBWOevXZ
0zqLpIGHev4qLYV535GO5ctWNNzWRq9v8nJaGLIlyd4cXnVDRAQUE/gllcWpFLP50KoUFUVV7gLm
fE0b7MZwxkJV9RspweOzDGXFXJn8HDV9Ag42XdXksQTDXG86syUXrqbXSwj62FLSH0MQnbCWSECW
UtPlZmhLk+mFbHo9MrhsUw0d0Sq3ZUnkZoFkYnqum3iNy4GnUfNFSpX5Kmk/TGs+lmFBxWNdA+u1
hVm7dDpBWW14JC3mDJrAoloCNJZ2T2ImoJ3aE7ZmJwmH5yOuxNIpkGfNlVOk3RmqHBdL5LUyz8ap
nCG4KGh53lT61pBXKHXnrLW6hwB0o9uqGlLXaX4wxFyzqyE4yWq/nImo+ehLS3SYyal2W0cfTVX5
tdx6fVZtQDe9EjngDCrDZTz0Udt6Rl74dZbtF1xcvqoUX+Gk9ftCrF9NKyh5I2lIG14vZk1b5/sW
tTrWA9YdXQyY3ubbLkylTVVEoCIQ28rdoSlE/IkK1jOhSOym7zby0rul9DwMtC1xbzlCFosufQKh
BMKDjuejNqbzZCAInuvXcdK8ehXA5SOOqqo8KCFbS0hl8JlCiqRGp29Td2nYvmhyiINdVSnb7rqI
9XUjgjVoNFhlgdYxDkr9nugzbCcBnz2Gt5YMdxNz4VjsqOzavTAvDUPZamg+xHx+Mc3Km3LxSRr0
+2kCUJvGvmxkr/QDySbsAf4JMzE4+P6IZsXKE5YPAOMRzZvhBl7F6xgvJzULnI40204R+fQvEauI
yM+H+J5our3e5SdYIc+ZzFbK5KMeGtjR2sKD3aI4ksbmOVT3OdgSq22P6JCOljBcBJmSOZ8OnTGe
p5AGJ4G4rJMdBp0CecyACCgUyu4Yd53C4CfhI6jWN3U8Tx7KosMkM6IgYgnSkEuo0k60stcZHRSC
ox7AAsvqNrnpFGmL90ciAnpK2JZ3ZxwL+56o4DiKPod4es7aeFujHD1KwfRRp4Xol7x9DLG6FRCA
kAh5nZ9HxlHEOi8SOVCX9DjNMPppa97piOPGDOebMQzMBUhCX1c1pukZmXU1du1O7ow7rNNOUFCz
g/S5k2ZBsIdIcNXW6Ox0+VqQH9kpsHNwcCyJQG/Ou7RU6cEr4Ukc3Vrjisoz7TyRl+lw/+Da66kc
iAXMVMpbE8SobJTb2AqvwnnYto0lXxOhJpzKeEpsAya+3eUow9u8eJTp+UopOpoFsx6BG4tp1E/F
3G5IuDplTfGVrfqvkA+Zrg03C88yeU7IDDYL4HR9fswF0x0BaTB9cIOlA5Ay65tOHVO/YPvTTm3s
JUB2UE+wWpMXkZlTghxUBhvoDjO0RHCKOF9KNfL5jdNdnfdb4srcxux7t7agDeGc9gy9uUP4xE9g
f0F6ueZZal9fFXk0s0nWJj/B0hSGU82E4WvpWDobWrK4XHV3oYQxLYur29iaYCuGzUYx5ltCcN5a
YLuuXMl+X8iXqFM8MdD2RMHdJUPGnr9k9woLkk3ZUL+YLb2huMa5j4g/lmCM/STuMFaVSF8nkSmA
CD9aJxPDyQn68uOy2OQ5rULaWoHTTMkjrgTCC+Lhlky1o4i50Pv7oudPigKiP3Sc+WvJCzvm989p
rYzSoBxmgnTaGwB5fYD2j/1O1mc/qXDWH/RD2croHPQW8BaZMu+HAylpBMdyDe4yC/WWRKlFVS9m
/8vu4y/Z2dIfyw6ZC1uC4C7D/Nd+NM23sL2gMOHqJHcyrsxoDQG1UMVQUGnBFhPSdalImQcTj4f9
5CoxPDhhov8yy+hxiLEKrhXGIJoY1ywD2U0k/aQ0+uN5WF8hYTBY9zgZP/KDslbuLcHqJkciiL3V
jx0h9Ur98vfv6s8O8kOpJxQtsbOgOJ2K97LShtcgEnbKhEn8/+046xbiu4q5ysmoYlROlZeRuYeO
MulfFbH8SQfyx+KYU8amZtXk43/4poz/7ijRYKh6PXLKmiq5MqfgMpo/A0n98br5fZPzQ7kaQRxH
G0yTQ0nW6771Zsh7BJfLZ/v292fsZwdaP4/f/S6txBBtNjkQcwBslRfmbq/MxHZ/f5S1J/vhw/Z9
z6b/sP2pcYBoMIRmp1y8VnNrwbNuotbvYzdEVHrz9wf7077p++blh6stEgJRGXSO1u47Yk0QWSFU
QXt0GbufXG9/dvZU3il8EDzs2KD9/uz1+aDPw8CRqqfmHR1O4oIF1yX7Z0h48FV/OIOysXYvkswA
QAaw/PsjmeK8MBRmqWGEQ7NDv66DxxlvBXYWYWbaVmPsY/Q2KKPpPUZ0hJWHK3JTD9cpGiMZO2Ax
GI7KrV8yW79sNQG9X0NKxqB+JUUc+4vBrkrLRRoZpmXXpbBaBtAhgL23IXFuyHCPHClQD+vMsG9N
O2oYiUr651iXO4ys2DcTFGSVhoNdJ7VKKvNLGiDTbVvtFYawcgrLLt8Fcb7sQ6ZfVjVcYvoObxCn
kwma1h5q6aoVyjsIztcR3kSSNH2jYUNggHynRsJ2plQ5rtqVblA8LBluZkNrE4e8T3QZEzNGa74O
hIDM8ZDIt2YQN3wyGdk3OOqhzmqeZsYkHLdizcoo/Uir+lkcDWmTybR2hMWf9ZrWRZav+oraAJ2y
HZfii9YS3N0kxpNJBjTI49BNVHZnTMNkCi9Pn1gbwh0G6qUgbg5hu/bxspsM87EIiet0MzptLAj9
fZJLmFSiZDv1DOkq4Axlu42XAJcbldY4KIFDm6qfKn3qz11NHSiGwVXKY8DupLZ22+YVVe0hNUxU
GK2m3JLFSiSa8l7jO9WFGcFTgizFNDS47Bj8Xpue5QBtqk4A0BrRxnv2f8g7j+XIrWyLfhEU8Gb4
MmHSZ9KbCYIskvDe48ve/P3YWyi1uimqVBUad/SkQyUVMpHAvfecs/fa/p0y68zNlJMe+vsuElCQ
a8pRQhqnGAJKp3CTp9ajNdL3zzUKAtzNyQoTKe6jqj3C07W8Jp+vkfO/FLrRuLo4b8asvUxpt5cZ
/qyLODnTEMrvBG4tEnseOR8BFNMoDkj+fZ3He3Gc3Y5hymnoTMDXYnKl5P2rPiir2RIP7dDV9tz7
MwbceT8VU7whUIY6W9BFqi7piMl671vJdCRedwUy9FQH5rGQc+tRLRSd3VK7GytpRxb3qmK0ts66
4F63oDIY+Uovhj3Jz/CYLUQXZIc2cbiFBj1wghNtM6ksO7bCahtpTDGbiykE3tyH3/Sm8ppYf+nI
15biHgSBBLI7NHjLGutWM4MnfyG716nu5AnT5SB0WFc5II7B3ZRNjEmrWtgUSZU4ikBDOZ58Do7W
cE6VyZkbnqmFV+zmErPjMtnPXXNXTow+1dBosH/InZ0Y1osgjPt+4F8mB/pMEsMmq+cG66Wc7Ppx
6R3X6i1OoMEz0rjeEnKL2EeJm+1IlGpZ5v67Msa9K0d+QOpw8s+XXWTNHKVAP2kwYb42ArVOnYWi
E4G3wuNeZ5J1XU1qh6lncgMJkoY0KNtB8VdDw0zQKrVf7Mo/WiE/X3758087WcQ6Az+Wyw9LpvIq
uGsey2eoLxjkLj/fYP56RuWLEgnK/5gY/eVQN01aUsSiOqzTqnLVqvdUIkMszfZV/xeH1B9sZZwb
6ZGBDAKXjKfyz1+KeUVN1DhfKpfec3UbyLukO1nZo5iBc044EuyaX93H7wErf96s/3zNZdP7dCOH
IdAGVmn4OoriBdStg8I82JjLK5Z+3sIbJOkARdlI4jNPNK4+/SMXGcHPfvUokAC+Bov3Epet+/Pb
/tfNls8FUJXtD6jcX7T7YlM3NLth8RUnfYvaA2WdA2cC/cLPr/Ojn5fEG0hjuEhNY7HNfv7+JnRk
YYy5DiRU6q7m2tLFKzw8qygNNt8v9V8w31joWZ9u6188I/+Tpu/1//3vD4lx/7LDL3/Bv00jeHbJ
TvgeNoNvmJ/+X+qoxQ5vSERIcZMp1xZv7B8DDu03JiIcvy2ZD8M//2O6wT+H76bhFyGGES/KP7IU
S3/xuaKXA+WKX4PEDpEs4KW2+fQ6YDYnXnYgs6FnpM5JxImEdJcGiZ2Ew0UNfVplC/2+P5lomwXO
RFX8avQsfFU4PQWxCCslGp6nGAlv0rQHOfWEBJUCakBOUe6kkH6BQjZQsrMqbWUxcdtxJZW5Z0WN
NzUgRoY3XZ0YWwrMTy1tPXTKKpuLjYQWif7K+CEgt5Wt7STBbEJLqfNKSql0KHTT7gzOiqTAKXLq
ZMNRMZ5aUX5pI+k6xdiAYluClgH+if94qxPeqPX6OlBxCKI7eEgStMB0yBs4OKB46l0ORUgcGdln
nq4eMs0YCXeMUSskyp4Yl70U+2fxnGZL4rjyShg3tlJp77e5U9UVaJ/mYVYGrx/VNfxplPWJ7Cpq
HJBBmCTfZnq+K1NJQbpAJdJxuuYYyWS/tIVMB26vueRFdGQcrOS+c7KEDG5RP+s58s/kKVWfS6nc
pUiZOnEXNGiP9Uh6oC9pT0lMk01H3yqdxjyxsfZtm4QeObnJoLDhpT5NqXgNfJrDQdKjFkKKFUkQ
gXq78F/nyNyBaqePXVdr/HenEUlnk0YPs5ncSolyJNLFHlusj/gSE/Hkc/yTZkw2BE3aBCWtxVjc
L0P0tlc4mbmGyMItvJFu3wmyhzeUIpIOGSCRHJfvEJcOBtnVktfXp5uJE2hovSfg20cStVcBiiO5
EdKV2JVP8FVXEmDBUukdyY/uZZrJmAer9xass5arO3n8oHRxiMrk4Fe6UeRfRV1xLKr5qGU0PGK3
5Bccsgd/Ll9LM3utDEbVckX7KYiXDpYXKYdIK7cBn0qzmtvB6r0CSNR/xxqIWpJF62droPvS101S
9H+jEP3jL/j3kFdewAUY55a0NSAVf6yBwBbIYAK1gP+fRRAw/n/WQP03TgUsfzojNHKwdQ49fyyD
+m8sWKxXAAgJWhCRsv4DhShcdpa5P50KcLkC0ZYUFAV8uK+xkoSOdGISI3FokavUTehK4dDYU1B9
xA3+2HqRLRHOfp/GEaGyyNrwoVmq3WjNVZflN6Ms2UldjKvciFHKAz3rWnwIbq2Rl9G4/lDgXeic
uTSP0UxGxsj5O1Bx4vQKpaAJcwQBqNV6yJMDkjxWykhhRYDxOD5qyfQo+SbdbuOZBxxln7EruYqQ
d/bQhD00HmdMaU6njjh27tQPO3XMN1pirNrxNJeTnRsFJnRWFtxIVqNA7eJNmuTjTE6FzKnLJ+qk
08dbeX6RVGOD3rIW7BTpTpqH+Kco27LaFsvS5ke6hTAo0T0VLxykdlwkRd3Coh5tNBzxNLV3WmvZ
zAue0eq9NQIFkFy8m8V4SLLoGWDy21AEOP1at8Zv1oPMW0cYTRpwQKQ4ishTpdpfhaHvVgzChhm2
tBxjPV/AUOq15FurUUPDmKuPAbm2koJrThTEm0afdnq+12LQQyPjjxnUVWaynPSBo9TxsYcOGI/5
NtNpmvQ3IsUiPtkKdcdLyhhJme/VaFzV1SZHKCpJxKWQNzROFt6n3p2sNz14D5R8pZBCGXe6I2aW
F/mTKyO97YXyKmdF7v2WQhajSjgOT2NO7VP4uyIJjyjqOv8gyqIXi8VND/d4kvhLZc0T80C0+VdO
KsG/KkE0C4N6jA/U1Ucl2yqVdDRSNJEThP14cV5DMxKUZiVZ0BlRToqFtIWcIa58fVLRHWJwM06t
BK7ACo410lmme5HO9g2oe6Yvr9XHmnM9GS/cedEhdQhBHTIiHqqwzr1C1XhufUTFZ63pNnVOV0XF
yKK9aRkin7LZ1+STz+V2Bi2JWm4XBt+G9m6K8Dvywa0Ut2SB622Y3EETNvHwzgO0y5gXt6Vxn46w
69pCO5upipc8+KD2cBIMUUMleI3JaHeCZachx0QsRoDOC4XzSvDVtWyl6loZc4RMQortEiBnkONq
i+V9E0WnMLPsoHwo4vTo4wqv5GNXqTdpb5zj+baQXjKoGULhZezymbTrMyfUpnUd3mT1FrCjnc1H
kG5rU+y3qn7smsMc7+GvrDh8XdXMAMMmtOPgJGD5VjR9pUYIBobWVS3ecSl+6CQBFxBtnqa4TprM
jhLfCfD7gEnJJ+umVeO1hhyZcMxJR5E5gzLZ1NpjgvbNsDInhyGSjVsiT41IsbHxtV2FIrnh6b0y
0WWrYn8ImKhOJymvz1G+j7QHLd51wTvzmW3bWXsGPTZW+w06j4tRz3YTImCTH4Yxv1Nl4UJz4GRZ
rQvwhvYSccdV6y/xSLixENYa1kmPPZI+V63JthxIDzq5bRHLYMUYcOw5ssikwQMHQPzPQS97qyfr
TCn8WofVYWqHOyN6HcxrjSepq02Pg8jKZAKgx/eifprN8m7slylYvQ8KZxSUJyv/NqSaLfCYWEHp
GgpiMQLVmnUsc+wz7pRQsUm7JTv8ZuaDivK7Xj6GZrMWkGs4fVDARUBrKZanIMoxeOnHSnwwigXi
AQEWYbSP2AustgNRPhnw6BHs0ljNIcFzzIzVSZrKnbT4KjQyR60cRSeSuzA2SdptpRoddiKtC0iV
dL4OIceSOLLWKIM2HHRYrLeaSS7FrV6VN+1UXpdTedv1nZ2pRMbr6l2QaKNTafXGCruzZcW1zb5F
cBOhVBLnQ7Io12Rg0/UqEzeoC0dnKhIV163GXKJwS+Dl4uhkWFOlBytuwKq0i+EKWANWWDJjyGzZ
6nxRbayuI7FxFbMDDGp4XQMH0a89lV+rzECilemqHJVTRI5aj9crnKjtpIlxlhq+BDVuMxPHUwFy
r49OwUxMFlANXxzuqrgnKZ3kKKlxSy3Z6GLvNiGOrL5pTwzor6pEwLCW2hET5z6T7wjMCdcIvi+F
FLvI9nloUkfL5jU0h/3sq3Y4CgBCapx93XBCTXrpNdUD8LFtAjtC49kr4i7RiqsCiKmfzsey8SIc
vaZWLpy5J5I/vUloPa3JaB+GAK8yVrpjxRh7Skp6sNYlD17S3I2MR4vz6NhX2zqXcTwXyK5HwsqT
fR2IuLaUdTcEbpWD92JHMdEqizXr2nWUN8cqwvGp5nYp0gWekQGW5xm6qM8cu8joJTYOhdjOmMHL
ojqviRYn/9DOKy9u1BNDcFdpQC0bxb7kXbcQMxeidWsI/rpJcHrM8rHPEy+YC7cVhf3UTR+YIghg
N95AUG3i+TzVxXUg1Ls+lA6ZP+6hEQbkua1o1WVJti4qDuZ16gbVJijLjZFL22zcFFrtUohMxoDQ
PNnQJ4Pyik8sZqgcSrd0i6Awos1tCncWd6Nf8/xhCu7IbmfbrCApYhtLQZX43U4TAAfS0euAPRq0
EcvouSjrTQAhuMCuoruZ9p6WFIQavtd2lHcyu4FPZEtbweTsOl6qsF2XMiNams1E7nGeuRYQjUqN
fM4E3R1RzREth8hX3spq8KQINNERKQRRcusno4b6bMlQebDw8CmaBvO1d0ibJ3QsOtdittOzg6XR
hCZSjQPUjoiSC7l4tga8LSwkj1yMjRgJV3kYPSetgWGlt610cHPTVpMQu3h4Tmdxk838hElIA7T0
FLCSGEZw71qS9ahI27H0xnry9HpHVvy2qHXP5wMsQqUch3lkeXPDpsTZyVcOaFjOZsXciiyI4RiJ
7pI92ePy0QvbqqaVoAWnQieOxOo2Y0m3NKHNzOfXOv4q1sHW4pQ2DdtINB2qmpvRkvJNm8jGrsEq
qpuPTZd65SJUUa5NjDBDs8XRsjKkYx37W6nKtl1fPDa4/aJqrcmcHxO8+qBH7gbzqh21da1HblDO
G9V8pqNpd3zvUD4KyLf9ZmJ9YIXv9W1msNv3fA9DcRT5HWSk45eub41rNIDNJD3KcAgGzjvlFXrl
WvimoOmAMaVqW41nsbqVLNwR/hHFuy2GxxAjIyXfPFwVJMGp6uyk/fgty64g8WyqlDSQkpc9PdYa
zJsxvypn8RZ4KQkqDnOS1ZJ4xrwRd0x+NU2pA5yaU2hBbJ2+ivCQmDVYsOk94MgM23MbBBE8ZYSK
DVuCqN53w/JER7YQvctptJ1T307YyI3COrad4qWp71oMIsrEX/mdSRhP3Dt5f8kU/yYhLk6MgAGa
5ioNTWfWADZgn/fJGOJI9+HPXAGHiMidySMVMIBMgwDJVz+sJ3wBYXGdAfcRY8EutA11upcbL2HR
uiTTl+MuSxq7MbCrespsrprwXJp2W1/H0kblh+gwGFTNWS8Qxpe7vPOxz74QYBpFdmW6uXUTakes
swzO7TTz/IQj+JXPxbCJNtolwj1iPfidK3JIUeYzAxygxWCFWNThEIc9/cyBjK9Z8PwBbXujrsJF
sNHPtiqYqPRf4A/ua1T/qHLtRP2QjG4b12807gu12hdM/tKqYPdhFoGxU5Ono5qM73mYeZkfbNJh
Xlf6t6oliR2XDAnCFhyywpdcAf+lAu2ipvJg3BMSZPLeiCgR0aLExKtt+g7Dho8yz4hWIiiMRn0i
j/GMjaefIqY7rLQJZvMeYIA43mjqKbCm60G9RbfyJFsPCd2aoT79d1TqVMjf69m/d3L+z0sdds3f
1Ol//Of/rtMXtTP5XqgloM8bVON/iLFJ2YOFrzC91b4zcD7X6QrxVaxNlOiMSBZ56h91uvYbXTu8
nLDsl2nCP6nSF6/opyJ96RFoGm0FEyfpcjX9i2zAtyqxmjPKYsnHKrauauQzHSya9wyc9gUf6fhh
Lf4F/FGrWRQiy0mDtD11nAQxqKnomgiKUqLHUJml0xTHsEySSqHr10wUd02oXcaMHXBVVTqJq72R
eSMBL55UIohDrymmbBBEXlGOAYuW0byiNYsl4TzNC/FLTZKYEq7VsiuxL6Y3Bt059ZdQIvfR6Ca+
NwNRyNagS2+yIFUq8zopPytVatyXHfaUHNUQm4hYpNuwiF7Jwmg+6DVbGUa1yHqyINcfjLkKgMIg
X16F6jx1+1CO1V9Mmr6oWUQ6LWRamRBaVVmU+b9/7gib5pj4VgTBS0Bhgtf1QN9mpVXJ76/b34qH
1C86k79c58sgQpHHpkSGyEANXGIQf0tGnFEtAJGKtRil4rzpKNNjABOVtfIZ2M7pUWiwd2m2EWRr
LUdOXOP9ahQYcMqbWXuJ6GjJC6EdO2JltwF7MdPdkyjd14z8myrZaOniE1zJ/qpleR0X/+yespac
Orz3HINyoqNjwSm6RykZHntLdT41yC6/95M+x6b86tYuM6BPzXYW5XlQOZusR7JLSzE4+IaP/7b5
hbb/h5exZMYDDAosfs0/X0aqAz0cs24gRIFRunZHIojd/yqpYnkMPnXMfv/5CHQ0FMkUaZh9+fnS
YspIOmR2Ry41L+RdEr40IR2A+RdDwh9dB8GcgeNEgYX4XYP26Z5VhLjiWeIxofdgnAzP8NJfPPBf
x5Dfv8rnS3yZreplHcZ9wc9irJ6v39OVsxtW9z//5aUFvfX1dn26hvxFIzQnVhmm35/27ew263aj
OcJa2YVHDlu/j93+9s360c//+VJfKGBETBttMnDHpta068raF5DuVGhQP/9KP76MgWeHtUKiFfvl
KVPa3ic4YlgnI4fI+8HatlSP/x178vfmNzfs7/dkr0vfFotU0+V/N0X84y/59xRR0jUVwrAuiiAu
uN3/GiJKIBb4R8TzGTLRgPzBHzNE9TdqUYjElJLsmIAY/rMvq+DqSNLBHoUeFYmO/k92Zl378njz
l7DH47aiLUY7HgLcnx+GQR9TxayYKkec0OO8vsQTcq2GE6KWMvAiNZynEE4NjUonkEnVnKNKXldB
chfiDl5b0RiuBnMC+pgOG0OhPA86K9z7dXg7qdl5ijqdQT3bAoG/0lqRwLoh/R2RlRanRpw2XZ9o
i52DqX7l6GZMxRnHN+EoO1MIuEVsg85u+9HT5WgPMIfxHmOjKML0kQrEQuBvVwHfcx7VlLWoTfvQ
eO06qCiGjDSnicEspEtSDt9sl1EdDvhyjbo+1DNxPJ0YbHqxchMrfiKs4kkpNC+h0Rz0qk3+G55q
+qvaVgExkzUOdrY1onkbxkInxruo1e069fezgEQskG3JJEkFPigJJ14bx1cIC1elWnpqrgD+LKhV
9NMQbvtmPOGLBb5UWPtWISbVT8VtKwsvoUUTjrnsYyDcFzHzVwNyML1L/4qRsqN3aL5NiAyyTJD9
VRyMYIaUjnjVEF6r5SbmfGl6qLVGnZ/LCb1VkowbM+Y1n8TLVO/wdNpEoZ/HTsMGoKGhngB/cUXc
FClG/1H7yNuPYXpNdHklqetej5w0etH1J7Fm+mh8yzgk4cSeq0sktsjt5G+ZlN8FZQo7mYEu7IPq
GqmNE1V3UanP6yl+EwAmyfQjcx0jjqvWgx0OqqMHV4kkwgal74hyaIny4I6vpHb7XVmKQySdD3qP
ll7A4BI09ISOcQzkyTRW/WxByqFfM7ndsJMRIKEmIngWJgcAnnE35AAh1OfO/+gq+llMgctMB9tL
p9xY9HLh1EIPa5WzgDxyZRnDJc51oIf9fVWnNqPKpc5c3BZUsRHuf3pyWZBsKis8qMbs6LwcrOC7
ocYOHNduN70ndII7aKoManDSdJhwzuEUIdTvEPxHdpKC/DHHnV9T7xdNjcsLxMjc7jsjP+FIGgyH
c4Qb5TsCFldytJmSTZR49O6rYdsBkC9F1zeckrTCaREjSmtaAQpz5eydtvV6lG8neqrTgLUnOUiY
ofFmzUmFewAxoU6TMfBoJzuZxPmrcsmSkmnB68wj2rnFebCLRub3HMjUt0hmbGDEzvJPQtzcfMC1
hbhXilCsTsxkynnYhMzpNRFrX3U7a+PF0p9jlI5q9SaFzKT6qwKfTwCHd+zvi/lWNs9ySLZtw+n4
4Eeym8PZGKv+oZw5C4KhluHixwnAkosZpls6PTZBuBFRLtz2LLeN0ecd0s9tAXBYnXdQXJ6HtLEh
Bbl5bm2E7znG8Q1dGjh6HHyrFJQVBNfxwdBucnS8OonF2nWJJEHOjxmZOfKW1COvKq9Yle0+rKE5
dW4kCVdCzawhe1UMaBvFbqJ4RZpG2pRBxMxhSgrm+dNGb89zeABLA3rK2EiADLVyw6/u+hlqRKF6
0cuDnk27QR4BM/X1PqQqUWawJkV7ykz9apJRE46L3DMO6mXgsO2Y8ifAIVaDpd71sBUSfrWeBleB
Ek+WvxnJZW7uVSF9i3F7lGO6V026tYPq1XH0nCr5RhlxCojRfqqMq4Ejf0P7NEnRn/JEtozPm2Aj
zMZFSMR7VRkv81i/D5N4KMX5GSzx2yjflEK0ayfydwbjqMXIEEturg7uaQyOiYLLKwPS5ZOysvg4
DJ+T/QLxGOb6LTALO9P7h16rxFVGtZW3y1fISy+En96LyG8TfydG4Rkty1M42V2ya2T4j8xKW/KY
Gvm1QKBMgbWphngvNYrX+4cYzzy2R8/PH9NSpQ0fHiktGdIty8SYHMKs3qey9ewX4jeSlzwS2bzE
7F47+Q4TzCEV4w+poBXccUYrYV2Xk3nThjdWWz1FaOJF+mKq/JJG/Qmzum3Ie18J9nkMLbPStI2u
e3KvUTeqkpMbtLB56UPCG6JkfKT+tjVI5TIBwqDvNECHEHJ4ETFWgko1c/3Mzn4UlI7129fsAQSQ
UtZwfwF0mo2dBKM7TOp6IjoHasOTIvX8vWerumTCRUhZftoGEsY4iG5X32qRvE6i0mv7K3qBWnUj
I3Cmg6cOx0Daz8ExJL0mENhp51VColRYDq6VmyOhMqljJpY9gzUdAYM23amMsT2J12G9rapgY/nx
VV3m9jw+DR0Yd7YXW8mUlWDw9neDp6mQy8pun6VuJJ+UcZcEnqUF63y8Syw2hzHYCszFRx29jkA3
v1phgF73Gv27cBJld1LPVnDPdPBFLM2HDv5yKtBEtq4qxj+K7rv0Oi1GzNj74gY0jEGOMIFzLJLv
Ihy1LroGrH/NePXMmNCTMiz/DAKgI21m9RYewjoMpm2p1Q1LU773xfqumx6M+B2KP2/Vazb5Z7AU
Xt+bV0o9blPlaKjp2ZdJKZ8GKd/pxkw7fD5HVfqex7PimEG7D1sG7UYYZ9wofxvmxTuuqF3fpHvC
+hydYPRMhss43GSdE/vsM+K6plDTWNMKBE7zkySntqnGTo7QOcTbGk0HYvkO0gBHJ7nuJBq5E+wS
f3Qn8dVoY6jbJ6j/mPi2PkluZvUSDiXzYN4Na1fVJ627zdK7LiAMbPE8Cvto8hblbRcQ5Z03tsLK
XdBuC+UPCW1QX0GI62qwjyJ/dymAbCgG7L0Q6AvGQZ9OvT8oiRdNyefCaDk5cnSUVdXQsBJJfxGg
SXkSgQkcmJcM7lBUmYvKByBnHT9Xcwx/H8l+YcUXBaNioJHKhqctC5leAypte7oohfASCEx3lZIR
YQAsya5S/1mpWZaRZo3+duzGCWmCqm3mCZaJlNW/KCC/dDK+fwWaM1hzoS6r5AH/+fCrJHToCPZk
48jPYX6s4pef36OvxePvFyAZQ4KEAKPC+GL8qdq8LTtTGtZaZRfRfVli4m2VVWvc9elHVN2m7Fdh
s4rCp59fWP7Bsd7QDFLfDJnvR0Phz98sVZQiRqA/rCvS3pQsX0ct+gm3rm/JUlruKa/Bjd7QmyEw
grXL7MBNs+u07XpebI8p2gTQGlHpr0XmuXma/OLWL0Xmp7L6+535/AG/3JlChktUZHxAuZmPvV1y
ZvU5cPeuQuZeqvS/EM9+bRX863qEPy+RJWijv9Q5giBXBroyOjiyRS5i5A7WvYoNRBqvEgCd8XTX
9dK2Q0Pz819iUUH94Iv+58Jfqm06kCGwHC7MOb2rvgFSLDDqGk+qdDurW2PepPO1oqwH0hYSGf4c
HkkcIA8//xRfSv7v3x7cjwyabxFzmcuH/NSLGbFEyEa/ZJPC551eheCK+f/PL/GjHxRpK31e2sV0
fZaP8OkSqskgXA2Fng1rUVs/VE1i1/N1Ky5ikfB9CFT35xf80Y21wIuo37/VXwSwuahi+q1kvtPs
SFbnpQTQyWx3yfbn15F+sEpQcPOwGpZCw+Rrv6TLcxzZNSCANrouZX0lMkqnn7lj7srZOvcIUVsJ
+q04oVVZT7p40mv+MA3vfvE5fvBOfy/8l448PvCvdxhZT4tal88BQWA7qvdlejsOCHrqV1MbN3lg
Z5gY/NsOw9DPr2z+aK1HX0cXQ6VjiB/zy3ISk2KAr5mFEiSh0V6lentRlJdImoCvKmxFQO5IzSGV
ZrQ2taDZabrPZdK35tKRCLzjvEvEjaNKV5Mw3dfapUT/FN9nAymuzBCjyu3hHhKn4/WaZ5kbreff
QGAUfFgq7PN2HwfJlrDWS8c8qioPeFkO1YRDmzPUXm9fTAzhhAaG1nxOGUlHfrFPlGf8MA49TiI9
AMZqqrmBzwZ0gU7nsIqR7MgpcLAcuyTo8uQ4xe/98E6DmkQd477SBghoB71uvYWHIZf6fWDNJDTm
a7UVPuToLa1FQEhPMT7YATeOiqErWWrc8jro30LtWkox7Kcbnt6jmKgINPaichqijSXdjQODwdxZ
bN8pqrB6uuaEsATbrhW+SRim7zxBNkmClf9swQXOtnBfMcdkstPRfx7o1mZNckSg5dQUJ6J4qadv
hZi/jxbYSqtyywH2vTTfJgxjS3k9Vxs5lEFxr/PFMXBSfX2tg1/X1A10KrRb6056ylFt5fGjPjH1
tTwfC6nMrzcsbq9WOc3UFXnxqI+PbZytdT3ytMDJOzdE5hVd0uQwZxLZIwDx5k07HSbuGeSUGaoW
QYRegiFKkEn0KV3KO1ss6D5Um1J9wEM1aV5XHbT+RrG2opQz0TwWIRlIwA45ngMaodqRBLICQR4y
92/qySZ1gHzRxj8ZjTdMXlkgQR6f0JQP+E4IeZRijnFa4iEFpWjNV6XC8XlR322t4dEwrpB9DR00
rfKNYs6nzgxV8zYfvBpI40DGjiEYa9rkhKtwrA7duOZTJSVjfe5BcjHVcm8pI3NexSkIO5JRoU1t
DU+cg1g4Mb1XH2QZ1bShTCwZyKyL9zp25f52Cm50ZSdiXMvyRV3VHPsW8XW8Duj5ir3mqNHt0J61
4CIHg5ejeg6MadfTZjPVq5yheUEd6ycMsijPfAmNkv6eJqOrVXTXRea8+X2M4LKHBsEvz1GQ7sfe
upNDMkAdo4bIY6lnQQDF2GdeGNhtQmdeeO2mjcgpTCCPimQjngu1se6l2IKWF29qiYOB+lzgK1xp
w7TV2ndJazdKpj5VmpOjEwLBqXQXZA1qfxuPhEJS3q6TGPaFRjYw7Q89GM/sPgcwbeeqG1+14iLN
HYKjvVwUrAg3aOwh6RkPc5LYcwuOgYS+3nyqomiVh+e2fUi02ywQn2ejurWotzLDsIvhIaL6BwOC
VKRYgGSg7yLUAkz2e/mSSFdd/6DHxbFFMhgjXUtJnNVB3FmTygA9fZuE4phqkE9nUoGz9lEsr1v1
GE1QMVS+DwwaV68LMBrpqUz1dWYRfJr3K1hmEMlF+ZmZCaVFvYI2Y2fpNy19lmcSLIHutErtGZK/
jY3klYgx20BPnFsRSQDZulVfW+UQD0BELMHVWhkFP1K1ee2H5B/VdIAKjGEzubZBsJshMJtyq22R
T7rJGG2tkrU0g1ph1q3bDio1G9BL5JEwLmK8qqilynXdtseaYzVypXMYhfwsnd3XpDYF8OMRESXm
vQSrHpmtw/dURelJbZEgS/116JOcSGkxlpQV1RpDHb0LxdFMEUCktROaDL0w0H/Aa23f3GmwHaeS
6PAhukul9NLPPjZeVGMxJU0tYhFJ6CCV4kcoLvZcArxMyTWECz/hTQG7r+yhwxizN7XU4IbSY7kM
yfJFTWQnDV06iyDlvnfVtHgBh3JSu+4DbtgjSeUw8KQTRICDYDSOgi9EaRFit0OP/yrfFDnXSPdV
Gm8SU953aF9KozticcjJfVa3XdlDuZ6ex0Z9N5puP2q8uEjMLOl5iliS8+tEIj6tzA+akh4aErQa
SXhUNVA2eDFC+cqQwxuEYQhLFVgiXbenil+H+vAUccipxWClEyo2T5Kb5p4eyzQYOAnxO8UlfA2D
+w1x1vRPZkgzqj0MxXWZAhUNZnbUKHP8ccNpO1JFx2RJGpmiEqKuwi4X0v6cUjgBd70h5nnVT8oW
LQ95rBqKwkb20j6nbcGfIDYtag0Phd0OB5ZosQP/S/fXSYEA6sF1Uky7eTCum5yCkczgIlzeH+vW
IhZkkoI3+CtATsvHyWRpldpvUtDvO1m+TSt2U51vipy2h9ZoCYdJWA8DBHvhKZA+oP2tKvwksowM
y+WWsik5cSjZgjLtY6NUKENCVwmKuxwurNxDc4cbXHbOgCaT039EDEHn1NF8CCNCOuZeskMfhRfW
kqJ80yqkTvRtu0NhIogrlPmjQent6+k6UJCHGrhHKrVFxTjR+xHg3IqtdjsHBr2Hm/8n772SI8ey
bdsWIQ1afF4H3B0uSacmf2BUAa01GnQ78jr2BqIys0iPSNLyt64dKztWIgkHsAGsvdacY9ZIa8HY
2Q0sJ61ob/AGN1iuJdZSKd23nb6MvZKMdV7fswX9TfYrtMRJs4wYSTQZvfKRxl9qrprxthpMR+6S
Fa2o5ci6xgqVJ9eqejDq28x81qZLTU3f4NpavQPhMaWGSDd6tEn9jAAfNL8MHXb09rBsgYQwkxVK
t8wkNA2rDt1yfVvULiIFdD9uWj5J8rLjU+NZ28zAiVyeZES7iPp9yztOwqsfXcrFXQkAWiF+ijj5
3lFI3Bn23FshQBpGT9yBV6+kyJ2RIO5yEjYqLTu07OvAk+LeIrmEpI5hfOjzfZRdYYcA6Dy5xNVt
DFPcjVri9CYSyvjg0U4cSROH52Py8KfDvrQezYakulalW1k95lXuNu2TNCYbBS9o7Ef7XLnxkbpX
QH3TftNDqzaCd6VWFiR1UsvwAMjbvnxiTuZyqor4SJNDmkq7J94CngBnECzytiDmYWNax9JYhUhE
I+j7xO+Y/cEEUCwkGyl+kZqtWl+W/hPUsVyy1q2/lylAOvmgRG+dRhI6FjTR6skfaJHdlZu64q/o
T2WyM2fn75OfP1p0xWvZM53RYpAQl04UZy7Kp12TNhdqWTy3pbJSvHbP1MLuJXKL4DPp03GYhb7+
KteYB13kyFhqn0pOve3VU+MdtPgkYDIY0lOt7xkyLFTz2ugIQYzXAp3wQsTm3zHqRRmqIyzL/b1S
Eg76YNX6nS6+hczerPpZDldZ81IG2jqtMYed8gxVYZo/SyE9vVHEPT+8ebDztfSgUCZ6060faHDJ
umTRDhPVmewqvQRMCXkE4rhTlT6Pgu5I2rUqNHucZrcpqQIVH4S+eJ3E7PT1LmIexp/v+Odxs0Z+
MLiI8z2EkrO7Gv2mt731sJvW9ap0tvJV+s1O9yf+8JfDsA1iRKpizdTPNvqZJmcFQ8Le1p/IWiI7
wcmQk2yq+4GpBSUu4jQ8wnvEzwIbEofvRruBwNow6UOJaAdP9U78RjHz2x4A4iv2qCacfVj7n/fG
JppyCjJ+E4Vp+izfha6/Ca7EB+UU/KDhZz2VLm9t6W28+vqS/27ryvVGfWVIIiaf82sOYT1G94Xg
kZKQemYNqJb8FmZ0dvPj9jq7++YWz9f2/NqD9gQyCTkFs8VZDyAxQmNkSkQxewqPgzudgMstvzml
3237Px7jrJXh0S+Weo1jsJCekK4vbsgOtV/5QuzNxZLpk+N+fcRft/8m4jjmxwq2Xk3Wzw44pVM8
el0O+mlct9ltQUTp1wf4TW/q8xHOliy2dPI3c46gXKSnNl6Lj8p6VjAjMb3/LmfjN2cDIIC8VzR/
qBHOnfty61s5XJLBbnhT0yyPEv2b6/W70/l0iLPVPgwI4BJYy0Cw7WavArt/IT6g35SbFkXudxfv
164IVkKe85k+Q46fLn9+tmR4i6gCgTXP8Jd0IMZbJYmx6Pea/JgXrjY0O0VZG7627qXgm/X+Ux3x
ecFzcAKQ0U/Q8ULm+PngfUyvpJm9/113rWvFPpjuK0NZh2ntFOohU25r4SizkzT5aEzgtFUsKmVI
vN4eepnLv71sylnH7i1axOehnpPMKR+rqryQrHo7wS9kjhmErz8X3P+8vf+nroZG8T+Lc/Z5kjx/
rcvhn/9Tl4P85mdMuMljYKk0QP8W5oh/WAh2UOBBgZ0TTv4rzNH+mPU6s5YH/z1tZLqgfwlmEebQ
Vkbjymowfsov/4WxFcbAr+9ShLc6YlNAyQh453X/oZ/az8qaZOo6GJymwA5bv86zYD9W3dGIpEsY
+MhL58FJnVD2sntc9wAT61h6DXXZv7b87BjDuYzMSH33B2UjoAnQe0R+FNXFqknvI6U5aEVuT4Jw
0nGIqzM0D5VsCQXQW7XJSxdRsuTxm6ZhhAppLEmRIwv6fjKxayUSoJh07NZSAmY/LRQyJqiIE0BJ
duiLlLqlaQ+tQNgeUBKi1Hqykvr+pqX8pkNt2JaEQpzS3BSNmzgjOUtMMW4Uer+pNW+VD/KPAbot
ni1q/rYVbw1pIJ8p7MBHGaOT58V71RvvIS3AeN5XYPbdYcIkXhEMk+LXz9q8QQkZtyN7YNPSduKN
5ucXZV+LbDwt2kdG6NtDT3eShJn8wNgqotxkOOMbdDOgR4aTdNsLw22lKguvaB58TPhDH+NJQTJs
dnbat46oxZspbrqlVkWk+XXqMQrQfwQKGMXopg7Gm94IL/hR7iCDwDK8clpLYUz7QpHXIz1JJq8D
SvkYh0v8kjJ71TQ2fRFuHpQ7E8qkwUdZX7DHD4Zu1YGNXE1SQqOwFg8Wgo5I6N9EliqZZqIjqBLm
BdK7K/hGdKQs76kjibOqRQwh8VNlVbktyHpxIQzdA4ZHFLaidCiLEtuG1JBHWWKqL3JSHSIPgzNj
kURpXwsyJ5aAcXXfGafqvSbCFk3Voy6om0Rmk5lVh6hJQT3q1xG22lj17gGiTnYhYAzT6SoSeU1i
c7oygmYbkHDWjzmmEoGgL7gK2Hm9fcEAPU8g2aITixsCqBST9ifRCXnSXVV9fep5ocYmU+Qp6kxb
VB7KksCOyDQCxs2DM+nabmjMAq9I5G+kiPhSvYpuOtGr3S7Hss3wb7LbpIsOQFnv2gKP5YQaiEnw
QtY2cps5WhjemYSBeBYAqUizm6je6SNQ21C4ZHuMHsPrd6OfgQsqaS4iY/aQNMu8xSWEPCpJbbOZ
Tug1fLPhsZDVdkGkCdQr+lWN2IPoGExaL9EmDNDD+phJkh65xLwONLlcjyGeGmQqF1Ln36Sx+TD1
yTr3i/dMsI5Ciz5z6qU97YGthEqsbYVVAjdZjTqyZ5KAmDsdjx3dHcZa7UtAdoAAfmGUsRqqWASJ
4o5cIdM0O2ZXUPkpcrL8aip0E0Zqd98IybLDSSdHRKbVcYbuSN1qhQEHq2mXVl+QtWEKFrxR4VLL
GTwoEoEHeK3N7jasVdBdxYMC1D9J+tzWaHr7NBjYGWlHxlH4/hRwapISXaA6tbOAEXyf9R4thOhW
KnO3k8knqPpN51fpKp7bRpo0ke6IMyzUOQHIZT0uToYsUhg8DVFwOfQILxoDBFApNT8SMnoaIUSC
U/ALgGQYBfFlsesV+XOTkbgdNQexmY4GpluBoPAFBN73wsRDI6GSS8t0nU+8QQSh3VvKaBxbEMAZ
/D91LIK9LMK5ENCgIcoMF0o1beNMjuwA72lkDB3+QLb0daN5ILZrDEeo0VoCZYWKG2YN9bORT3js
IgnyNckT4kHQBe+NGZF8NNSWFca0ZUlIuG93ZuUqtL9EhhYECcknebF0RnoC6/SHZbRb2fetTUIL
ccVWLzxoihBe9wr5LmbqH+bvkZOMRYgruD+UQbzsOsxUDBU6vIwDKpK2M946lDPt7Ey0fNvvMeRD
TNAnuvS0HgP248YYuGxdwS36fUM2xXuG88tUqnxl1PlWBhpNASPfooMI1txOEpMY1BNBG4b6nRCK
FSaATtmo0yB8U/P/WrMSKPbhU3hW4jWW2hRjohGqNGD16ypcDQn8rA+FwuV/iraPEv/ff28R25oq
c3NZOivCDc8voAOMne2XttFqCwEeOH24+LvR/FwSfi4Z55P573HOqmOTTuo0ZhPfdRoQ+VoL+IBd
fX0q3xziXLKe8ansJ9zrdictWiCv9bgL0Q99fZDfzHuhHGnQYw0FztFPBcKH+iSH2VcT3ML1QsoZ
vOb6wVKfVHMVXwjS/deH+t35fDwUJdzHUkgDNEBcxDCfT70KBB99GAqgUS2mb87pd2vg44HmH/Lh
nKKCr6Nack5JefL8N3+6hDHshat/fzpQhEWRDRjVoip/PooYaxqUX9A6g/QO28kOMgScmvP1QX6X
p2jSBkH8ASbKAEb1+SjqFEyiWTLyt4zbNriM2ibfIKDm6R4oVeQcSEQi+/W6ncrE7hTiZRmOoftO
vrmmv5GimJ9+yNnppoXUZwrvJVreJsPTCBjpmEXLeqS5mlr1Mgirm6pI6MY0fODrcLwXQ55u9lG2
BxPUN8h8nebkAdG69I0kdqJSv/MAdvuYFWsyl7++cL8uNpManoKA9EFTp/b+fN2KWuogIvsIU0zC
dsRAWVtVwiTO077bPM4n/vlNwJFU6Kzwu2YvztmboI5kTTA8GodAYwJHm4byBnEKTSK1HdxQ8RRn
Flib9QzQiJi1NKneL70cmAXKy1ukuk4O0XM16vWmzz1HwTcOkH1hpV7gmoV0DP3GJNgv+u5p/M0V
ohFiqHP+hi7p+vxm+PCUBMPYiHXJFYohiYlCVTv5BECykGMUW1XLjBQFkSYn1HLTuDNkEle8sH01
LAx8TSVvx1ggiqyLs0VXxAT36WKz0RRtBWz/R4UFNksC4BpJfVUH0mFKELqnAmN/s5DXSp9uLT2z
E8Co1Yh6PeuKG2gY7wqh4akluFWN+z5jBByAvWA4VKnxm280KPRGiBJ4q1ZaBWKTwcZRDZ8G+Y52
4aHGSF606EYHFWpKPgJ0Jc4AVigQK0O4M6L8T7jUPzp9fn3RoAnj5pPgIvMxMM4WWWrmSpxUXMKs
ONAgGQ1osCpihe8evt+9BehdMT2jP4HBQ51/yId7FcFuwT/ObqWq4OwIDy2ydDQrjBh9HBcMEj1r
SVN4JYzhSpq6Z5Ntw9fP07yKz1b5p19wtsrLrIUW2fEL2nw23rM/bJDlSnMwWl8UjW3NSnX2aPMg
3Pvm2D/pT78c3MJ/JhPmwo5+riw+nL4lNubAQ8ZmjduMMtPup2AnBsEVyQGbliy5pqOcHkWfR4lw
4DJ126E5orI9BaFwNK3WBo61GJNyB9ZuqVNgfX1xftOgxZir4dblPWAa7Lc+/0AhFcIyC2bLl4gN
QmtSb6crpcNMy2kIZlQHTCxT5/DcYPlOYjBQ3kBIFnrtRLUexiz/pnl3vjAhS4rgDnVD1Gc+/HnX
QQHXwr6NPNSgwjXjDbdGkDgiyo9SzL+Br59XdeeHOvsumP4ghBpZoKgfpgMhCTsP8cC/vLwcg1ED
rEUTAaaM2+rz5VWatibphtuohw0xNeu6uJPEUwr0Xl5a2aWcbUURGhUEBPMl1MlsML7B2P/mJD/9
gLOT9H1lTBKdH9Anws7ATRJhxvj6JOd3xcc1/p9zBL+GnZfwLOvsdZyVQiuMotfa2bRXKm09qm+8
CRGk31vhN9/G82f586GoYD5fzpCSAsgMeR+VcjW7s4SwPQi0d3pBeS478x2VzCKs8uuvT/DXtIL5
LuJpp8icgXHnBROK+F7kBcdF5C5KaniQE/JYg8o4yR18BdTCWdQerG66kQIYOmyM26Fk7twT71Ep
e1/EwtBb+bWcxTRA1HDz9e87/x7OVwXgkEJPnTEB1uvPV0VogkHMfaJ3erpHWoqVBUPtNzXjr88l
mwZM9CZdR138ZXhG7l/G5JSbLBt2PpSuWlq3ANPsKfvmQL98MSh7Ph3p7GwmDVjZGPAGwBW/13rt
ZgxMJ5T9g17P0cjJsgiDvV/me0E27nOFINeksq6+vqK/jBDmH2GIdFMRZc/t1rOKX+9Hxa9olNg1
3wTEHoSpIFkRfR0vShCvM7LOE422RK0x46vjx68Pf/5EoWzn6yyTQ0euCGkfZ6WzJuMrnrt6iMAW
5S2Tb3ORLceXrw/yc0P58bmlK2f9TKdTdWAAVJqfl00jBAPpqHwY2Qg40iJeytiYeec67/BLFqJL
ateSwJjF14f93cji42G1s2d4KIbSF+aKQL/rLvjwL0gG3imu+mhu4oO/xXjsTjZ59k65M4/CBitl
cTsuikNhp6vvRsLSfB8/XoOfLxQwZQrtdMpJ5ez7XOqQWH2MJLY6LkbpNGAHoSlmPafS3c9cJbB+
Niacw58T2f/5CYgGVHMW5/7zBGQB3Th7exn/GRry8w/8bU1m9MH3nrcW7xZztiD/6U2W/+CeqHOC
O+WjZhqszr/MydofusEglM0lImTzDBqiS6A48ZQTJ8+r+l8lOM5zlo+rQ2RvwRBG5OXPX2LQNr8U
P1Rv1WQEZLxB8FZRYOaGLi9pY2O98QmcSenCgU9CpZYNLW4odZHKxY9sDDaJIdAg6urJlbXyrYj6
ytUK4FaVrKhOk8vEyVgTcQDJtCMcES2m2AClGZRFISfqWhwRqQ6WVC2GKCS8IqneJ2WXBp2+EGqF
rKO2/H/FK89iNGay6z8vxv9T1+/ZF/yan//43/wamfGZhWgD1QaTt79WovUH20wSbTQEFIg6GK59
XIk/J790ObB00OTgRf7XNE77Q2JNy/ynKtYe1va/sclbMz3n41L82QywFIU/JTER5F+flyKBIqKM
1hHdE81PMcUe2CMyY7gGRAHrjMTUBN8DH05iMMs1mJ4rQkYhdIbmpZxr5qLDB9jUR9Or1xPSY1rj
nWnYXl0dlOFHGimLSHOl5MFLkodaqx7HOsTrG00r+serOGoINYe9SHKJLNoF0dmFqW/JZQ7TazN5
MafIsYxlZaxAucXtQUSGWeExIwwAy/6OVIim1QBstodGyvcS2E2rijcRJfAUPVe6vCF40DVQt1fQ
uWFkUThBe6Z2AnSt5MEqTyrixoNdAGEl9emAW8NSU56gXNZm6vh1jjxLRPkOB614lpM5eM6GEWPr
grlhfknuseEl9xBlZcSMVVS4IqhBw3pL2OsbXbQyohcNtWPLqdLwcSfE5UqOihentua1bjEFUMuI
PK6e8ddtGmg+uMxT2Xf9ZtNO1SJsrJXAJKcWbiYr2SKVXFveDB3Bt+4ji24qcoR8IkVMbZ2P1Y86
YAQ2ldlVUw3bMFNtRUd9X8orciEFdXxqqKuCYqdSNdJBc0fqnnoKGLlWblGNe8u/jRT6ZmKwHj0i
wJvrUEpv2rB0mulG6G/lvL3MEWIqRM4gQKYHX8WXxLOvAw8LeNim9wXuvHKSuNtomeNLgzpnKh+x
LgJnRQpLPgimXwOUuBGmtkdHbpZZi9nOhEBGA89UOyaudDOma79/JMvaDK5H4jqU56DelC01A/fQ
f8K7sBqIxBQKu4Ehqt1C+diZEiJDqcltTIjoRgljLp4E/RUvDXbVhNuxbLTXyXyPFOSnGlDfWmMT
CpaxQBAKC9XYEUq6CFj/GXTEEI5B0q+BwT6a6RGdPMRWsJm1bLl9PKKDDbdZUNieBNV4luIX6yq/
SJOXYVIcDUar3LV0uxDq5/q1CgVh8shiMciTQoSsZCcmu3YH8jRJ9gHb9IrGLFkwycyF14V1Uq9l
hqDjaxBmx1T3bCluHd2oHgCDPrTtsOkmIqsTnWE1bnuSDReWtjQK74oZDU+Dj0ie6J5SD5YjVASC
s1WJgVLIN0LDnNheej7ABWZt5ujEGNQqwESoc6PE3/m64JTtVgqtU9qkqyFO7/P+ZZIhwOYxXsKa
El170Ks3oKxYArCXJ5uJ6MSehmIVMqyWLEeH+Y5ymQCNyG1MxmaE+/U5kytGOm3HNEnB0nJiuLPQ
ocomor7z5FXXF0s5AwBXElaFTHrg2fOi7FrjYZL8d0uPlnL52kpPhHQdIhPbIcu2tQAwwKfqR2KY
blrQ6z5RLShomYEmiDC3RX4TdBed5h988VHXoNjPamoPPoKoHvqOnMxdV91bBv98s4lGJj6AS5OR
4XBg86M0kphyDcdFczKFq5oFb/iXSMS4VyizQOhGu14isII0JS53dh3Q5bLI++ty9OrWUtCupgkC
ZrEp4/FuHmlDAciy0+TDVhUAz972CPiK/pB3yGl067WpWldNVOwj1lZsjCOLCAGox0hqYi9IV7sN
LzsZWnaR7eaYUmwYi4LZVViBoNQ9es7UAhmNUd8WDHymmLS7E70Vp1X3LQ9cIx/G3LfJz5khf5P3
UOSBnXdMkmtMHoFhj6QERHBofS98VppoXdR4dDKs5Izak9uqrVxAiE4TMnxnIflMhoEnRLlu06ha
wfhfUHYAX9KdiD/U16/FKLuJdLRQDagqA2lsxd30rnUUwlllk3d4EBnQGjnGFb3Y1TEs0EagMnnN
hp0ZcB8K/EwmssUQvmVi2TxcnnhTW8xaycjEXZ+NwMaF/EcoaViHWYdDflOHb70EGz0tRTiOtxbf
i046SP6GcIEoqpfpEN7OptBRz5el129Yl+y2jMsCiTtYYCu+0Q1hAzZ7NdTLPEPbyypoK+IC/GeB
a9qW6BFCOrRTwC/i1TGoha1qAIk9i4Qhg9tCPJiWuZYi7Mr0ZjRdoZTn99pdUr/4hrr38AsTN7sq
QUmE0rqSrZt0tsabp9K4NQpzmedXY/cUpKAb8GVIIF/bep21pTOVAoWedUz8I6b0EHO6ZZ0E2b8Q
xksDPXlJWisWNruICNH2AMYpBJ4K46YnbJh3tsxH9T3uXlQExkGXryR0bORSuglkknY8JeN1Bfwg
O9YJ+crpTht9hOHGwfdUXjnDbZFOziiHi1G48KzOEeCjRDqqGPGiDLaW9Zx4AiG32vUo4V3ji91h
0dY6Qo3bqb0OUm9Tk/KyqE1G0lm7H2Jw7o1xlUnKom3UlR8/CQ2vDqTnDCgwgphrK2fXGEImRyxs
ETKk4rKqNFdIn1TEI8MbjppO3uWwYyUTjjYeLYaODQQI5OerIe1eqirihlq7FnRtzre1Ut2U9+3E
N7At8VkwoeimZzk1101xKZH8GWn5URuv+PCCrL7MKu9KoM8iis0ymFF4+BrIItpFtN2FmV/6Q1Zf
FaFzxVIFDCQueiLFaJQExC4dlXkNGliZpFuJTWnQ5C4ZyE89jInZ3NHrhjNq3mgHSgxBByUvih6s
dYtkFB462JY6TExoyvsmPfbGTTCtsWBtrMQiX7Y9hAnptkbhBnJzl3We0+savqnYCcgmCUOLxOL6
ydQOKfa0IRbW5NNCYPbsQWSkib0+oahop2gxyTdZxacSz0KFd1DzxxulgpKsdK45kkEx6ORy6bYi
866sovfGCl1TgzcU+0dsjLfAeMK7ZsoRZJVrYYTPaxLu3VfWkhynna7xRYfGr1QzDKl2OuE+0wHt
WLdNXG5znFmTuoqIJq5J/qay8zDcDN2tATwPBPqI36Ex+5Mciusa+YBchdtC2im5B8MAgYrk9QvT
BG1gFg6cRKjWJyg8eCs0ZavS2rVq2Zb1rSw2NulYS9Ws1xRzJM8tk+Igo3CCtFLj27K8dTBeq8Ca
1eZlBrqQ87zU6iuxvmu0dZTTKEngDq5MBnvTRRZuBgFAnvrMvEYcwKeKu6B8VPAidC9GlC3z6H3m
OLFtQxJtKXDhmWxlmuNPAM8btAZhaw/4isAYoheDKQO6dBlU0pWSjC4btsNgigvDQDqVjddWWLpR
Ve7lKViVsXQX1iTKOHWiuYoQ30Q1P0x9DJp0WekPcOnXAexsCUfEGGGDLBzu0OCDnfJ3o4RGHw/D
BCxjQco1QggNcPSy4z06DuOiCTempq76ogerHt0FQYptbYLFRHScUV8LQ32LY34dNv12aEeyC2jk
U7grUbQeAE9m9O7GDGR70rhCP+Pb15HKyxOJlMyEaRTLfa7h30qWQ14dYrlaT8p7UNyWbbqU+32t
uuB4eGdKWy0cq4WAzoiYNcMI1rN3U/Fupx6EDUzjCkeMErqRd2yGux6vQrr2iVBX4Lx626k27Mi6
ET3lBVPoQq1gl1ATEkQZqcOpI+hnDLYaaiQhzhdq42/7Md3VsIEGedqS8P5cE/CixvpRABad2J6x
KYCQiMXLVKlUOGsChJrBotZnU9QcvYlIvVQ4lf5OrpjkAZtLUUBxOXM3IuJCzOG9g9vCc3GwlMAg
B4eFJBW4WyNEykHDqLBSjFUsq3YL6zbLh43FWigDHf6JPMch4Cw1Jnx5wQNJrrKtBhBjpKS8LmHR
Z5N01w7GVSEQ0BNlwh0Z5JuuucOJs2hzbI/seW6R4PStPWJr9ay1NSor6rR1aBU4UqmlYwZAkTTd
I4c8iV249bxTIqpbBova0tSbLQiMTVIWx8bU2T30+1SplmKpBAuxFS6GnKFS52pkx0c5WsXQhBfi
WwRYhKOFs9RItj6v6w977Mv/tM++UrLQPCWZzcBlJdIxppP6ea8qGEzaCoHRGvCzYrhXix9lvzOB
Mn19GPbdn7fEijQ3EjWJ2bUhIoT6fJhJFUdqEiIANGWvSBCvgsfJurekQ5ZdiUVlj9134zzjl2kK
h1RQxGqGaOK2PZdbB6A6ZLUOG8Ra4c0cMUGd1k4rmachZ8fYWkcZi/AIdZhgabn0l6WKQlCOyx+S
LLvytBYM/p9hHPMQ5AXOnd6Mr/QATNTU4BzPYPXjh/KoV1YNfldBfYphywlj7PjDlTncGJhLS5+k
cQnlKs3oA/JM28vlZVlutbkyVFZy9IIZUJbJT4n5fQOGOm1aUEwWpGXI4v3ILi/XLoEqb0SVNYoL
21NdgpYXsZovBLO5LIwtiXuXognKXl1ZcXFUWixQzWCUC20QbdFstjrYbA0p0aIeUCmhDBsC45tG
8a89+Pliy7POmTwzrvnZXAmsHhkmiVDbMu2JQDxK0uQocbsAOMInw1yS9QQBwSEm/Zv1K5/1/cgT
4sjKLImAS8zBz7v/yhBYQRc3oEfk+3Lk+z2+BeVFR7cPxASCaC5Evu6i+zxzPb132Crwmc/4hs9Q
1tw2QQKZJINCk4lMqIY87L1efpeF/EsD/+fP/HCBznpCozAlQlVygchCmYKFktrRW74G4O+0q+JE
MMCdLy/YErNTh2H4+PXT9/uL9OHoZ49f3DdRYc23p3Ey/q/al3cA2lfjNlqROruMN+kGwc+2W2KL
MRfRIn35+QP+t1voggHVnmkwqosPl/uXlED3Oamz/+///rZz+elP/N1Gp0VtMTgnBwuakMaE8M82
uvSHbsoSy5keu0gaFn3Fv9roOhGCCjxuhVn7n33N/zYvUUyB7ObhY3pMD/7fNC+ZpJy9qXmEdURg
qAtmhAf99M9vat8jgLyAfmirxnXJLghGwFQdguHS9wQXSTneX2VfG+baFy23FqlPxYcySwmSRSCB
PT4jtjiW5bs0ra7zVGXPpKw10HWB1J7oh9JLSlaaOjgZgjm1qzD+ElZCAosRWMeQIh4v/CQH95A+
fG9OvZNAdIcuG7LnaKouUPmPmogEPS1db8Jd2tXLGB9PKwwu/C32OAwiwVCE6HHGpuQHNz2zfEFY
dX5MpwTIxHVJFu3SSm0rCPJlnHbRpmt9Za33nXztheqb1ws0QWKAkI5QepsKir9eZC/hqGmbJKU+
yHO3AotWktPS6qmbZTieaeS5lao/iHqtvQIrmskKpwB0fw/DKtj3fe7IuJx6MJBIkWXPKQoaGYME
QHS2r+q3g2Wb7LpkKJnU8NR3eG0dMr7ox2kwNGAvJq8d3JDe34d6dR8SXtrlyyTq1xLIjTyLbiRN
aOwkuq6RzIOHNEXJjiJz5UnQABNVczQ2qop/XcyZ08lwBVhOiTtCXkR0V3m06Qc7odrPN4pZwRjF
ByjG+j2T03utfrHKt0oT6AtFB7Xb+WqJU3blK1Q7jEiK4tUDkjnw47QngZ5Plx6Lod6YBkTvHyJ1
sS/uJGI3Sn3TWNHG9G5T00OfRQg2GTHsrRps1bl0Wxu3vXmvgssWNFxO+WMf3TfRXa14MzcR87V2
3df6ZVkfamFXTUscBV59X7HRZy8Ca40sSSGBkWKO1ylZx/61AJSEo9dXpn8ztsvA28hA4vW0tAVW
YHAle4ajSluvP426tDXE6rEhBjcUaV8BTNxrxD76YDUjsSIGWVTWU2yc4kZMVzNIbSS0GTyZKqL/
lnq45pn2o2quPaHdxFJxNYYJtulo7fPeXSi4342JTctYeA5+oVVODGJDpkJmBsuBPnhBWJEd10fZ
IpGFelgukPlUFB6cT0hMmdn7mwzIJg+fF6UbcwibhSy9TcQrdeAR2BRyw7di+xSPimBTMSzG2VSD
s6Dkv/bxE0jKTVUGr2LnBoZ5FcOrh3S2Qhxh011WRjJC1Aq45DruDB6IjS+JDwYDXaPIHpsQOgg0
+3WTFHuMK+8IVA6+ZjyV9F2ZUBh8PNXxPeHvVWy/x0i+VKGcNoJb581uSl5ytiwZ4wh/ire99YQZ
BQwPKF//qbHAinUGAEXTiauSoQXRWvV4Qk9PRGSgHsxEEAAAS26g3n94Tf+m9J1rko/z5PlNB95K
VS0GpWhnzz6K5mCEJg4K0TabcFlyGh4R1IBsDRivkmSH5frr48nn2g9FBK6mqYyfdBkT5/lcKObG
kbRJxHbp6+ucMo1YA+SKx5LYJsg0c5cqU7mXPEEplDEaDbju03RgSwputtcckCURmQWiVewqLC0x
ThpQxzgEkQqFCNQSy/yGvHZeRM8/GTnNTO0DLC2eM+lkMWorvwXQK8NIael2jNF/dgb/26XBn+m/
85D5nweai+c5P7gtvpiuz3/g77IAKxsbI5YjrHUcDH+XBcQHM12nrGb6rprzLfirKtAYd5Kqzf+c
+To+BFb4f6sCFhgzSMTJaLoZyfybqgDL76/Pyn/Q/EgjqdfFs/qej7uOUahkul4+s7PeoL9ayPFu
JNXOBas5rdVn7cUT7oR41UabpNrQBs+aNV/x1Ens4aKn+9EU25wWtRfYVpkQ/rcW12l0DRCzdLVL
eFbReIre2Y4ViV3rzijdmqxtlO/ygXd4U9JT7rNdQ9+K/vNShwsZrwx90wnQXGnMCOuQZKY+cLXw
aOZLC1iHJRgLE1DDK5TgUtBmUnQLbaEj2Mn2KAsMvhemE9ESKUBOgJwyHN20qxv5DsVYwXQAwHnt
yMthQ++9HOwhfZDKLThEgBIkLFbRSaKJhBVbZnfog/fwfsyew4BR0GK6V591362HRbjTdXYbBIrb
hM/VwqIgOwtexzNPcPbSEXHWuezxkwtrl10bhO5qtkLbE/8kgB9hwX7BNJbM9DRXfo5v6WZOiwHA
RQGMyBGuqBiiRef6J/8d05N/UlapKxBYDww8cGrBxUyGsQwIhr+3DjF/emchmr4kkoS+Vr2zQDId
CQAto2UKneoRVBchywv1Ut0w29pat8iptBNN7n3bgy5bWEcD/Y/5SH+UxLrswnflu+RG/wEVp6CU
kBd5aBeX4xE9FKgsisNsHf//5J3JcuNItm1/5dmbowx9M3gTAAR7iRIZ6iawUAcQfQ8CX38XIjNv
SEylaPVqWJaVlmalCDnpcLgfP2eftfO5UN2odMYJM3BgQQCTA8mFjevdCyQP8u0Tfsjp0mWfgX1y
Jfzboml+OSlPWB1iD1XCOzsIyeFIiGFF5gpMmfVsedLBiB16jH76uSNSS+GIctoblZUp8byMKz2A
ZPNidLt6a6RbNQ1ciXSiH1ZwHekbpKyUuO0b7F9wQqNMV5/dXkEmOs7qG2ONLB34tWau2lUAMI+F
rKwVqB4gvm3zvb+qlqBoX8EzYA71iFtNMCGlnLjxqF1XMJ5FfENvRnV9uk2oDKRLLKL7zZVkeKFG
JLOqlOs4eFUG0nmRRiR1hWpkURkT16ha1NJuYnBc99CVaSBNfoana9pQHRxaTzIeoOL2RDauqDnz
JVDjPxKeTITeP8pfyh70oMwtUllqQG1OR+ogLBAwFqfxMcGr28DajOD7MYdLW6hPFo2N/gLfSbJt
WyPaszgFuDR7GQpe5h6pIBvdiyjI1KK3rLSs3OeEsYlPosOVM6csn6DReEdxVcyIORq46pgXgvc6
SKdb4hQxfZSiLXDq6lmmRmHSRWr7qO/NeUxP2W0ozcJm56NJiCzAcDi/oPqmzCPO8XLBd1DCpkd4
SyUvuh+MJS+MaK1yhPpUKF+K92DYVZh6Asi9ppBDcSs4zVlJyXPIIwgKmkCw5b4xN7ydrJPdmxjs
y9zzM4eiK326hjUrDaQNh8EHsTHEnnowuleRYoKkPqXCqymAicARTwLx/qBAA4uLp0G4aYZFrVOc
lh/pAGNCDPrm3kdFukmMx37y6Rw2JD9o5AtFdiVQ/wuxsmzNj+bitTTPWF7lBl+7bUTaB+qRBCRp
0tYniNul9ZFGiIHSZ1ccnT5cK5rbXfEnNOmxsvbkaAnNx6mZQsOW/ClVIo+WIHpy5hRipVGDnH6w
YCwmg6dcc0EIh6tS9RpjLjTblioj+eOfw8rPr0Z/dWT1qLrohZtKlu2T8DTwzszk/O5kLE1ajKeM
bqiSIPNnVbmd7h/XFpIEBqM9onrsZ6p+oC3geFCVebAA6NdEbtVuVWUrmNvRmHeleyeENn6sJ4qB
mAU8nyJbdkuVOP11pPfZzHY1RHfcy5tVBcgM3mIW22K115WFfNrcAXcGdoyYwK3VH+l1g6GotKb5
MUkoZq20Hz6fLyffv6GahTsdpFoxcrBJGxHDPII2oygVg3e8C+L7kEYPad/OahBUOKart7gQhwN4
wbe2vsoMlReLLLM0x8u+lUUs1G1LdMkRpXulXzRvbbPnykSWG6I4BOhbPmaymsoM+/w64HpMF3E8
C6nV9sk1lR/FO0kL4y5wfsCUp8eG1ujU8iBLzo7FwUhmpKXtVuXxuoFM5+dNQapbPmjiT1N2aq8N
AFtvJpQX3RUj48bHW/+eFjYpWEXxLq6XRTpr8ZtAg1DN1Gtjnh9AZSjjlsy9atnSyrQfOTfxaB1V
nNvmGPXR1UulAPnNce4LeFpHHqUMkT7UQN0iCuZJTha6lLxs3fCQG+AzoVE12fg/WIYQzjgoh2qN
bZzQLsLTHNvktaZUj7Vyrejg7h/iZ3VwfbBgEDx3+X38nEWucegaVyzuBeElBYknsi+Uw60mLOmU
dksYA8JcOM57NnsDxK7nT8bxTg9B2HITZorbTejVvhN1S62+jnICXy+oSem5/PmyYKtDwLSoCRsE
f6FTcznC2U+JicfnArp952Yvce5CHnslah0jGH8/OhCLtE9QTExtE3xxL83UbKS7Hk4h0hl+h7Qq
FyJWH2golOiPDq7/hjgXVeV3ce7ircqOWfDPYe6vv/9HmGth6I5Q25qc4A1VItv1V5hr/gu4Nupt
hPFgl7GBI9H7V5yLQ7wETNYECGXACppuar/jXOSmpPhF7ia019DU82+ANPCwOYtzkQhaxNpTFxQX
Q2QFZ9kvoY+D0E9ZaKK/a06ZuEmTpHR7tFGRmGyCXpoMtEExqPUIjk0ctRulK1VqGGRbmqyPHdpU
VMo5IWFNsmryu6TBF7zJ63va/JfHLhWdfMTmFJ2OZAIqGOJgJibpE4bp4VVSDZAezAzqvQoNQ8rE
93gsD2jQPD3NMd1gp0yL/fHYuyYoD3jc6eqopSt5jGbKqXiI/BcN1/Cofva1cK4em9kE64vYaUZU
JXJl3VfDYzPEKFUiQtTyNSswgUnwrm/C0MEReiak70fwbj6yl1Qa7hVQUCkSua6LZhWAuMx4JqLQ
9HQ7xbrluFZj4r1a3lT4B1QgZye3i45SmyI8+jFJvb53s5QdtWlWBQxLHfFGOxyaQEONYb2MeeLW
ylPfQ0oo4rUVilTe7/TSuKtBixQW5eJuhnz/pDRrse86ekgsaTY271bY7Aea/QBdZtXcQgKGz2Rd
vJtiT3WnTX+IcmzdS6V4O5YkInBkOQSpAvzUx8bXJ1+ktyKqEkRCpCWrlTEM5XVtwdlsTYrtVEUL
IZ7XIkzEoSznx15WZqHVRY6AQKs0LZp9y0VjgEYbg+mL9suh70E7Zy6SsGUipTfVGD6qtAvaID6w
WEGFaKW3epC9Qgq81mupXbbGBFGoT89KmrtSLFvLsgrKm6l7eS4K6s0Ear9VrGS0xVoIbv0SeqFe
+sY2DXG/bscEXdpQto5UkePrRQvrayOmPmrAAvSj4j0catQGkeyBEbkyU3Ulmjgk52KZ28MwbjTh
7Zg2j4kevahTsSiSCN/CMoc7oiDfO9b5TVwhFivwKaqOiLAyYrGj1JwoU6XWXsqa7jawKPYkXYp6
kmirI1hQ9PbWMBJPHHIizcSVS2SFBCRgwKbY265KcSuJhK49TBWrprLeOnFRISG4nzopU/zHS5h5
fWAtAv1OC0xnaH/AfrgLUhxiuYVpZg2VrcB690E2IOYWdEToOr7aHbeTYU/Xr6hkW3mkmpeXHoYN
3J+mc5P4AK5yTw2oJDNYATqQCgltS2aPBpBuESMUEb2ecnSPXT5FtYVesNqHVTFiOCQFV6rxkI9w
pfGQhckyR1DH2sOjkmw3qd9ZKdJ5QO17smUqFO5mPtwX2iYDrmpFN0JLoW4oZdtKfR2bYJETTEiU
G+0Rqvwp4qpKxemkw+YZ6gWsELfs3i2wjKUFdjHTuZxKOzj0LraC3vH4oxKQ10mVG0cxsj4DIgM+
D7VYuw0/QC+yRhx5DfvsYMiNW/Xdg6X0K4W22xKqaYG7Q3HM8TgBc0cbW0p+MEbgpByphdNWe1wN
ivUuK+ZTaChLI+N6hEY3OxbrXkFCWdTQOpqpdytFLtJZuObaWgt9kh0wxeejTJ7amh3b1oo+3mgp
EavcPktZuUPVA+A5Xp1OaPmkacXwG+Y1wa8ac/aLJRlQa8h+hNGbJfQLE/trN8qwT2+4fTCd/n0f
vCnWQSULgFORH5rOBImOeZBxx+XaD4kQ8G6a6EW5lcynPDKi8jeTjklZ5OqNjYxVKOsTt+oxgjEK
BHSGXkhdS2Gx88m8OBKCxIIqcC3uOwtCx8ASuMefh1tg4R/6vvqRZAYgENGy7gQJRW4oqzW3ebJ2
YtLvwJenLDjx2SS5NxrytZyjH+r9ZZt2+D1hZox7cZNAAanyWsLRo6NdGzCqk8jG7ARuUxkJzKIx
DK7wgXFx/AJX3CCKTRsDBkRe1ajNsPrpQfsaDdbGldLhIN2cwPAgIGZ32xVKxy4EbZcLMM9eiXDC
wie1Fd4tIwdGWekzFdPIJ2Vkp6zC8NBZ0JjwjVILrYcIIs+rZrg2JNqiwwyieCtEbiIKcxJ/nZNl
ZHWy2l81NLAVYjRPdMwI8C1XA4xzVHrB3MQcEtoJq7cO7m1VkZM4gV6eqVb0REH8MVGFa+movDZo
F6t+bHYDPeyZacWwc9JFpFIORamz1s2TW+SSTqogLzDSAv7Jztraucrf8ItlYkEtGnqclM0Yxxru
I4pIYUShG54EQwRd6dhh6kXOIqBiJUrF4xF2CcqjdUWmNW99SjDNWxiuS794OBV4gorPRopTmGCs
/fh4yFAUcPx2jzlxCIG4vk+O446X/ClNKe1g1wLHW8H/ZtY10LaN4FFOoMgYaOe5NFEYE9Sqecik
amkoQJzgqetR4ImC8tIUCBfDCLz2yaIvd+hV2J0DZ30+vuVVKXnDiVxKbHTqTdkLe3E4PSTT3bhC
WC4e612X1KdbLRCj51IoMDBIT9JK6g1/mRTjM8t32cUtP+dhHesoc0I4oG0foQqouZg89PS9eMKU
gj7xoUEmPOl8BNQXpPLZCnyEhDCWOvSvOTL1pqT8FAX47qjmaa8W1VWvyX7hJKOEsbOUBbsmH48/
DQtqKZ2I3HQy7ry/Qsn/hrCZMPe7sNk+Jsk/20JOzVvT3//fsHnyabZk0HO0flPl/R02GwTSomX+
0u/8snj837BZ+xedVZOTBzVl4mediPp32Ax/DgiGzt/F6YNs878TNk8Wk59KKYTNVMmpQVO8tuig
mSofH5qvmjbtT5F+RN2gRL2bBCX+DQ2JsrYpcXuHOOaPRDX9U1ag/45O2XVZDIN9Oo2Do1uNR2uj
4lZ+m0Jbw4eIkrzumoJ5b/Vi4Z6iAKT9OCwIj/B9QKQ0WsCzEnGbW/KrUpiIsXX1WQDW5dQCIdsx
xLcxU7Kfmo4Hw8bi1zZ+E2DDYRGAqLQsxu0eg78HLSmuuqkeXft428GRb/3mtchHzK7SF3k8borM
OeUdsenCp8UyLBAycs8/XVmCDJV+CjwnZnnp8OoEfbvs9P4upONhoLhc5FguAta1snxZNZKtanC5
fUq/E4ssrLq5Lj0G3ZhibWHgGHV8KksySUVDzACrgkRNwZ8byjyZZ5PwPjq0Gh6HY7fQdapVRenL
JIW0g3zkMwqd8BAmiUdbCqQb4r804GWUG2J2P3vBKRZ0uHb8OaDcU3Pu3Oq+C8gzCUWXL9UE3Yki
kC0flIegXoo00JhkY0p1r/GfhMb+pHxOkyXJePqO5qcQt2tJjbbI6NJe6DhrmlsZjbSKTlQJpZ+J
dT+mN1F0gFOtt8prSY5D5NYdjDMRBtZQx7cn0F8UsbQeUXuGSRfblpfIxJ9ilgL91Ob6oDujuk3F
bYxVntFwX5cWCGNxoKdKhwYdoBYd8tVWFpDRzcZkC8PToTZpRrUzauQo7hsfPvfdENPE8i5LcMHI
4vzszEVcPgXdxuzu6KXp5GWXUw4e2J1vVXmttwef+DYo3JQ+XvjTVIcJgYba06KHXJ8VBBd5/xiz
ndekX3KFrH3j1T2jpxu8EB5qEtGC5iVkPoTyujyBdnNiaVOW15a6PeGg7GOnVGGcNoRzuqC6ZHts
KPVrNqxpOEzo4J3EOjTiTZponooqx6cou5NFL+BWMdyqsNN1YyMzbxoliYOh7mXlSuR0Pd1acUAW
uUOMujLK7qbqzNRTT4i+IOD6SzW9FeNI3VGjJ2Cu5kPy6LPQgpRkuYpfX8zdthR3FPpcK2C9xR32
e2+aUHlCUWebU4LNIU6DU2Z7pB+CXd7q8m6XDXK+yHzIOsZyJL8ZqKTkoH1rwVxXX4XAICKTCEhf
jgmJKXrGups6nMHoe+38Vw3cq/JEoIcD7JRmahBn9iRmMY4pMmNG1GvE9QxzY87iraTdS+YdXUrk
o083Te//kCXxKq7gWkcTqb+gJacI6LsI9eG1FOlKugrl9RgSyoe81toVOFi3DZD+h+o1DHq7AUEX
nUzysbmDOewMq4LBv8nkwNFNPlLSX8nH24b0WQ5yRY/plTkSD0YD6JOmF6bE+i0K8+fc9908BPSu
xsh1aeSKLGTugRZDGVCseVMXpMRxYpCJ14dnS+83LZPZiVK+QKLd1FqwbpJ2pkiLUqSwpLWc8sjm
GmTOIzMwthDYTjWGJuwk/BIQdfShCOtI1LiL0v/kN6RPuR9YSAgTAy1K+zYotSvoEcnPhcTrAmyc
sP/kkfeYVambKuE8MtWZZErbFIsKs3sfjdMCtpOapvEcaK6xJV56TehjqKu3UrhtLLhx5mI4XleV
kwSoyCfjBrwXoBlOTEpZ4sVAY39aJfkh7l9748ewEdyu6UlTLgv1HuV4YQJr7/fRZNLRbnvBkzJk
oGw0J0QQ3tFfJ9ms7ki76a8xnm4nJk207ktuESkeOyMCm5mZHA3IfpltZD9T6ZDrTxgo5ZhGGLwV
tE+ICcogEOvEdETHRSy6OYWlgqpbPNzr1T1ZBXvQEN8Zs7h4TaNDFiMVvGkLEqU07x2hkSXFswwv
bqyfTpL+bKn6ihx9MMcoVOMZpnA6m0j0KkGkC8gsq6Wv1GTr6e2Qd730c6BuWep4quKJM2Wuh4r2
K+oACfefn6m5Kgf5OhuvWvMxHZ/wjZDy6zF4LQWS6OO8p30+/5k0K0kuCcevR/YWeRKWZ4kXWT9V
LlkgGR38ZnprXeGS5Qfzrk+oOemnmx7TTppebS2T7n4lDPJdTMFHl9tlWlLpO5VOZVpeSmJHiJdB
pKMzfsjoLyG/iuGjh7UlLW90Am4T87SuVYwK2RYwX/7vCOXIN6qTnvObSn/OnpfDzv0/t2/BMc/q
OE/TNnsjfMuaIy0zr//v/yIZ+OsX/Vnxp+sYHB6dypPgDnv13xV/FSEglJ+JxGiC+zH4yV+pUO1f
CLYxUKS3mIgQ3crvmA4fcJP0KK3vBj+lIf7fienOaQu0a6PiRVZg0F+NGFA5C+kg9fpSL4SsufbH
BILSxVXPelHipUaVTTqEwprcGqckeQ4JfdPdhwn8QpwzaSw/hpTT+IDBiQL4FBCprDN1ThBHfi0P
OouxRkJMcHHMuIDRDDKzUBkm46soxI5GF6ks4HtJwHRSFlzBTvLNkMbLjsQTFMORtyseteX3n+0X
Cf+Dcmj6bCYBLw1XwBBwgjwTzQeNYUY0b7AHD0huHCPJN+GAH1hDe5HclNBl4tHVK19OXaVvkxeV
JpJaMKR78tjyLWKscW36InnRUhZoVobwRW5Rq9B7R+kh8g39VhHHQ1WrRrf0UZG+dMeK8u8oi/0d
ViW9p44gakeli9MFfRz9o8bZlA0tid5MybsfJaiQtTWEZYuJS1ltdKOX/LnfpfSV1ieD5ESk+OZt
2xCHAB88oVE86s0lVP1ZLp1ZUoDGy3wltK7cTM5WELdSC36IgeZAfxaaO0xpvn8MvAVnK2T6/fAC
qRdMjfbT+B8uHWYjZpIR8ftbCl/JvSX+zJU7sX/9fpTpU35+1sokoYG7oii8kubZOlQSPwCpqmq0
WZJ625WwaMv990N89a4ZfANYotB6TOWcygSTnmxlSbnuQfOy/WlJu9ZiTof8tbpJvUtcJvnvz4VK
iqqjQ5uw/qzhz/PWmxRz1JHV+yA6uiN5snMIXf53tO9/ZPYqdlez1n3/sR8W6++/51Q8+TyVnwY+
B2yF/dDFAbZAzjDHWdJFC7IcvMj+fpDzVoRfL+eHr/frrvpxWbTADhEYaqByyMvaz8Q4lF4f+/90
HG7XH5efnmg9Xh2MY26Dq2BFznYDU93N5pcwa19PG34BElAntvaz3SbRWp1GIwYy7O1ov/Bs/tTg
/SNhcHri5w+Gpg16KcTJ/sM8G0E6tZBMRkagQ9wlFnI2gRs5hfv9kznTkP2xa34Y5UxZHhl6pPYa
o6zplnE2VxdOjOm8/PZbnD0QHyNxVJ78/nATeb5r7lQnmBWzwhHck+N7V0dq8OQC/rMvhTrv4yrg
smhlg8Wg5PE9ene81aXWqfPWkb/N29k+pyKyJ13CEJr9QIrAJUXn4R7hRt7o9l62tramR/D6R7T2
j2tiqsR+O51n2zfG8UJ9nBYFvoZOab8k9mqROIB0LszgV8v74+KbHuuH9zUzjn3eTONQaULvobrv
vmNe+DKXFvi0ND+MYWq5jxKYMaoXccUNdpGtRe/npSd16ZtMP/8wiqD/9U0GpI005DvZAo+Z79fb
V2cFzXq/39Wz3dtPh8HEilBzXO9hCS/E3tnOe+LcfD/MhXf1vC2wEHMakaeHch3Yjf3Y2pe2nK9j
qN/fwzrbDcpTYQzS9OIMzvXSmt1iMsdIo7PT3bk5g/HgPL/s9vPbXeyo9ur15m7rvm5fb0gHuaQT
nfWlD3Th4U3yg48PTwmaWC90Pg9v2ds8sZ0LccSF3em8T82UwyNIOn5/bs93l375pcd1tkUoRS9L
g8ov397ezt4vHNuXPvnZRhDotRlG0/nzxAdvL6znS5/87O2Xhrwn3csvf3h7myEV/n4ZK9MX/+Zk
Owc0R2nY9hp9I2zPktvPkdvZMa8mPYEc1XuEjPaGdKy9j+31/VXivLa2ZpNidJ80+/UmWuXu95/n
0lSe7RApyAcxlPk4jTuf3194Zy+t4LOdIVUEM5GmqcTsap47u97F4vnC45K+n1DznOqZxMafh7jE
Gb7cBvausX9yn3AMIobvJ0uaXrl/fnj0K31+JRG4S2zbvx6eYqf23Vtiv+x2s0tL8MKWap4zOau8
w5/518StTh69urY1gxbpmvZ+thguTOD3690Ulc/fyYh1AeHI9JBW4ElsaQ4+8ftp+/uF5dPl9Bfm
+MMpVBtxS1cYI6C+dgcvv7AbfD1biLBoOZSpIJln3wCvsFRP/IqNcn9yUTts8Pzd+4tuVfAiUVe9
//7rfLmqIfICc1M0WlHOdh/BVwazLumJT0nCXat3aM8xz+7sP/V5/xjvfBkifBjnbCNKjRgJTME4
cWUXBxBFFXSge2hCuIo0l0jOXyQ3TK6VKtE8gDgwdp9XgSYHx1qqGxr9lzixerU3eNoVhbN5euFp
fTV7E6GUeyXYRtIWnwdSFGzCLJOBaJO0yXLbwZJs8aUXdXoRz19UFaQixgoTlvr8GRW1n8XxMGhc
GdQ5/p5OsOpWsYemHEnp98vhlwLvu7HOnhO4glL2O8ZC9k3IOL2sxmRR6Ka2ZR8kO3egMtmP+91m
Wo/398WimFnOYG/ekVHb+cycGUvBIwl+YRK+Wj8f52B68T+8dnpcyINy4nORinJ2Km0VK+Pw+v2X
vzTG2dMs5F4o42mMdob2yb7fbVYXN8OvNngVGaaokb0HVXw2v6ZWBEdfZwyUDA6WutfBNl1KO0Iy
R2btBK61+f5LfXnR+Dji2cx1Sp4PQjcipNJpa3HaO4p48qsp0Z5vh0+lZ156+6Yd6u9L6PdXPJtG
X5axeB4ZMH5X3Oy6fqcxcYtZyG0z1z0qkMPt999Q/uLYh0eJiwcEDP6dGrs/ro1ixCQ776CSaNfk
2a2Xw/Uheh98+4Qe2fOXJSKsELjuaHjzzVxa8ZN+0SGu8sSn+tKF9atTlXwc93yazSR0tWdhgnWM
sqhuKCAZNrjGbbFQycJk83CL7btrzr7/6l9lY5houtTIKigqmeTPX50SCYKkQGLJrvQtrTI0FRmc
rlB8LoRWXy2jSTw85Ujkaa+bFvaHFzAqQxKcPkXWZkMTyfy0NLx8nvwsd/TwXhrrizP201hnh1JQ
BLFmYmjGHMaoC51if7zRtiDkltnKt4/XKOgFrH4vTab894U71QRo9ddBm0rnR29an8rOShSO9kWw
ENn96sf0QZkjRD4ou0ujKV+8JpgJGjgrT1xt8fzGEgh6nuQ+o9FvYt8pNjohLp32cm7vbndvby/d
dPnc3T/+3N+sF/yJ1wtL54tQ6dP4Zw9UCChODALjg921c/vaviX6u585C6L074f6Yl/91eIqEWRM
X/hskepleWpw7mSkk62ufKpkdrK1lrmnHb4f6Ivj+NNA0wP+sEb9TD2GVoG12ugpC/IDoDYKu75w
5n/9JtCx+9fXmR7sh1HAzjch1i/Tg3u6vjU3iX216O1LackvN5KpMfivYc6fz9jFp15g1rANsr3D
7sht6qfz3l44WKUvX7YP45y9bNGHr/NAOgLs2qLnGuAswnl6//+Rjfr0hM62asWvuaRVzB2wgx1Y
H9NF7WljQfT9QvjqRPg4d2dn3tCFlY5MgDNvDq9gzUH3Hw5wfsaVsdJ2JQN0XvBD3vm3l4pgl77B
2TGiTNbAYv1rkQUcIqv4/vsZuvCqnOek46QTrGp6EI0nMksWmdwKyP33g0xL5ywS+Pi0zbMXXzHN
I+kNBnlO7P3d97/7wgSZZ++6FIoVSZ9fTwAgg0e3/3/4YpwfByNu3Ui1eQGFhWE/l07MLLUgw5bx
crbfB/fpJczTr+vCd/N19sobvl7GcAnI1c6iZePK83JmLTR7cGh4dDI3cs1lsagfjR/KFkqiIznT
woZSN0fOPZOW30/wl+fD733hHPA1BEMlD9MED46/K9bjbfsgiN73Y3yVfP+0Qqan/GEvbehbO+Ep
SPzCNpdPvdfoMuxgGzv3m9lqIBsZApe6cB5d+mZnu0Pf+2o/HPlmFG2X7WPHFJqX7Osubd+TkuDj
N6PCHObcd7mDbooH46p0kzV5D6eZceV1xAsx9xfl/M/F2rMzaYxwZz2WgH6nBomNcFs9M6d5ZDeL
2kvn1VJVOAmH+9TF1la5Dn90W2RlF57l37cU7tyKBBVBNhUFl7CzbxxS0W9PBBSSZ7TOMx0BNhkM
53H/U78+rU4OPSTu0aXj5cK4fw8vPo97toaOQ2/qPh8H6454jvCbf55AtHODyxxm23KJnlCnLW6+
H/eLQu/ncc+WURPoMYc3495Z9hP5ukXg3cQzPARdYWa64/zW94SleXXzItpXq/33g1+a67PVNWq1
ZrXT2KN3WyzeIjKE/qXnOa2Zz7vR5+93dgTVTRaGmcEYA7k0xL9Us2tKfoJTurS862i2LjzJXxe1
b0Y8z9v0nT6o3fSt5Hk879wlelDSoOr8ac1nOAjOQ7PYGvYDjW/OleY+roKl6G2Ap3jR/IUGb/dS
4HruWfZLY4F0EdE1vC4MDKYp+rA9mWKmxGbaaw69aPTHZbvqehjAbnim22EMM4yu1C+r6Vq7Mx8C
sKLOn9eE/w6BPufXP6u66GtN3rp/bmulQfQvfb4k/wsvWKRShqogudc4639bo4An1EUcn5DGq9DZ
Pki5MCwxuW1MlnuqYrAd/Zbno33SsJZEHCYCd/m3rFHIpXx+UaayPu2CuNRPZBlDPV+2aZvLILdb
0TGMgUYvZEknofWa48Zw2x5II6JelWJH9jqkgK+C2SR7P/TOuE+6fSXeNeJdGtUA+vE5tf3RFUGj
KMf3CXllghcAaXnUPI0OEfEJD86YftSZ4vZX/RWdaXLrktzYB9q+0rcQFQRMX2PXOr1KtGV3O0X5
2YoPIBv7ftlF14Y2k7KnNllqvjtBFMrZGN9K0k4fZ6fhThpk29giecZ2r4KgJriyQrvOHPJFG7wD
/6jyJVh15WckvvTyAxTIULqVT/OoN7bF6a4y5kWBv8HolUFKlxWgZBuBLDR788ZU76F1D9ZGE131
p2iuCw+Ld+S7tDSuionKSOJmOF75mYfvC4cVqin7pGJmPvPFbXGcCcmNpF/74fJY0jawKI6H8Hiv
Kru8ciW6SLPDEeskZMdP+kstS05R3R7DehZF+7B/4riCU3tt5gBx9czW8ydlalyMViruEdG+VXCt
cKWrYiFd6f386EjpIk5wR8Xx3KGtQBA2gu6W0vt4E6DYH5ycbnhE1IbdPvLfHDE6ALKr8B5aNbp2
eN4WivcMVKdt3QYmPb82VmdI0/G4B7kXrOTe6dZzgDZRsTpU2Dvx06X/GBH0TZzRdQDHX5rRDGDQ
Tons+7g7Cos095iWHnoZfp3cm5i51DZovVibS/2xaNAuL6tnjZ8srSstsIWZ/8rI9VsQu+NzKNP2
YBvz4HFtwSnw581x65s2pDV6vNTUERDI3019rwfpZ70T5uomfm1flZL1kCgIYpGOL/yFaq7ozipl
R19XNwZXtyt5Y71nJ7eqbXwwmreYHgz4ntBfLCgwIjQYBSoM7czVVu92VvyiBUuszCX4MbRFNDe+
5JStPf6w6Al9lH7oiLz3JCSfc9kpZGul81b4Ca3FBx4tLNEemgDeqkxf5NJwWKhul21aKCgwxhAj
0tL8FLwYb/R+l6+qBinICcAJi7sxuInDOVJjuq5BN1SOtG2uoHKDoQPthXvC8TW8bQ+ql15rqJp8
13iUFzqWW51gN71tAGqw9r1mFw/hJp8pS2WHCW1Fklt6TOANwfYJPfkKArxYr2XfSa8rzGUceR2R
5b1Wt8jZNboxaaHkImE6qORHHI3m40zYwewQXoVdu6Bbsbf924ADpfBA4g12TNXvR/qoLtgUDGNW
8tixUiVrCblIhDzt6LAi9+Y6viaisrpFW8zSZ4A20gsdpBLmLoKNJHvi6NI0r9jDsgJTS2vsI1Eg
yyz0wm528t+FaEZdBroQ/O6JU3TD9B4LF660WK769AEIPw2SyUJ2hRRYSs7eJHLXOmS3R/AX/L+9
S5u+nemeKLsWbRty5cLXbq+bUYQWsYE/hcswT8jA5uG0Ess9Eeiw7u/xAAFHYW3+zJv8NxyYxuRu
982B+fP1raq/PTN//Ya/etrQbKLdpFvMUmknni6bfxya5r9wF0PpBh4COydqEASuv/XP/EkJuTTN
ZqqpTuWh34cmHqSk2VGsTqVJ499ycTrLDCCFkyZGK3o4mYsLauzPgZVRCqJYNk0NzPC4Tk3aExSU
ksf4wh1WO7vq/RpHpiqgEx+Qjf9Vb/8QwKmBPvSBROd3axytWa4o90Fn6eCJBhrZ+g67l+TlqDTg
JNrOBa7s1RGLeWoFbwd6/8GsQbv0ii69jmLe+aO/1aGMme1DBCwmgSjtF91MrfwfsWW9jYbmVTii
hIJBO37hDcecHj25uvF92mRNhNRi9GACvomHztPaeKv3KryscROVwM2PyRMdRdu2kinA0pM/pmXt
1WJoub0czpTKv6oyZZ8IbA6WtGir2jsN2CtkOELkYw/IR3jGXES4YJp6dtH42wSeXerUaji2RFK1
A+AYxtXVsbtvM9EVy0NX3BrAnD6s6N0fsf5HXvqU4fhwA/hzuIlgwtKctN+f10VcJ6Xe6aALCuCc
NKFk9SUV2dcr4vcIZyF9dVLrMswYITq9ngDldonkFnSSNJ1LSd79/ut8NRhMYSoKBKhQtKeff1h+
VRSD9TBZfkOziVIavbSlJN6ERe/l2Ct9P5Y8zc353H0cbJrbD4MFshDg6sZgvfPgHUitpvPbwEb1
dXJmqz3Hy+xVsV8vZMO/epGB3Cu0RbApaJMj3MdBs0waezomasgYw1sRqnsKAKuigPn+/bf7ahy6
L9iZ8H/T2Lk+j6NFo9p2YkcLLLXlCOraJr7k68pe9rcZhDJLOYb0Bf28XB4+D9KJQhqUMRykocKk
7VRYk2NOs8wba1tN9A8zwfEAtripCrNctm4KAVwiwF/a1wjaV0qYVuukNgCdNJX/kLT0+MgpZlJ+
moMXFMfAprN7EfuNDzUwbzxcGaCJTJ5jQcpVnoSmXf8Peee15Lx1pdEnOirgIN8SYE7Nzt03qI7I
OePJ5n5ebBYVbOm3LZVuPVVyuSxZP7tJ8IS9v72WEtySArqLpNinV2NZa7ZA6mPMrjm2DeHaDjgw
2zpaTo5iK+SbmZAaCBeWOiaPuPFeKVoy3Q/dxLJQTTW+FbvdWLxOEyKePHw2rsdNp34zByxDnbIx
pmRD3GQLWDhggku9H8IWAVzQv0YBcvdY2WNxeNOZ5TVbOFxjwxQit6ulHK2N3nWHBESyJrsLPuRF
oDnbgEnZWgmXlaiATijVivAc76VRmJzWYrlQq/6zCMaDmXESTeaQaFOgMZLWHrUWOAOaJ6eITqVS
ubqv3FVGfQmy8aPshOmmVWq78wRIIQ4y6LszZ+pmNqHvWIAvMw2VumEemqb+9C3/KRtNQDxp8sig
f7WrhU0qjWkOF3QN0q7h1U8hVletvxtTprmcwrizunyfVfFtHIMrGxipNMV9LNtFURvnzoQlG0/P
0LHFTq3L0C2n7D4NrGo5KuVtjxCDM7BovSH4DmZjJcxXYTI2EgbRgzA7sStj/bYcZsb+it7ymAi9
bfV0qV4hCQ1gE162ZpZZM6p9lMQZh2j9zh99gIVaqu67QX3l28dhc9bBxwfwWOw2aLwopcuMTws/
HxuT9jS36bp1hqXSdIeyglAsTahiTJW6CDfdXtFuOsAWN7Ko4w0DQkdlMItFo+lHa8pRyhb5IdCH
niOt8tgU4dps4ndz5q5I430jS2fbD4BPwuaUDgpKnF5n1rAW2O7aS67CZoRuuqwSv3YTX/N6TG2z
UX9TL0zcVJXfIgkvauY/B2h1mNb1F3kdMWoEWLBRlZ2mlILpGWPbTfGrIZoTQa5DAbDzOmsYK8FW
V4eHXOH23H7BsvLKROcerb8YU3kS6fAc8hT5cEC6CYuRLzlil529i011WQXdMZPWpm78yevl2IL1
Nu6SbD4oYkSE1agPQxvet2NNp61pPNTSEEPiZVnPgGZ8ztoTQ1nWgWjhS2GInajs6/hn84ECY5Mj
fQhqu1rlc3g/2FwZTamvqI4y5Rvr5671tYWWODei0iA35Ye8TZ0Vc6ZcT/AtuxaCwrAQTzWzL3wB
GZWHAoUSJjcyRnHD4hZh9iYa4w3D3YsIi0VgjooXWNkpsdNpf1Urhr1yjIR4Srtg7yCBZFJuFXfR
eprU79iRZy2eH5KWuxgR3JskBWFD7+oeM8t9XHQPTFh5aalxPBm4TQZW8y07ZZdXDLgLfV0DME1H
bTmOzKsqk7mQprjF79hB1OECNIplXSuvZd0wK1rlD/VA+bkbG8r4iZFtIO+8jqN6VJI58WI4JuXU
K+4oDDp+irINjBn8RcgS1yunvpQvYae/96BYCTx5psbgPTOulRBHWAtu3vf7WjUoRFK7EB2Uyq6X
LIyJ6hHLFAtf06DgRlfxUfuutzYDq8W574wPf6iRgw6hsg7bMvWCQN0OYGjHsm32fFzc9wzuNNM8
tWuhxspias1gXfL3G+Z4IYXk30YG3SdSL0M9gVBKDkkxHPMuNBazabK+Rwzmy/Kj8udTFvX7qdDW
acuXKG3gU+k9xNYoMm7qIdlxcGpWw6DnB0g2fM5j+2UZTbrAxbnroDhQOVoCK1kavtiZEtR5VJYr
f8gfct9GhDtq6EST5yx/8tH9LaBSuBmXqZTJ/obB5rZtPzVOi63qv/fRA3wcuD0PQT0AQYRf1CeD
ulAT5ahNOfPI55xb3xhJ6O3DMikAfJnDfsze8yrbxkF/Slp7meSUQTpQCHpfrQqd9zYf17kWbdMe
cOlkQwEEHGSUIAKqG8Yqj3mLKnra9HnzGAyVZ472fYqDso+6bdXaTDf7q3zQvS771IduXfaavjZy
JoNH3qW9DBrm3mOlBQEm5nXPJ3pCXGkfqly+6mpnHLJhZvw58JKCnaJQLrNS7OLMF8AprVUaDLdk
f62lkkkQumoklqVJ+7eFD4k2icqaDIkEOROg4ia23GFIx32RKPaNSd9kxevuTUV7SDKfuceoxy2U
gumCp87ouyZYznTHXLcxfI0pgb5au71MVpmfIyE1e2AJYAf8du30YEtf9EYuhjo7mqr/pGqtdWQ6
dS912PdFl8IsJRF7G1VbmX5xwFvnvt57Wj0aS6xZ6sqHn0PpdKQO5uNzadXQWFedCD3fnmDBJ4ys
m8ohnfNynfgz0C0UYYoCJzqCJzn2J73qAM7p0HxA9gxWMVDKgn3Xtvzief4yyh7GZZtfitn5mOYy
8xTsXos8C0PUkeqNbGCtdXjtXHRuq7gd8Lqmb4Oir5uf/6Y9SaD9IJ9FQQUsp9Q0Z/0EI0h8joCj
ZVAHqxiOf2zlt40K7AlsH9S+hu96Yb3117U4c5iTlEa/CNLoWXHmw4Aczg2n6k5Jo9swzdEcYsTV
R1R4V1Umx0pihym4oZok1C8tyP/6esE1pCQ5Bf/nesEy+Pp8S/9Dgf23f/3XYWkU47rEm6JfJ0qZ
buZu8Y8KuwrIn8SipVJGuE4A/LNWQFGBuBRFdJ59prh/Xysw0axQfqBYcK0j6H9nVlr7UT5+LbAb
lCkIRTOaA2jnx8O/NSScnGJYvIaJRrk48ZeaQTVENcoTaFGexCVVIauLnuAILqXGIH8Uf2BDc+OE
VZsKFUIAZgfHyFUA2/mGejTT+Q3b9c4w002oJGeTNdsaVrUsvJJLvASTWkA8leFRBQOh1s9ZuJmo
zqWVzXGx6lZBbpxmEA1Wd4phKmasiWTDvRomZE7xFw3KSivFqktDEOo523yHHE4F9cEZRsGAS93B
07CDxE71msfzsZkLry9xmwfydqh8AN3qJpnFztLSzxB3W+SziwKWUabyLXQct9TMpTI1F0PZmM3M
Nhhsep1YNbfMx0GnZt7k6zqYPLAlJtCKNr0fzdsi+QziBJsex684o2XwDY7CjfhFG4cia1zyRt3Y
0aeePalz6/Ywxyutid2x/oKlufBz7dDX9mYM7bUsKHciSNXh8aTivs9frDx2mdbzOmxyhax/xqk0
vr+SRnBfTTMw2tzfNIl/mGRApWSXUwo3ZxDZoOsMieOvejSTfa2pnmptoV2tr8biXr7r2IYb1V5b
CQcB/lg96HdKaa+Nht59ip5E6dYUDe7DGHKtUW7N4Fhn3TqwNlo18ltZVHErO3sXc/leGI+VNS6m
eJWiSB3G8RjJ7BhH/iVis0XuwrFfA/f5beb6rrPDVZ9UX12S4tH2o8dW7VjidC/oENth3dIagWMT
2cgUc3awYWZEztfUj1+qnW9aqgzDOLxUsNwJqXt+UT9MsKEVIDJ6ejF11aRAPgN+4YO1qa+0nU0F
XV7G4SEtVSq/hyws7xS2TR5WubDJJi/qzDwOgfGUsA6P1W3evyvam6ipFsct7G/bU/L+yQbkEfcf
lUgOYEdg1RVARSzMiRB0mgqpYWIuuuSWiNktlWShbFVsfZKqFJwrelXDY2qtcqxDkV+dAFB6tdIt
8hLBGlboB1OGiIT1TT6gEtTOVUalTI+2xdQ9cjn10ibZlIb9adXBWqnyXTI2d41ennQnWg20wmCP
bqSZHltFAQRjXyGWyxp6uc+Adsm4PxN4uImMt7AGN2NUF3NQz0Zl7SbV/GpUeR6CZoU342xFjM1Z
g6tyQ68q35vASUY1xuym+SzUFFQ+cEg7B4FV8MQM+VJX05VZlgs1/hKDtarH2OVEsWytm7wMVl1V
nEdqF4o6c9a5Tfz1OIanId4zurCY+4MPfrUPP/l/aVLcWHblRUACSvk4G85VH3OoLPM5COon4TTr
JLs3uu57bsYBrFy9GZq70WzLhU1y1eyfE7EfDXjz/ZoBe9igcPuV5M63jD13JRzQxZPICmTqGZI8
2Eb5Og+Ui5VRXVf84Wqdz38tHv3X74LY96jq/tkuuKj/93/yvyqc//KH/LoXKj9RYtJgwSkmNDhm
6n/bC52f+N+IbIzrFLcqbYd/8ttmaF03UEtzELnIHxjK1k+ANgD7GKalalfix9/ZDMEv/1ikYtpE
ZdyEbZmaNgaSPxapZG6mkR2okxsAY0KsgKUG/npRgwdthfk5ZIZwp2avzNMZX00xvSTmM2Kl/WAv
fXUnsofafxv6s8XCBehtKG/KeilmfYlPcG/6NwU1h0oLKIB/VODRzSvHaU8TMdXggFa3VcI6lJym
eJcFrN8HA3i5kd2XoYd08QkI7TPX54VW3VWR6cJB8+DpLtTodVI2YjzM9Y6OuBuoAKh8qBUnS7+N
tYcZXbjdH6ZpWYCPbG7j9l5A780I6hfA+FdBusbxrCf7GeIjP6l1riYgbUvADvB0H8zeK8q1jHdV
QJd4F4a3Q7pu/Ju52Rcm1QydkzZFokUqIKssQ4O/ttzEriqtgmZge2MA+8q3XXfbaKuoSxdBtZoK
/l0TUHTkzaV2udZf4l0O1b6yzV0Tvo9th8CCTnzYuMwljwuLHqws2Nlh3g4fYAYWWAHdNjm0tLJT
cEJBuQwhY0Ww/Ofm0SpfzYK6A7xa9kDOMdQm6mSX1TqH6nehM1jPlbXWTwWYOFOsMX1I9l+JXiSh
nVfJ+0R9NsWh75a+Zm7LhCM6a68EYESiNlfudBFcGiYws35Vt+ukxiIRwNOk5a6olx6AqdkeGq6W
Q7u2s0OrIdZ4Mm3IS/kSpqxQ37sxXpVGeCn7kCp5kMIzVZDIOsO5AmumjFuRiW1oojfUIteK4xsw
LCtKIks7V5/DHsUdJngqXb2/c8pzgsBbmNs8OHWGsxn7XcOVrHYwnCUPOD27tuTHRGDVLUDgLWX1
nFhu0/KZGdB1tym7eNaCHjCsK6Rp7iRVmRjCGvwccPPJ9WRI9Y8TDgy51AmWaYX4G5ZeSt+9mu9j
Pvce1UckLxmHLSYLJsjaqn50oP1Fw1a1PqyOB1lRFyi1VrK8NZLL4B9MzByzxLDj83NFXB+p/Eg5
0drelsNj215ik5+ipZ+Eg8N+JbELE/o2HD7z+VDxG8uZWJKKy+WoAyx0oHe1wTJIT2ZJfSYs0Us1
S0h8cQD2OCBdOm8AuZaESCp1WvOlCJyTVlAQELRXOQ5NxrhtyCZMc7pt7HEzGiQ2spc6Yra7yCHW
yJ2jE3Yrn2SkfbXWKprE0VLLfaiRS9GNnTTDs9oB7m0yyjM6bXa9dueQrnKp4EXrt7YRrSMz2ukt
m40NYDFJc3yf2UELE1BB721QHmlgWfI1wtACX3KcKIHxweSjCz7SrM7jqKys2OTOPDzDzFkAbYdD
aAHdvv7c1dXeTPmlMdtlon7VDAKGQYUajH+dUox4k9G9Gu3D4Dj4HHb8qYNNZx786A2K+7X4E+zH
dF3XKrzzr1njIBXQOreRqFhWDf1MuY20YB2ra45U1aCd51CcBtQ1Bb3+UDo34/jVOBS+xZMzj9vB
X2jGeI5wazMmtQGa7CpYPOeSLRf3ZLhVOvsuGN4081tE05L6z1AmXklcoS5gZZKLGAl6dLJ51It+
zTSga3NYaOf3vg+8oSm2SplCPl72Ofygcd73JHU7pNP+tsDeXQIgK7qLIShokfyIe2YVmhpZNoYW
ig9GVC61FMN4d6nCkefqJczID6kAgEX/WuLDrbJFar0Z1b2O1cLk/U0djKySstDwEASQvNkBlHrZ
wiRXzW6Nlhm5Ny7D1M3UktRKt8rbm9p4EP4xyMUasr7rBMOph7NEC+aiSx5AngulhjDvdJuocQ48
S/lABQLwMVCihaJ92LDwdFYVGKIrIVlbwdh1VrERquINBORCxq0m5XGADQnpsN7ZcXJv6/793FgL
H0W5lex1/cu2v30kThNlf22Y3UYKdy70Q5o/M6Pi9VcWtJ0heNLudbV1HcIsem7d2fldH6H8QTFo
Fd+ipVRvJGvqlK4xoVvq131veknTbRoENnN/m2cfvZJu0gkBFWs2PSsSWmRf+uAhGa2VlWqeHKGR
Bm/03Y4y0e6SkQFSjRh2UK9lcFCJxCQ5SsZqr1KorDiGjqHGrvLcAs3sQOVFAYe6wD+lKLaUxC2M
ajWg0fAsUjZ1FnDTjD6LKXCHFpBhTa9HGjfWPO+V6Sab670dFDeaXXyNyro3AvPFghCWt11y0SZj
GeTKuDBDKs5mlKxyWNI8uMZYYyOhiKqZXsRPG/Xju9mwWs8g+mXeB8DAQXrW2aoajl2k7iQFYh5z
J1jZ7DnDdK/3rNmzWE413a0mu+l8fWtNkLKtbMqWmt+DIp3MpRTmwi+7kwJuM3myQSwrvSBqJs++
Ha1RD9DOEm92RoHZDlgT+xhOLJjXb8Zm44MV+hRMRWoCW/3QjdsuPabUgZVi09ZfevXkjC+DEiJ4
2uTNO6sQM4NVdqPxozmUBbMOu1GhCq6h2rrIKlicOCZL7d5HI5hQl6Zc6qFovp/RTc39q08dPJ7Y
kK0EoU+5DSsHbmaKCBMjpy6ZdPAD1Fx1zbmJVgfHiCr3v6e0fucAvoo0bC2dlw5cpmzsPlTKS/E1
c1Oyu6fYthdy/ooRK2rJpzaLu8Qvb6QNDFPWgre9AGwr+sitKV0veCIklZXO7bq3NNxExF8oDTL4
TI+hAT4qmuA90ZuJ+F9wDm2kQqRlZLfTDAj3lUTCxZoUZc45jGjmKPFdpcz5Vd9OkI9q4Nx8poWx
r+u3VPhLux/5IZxk3WXiaeYhtCR3OJo/ffYG2b424Fz37bWVqa9Z476aAdAr1+ZqqteFxeKAjzPp
4lPGcCRKjc2UJt7QRc9NM9/rtXjQVdDgPJmG2i5jxX+s/ddizu5ls1X7LUUApQC9uYVD1XptHKgL
J9HFUzNpPvqpcNyn9Dm6UdnSLF/2dniO8nkdALl32nA5IcdIhuZk6+3GKNAv6cpBMQq3naBMxhGA
bwe9NbBwuHmecBR3Kvyzog6s/TLd+/O7ER5F/8JTMYe215JOhO8rko/M6d4n/zr7qWJi3Qz+PYDM
oHxW9VPofDUGfHt9o2V8i5OlHeG4pT5kvvWayjntoPmGp9BERAjLqqRR0WEU0MDYhldu3lRtdeiD
yO3TYRtUxCNlqHzwWb5oENYrpAQTby/t11NMsR7J4NrUOr7C+dmUBPlm9SYyYDGHhafZOoR0h01B
I4rYGcsW1YOjpjvNYWKU6sMVFKPV6VnvdU7Dzc1I6gxsKGuVdnSEvxZmuNVYGgqrIgCakRcBqlwP
nlp2bPIUVChWc2bstXFPvnphNWxBCpUKrXh0ZMgxK9shFaEwFrl6NnoIGFYT1WXcnZeWA5AO2lRN
N9pIFHHZKRc+msLOsRSwYvRLlmcdLGdiHltWMwJqTrNFGU6IBtlQV6y1SLqZZNi/YxjP1i+1KO6j
YV5N+LQUw9gMXf1oWf0xDB2+lnV7I4by9ecL3/+Dyy0gyj8v8Tbv8Vf9J26gn//9X+619k8O1Vhu
rxppqJ+rsr/da22gl8ASCHEokP4wCJF7+O1ea/yETpXJapIdzHTwJ/y+yCulQpEXzSuX0es/+huQ
83+dBFLwAmm0oQ2onOTVfsjlKFlDKiqPKNW0tkrKwc44lAaUsdTBeY5S8WoFWPRkgNV4aBzOQSCZ
d5HeAweOq/FGGuPOxmCt28l7O06BVxT+5nd1g3+XTfrh5s0MAI86E8KWJDun0dD64827UprCgFbI
zjNPnHDHJDRffV+tXp2iYpnuw1C90zOjx/jghPMR5LQiAYZnFtsUTPOF5av2ifMqVE0UB4rvGk1l
PxSa0DnOqLL8sqMyvEAqrIDPCth9bcUboNI+w2bU+/1dl6fG7OmT072iLB+hfJt11RPWNCDv6iJz
1qIMuveCN2THn805jjwhPSR6/ugjoRin81M9Rv26ag2dbkqROKrbq7WOHncw6YDltjntWAcMSWTT
KI56lNmQmvF4QSY16UGF4qOshzxdVqOa23+RlvpX+g3Pn0ogEbS6hKir/5AKTHVZACzNK6bBmmXv
vRMhpevNII/J9NIbOVrrl1f8714Z/mG9v047/Of2z6moPz/xBzf/rgP0hz/j17qX+hNfZGbRqWv9
UsT6bX1QlZ8kX3WdcRhWDtW8dod+Wx9MamI0ZhzbxI9LQPSfy4PJqkKLisQWDSVgun+r7EUv6XfZ
NnpMlNwUhdrb9Y/jP9fs2++ybVNWVFZEBZozRvESZfLOTP6Ck/FvX4HoK+kyUCswFf74CnYxKNXs
hyOjgCa135jaSWLb7V/E2H7GP/wzpPfLL8I6oimkcm1pGT9U78y01cJeDyZXDx2aNlWtofnwO+tD
tQ0o7g7V5msdSdd2eWDnhTcZKcY/lXwZX1etA3pdGsFVEd8rlacac9a6Ju6YK3hW4H4N44GKclsN
BVmqrAzP6ZBqRIMCe18M3SVkIgavdTKO29gOSzrCUh2QyVfqZ6yn46ZIbYURAs1oIvwxBSYdoWmA
dCHwZ9rC4bCPKSZQCIiXHVdrWPdRYFDVJtwyXrM6CMGVk6T1a3hJGomXYlKuKkSWnGhlNLFhrkYO
U3dtgX9hWUSp/gwTP/j43WP+b9bp6yf1w1uMx+662V1F4NbPBdTfPStVnUShYaLaqjLtIDtzlytv
MQN5VGD+/IX+mEn8+bP8/Qv9OEON37wK5MgLjRlinaG5HbExB+rfSlj+/CpXX7XKKCGjsvRa//hg
ho5fiUlTR7fOzbtwJsnR2HcdOsg//2X+mH3811/mh80t8y0rrmZ+meE25wN/HFI33HNpnP4ikq1e
N/I/+Xh+/CrXVeY3IwBEd7rol3Zlftv4hChzLmirto/pyb/jsfvz3+3ffFB/eAuv//x3T8Tgi7EP
U95CpTUfO+kvUcW70zSs//xlrm3oH34zmxk0Yqq8ndeT1B9fBoMJiqihn9yaqYepE4uueW2DuwZz
St785bjtX72a/OHVmiEcY4WY+pwKOlMnHLlL0WIRYbNW/W/CjK7TrUh4hv29tHY15uHsTVKB7jXu
AP39n//u/3J+U3SDMIBUrnAY3uwfKW/CSoouEBLTtEj1x9oxBCNYx1CrokNV9vaLXgfBjR3MGjM8
DlE/RSO/1aVzcsnUNDhbfZs9GKlGW7Ux5WNUFApi6kb8f0h7/GOzvo5U/+cNf/X29k7JSByjz/Z7
yv9027/+Sf9od7G48KEpcLivjy5P7a/RD+UndimbqUuiZDR+r4Kj37Z949ru4jDAkZ0bhaXwJf/n
nIjCRIcJek375Uzwt64F7PB/+FYxTskPYBKfV+h7OUCaf0iYW0ZclKNttAhoYmqZJYiS4myS8LBF
8Yh52zPkvGrpZpU6h9nc8iaCGBCYUP2qFwdBezbNbtS7sRCbIltpTnfU6OCP/QMRZUIQN0hAjH4/
WO8hp21GJCeFdAGZCpyCc7FtEH4OK5Cw5KyZVUORPpP4K+NoV7XxORfMz0mKCMg2Gfvs8kNIKDQl
ezdQiepbfkrTdSJlk4vCtYfca5TyUbSaa9Gw0XpXz9/S8kxThxMJteiIKas1xxu3U1666nO0XnOF
MwC1ldlaFCxgMcIm7XvSuq0kREvoJIXg325748MunjIY85bEy350RoqKpzoihh2050Zp8MtHy6G4
zZKATtinGD8VTS4pBS9aziJqc2emAVU2xeuB3Es0lHV7SRD7WRpjJkQjQhqAYc/4Zn4vS5Cxk3E2
xpy7urjoY+epGGmmy1jdx/qDuJ4XnJ3fviYGyhWDdccX16sOjqLXQaX+ZpfcRYAZls06ssJjNxSL
ojW9ISUrABfbohA2r1GroilN11OUc8QJ7/rEevej0cO1dzFn6Ra+erbIwXIO0al8dctR83HnIN6A
RVpbXmPFRJvjZisdKg+pIj+seCBr6R8MrbntLGbc1Pqp1JM1Vehr0Yrxwtwr26PE2aqbPXV3yjQp
FI5IuLGR7FVHeKIYthWxnBgx0WQRqNCadJvJ+TbBmcz5ZiGj+OAXxToTKJUV9J0xdGzmBQPczgTs
qrhe6nK8TGlDdllZq1S0NCgbKFSTTW4aXhazmKvVc21w5cOGMpS3ejBvoo6jnc6jTZXMmqith8yS
dKTjqPLXAidWm9WMGtnhuiquswBZUbo+3bOgL2/q2t8GARdErYxPqh++5On8zNF0c1XBxBHfpxzd
42TYhC9JLJm8sHURmboYcPhk6L7Nqt20ZfSsV9lOJZ1SK9FzSX/AMfBCBBUgAH9n6oFnh2KdlTfB
AHhhIFiK2rLgzNU4lPf0xm0EF7jQ+tZb7UGt7sdZfR6ClTWWrxh6qP681AplJ+eQByStR8yCT3Xy
Gs5E5c+jQjE0vPdRs1ujF7W3SHGM8Sklha/2SBfUwmZ2tn0SprYuDdLHGcXVrY/pi6yk81231x60
TrZpjs3bcn6MFSZUa+fcZq+KZAg6pO82M8frV+fZipap06+dsTyO1EFV2rN0oDOFfljQMgxRGM4y
gT4m5HYSp7rTHmzzJqBVoE+qO0zWzZTVmAxaEpHq4xB9ah0YUkk7BwV3HFQU7bb2NLqR9VRNG3lN
CDEKG+BxS5xl1Gj8F9BxFTZWKLcGjYIkHU9dttd6lXeToenSLJ5rObzXU387WsmhxF0TUXc26RPX
JZU4hisWScKqVcT0oEp6gF7TT3sGnzAXm5eZgnPIDLlar2SK0FZbmyPCqw9LTttcPfn4vPN6mcX+
MmMStu1Ump/XpB3DLxEl2jeW6VWjvYi5O3I9WqmRU2y7lMHkKYUKEft3Rdzs+lJ7nkySV/V56O9r
kuW6P29zFrVU9+ApLK8GJVm/dfHolnrnLPyafJORUEn51DQS+rNj7+pGfAZVd+6rcx9lyDOTU5ei
SGGWPoxqtxyYCegDsni+pZ7UYbgbGtoOUvaaG7flUyOyoz8F2ZKLz6s94l3r7NdECRukmMh5VL64
IzWQ0tgJLVn1BJ/prclu3Xenpo1XNo5mRGkfwjZ25vXi2auXyrLPKWyTSYgbQVPX6vR1r9ya5YBJ
iBacbaz62ctTJmHG29RJFn6VrlOmerQiP7cUQ0fVX0HC7XkzJWkMkgR5wGxuhsa3IETcmMcuNWse
NIGQhahswnajTroXmr5Ltp6Euv5Oo0mGmJsiYy3igvINVqako5HDlVGcZhWZbOyQk448EqR0dcOl
UPpVmZFDV2sidiGhqBKRVsE4u/MQldX6mpOiOF41ydnqAODjlfKnaJvb6Q3du1WdBytDie5GHixH
K9kHF4lNzt9muSYAT/OnHtP93IHcDXdJam4GCJOFn+Nt20gZ7PxhK1Wsc7pkyybVRHQqmfJtYcgN
cx7kAa0PouAPtKeGeSRh+FCIF2Flqyy/EI/0UkTDZv/YldtpbhdxhzFrGXfStXksA75YlXXbkIwM
aur690m89/utlhMbIRsg1HOjf1vito8wmbFKWuXCkasyCEnOAzprVzn9hx4eAiDarn6Ky33fH4kF
+Nq4wDhHAlxvl0H2MhjBMerPjsV42864Gtzy6KGgSdmTFVTGe4uU8sRmOnTO0gxvtCsfIGkwgL1K
di0zXo6O82k6n1Ikd1NTYPuZPatGBB6QQ+uLJT/UKPS9xei6Lb975mR66bb9Mhex2xflrh3oC9uF
O1fRRjYt82mx16s2PmyN5iXT/hmuXJ7oIFwZgnCj/VHE2nPd16Ql6KpKRrnD9yHJntI2W42JuETa
ThiC+aFgzwzbsqj1bdx7mc9SwPbHEmd2N41BIC/SPU3lXUNaPXbn0gyX8YhwjK9dOGvJQuN+Y8zL
rG5a6gr7PmJf7+babbtxOxXWM1355zBnE/Ud18nTkz19yOqYNOtq8NeGrm1N4TWkOx1yG4a17xw+
VzzUMr/An6Kbjkl1tpiNJ7Ie63f9EK+l5DjAl4YMs5em75qD1r1YozheZN0mLgvC+7ui7INFU9qb
QGelRrS9UOxjYlcvYbk2RbvI8mRN+ZFOfb6oJoxmR5+hIW0skEvrJEtY6DRlqdhfZfVh8ynQMVd1
a2HVH/QmkIkvEp9hejLrjsp0vlGKnTQeQoDgWcnXdG3USNeCV1usSrr9TrydtLepWVrhXdVs6VK1
+V1awma4Du/UnFU1T/F3Bf1kwZOV1yy1iaTxcwPccxFwgNDMlCbRs9Z0bprcdDSvazbPAjRHEuUE
bHidTOPWrLDuPU/ptqDxKiJraTpXdf0iq4Jl11r4ju9snpMMVIad+v9H3nksx45kW/ZfetwogxZt
9iYBhJbUYgIjeUlorfFlPe8f64WbVZVkJIth1TXrN3lmL7OSHgAcDvdz9l77IeOjWqv5Y+xrmEly
Xu46sxAhG7u6ZyPt9ivVGq6l+r5F6pTFu7jDedHu824TYFpIYnxtrb6svGGuG8MVAexzk1+Am2bt
asPBzIF3PJviSJrvVWskdi/3pxh/mBBXaxTQSIq7mqQrhBJRP2WBe/NgMGejGQDk8NgqekQV0v4i
351tPjusagwdgyznzutWof6WeCYuJ2VFdnTCOjlc6QOezCkFk0K7aQW7KE83fm6sOW1u6047Yoly
WOOXcpVtsCE7Gje3s+4bJOJB2d22vbKLivmAUKvx5hbSz8ZUHK9DZ6be+8WvrH2QB3HZ9HN3JMRS
QSZrHs182WCdkdtflnKdN8hsIGnGGqHP28oFC5ENOzHZodILhGfU4muJ7YBwksOtmW+i5knVEae2
s5JFoxoJ7PGbmxD2A0X3WZtpV/QHd9TzUdMARbP002DoxzatX3VEpAaCWeQ+c4urS1UBvEiAWiUc
ntq8u80jn+yrNntlK3ZP3hm3Jz+kinHKR/60G5USm8Y39h1XiWluJC29ExBl+E3NChlUpe2P+cpA
6RD6gY/nmw4sztZNQZ4l74c4r+r60BTqusSzKHfJRpHbp6jfk3HneCZnLGMvoPRo7tzwShx3bkUf
01/0yJBpjc8pWezZseMQ/NWgQVIj5DYhGye1WGa4XQWLpFoa7GgOahyVaBxECoylhRm8f+vw07JT
MbEY6fl75hbzWInsHsjMENCpDhY6zYpijU5fF5/GbsXxx2eLq8wjdSJeFMe4KWbm8JRX5qorlfko
hnO3BQOnhPxd6p6evjR4z80a1BNnKakCzwLFBX2aqglr19yFrcu9R+gccy8SNgUsIG1m7Uamcl/Z
gvnqc34KGqoxWnIVl6j6ZMcrgkXQK0S617ecsnlu67C7SzKBT/x1SB0sbJZVEDtDzQNiE25irWkI
5H5R66fEA/neGWBSeCeM67Kni+zNWqG3a41zW3OlskL1dMNaQu51356mY4sjSiFnUXkeReYEKdU4
QvV8aXATa305uE/Y4sZScDztRk0XcoFd8aEDtaP2xXsvjCS80eOWdY4QksBhwgperKRfl/yoRPIW
A+1gM60WOQ2sGgUJey3OMs2HgCtwIhEnQrDyjH0Q76JUJ8/3lyAe1XobeuG92IW+bfjGr7K9pd65
NygqDx50pOxJyh7i7m6UrbkiWE5VN3dS915rr0VSkWbZ31YNN4H5k/q4nuUnxTNn6NfmpClqrTAX
EKMR1+2xD1TbqxzCw6dCyumPGt4XLMFUTPuztPdHEYLIQFojExeYwsbXYltgun0fT9KjfIC5OGzl
XD3Ggwpuz3Vi9cNqOQXCSprEdMWVEiJr4rQmFeAZ1HWnoc43lWbnRRGC2gLaJk/TbF5GceM3O90s
sHrUV7XJNxAJyl6SyiWuOWOSMur9tRsHPHuve8eZS/a7a7LtxNPnGfUuizitBYP7pvT6HMXOScQE
e+HKz1j6v8svBmWeiVluifQtvl55GpZyNJgd2sxBX1eGuBAMZIFVV2C0s8D4EJUbHgyrfamIf/eH
dAY9qs6Sh1B6c31MnqTTKz6fwd73jpU/bCI1Q8vI7oatW549qPld7HaTxnah+2SHFs3K5fSvhlMk
8rSXSFbYYA/sTTdw2l5qtxdZwfQr2StOrandp8pw8/MVK18Lq38866nLxSNCsa1pZwX3KBMGkTpn
baNxbbJ3qxSfWq88qf1Tm+h2ZPFyI98UUEno44TJUW/Epp7lhsIasx/iRWuKDsosO0d8liP7klCZ
6Fl1cElxaImGJUaxFNqtHId0d4xj1OAIHGpqU1huCTaFdpXrOGpwzJVtvGyMS5hR6bvJjD2Ltj7t
GHp6Z5XjRsGuEOiTJLTD1xgsyFSWjdbpDMERVcxPqzR6lHMgBvkkO7kwob67vaaInADPGKoDTC5f
J5QSG8jV2Mrbri8T/TuSvOo7SpDaXpiSHf5Y6RKBw3R9wQbQ+d5FhDeaZBrH0VOXHzROzFF1lA1h
1bNJxnst8Yl6ExE/5gshvffbd460WrcRGvbSVbWs0lueiZ6WKy9nIxhKg2JPCdmcO4t6Vkrp/ufp
I31Xr/w8fc6WCkMwel2OqFcONlE3J/0p20sryWFur62rEArHeKq2/ia+uwRsnebl2RpF4X3i93CU
wmlwNjBvhpWlJW9q7h8MTjpx9PrzpZ1TRqe14MsIZz1SxFSSmNWMoEKzh5czl2bF0tuYp372Pp+9
tIdwBbvG+biE4lW/uacsQdqURkkfGsHJ1zlD/YSyjpbVdq8b2qow2Ze0mntjofZsRDzqepDtjb59
8LpsK48ctSPHDTkDILPCzcCJSBvCuZddR+HCc+86eHMZZ5uaAl0b98+a4e61RF1M2mlcfLfj2Ky6
nh1Inm4JMiCXHYifVBywJu5ZNOZ67BMRKr0ZlWErVnAzaL/cAZ6VIQR82Sk8h8khluOdMVJwLJXw
qmAqp4N/YaH65nlbCk4Qid6gCV3m7Hl7kVSKXdLUdi1Ga6F+H8ZLjHr1+yEMYlhF6C4kAn29773l
kWwfF7WtKdGSOtBL4brv5lBIHJ3KeRdGy4xm0mSZsFB2N2m2GmvUwZF19CAhNGAvQDXM9Naw3eK5
5XBm6pbj4l4ytOUQqZsRl55rbKXx2EulY7GtqUofpS4Sf+pTeof4NnjQWA2JunfCrJ23ru5YcUPV
VOTgRPJyPZLON2kHzXBiBnizn6f8d2slN/nPO3DWfRAqM5IYj0JiG88EsXgjlZIcvVECDVhthwJI
YixzRIlPnSwdBD7nwdPPP+G7ua9YTH7yeXgC5zkBSeB7ppvVNZXApWGifx9i/PZEv9cUbgRUltrp
5wGnXtD5QvJlYp19H1zMuHGEmtqecgHW1++qA7tlpq/rlbvLV/nK22lEwmhzwPc3V3AVdtVGWmfw
4g1HW/tLfR7aQC/+eBL/f0t1eDXxjJDz8ukJOC/1y9+Dqw8vyft//Y9l+d6+f9et+/Rf/71Xh01b
56NtkU84Neb+bNXJf5sIqLSdp1Bn5bcO589WHfI81ZqikNBV6Z8lOoj78FXTrpMkmT0er/e/o+D7
qrtAO4ji35piWCidQIA+113E+oiQpOLEP6QFomNd4PCAy4c901CNAVwUWbBsH3fQrYahG3sQk1eP
RWWp0niYCt3CVCIfC0xB2eQpqWizvwZNwZHr9+39bzCVNAXs3g8t4N170gb/Wg76x3/+x1wy/6bR
7CX1DfnWZF00mKN/9H3Nv0kE/LLQIMT7PWl40P+YTMi9CCufhDWwbtka80H4R99XpyVMJDXCB1C4
Jr7Jf2cynX94JrEXWDm238gKNMAbXz88cjB4vtWju+4qUEiHPLj/dFu+OdCdzVX1/O9P439ShHhD
XVJf+OPvp9lDep8X9KYuDHK+jp4PcnZ08iPXSoWKQWrJmwXYofP80Eap8/OlnB9Xfo9iUUGXVOSz
rAFfLyUOAosod0YR43dXzjfVFLKUULyRrqL+Uj7qd89Fx8FJdxi5Lg/n62B+rcQVQEcGe+dVR7p/
KedL4gTC3/i8j50uiDUOdYE8qQt+C4g+PRszzhIdtXJp9xw0G0riocokoBMgxr5kV20bwjXGJOjX
YXMVqfG9Tz8jqG9CEKgZ27Y2fMUtmasrs1ZAOLjwYq4h8sxa6SSn92bzFlUHkW4ZpUWZdrSLVcio
V1AcrGKwI6FZV0l5k9aPhQ5POVyI0ksr66Ah0OxFeJZckG/JrYVGX8C2QxWxAOaQd3ZtQXERD2Kt
OnBWJ9RzK2D72wiBPUZ0vTnhdPGNBk4nxaZT6vOa821oOKN8iA1jI5Ejh54uuyuBLQRzeVhF0lEZ
dTtMcUZatHJhUeRvWMjM9i2MORNBIE4paGX6oZUP/K+8IdkkY7tStUfXhXmxr+TF4O1pXs1UQEDe
jeXu3QJGFCy51agdY0maqY0zCs9mttIKddb22SITOPNBSqOHWH30/bYLJKfGoN8QGlZB5L2l2jKw
H3ZHGFkV9/Dkc4RLR6p77ADdJN7LqmHTyu2wCQJmW0eVv9HUZhkMNN8hXsW+QMduofrKum8ezEGk
FtnPc3llpq91+KzQKQ5d03DKsvdPmq9xQI2f4N/g64pph4bIBdtcmrk9zi7FnA528zgWnZGOhACC
N28LJzMpEhl5D1aucZedK38k4rCwhPZUJnZHnT1vjMjpqd+3/BDrnU0ldXYfTMIwbTbBCQUUOLEM
N9JaH7DiCWKMzCMZF3r9kkeIC4DNmThEsqey62wzyeG+08voWu1R7KR56XXzjnKk0Q+7lNO9Fwm2
HwO6Tuq5mDeoJKHdUJXHPWjdQUrr9QDRSQkEBBuQFM/lbqkZ5bwZnmUk7zBFbF96KYPqGpOOQ8N7
Px3yvMDbCJWxFwEmdVp3TNxDmpqclCmnRctQqZk/0Ysgxbusvk7geXlV7URsvU150+rdEfAz2/6D
qNpJHVkzgjjelUrdisyNNC1/5W60jguUHEl3rMtjkLxaua7MNOr1Y9Mwr4wHwUK4gQV1m1GgKoFx
oVxltkgjLRf5fvA2irCfaji9u01HTLCYjRUcPQwsS+5GlRuqjG4Y2JnVXklmOCGSMdF41bzqg3Ux
ST5QK+BGMd7VEkxbLz25YBs8s/816nm4VJLymMjxRqKp0wjVA4leGE6ojAHBo9sYAz/x6Wdxhnk0
xNJJhn5qV3HkM2QMYSlncqzPmiXc6632ZDU0YpCL9rr0PIy4WsQTqCZssBsLRJFRLqMMe2O8aekX
8rszGqt6P3mv5koKbs5fBEIApwhHFiIHOTqk5aLk1YilVenvvL66Nv1sLzfCrY5YwrDWxURpb/N5
i6tpONQg3pE8pFia4yoGl8K3aJMZHUocuk/906A/iFm0UPNsrUYbSdkjYVl3w51SLPTwRHdI6lUb
akoWvYJeT8dX7PypiV/UlpuZoGlviP5PiurOuzizcQuxkIy2Glu2XAibQBj3pSggEm63aWXBE0xW
k9dfOWKGaoRlyvEGHVNnMBWF1I5UYqS7ih9a7tqictpy7oWcx920Wad6f2oFGBp9vNMEUI54360Z
BdVkNgDNkJLkunP7ReiV83ZSbFloNTpfEGhr1XOhqFay8avulP3k4A4Na5kU11VQwrzydxC0nmNI
djxJwEOOVoBkr/z5mHmLFuXTVBSEJOnvR8laN1Bj6pJGoPvLy58HSCq4WBVrXPXZsikIlTCIIvFv
ZQPRUD9Pq26djvk2gp+SZm8TurRDjFVQfoWEwrpb7Kz23pTTJdhAp1F/dU2+KIqjqQElQCCl2JHv
0OnRm2TpxY/Yag96gJZqWIXDLqwBgkVAgESOttV91LFYj+ZtEGEMT/u7OtuktC8s/yEsTT6nZrGq
x24PXeWpgPUJgm9mFLDKolXhEzAqug9+flKrk0qQDCBIraFm6L6LGJFD8DFAxkR/XIydsOzwe8n6
NhHuIwv7ZCDRuuLCKg05mtC2u9CUrzotOySqCuAPI4l4hFi8lDXch3QqRLFdTjyydsWnSNBocipQ
V9iV8aHz50lqgQSXhYVSUsTV61XnL3JXn2fNQs2mDtxyyLtlNpJ72EkURuduISGyWYi1fK0OTo6j
PZMWg7Q3aD/p6bww3aWXUHJ5LY0n8KNL1biXtcdRum4Q+KT3k9l6zEAyRd5x8Ac7jdbdZAZncrbq
qsGsF8nBWiwyUKU39GAaOsbGeCcL10W7M4uGmXDbxVuRYJFekI9mAzajflRhTaig0gZ89oI7vJjB
a8FXjHXAAsykDSIv0q+x6BeSHKGDCbaS57+4BZquZLzROICnZgnTnzeQ0uX0URndmZ5g8D6Cs3QI
9p3rGUkEGhh0aOom/wbmkJkKaN3arQkitEes6/IB1uJ5IIqzbHhG6k0VtIAqtQnlq8C89Uc2Gw2W
H4OqCQWm0VgPdcdSuqWtR0+6ROGDrd50afIWSxh5s5CGoo8KqBA+FOPatO4GC04BhD88Ry0fvDF3
Uk0BUNPbvQ8/FYhO14qb6Ytr+tRYJJXLdhdW1c91k9J9cTBoQfYxPUBQCr1pk9PhlCQk9NbCSKi8
qdgQxMoZkwMuBPr8qt25kD/4R9p4VYyaI4MbCIu7FHMuLdiI1TMWEsrofDgrDQrRizJgb9WuPDQN
qvJLlU8ikLeCxmCVmbNIKmyR/Z+OP7WN87UwbnIUL3yH5pG7KedVOqPd5fvGTkppOld2HVOmqG/q
KEfSiUIFCVfZLcaod2oc5D17owzVpxVvpfKlEFM2Dyou01sZH+OoohisH7RomnXvfXHqu70cprMG
iJYk33bdgYI8b3zqlMVdLeQbz3zXRrecNa1oLcO4fSlabVYUJDd6eMWTuEQ7yeTxiyFaQrUK2S59
tMqwSpji3U5F4jwSwyQnVyYEyMHYyEKK6uZQiluP1yIHv6LW+6g+wD7gXXvjsyha2wYOEfzTAaS4
Ve4ybQNdEUUX7ICNKyPcuXcRSan9ocpvRJEABQimSbXJ/GNHEy4w56a7j5t7v88RHdKitJZd+9Ca
H22+yFVEmMODUF57hD9MzBQCG2taqf5zgHFWNGd0CGdC9ZKi8vDSx0h+M1MTTOlDLPLVo2soyKGt
i4cyj+hl8P+iVG5T+mBApAbAYmQYsE2r82SuAhBwc7bCo0grWJ8l7QNw3lldPedpAFQigBFDn7PF
QS++eXiis2GrSxVTx7d1d4Jx3GSIAST3sYpoAQcfWdUurPZZJODDCrfsIljpH7PMqdjhVQsNN/AA
KCfBdJpX4trw4DWIabNttSHY501HzohShE4PdNJR6+5uMNmylerRzfxTppFxoOzMbBFHbCzK3aAd
WAnDYpUM0cwLVoXqzU2J1g29QbHObBYMcjw61oHXxFwO4vUIlyybkrl834kAnqLd3OnuPAWKU6T4
dUcc1FCndaiKhfpk9k8ZkItanwtesdZUSm3M4sY9FO4AE/UgKcBZe7RaxgKYQEzgAtyCipiP4Jkf
eF9pN2EwrqP8kBPlrVimk3VITy1tVcOnRG9Y7TovX1aAwmP3WEQDGorSGWRiH0UQ+XReDM4oebUu
NcNJdLTQ0iJrk7kYhTRrN2aOWlUj71LedNFb4b/ByqjHX1qwU4wNiuYat3UWrfz+UFBnbyF2I0mg
hE43Jl4HHEwpR/C7OUh1vyYanyWvRf+jsd5Tlp8g2wr1g9E8xd2HUh2V6FB2IVMhOCplu3BBBevt
S5qvLf1abts1kusUfEOOmEZXxlsveiybcq/BO4gj4jFApDml7pEvAPdV3eqpNXmdZ8A9h/Aoutq2
IMkqP9XhY2rdKyUM/xfKK7MMdm82RKwBHmQLXpEGrceaUyvnAE4Y7fTCe+HC0pCoBNmuZStn+PIW
8fqbAuXalGjj5k9ecxNlKzNHVInpKZjrIKBh2ghDdF2JE9J7UsleyeZCiZ0Y8A+9r27rAkQl4SS9
1oYriC4OZl46DAhH+nJbeMzPOFqE8a/MvLUoR1vDo5VvXbzYunDX9irqY82Jw5a/tA6DUxMT6a7L
CLvgfzQ7S3irhen+c/aphrfG9W/zBrt319WHVj/IdLMzhKZWVu5z/2RMWgkRRbNmVMuE7J08Jc6s
fu2M51rcq/A4+v5+yMHyXXsxYYVIWNj/ZP07zdN5xbE65mvT175j6GBhDFRy1cXa/KUizvTvPxUK
tM7PY8qlNN1v9GfvIM6jeb3Vrrsn6cq4Aq86i5fCTln/XG75ZlCK46JMrXVyN050sM+DhmFWVlo9
8HWSniovmIvaPBvfq/TCMPJU4TqrgjCOQWgFFTWLesjXcRqE+0DkSciA6MiiZct7dUALyKo5k1bi
nO+Mbczh1kyJgjv1mN9LV2ZsM4Vefr7ebyo+n3/H757gp5vsR1YvljK/Q8qCZWo5utHOf4/w36Ac
S++c6fGTI6f/obD/+z/+Z2GflBJZs6aSrKxLBi2Xv5twpL+ZZKVM3niVuphhMg/+UYzV/qaKKnoU
HbcqJfepO/ePYqxGP0ChbgpAQEflS4v/36jsa3h1v05GAKyMLKq8Tfw6Sn9fJyN5mVFSxIAefWts
Z+pEHUaPEU7qJ6O4Kolnimt3C46sL3JgcSzZ8Iy0baCyHaCZ13C4DchRSVMkXQX4UV0NdpmuvutR
twORTqxWZP7SSuU9UeS7Wh1yvg6lYiPcJ8XJRTMkeK95lF6ViBZSQ90HhY4tpkLtNUviwcfbU9tl
kC3a/nHI3iIL2COiQp2vvlQLToNAqhwptOnbPIlnDSgVmM8zv+s3Q3US+aAJrCScz9J2YQb1Dsjn
FXJMRwmFY57kN1XlQ75MRPjZYgcfHqS/TFFtsK7GimPS8NEl8Lml3g/ng9Rdme74EMPQKmHT6FVw
LJsE7aB3qtTx4NePYftIq5CaGWvMAoXdfaCFbH75suiqekozj4KMshSQCLllsU4xaSTdHiRbU8fE
JKSLSshRrXVOmug4FJxyZDsXbgdfuHe7uMQhRA5WHODYIIzA7PX73ojvjDRd56QsC8pHrXCgFrld
0qnMb/sF2Te9uXBbJ6j86xw9FjDssVjl5qZy4cCRv6IjldOFhxx/Q4BPQRzJddDJPAtkIGcj0nVV
epj8An1XrMceC4FuIp2TF11+P7oKGr3RxsiwCbqSKsi8Fx5zQSDwtWMvWeNACGNOJPCjCELDRgtp
vAcDk67dqmAztB740nM8Vcm/RXreaGA3rQntv0Mqh5rxoampchjCUM6LVm44hh4GK557Q2hrBopU
wr6qONqHsJ8GpplMLh8pfo4BGFUuKeHx3RrdgDgbYE7w2HxmtNa9+VB2JcEll0eyE35zDPW1k7RZ
q+drTaB+CVGvn8qjw7rKRAewFifLguSgXPI3eastKaV4I5ZjUFYi50MS20yQN1d9fNW22krEEZMM
+cKIwrXRADkYKrdh99ddqWnwUTTa7Zh4RAfUCxMkkoTBI0Vv77rsVlLtTfZEMrhKNGgxKgiDnbiB
jzu37vQYqmgwdd+WSgNniU3eQJHA1IVTnVobL8GdEFpOnybXYVasSitBnwzyazA/lLq5l9xhHtX6
ytW1JYdXRGYQuwloo2FRS/tWq6+r7GjU3g4Q985KCkSwxaoV0LQkK5x7zlAs/BoNf38TA79RJfMF
ATT9SDugxje2yVItLMfo3mIpurJqjlBvADRmIfA9VTxp3bqPXHGBrHitNPjkdO1GKpD3AIiJKEcT
YqJQ52RrNYUh6aly3fV+shii7ikIkdYY2Pw4zGVZwrHG5evfG07eMCdVNqGRl1WUvMq9kuEfgy7Y
3ohwChVj2FaacsqV+rXP8MdKIvzItGRbR0KdI1vJfeZT2tcdNatu+eavW0XZqQrGCho5ihy+lmXW
gppnvZNDjrDkFzdUPdlqscTJ4yFPTpUBd420uGA6W3Oe85tkXvrCcyJTey9IOp7W07J9484hsCMQ
roPCXlnEKsypVAwuKUEl6QGRTryoe9tShQ8iyjNZLQBbW4hRvtLC2mkUQH1KWjiKRMxcWELG88j0
806d5T3gHZkNgnaby+GNS3m0g2dY4IFumn6nmdW1gm9DYMdfGUu3BCQUcA7nH4WrIPNTOzdhi3mp
TIgcRWisYPcJDV0lWtNQSZPhrvaZnqX82Bb7QcT+wUkKBawHvSW3gFoGg10ZAnYJdZfym0zhoU5f
LNFYGpnf2q0a+2CHuH+D1JJLETTkSKg0l6DWJYZgpyPmLm+IXuMsfvYLAGJi6PhSyXl5PvVZsl6h
LkloV0d9Mlv6Ci+Po1oNsSpkGnoUpzK1XorCLicAUfKQmAfXUaBvdcTV+jLDbjkGKBf69lpLCdTr
KerHqfQclsCxWY8qPVQBnEn2ECAhakf3Prf6ZTuqz2JdIOm0yq0QC1s/e00R+UjluDEVYUQG4z+F
EMcHdTmdUdWwvIrK1u5T8zXsYJtRMI2vdU3ZJj19oVKN3XmbXHv1uBTkbu6zZFT6C9vmQ9B7a5M3
1S3glLXiY+Cz/0sEDpBNar0aMuYvZVyNoNt0Ajbafu0qxxrwfzXVTFzHCtIFvMalrmubLMFf6FGA
8GuaCc27J0LKyvO1GozUZkV3W6VQ1DyfY0YJKi9NliJQGhJyNnknrkoMDQVGU8m0/9ts/Yh8/Wnr
t/0///uVI+sLWRc/SDumv/HPHaBBG36KtzXpkE3Yp79vAH9n37KHwxmtGZJh8G/+3AACIzIsE9P2
Pwzaf24A2aehpsKSz8ETRci/swE8O/NMyg7a/QrsCThPKm3+r9s/y/BEIeUX2kqzzHAj9Pirup7T
cbP4dI++acufdcz/MtCkhfp02NATdoou212aGScdOKOiAPQVLjTMp83qp5PVXwY528wik0td4M+i
HVACwThcBw++6PTBM9UmPaIALvx7oJDfypjP9+8c+mKg523VnBHH/CgTMtfVj3is/zhGvfX/y3vP
vrl300P44bK0s4NpAeqxryOJQdSPAuZwbnl2Jtwq2mtvffz8mCbC9o9jTeeFT88pDEQvjZJ6wu6i
wKzv6dOlTXhEshxhpBLMx0CNZ1gd6tRc/jz0hYennQlDUPnrgdtRNTRTWkxX/F81e9OUI/W22SiB
raqjC9Pl+zlpIPkWkbdI1tm1UiVPMvI0pzqtagsA4xNSDnCYXXh8f4VfTS8ZZ6xJ7TLJuKaX8NM9
zTC15YYfSHbMd0kboFLKR/ansHc08oaxTB87ha8fX9NKiCjcOwU7Adnz/18u99PPOHvXw7Hy4iHi
BiPELLBwy+GdSJvu56f47T39NMjZey6kBg5Xn0H84aEdhpmPvZAYmgujfLtsfRrl7EXvPSMOZOpR
doLaYyrDISCuRJQN+qXruTDSOQmIsDjCxlpe8Ei5mgKEOnOdClAJ1D++l//yHb80ztk77pkFuUZo
JtDjQljmhtXpB7i0NIov3LoLD+gc0pOi2LNqnQvKXMrEuL9TeqZhcum+XRpmKj59mvNJKo5u5TNM
q/0KwXRUwkvNHvc/mmzm9CM+DdKbQVEHMZOtaDFlGGi5sVh1RX/hll16NtO//zSMl0hlWlVcSxc9
YMx2hvHQ4LUGf/3z5Vwa5+wFbTzdi+ppVvfCS8DJqiJJnt1mRNPvPxvo7CWNVT/Ers9AorwZMDQX
NxQEGpI1fh7m0hw4e0vbRBlTZeS+NfB2S0uYhfW0L7/kIbhw26xz8FqHndtyWcYFr5nlQ7IMORTS
6tbdYPHzBU335S8f4j+XnXNMZJ11gdmEOhdUU7thdy66RysGLNe3tu89Xh7wwh08/0I1laJKTcAE
n4C9oB8DXUBy+B9e1dmHV4+7PMxiwguy/FdmaOs+lOZqe4AxAPw/nqn+JWjX9w/MUFAmsyWmPPr1
fSohCLsGMdF2MCC4h5MbeCco5Yn39PPj+h2Y8dfn9edA0w/59OJC6aSnlXD7RnrOburQsuoTJAoQ
vHEWlN2OgosTkB7w87jytLj9i3Hx7GDE+jpuGWWK7lsNM1LSp4KZiKrObYl+VTQ5nxkBDuFK4p/T
NnRlF8OghgU9yp90M6QRVtRS++gKgAGKMh/2BN34Ml3q8pCELQSWRNj+z6jUQj8beIPrtFKe4sCK
dykRa8DodTd/rPM8v7RmfDcVjd+8R+TDIg2Sr9ckGb2aIqPjmkYwFqCwAdtgwA8vMPGk7ybH53HO
ZiO7zxpDuckupXrMpdR2w7fIBaUcfzTgiTzD6aPbwfRsT7kbk5tqOLjCtRE7htRe+Lj87sP85Sma
f24Pz35JK/W1TgqgaG/lDQFDi+Gj3uWYOm1psTYO4CkgXJB6SxDG7Uq7MHUn7f43U+ife0bzbPBO
EspOnpbo4MPZL7TtYraYLZNHezabt3vbsZ1L9336g+dX+/m+n32wxV4BIOKpIkQmyu5Jo0IEomoH
EqSnllnLMzcgqIXiK/1+2bUptc8Swo9+fnMuPfyzlYGW9mB0Hg9fCXdKT1U3KtdxeS0Y5YXw8+kN
/Olqz1YGiza85w+KaMdjQlKtJ9D6D69Q9YFUIRU+bf/uTPiX+7tvDwHT3p+zNr0gWi5f3588kDNT
kFiL6n7X1S+et5HqDdihHmhB/aLLN1UCzBzRljUVXG/NaFz8fG+R6X9zzdgHKStIOrjJszc4DPtA
E3yO4HnlZJaTQhsJEo9eSrvXWgLq6E+HpbWNJAKSlbZ6HMibacy54QEt0Q5Y1csxe2jdR4smTG9G
z63pGOnCyJYuvZvRlbaGTLIJZn5furCgfr8ocNckDVvDhGn+evNaa4i7bvrwDu2VTBuIeOfh2IFh
zE8Epy4mMDN55XYMZ2Bo9oZ4EqnCCgO6nCjrP36+j9/O0U+/5ezN9LSQcEuB39KRk5sZIwkFhL2p
HIuFWrxw4dR1vntoKhYxpPkTQftsq9aE9eApiFvJ0z0Mg/LAbViClQdp5IU3huuu9bj3DhSZLLuE
2oJ5cZPo4ZsuBv5GF7y5HLoT+S7y0whUSrAuUwu9jvgWuHFPAkSCF1hlO6P8EnSBhlDUH33EoeQZ
O0Ni4MddFhUUgZB6dq7O8iLc6w1+6fpd6Q6xdZx4scXg3vhmSZ+nZyhEvqG7c/1wlXKoNvW7UiGL
sGmXUTVlqzhatJtyEOINlYZZhwrTzLaG4sDX2On9ogrWmuctZfFJLugtFfcarG8r046NUp1C/ddI
L61m790rNM5RAMcLcoNmnTlsc/pcfv8xlqso1p4loSLhZ1V6MN2m4jf8nBiVCXEn9YjiVJk3yt4f
3/KahMHqYawfCq37v+Sd15Lc1pZtvwgn4M1rIpHel68XRFl47/H1PUCdlopJdjHO7bfbilDIUbUJ
t81ac45JY3DZVPUxAGyiI4Yhv6fXUGjScLIEcBPNTKT+rbaWShTIcGoR3FgWle5RWoyje2zQ2vYX
SOcqMhM7IgHIu0jJY4DqsITHYnTBQ0Gurz4dHnNCj9Wenx/fd432pHvIBZMGIRC9pmHWV8+FSrX4
rYNJ544bEr21nlYgjQtlGcp7JhK76NZjOm4VdEAugVqVGG/z+lkoVrGe2Z6oLSoChIpiZRhLpVvk
0V0B6kUxPwfzXnF5TWiSNnI6d5H86yW14pZGHGnytFTSal/UCgnIxwL2goLgCaVnIM79DPJpD1hl
A8ylMP2NAgRMFW+UKn/PU7yicYPAMIxOnoHWyU0d3RLW+YAuEMGhSGqhb+aAAFE+q/2JtjP3WZop
SbWTpH1FIGNtbBNf3HsWdKS1Ndh0ISDupe5jQk4KjLzKQKTc7UVlrlfVKcq2Jr+PrN9k+M1j8HpE
iAww5kv/tum2Mf/bsLK0W6FzSQ+RnEheujnCx1B2tB8I9PDQZ6TN0xdw6SWnNI4RYegt2jA6Lo2Z
70qVhrTGFOjjnEdHm2LObPR0Wai6Q1v+sTS3IfpbDApB4I7kgJpr0zdAtob4ksPlFJ6jt4tEKGRH
FlM7Ne/B2Wz66DHO2QMmzYfovTWgcojEXhFFJoTkccNDrOtXoUqAlm0VNsYKErL4Ua/2ogmvBjDy
aBeVOb7qFh6TM0cPwtDW309v06Hsl5VRw56jcCMoPl9NtVLgtVVrsA8w3OEzh50XASEMrHSWhbvK
D0l/svaCq/1h1N8sjwYUCtXA4Y7bCVb3zzM8R0WRsiY1TgE/sOttqvg8EU+GjliJi5F2R5PoRqK/
5PKRYE0Qv3xNd99f+Y9L+/nSCWzBcT3BpVmmxesluvMiWEPsubKKt57Ki4jTZQiox5TuyuBVCL13
g0ZjFN1lfQRZzf1ruv+/oJdhn/zlbv/ihF2UHyQ1BlFVNen7N22T6af83TYhKYCaOfx5tOswaf/u
myCcQa9CKRVkAFbG6Rj+T9+ErAs6LeyzIHz8yLv4p2+C5EpGOIMxEmOCZv0nfZPrd0WdgotNrHJI
dGDX/4iS/Hq0BKgKhkIZR7tB7z1m7jLGRiDK6qwjtLjDojLW7uQjIqdu3Osh5nHrD3sD/Wo/98tv
4eqUmbEhHzAyjbZphoSavYLYWZbVUgrXHYlhSh3fKd7zWBWEGmZkJEE+wjeVTtgjicC5kZlPg/Ce
a5cELYXO1ilI3sKEbUOHgr+cEZKEe27RIFup/F3X3if6UcirrabjApIiW0nprz/lqmZnpO42qObp
TWboZFUwhvonBAGhNUhSWg5IEdLxUOAta1QnEu+i0PGHAyVboEXIPxu+rTlN/LlLRU2UDSdsqwvY
GizEmOO4xTpiRcUowAK1Mze7rwA5fXkXT3994l8hQL+9k1BL+ANTtzS9al8fphmBTNEiDZiwtM1C
TA9vlfsQ9/qsAsVfNe/fj3a1pfvruWm0gU2NV5jX++fRgsyVWzMiYta1DvjJZHFv1rFjgab6fpyr
I+Qv41y9H50rpl6SM05PTJFeHvv4xmhW/7sxrranoRx1oUhAnJ0KCEvUfUb8pErm8/9ulGnN+lrH
KXQDfw2jIG2etyCYq8RYWvXT96P89rnQBFW4c5ZlXfOQuqrvAa8xiugNKASKueluem9FffkPN41J
jN/wl5Xmx6Mhekek/EV+rDJ1fr9ekKFBD9JynewVREMGqcsi6ctGDuFTSVGNRB0mgIo8v4QE6qXX
DPd5jUSNFGe/QjsHxFODWhpdku4S6zpVmMTRZYSkYIvRUEEaBMmmw6dL3TdRRqNEbrRAfvTkgypN
lHPKS+i+DsXFFEl3IHFaEYx9VcpIgqcwavLFAMiWN4K36yWZrOu7zNPOfmPNFdeDMqeSfkm2tTaF
XOukXUfGuif7Ounrux6rmg5FjxTSpxzOkpbmiE3Ej9FUKP6uBCMF6EW24pTmDXzOIj67dZUZCGub
PCp4E6I274T3NGtnlgHOUv3Bu0VGuc1xiMpw5bUG+IuFJU90DxnuJZAhe/b3RyN/rXSZuNtBBbRY
k3pWvvRjvCC68eSl+GQ9awUSlBzw7KwTl9jCVixq0raEfB4QzVqVwa6a9u56vKn6ecGRBW0XrUdE
4IjSsW0a2ayZ8IjhuK4nYq5S1cuuQ5ThYxWy2HGKdbCWzOzgmzdpGt21nbHrW5wZPiTO3nrqtXDb
0uMLxGgVyIRs5rjfoS/PrNEobRVRpDxFgpfi/YhxJbfAoOE6zHkHDPHRtFy0Ouaq6g3sXtKuZ7oW
LGHl9SfF37uCbOvSoWtvAhWBorTyM4fQbtziSO8m87G6SkhS1fyNLz9VOiYeK5wr2Smu3nUwkgEC
bo0oRIytvg+qFRJJReeV4khGy7dzyD0gNzcSc2eUnURjkVAWUkSWj7tHvLByAxxBertSKLunefSh
BhSqpXptsvUFOumYsbjPRskpdEC19Vkbo4vI1RB3S5a8sCu9c5OcC2LsGnXlE8PqVz6BubBill66
Cl2SgjL5TlV2efESFpSGMnzAss12ciHqyWLEpleRmaG5vDDBtqBOYZQW9pp2Dm5K11YldQJXvE2x
alUcMVMMs4luYamqHKG/C9sHNFIzC9S7njdnJQFEjTugT+976Ub2Tr6wCvt5Zd3K/kMPAScuR76f
eS/cN15xNkJhiWEw4SXCeLmQFPApuP7G+DBCFYTnZzRvASguH/a01eMLkK1dZx37fOFHD2g5Zwr+
gVDGxCF6PVHw6cZqnnJyqPyQ4w5NRqSvB7U272MVaCOGrGyQFsCunAHNmoXV4vsZ8Kpu/de0JEvU
5CVR1M1rMXDsFQgN1JoVV4c+2tByD+ffj/C7ORaiwX+PcK2XUCWSW8BRMsembI+ict5mmwCQcWLI
f7gWXfvdqs5zU9kQ8qeoXU2yTE3Yyxp4JRV+WKVqUREU2wyVvdAF8QyHq60Nyrwh2TcxnlKMrlqT
zWtD2PfhTTOJrdjxjx1IfOyTU+1Z9Oc1si74FUsjsQ66vERVNdMEOAY+ccip9xJ7gd1Jr7K3rOSX
0luk9LpIoi2jRWytuPtz03qM43NqfCQVck5RpG6EGHhYEgXoS4jvulPbfmJwzDWsP4a6GCgFAGJs
1Icif8WFoShQTx3NXBS+TwK1tYmZZwhD7poLsOYQuACfMofEdnjFcAPKaIDarm2JHw3FbTdSzyPu
s/CGTc8eykKnx9qEuZRJyoWjLOurQaC8nYDpzKVlpA4L33PSMcUldBT66IneySAOTpc8jFgXZf8e
e9wntD3AmdNcrzip/JrgTw3ih1webSuiouReoupenKy3CT4qn9hg/Zw2Z814q0tqFpg9OyerjYkH
iOZhU1PEKpJ5UdyNDWXKmJ7JsyotlR5BOr579cKnJo0FWtj3UsUQr3V2GmMxVoNVgLsZR5OiDZtY
eu60F71SHSvJ5n6CVTAuSDXFq4owtENB8xzhBWzwGHpJP3NBo/Z+jh3pRaCARP2SSing/IYcBZ4w
lY7Re5GZ3lptn5DmPVAxqFpHzpWVKjJ3FQ1VhZKk0TuAuTYxxX4n2IW3UqxumYgbozFtcXiO82Ze
SlC+70TzUMf7NtiGiTEP1UchOQ/6kyVdsDa6cnUf+/G6wz/kboZ21/pPsfWchE6hbRXMsWB43ASv
Pq51/EFi8ZKr3kfi79uCfADBXORVuFB7vKK5vimyyyBVdp6pT4NBHS9AUImvZMAu1WGcFjAKoV/2
q0UF6iHUlyk2S8W1MfhiuGer3nBbLiLJCXFMvxvwnO94VFaL9HXM3qD6zKPi1ss+LWNGHq1dcigX
FjpQbutOiEkfEJDVuB6EhNQO4k0e3kYBCcXFoUeSm2MCb8/usAI7YgPATgx3QaB4wR6myg9EZsvV
TgkfPem2UOf0AfDZ1vMBVrmS74MpehOON2bERH0weXNq8ULtjsTZddCfS4vU10jiAbb7MBFXsUi8
77oQ1zKAyghTKDKf0pLeNTNadlr7WKPYhHZAijf0jkz9lMMEQKm69ErvdoDkK6jniPJLZtx1xIuM
OMaCYyg6Et9aIhsLywWzPR56fOdis9V5pxqUDlUhzjUN8Tc1HDGDgw1RskG8FSnjIiWetmVTQRQt
/o95jOVAFJ5lXKAl7uAQWXSTm+dIbuapsh5BHpb9qXS3HWUx1cBnrEw+trLYxnG1CE0VogbQdpSc
SrlsAEmM1lMdtLfdkJ67vH9zRd7XJJRp9PfVRki0GwS8e0TkGx1agyBetPggiq+KT5kVh2voHigB
3cJvWINNAd7+2fHYKa9v0emvLDD0jt4uhU6/1XnmJnXFUojsgojswnj2/Amwe5G9O1/fhjqE9Kk+
Hs1QY3MUrJcj9obcvNeSg+w/Re4xodBUB28h9lSznlnZLsjvE+bblOOpjwaZSmQb+gT/0oeus0WT
F+s24yL08pBnwauquXsJpVjrCbdWRCww5P2jpFGZHB5bSbrzca2ypXgIfU6PSm+P8iO7LbKGK6JL
zBtJQTCsz8r4MwoudT6yIVWJrr5jLeakiq9zGRH6jGt0FuYkxJiYiDnRy+ZHZLhODEpAwhNh5Mtu
hDmTfoo9eRgA+bvdqNySVIm2IjgPwCuI37LH9KNMld00WRHigZrOm/nao1+7TikkkOgJKfHsYhDZ
xNxKyBe10bLjML0BzEOoPLOfh73DT5O1xxokD2SWUwTUhlS1JYXJFQZLF7ao2C4Wu1BvIXEMyDwM
4jAdVNo59LjAk6QPmvss5glp4LcTU4W2D7sysndem+rU1Ou6z+1CnfjIpE2oAAViJrDyIcvONW70
sDEfSqwUor/MmLh7ous9+lV0fvrwQZH2qhhMIdYPjQw2IcMgqE4gd6JwgyfXU1ZVw7RtqvvQay5x
EJ0FARJO4vKl8LzIfUkxCFCP96mra8G2ZQrr3FfkUOvYwwaBWc7VP5JmbQr3ovRkCs9FdOn8E5oS
O+zh1UbYUkgs8ZiUctQ5QuSUibbzWJ0rdO05jXXLN2+FamSB7DdSWlM7LXZ8DgtRvAOIsuVbnvX0
csTEwO1CnIFUQq83OZlMC3H0lGcDDj3q9PgTnIHkaysJSNwgmZQ7rLWGNBOlfQLScEoUSdxkESnD
JsM9XOjDwks+i/KjEoy5rz6WqeqMGo4F3hth6hawC21CaJepgQ2fL3OWScWt4KvLUsYgHInie+5J
G8kYyzkI8MiuPP9ZZS6VmFhSt7Q9npPVERHPMqUWTuVhuO2WhnVfmo+SGM8DSV02rfWk+sdRwVDR
yTaZMU4tSodY9FdKGm6yxl8ZKQEZ0TLGh9NjtCo3yeSdb46eSavPj4AiPijmEvO9MKC0aVdWfNLK
++93iNOu7JejsUFZTzJE0mKnguDXo7FXRiQV99RiwvAuSxuSArKlrD7I6gteiMP3Y8lXate/Nryc
9FWJ8xtoVfnnwUQztnScMayo4j5sABGpZ5FDcoDjNg39eQ6ARgvwsmc9Zz5hbvRPjQicmMpwwDkX
mEuxKIVqaRZv053V/tAN/22REZMftjzceUC5ru5F5JHDLsdU+LIDQVKmMCseKxZB4Bu2/8ECzvFO
vHx/S363aQaOTGFVprApX7epY9lMSelm05x8GlQLQAgjdFh0D9nrfz6OOdFNiRc2sIVcdfrFtqxF
6r+jfVz3s6dDM/t/eI2+/vyrwlThSbFGNYIm4mx8Vde5nczVP9yqa3nRj7fnyxjX2lA5HEpuIGPI
Z+PGunjsZVmqbMx4T8HD97frugP+y1hX+tAm1TozwFxo+yfpMTlkh+wTGsaK1ISFFs96h0xwW5z5
zvfD/sIF/lHm/ucxXWsG2q5y/VpiWHp6tm+rm3KnLvvj83gZl+OG7shCspERzOPlH3Fxvzsqfq2w
X32bBTE8dUOcii2sElBns2hpvKm2fzT2ySm4LajGrMYbBP3Emn5/0b/7BL4OfPVqym7ftCwTnFHP
gbiE1N86TQGlZRbffT/QdbLiXw/1SxNhugVf6ppyoklJML1Awmp83CuLfB3Yu2jd2u47UJIFGQaO
f6f+YdL7tfYIHXwS3mnMssA8r47Flp5FIp1lLi8RNqGJyAbZAgAOqUPIaJ4rmrzenxR/v07qfOL4
6qevRUWLcFXA7bQgHdUINFXgOqp68CiwRhy0xoe00Ozvb+r0dH5eP74OhZ3/53tqJXJsBUPGZyjv
iojgraMen78f4jfz8s9jXFXwdbF32SwwRuw/WbXdyIsYCp3ZgwF0iuBNl3bwySgT8Y6O8h+EWr++
nT+PffV2RnXZ5kbArRTGN1AcowxVZGca67wFiPbxhwv9dX0E0qiIIlBaKIXiNRIhTdnytAHf4KA9
JikQIBhoeV+vc0WeDX6zFI3qoXajcytpCx3b0B+Gn9a3n5/lz022q0k8cSU3lCu+j/DkOe22nrVO
tcK8Bob4+5F+fWkY6EsD6Er8Vo8FDYae0n92kd+zk/SHjs+ffvzVM6vbrE79jh8PSCoIHRT+GMq/
v4Lfz9RfukpX773QliF1DhzZsCpn8rKZHUX7Mru9N2ZkWdndnGe4qOabf8Ob/0dd228v7cuwV3eu
lfVWqn0ujawLgongvpjiHy7tN58bT+fLGFe3b6yt2KtlLg1KgV3NkADNgJPN7kC4zeM/vAnXBqh/
bwmn5rKmwbu9nh7dkW700LElNI4YSsw1SkBxLewlJ0btbSOQ+f65/W5m1KlPmhZZ6/xxNZUoZmEa
RcHnrJLDKSIFnmW3VA8I1vp+nN/cxGna/2egq7VGNFwpE1UGEpfw72qJc8Ncfsp2yQIXPjjI4IZy
5/dj/u7avs76VyuN5MeqKChMk/UiO4xbzqXOn1pp38+Gf0XMfllBtZRuijoyRLqLHHB0q2kXNJ5+
XMf/37KMv6OFJ2nxNyCTSZiRVlO88O9kGT/9lL+FGVCgUbHCJlFlEYHG38IMIOYIM+hqE5I9NVJ5
x/5bmKH/S0R9YRn8n9DuNZ3p6R9hBjhoTHhIb0S8t6b6nwgz5B9uyKtFQyVMAoq6DoqP08XPGwA3
UuVMCdBniudOoNrU9XvC7BdJ7pJO1iJrVMmlauCV7Up5Rwprg5JLzyjM4eh2fQLLRpRH7nEc24Vu
Lfwyua+Dl0peVR4VS5CoPgUjtr9AzEL9pMVHuRu2YfRs5ADxKnoEwAUoO7FUNvNeJhW0TCBiETRc
JXQC6EjCK4yzCZ3SZ/sMG55AAxSZnufTmMh9J5NvDeO5SU9GUTnlOML4ouao+WDMQKXW58wXPmS1
ou0HAaImlqAey01pUgb3wZhYHrIKvvJbiQINBnTIo7qjdSXUj1uzrEHdqutM9va5e9cgN8zj0CGA
eQlGzG4LawHcZKnG6JD910rkLyX68+A+Jjijh5sBE60N9imA90I8uQXlJ+VVqkR6o8ilOtLFlNj2
OsLYYHDEYn4Ts67OkkTZh13LumTJL7qavSqSgJ//VbPe1ex9KmYlCPm0CDyXJpbIv7ZRk4P4WEmh
tSGDdFbybPBFblgFcEbG1iHT7gY5mBnqKnLdZRl3lzB4pTLf1hxUDeFTeGmCUzEcYlhVPRgSUcwW
5JLbLpQY7vAsa9YGxI0yJNmwz8w7X3lR/Ac0AcsI+JOsQRgIq2gxisEWWCy4GrAeZETHtGlqb07F
Del0aFc5ysLi0gpkPLbFJk/VWTiE87DaJm44r7x0Mw7WPPFGiH+t3VBioeSNsE+rnoqYpqKbfWRJ
Ccwj0S+1aNIIG+nTfkq9bEemfq6HjyHbhaBQyq1B41SHFEqXyc6SdK652ks/FJu092k4SyezILix
tOJPHBrLWLCgV0hLQ6GA2FFuMyjMZf5qcGWa7EawLd3KqfGMDJFjmsE+TqveHrKKJNbmQSadtDAs
qpPu2YR1agknN3N8kpgRBw32RDLVJrOFLNw2IANULyfR8DkrZYyebg2RhPy3gHzS0pDuIz+woBVm
+rIfzZtEkIe54HfiFi3VkszYpdc3pDWDtx2Ubpnr1YPullu34XZGtPvd7GLUymuU/J/Iif93XsSk
ivyfp/LtS4y47n+ayb/8iH/P49K/mKzFKeR9siPgC/h7Hhf/ZQIFmLIARPKciJD/Zx7X/sXUjk9f
gk9lgo3iJPfPPA7Rn4oOMQIyUrv/bB5nrF82/xacJChpwLEQo167xDBAyEaQ4K7TBukAIm8XAATs
jENOgdgwkyejSddK+JF2aw2WCMlhz2ZAQywNOmcSupj+I9oxWor+Og0Fp+zh40ifOSqrYRhg8cLV
NAWZMHFtYarxs+ZL+1InzxcQpEQZJ2x1aMIDuXpgJsmOFIbPMnkuFd2BmEpsqcHMbWQZab3ow8Vk
dLBPrAZEG20q0MQQlmZ46szQyU2pm9P9DGJ1o/qkvOnE51RRfAsB7jEwy0OUEKeTaVsgU07dyasp
nDyIPyLXO4wKGXhqTGVcTByhFedqnNj0eapL6RvLoNYWGbFzETnwssuWOAu3WqoeSFGmnmloc6nh
CwfL6dCOs0SwMGq/6omzLcewJIdDR5vYe59QxTs1NtHSZ0ixTbjQbT7rqfsiJi+YwlaDKB0JWqeO
Vic3Mp5KjX4O8qUXMVZvFKFYWJA/IyAvA3QoUs9qy3wRspMQPPf5XWRoW3noZq4sPfahtkgHQgsL
4ZwkG88ixj0PhQ7Lc/JeSc1bKw8fUYgkCNzTlBHWW8X7tGBVOdXWREDHRtNZv80liK/aQLt+U5vP
MRmnvS8+uLLy4pW0yF38DSZsyaHv3su8xhGSf/QTQWfsFxaOdEFBxeu+5AhfRjOAdTNmaD4yad1E
+jx0k7VpWAepVpcCwHohNkC9BMseDaNKtFFuCefIzyYx1rgwvU/JUIlbFVateqy5IwBriwq5CSQN
kZa5HK+kpnWM/i03x41RBReZrmT13EED1nT+DDywLs8h4CkJSEsspQsavt14FFMW0IcheidSNdfu
1KSaNexDeDc78SmZqF04B4ZnQdbmJryjYWIP08uJ1bWSR1DWb7rkYjQaXTucMlVHkK1yx3sLLTWB
aswvFjdmP2MI2YByedfzz2V569J0T5+adhegUle438GBJMSFPLyS6oxoSzMvcAzu86Dd+dER2btm
d7Csa8OdF1P8Y2yw26Hv6xXvoWxBf48R64W0YIv5QP9UR2aaSgGpuMGiADE1t4ykmntG+lrFbNRG
IckdbPBQJ9y9mgNtLwIsHTJdFZBW1Y3IZ2dRY7DGU2YQPkozKP7UjW5XlUo2F2D/agK5e81AhenN
NYKXMZY32gQybvtXbBHnsVOKGUto2bIlygvUTcqzbqaQUAl1TK3t2ArA4Bs6dWuhAwk2QlwPvA5c
Zwv/K/pUA5eQeHhD8fgqINdS/KekuqnA7Bb8ahVD5KtWXsT4LR5mHgQHlbzaTEqYUtylKPZbmKdm
vHOD0B49aOxEcNpWKa0aUXVkg6FYRPXxQehAmhbpS2Wg9y9gG4l7SX5JEdXG5nOgdLOi3Pk0LYX+
AO6z9JyEcOOhNpeyi0zBxEgqv8sRxVL/EEGPVaqnXlbsQjsUzamtbmDEnwWJU7qQOkEqHOvcPCgk
GPoqQe71PMBHROS7Y1Ummy53jv7INj1j0/obSRI2votBTZK0Y67izmtrQizGob2BIJ/PFKlb+IK5
Ibw9ExSkGxpqxWqRsc3Ug/cO2Muosj8EkqJb5ZnWe1LBrIKkrsQLj8BuVyQwQmzXzdCB0mWrqa4C
9KUI2PY1o475xeQ5W+iJy/Y2jbdmre0sr1zWNDeTXtymUm46KIjHdpvr3n3bSYtKNraCRa4pkG1f
OuoFTdIaLhV+H9eRrfGxUsSlVOsvuoSySw6eB/Vg4Plpumwut/UNJOajUB16lBpwEqnoDaQc6PU5
9o051uhFqmnwwcJTSkiI3jfbSu3nUprsDIPd8OCGbImbO8KPd1rsKrZU0pNLIvWC7em16CVEYKlI
p9bXnbz7IIh0qcv+TR6Wx1ZgE9kvsimbG9IFiddailzEYg8csEHd5gWzk2csi9A7SWKSIK0zlUXU
Ko1tAXoNjSnyI6jIWRe3RusBRuy8Ay3OR6EgAFtmI5cfpAJDF+edG5f8ZOJu5Y9E7o4Z8eW5MLVe
YxatUL4VhEvVQXjrmnsVEK+bxyXd+BCTTjbvw+pNLDNgyfEKBrLgW/s8RgGeBzRAU6Fbi2XDZC6Q
dV3SOQ6ChyBHKtJ68jrRqrNREuDoZfNIvtU8RJWt/x6yPM7GoVqMvbEY00s4nEiMWbU1u8FUWwzj
+KRX3kquuo8YmR7XgbyKGsDZnMxFQhfOVKjP7DBXWo4OCSrAWumrVQHEsfAUbz0k3rYKOxiFlYDH
hl5uZakrEjFsBYQ7SR0OhgNb6B9do5zJjWbnHlDMluw/KMt21s1Jy5ua5mUKwmtw6jRYJhoUXAJb
izOAIyduaEEPzcqMP8fAm/vWS5O3Tj7IOz8s1xH4g346+ZAJnYtLjtBnwhRsLOC9NKv6U+rfV+yi
jbzcWuwVsl47qVk0j7o3CX+82Po3Q35MtDXHSvT2foWgvqIzUiFa6opNTExvKXzGLf++SmqCX0QO
dOkqQkLsR7cNQPhCqI5aYScKMlH2LIKnXEIrOHbdkkqrbYWPEsh6JTKWYmJeNM+3g1SHiH0yxbuh
7fa+QeS7TtA6YYvBuCiVcclBbAr6SjxlWQrv+bDuKmvRFvoyyXY6UqKmUlliNaRFHtRei+zRRF9I
5nAJUxiZ050fxmjdEEHOm17MAoMuWhTHkxMWeYLBb1kUbiABn5IKuHhCKD3oxVsVgPWIptLzso0b
q1vP9BdCSTLxKdfUlZqLkyzmLIftoQjrj2isyLWvtp1UOmYCSN7j60famAAdLBNlnU5oHrlfYaA/
xV64rJp4YbjqWg3hnw+g4/siPvYWjfpGngj4Zk6gQzYUy8gCgGgJ4W051pze1XSfELYsFfULHqeX
IKMBYGhCBXyxmmmhfo/mcJeF7bvYRE+tizrPw+wEXQTJt+bt/clPNhY7Y4oQgPtwX5vNp2Tixs1L
DmBmWx7jjr8BC12zorOAB5r/wCb0PgiLdUOWowRrOq6Mp9iLbxFg3HQiKfKeaN0ljUHMH9YPX8Yq
6aXkpxZ7Dx1hIu37gFxHzySkBUy6XLrMYI2DjdQ1CSFC+mfeqe0yQ3imMWmI88Yg4T1F+JTBLKaN
g8uSigoNbKcT2WAYTwkPrqJekXPkVj0Y5e4DK0NDxP3gv0X9WYxXapm9j+29OoaLwnAf+gHFnRqo
hNCTvSxhcmQdHPgPkYRNkaioLogIN1I3bunaUPKcPn9qKVYMr0TfPeEJtYWonqvmZohTb96O6Y07
be/VnFkSELjFt1y2w94C6Nm3zQ3svynXIWX19pC+lJscFqMJAUXW+JbSz4AAbYODt7H2+6Wn3GoN
oRTpPCd6JQoRuYzdbBI8CeMqw5ZZfpTszjpU0iiUrVOX71pkaWFEvlLlGJNvzvRXroY6v7jrxY00
cm8dPflU0k1NjUaQHEIczO5cNAkrKzbfpdmtsTcK7ntu3lXqWemKheAL5GOv/RHB98AtsSs2slG5
z+LHdCDP/tnIPtjX2h7SEYs1xHC3seHea3XnhFI+q7PPUPNXKqEbnoV+hQyQqumfvawRic2Nd7wV
LMxnyXIIK+GSIdCUHaf1dtNX3qVH+jlDFvDQ+1O2x1M27iTWDmCs2INjKd8qenpIUIi7Ssc8JB/S
vj5ZDbzVQUIlr6M0VcqDoftbNeSLc7PkGMeOapA3EvHRVoVxr9TeWzCiAzJLpIx0PevkXgThAkWS
GdB/nF5NbeRrkIzFUBcfchc08yHLnwrSYa18sJu2JLa962CuTycXyPH9Q1uijBUb6Vh2QA4rcyuM
0ZGDygPsmzc4oMtmWJb12eoftWhdSe0qyD8Myf9Ewx7MoQZTcKNMqE9A394xCTPM/1CT/6FA/rlU
STQjmjJ83eQ+Uha9KlVm46jKg97bpRCSctEetbqfGV23LvBed3E4yzRzNgYvAYu71a9kT6ZNUM8i
9JdltXflxnHHfNl7wusY8OrWi1EW7FEH1ClgChiVVY7MtyBCygiPcUEbW3quc4TDSEDloxvQWFfC
hRzdmjmA5TABMqKsjGAvecraUAUQqwBT5Rr2qOiMg7kEKo/YdqkE8hQ3tYoMgrSR1uYaGinZOPWm
xhmwQYmlIsgkzORLMeP01235atK67iZQPZZoQ+qw2mQK/fqVAkJ283wEq97Zbk0SHPARetdOrjzp
8d7U/tByutYeXI811Sa+tBXMUikkcaSo6svvtbsOZH2Wf8Is/v6Kfj+KqTJL6aauWVe9n1DT8j7T
UDDHHAco/0XIxyX2EH/iByrXfdTpcrQJ9G1IFHrow/98ObnM7tVXsWYNWTirMgyCJDVQaE7ZFjK/
rk33QNiehw1dNIQ3iCYSZ8S2YX+o3CsKlm2kZkb52EKLs+Jz6D/ngzTrNOY3t3dkV16G0rPV6c81
Ou5aOdMTWH5/p67twVM+9deHj3nzpwdSpWWueEwZdjmXbXT4D/Wq3Ab2EzvsjesIuz8lbk9f3tcv
88cdk2RiCjEk44W46papcUQGsz5SGOBsZ3JuFMtbTmPfX9Xv3miNJ2JptD50tBE/X1SuNVR1PZ5/
p4qzXrjTfexa+gyri17ps+/Hopfy6yWpFPkUEdSopsjXUCJBdNP4v8g7s+XGzbNbXxFSmIdTEANH
kRQ1n6AktRrzPOOC9jX857mx/cBxfnc6jl2ufbaTSsUpt5qkSPDDO6z1rGjhsKlH5Zuexq4QEwXV
LZ7MXTccSNCpcevHhDp1kfGVrRTuaLiXLeGWysXj0hn3etXsAsIGZz59iXCGebwvGv51axC9UaSe
qQmXOFUdRWl3FgOjXOTGYcXLqxC1L0TY3c2ddmJZty17A0NDeRdUVO/zEYf5Lq2RFgTB5IuJejXr
4klXIgJx+pNm5mSqIaKknh+JKGxDZKpw08sRoHKUZBuheE7S7BC1FrXV4pjlZTQqpwOjEiIVbyr1
EHNDFhvjrW1UXwKtYOTDXShXJ5EgMoFSsL8gBhWtMdsLiKhHmXO3S/cGJQ9pZWrqhYrgjuo1CM+h
/mZIV626KpOvkOmS1wrFrYJa0oPMO8NfNlVXKCnlZLuJBm9gl5K3xldYqK95jIRIZp5dBlRIhjbE
G0WWP3sJKZOuod+NxYA1ejh8RArzHMuaPjr51136/9+rzF9H1+sV+5+n3786zD/j99/bY/7wEP+Y
flt/w327huTSz5vs+f85+7YITkYKCh+GCTbfSR1Bwz93mNrfAAOskgACWXXm2/zRb7NvTWS/zhdL
47hQsKT/hVQGaT34/+X0IReC/5iqiGEFE/tPN4bcGAu8YEkH0/BxnSDFRuSRGUIRdrPq2xK9T5Bw
DKKzIoGJjWyzDv2To0kVf96sq9xl8afibzdEUfq340I2FmsmpKwjpYav8jSitBOaPcp0O9WyQ9PK
bk2LbiQv49wjBgYj3swA2KV2D8saObypFJ7cx3ccHOSYFYJO6g4ZobrQcLsbW1dkzh1MTIQB7nc3
s4UZs1d0Zwotx6yIBpSM/imcTSC+PQSXVnZCfnKeTx3+OqPcJjJvh5k7zZA6tG5liAoRU+ny3JLJ
NzVPxDPVKViOsHpii3AKsr04yNA2iE9VnDkVT0aCe6E2BiJMz2lwIW9hbL2UXIcEUIzc4rap7Arj
dGJ+9eI+IaGlae4ismrpoHJCllq2EOUt7lgkmnByNlHBARUwmBm6+0zywNpIlbaJxMnR17ejr9Do
u2QoiIOTt8Jh6PGz5m7WAOGcnxvlonfBMSqTi6gV2zlTTFcWwmscdneRQY9sWGeo0I4qjNfelIjf
qChPC8T7yzvnVIpamb+py6C/1fzRnHVS25pHK8caScumB6QN1pG6ZUJ/EZBvCUWzB/m5k0b09j3T
2+r7kF/79dTB06Jo0znv6zvu/0Jqcb4au04eSFhILhzSps3OfduYzUtHOzJ0wb3UG3QQ3bbMGcgM
2f1UVF6ihA+iFFyaLt9HaqzD/UlBwr5xNaAiLdKT1kS4OKznhjW5NfTe0Glu2CkbS/QFK/kwtO6T
sAGB2ExT9Ixm3vUTcbWYUSN+W+4Xo976cpu8ycMlJhM2WnMlZXWTMgg1RxwNideMtKXqlVHuTcTj
pc5umLoSPmo17mxRIXagckfY5yx974T+bpmWPQ1BmzUnuOsHpSAhVvgaTdILq3E3iNl1Who/j+Ab
lSX73GgzdsTUDZTj5gfrysMs38VGfjUGAwglMCjMxJrihKjuE2ve9oPXhONmCoNjqC9+qdBBYwRK
sqeAdjNr83u5Mk8kNVV8TpY47aL8ZqnDvqXQFaLcWXjIcLpV+b4W000lrlle1hY4kxMiNcQYHfGi
l6I+a/E2q+A9JKwNJg2/wni3tKWr8OQV+7Am/6xIAszKS9FYOHgJQl7p/cstEBovRE+l5Pt4upOk
J4ncwUR8qfhHO867IiRcgBSRyjQ3TAj9MrpbDNGtIgtLop9OT0GI4eq00LW1Su43Cc4dDEyasYnb
3tHJR8umbdSlZGfKd1K/JlQA9qGrSvdF8D3huzKb0zXt6EStL607Rk2JA1E5G6PxMPNzJD08qkbC
ux8c9Vlz2mzYSAQYyvFHWL2szqiitqWy3SrgleIOYAsJgDFt8GEIt5NOANf7wjAWmJGCCbjrcZbv
I/wZ3T4VP1TpiYTkpOCFnav4eR7IndnJ2bWJNktU4dO4E/KegsnN2PZJBV+85kNfOlsBPqTGglfJ
vkUAl1JWJI8sp8ko99bsZtaXUbyyE8yL14rRO4QgvNmBvjeaj8W4NsSNLSzxjASrWTfiwgDYr3y1
TFVIRfDFVvVygiTG8q1mJMGI4V4hoHiJMGwJDDrzK7b3niLExJ2ufzTjlvnjUjjF+BZVlquHe0Pb
LhQgMRL+THkmJ0epSSm5mvL3ZiLP86sKFRvSykuEeeGHW+/v9Gr/Xq//cvfQwJYZMjfNn53Ek6ym
umjFuEJtr/f5Im7wVNuD7Vr73Em94K/2a9SzQPRNheezNPXncr2frbQul6nb5O9Re3gNL6H+D2Dg
f0XhJNMt/WnhlLYfX7+vAfu1dlof5TcF2CoeB5hiygZh7nRHv0UaoBhGIaDpCiYSKrYfiickjoB5
GCKgGzCpN34rnn4Br6w4HwhQMp/eXyieUJz9VD3hWUAuQM0DbtGkbVzbrh+a99/YqD2AWerofffZ
UVkL2kfMGnOADdEeZ1znBEzZxAuW7uSNOeqj6HH41N+4LW6L0k7tl7deepiq03iKn6yBXY/gGeZ7
/NSK76LuJVPiJSWBnXnB0XSRDv3em8G5v4vcmH0inuKPWHoMTQ+g5iPQgiNkHrs5O/qXeqrHM/l9
7GjqYjstoou4Jtkq5MJsozraymLojqVfMn+NJZn9WusqrGeLrZQaHq55Mrbgv7FTSjaw5Nam6KEc
3OgZDFxNeqc4Dl6a5bbW2miZI+KTv5m7oNgc18ifRN/PkrLJlG3kDTby9MElUXsJOEn35bxXJa9P
/DB5CoIv686andwnFXvh5vic1dw+nUx2i/xUDJeas5593kYQ9mxubkG5waCNbzXq7+SEYKijuWxJ
b5mc7FvM/+k1T7jloxNcmXWzOQzvWPGiI7qNo4MBj2EmkTLit24fbJ/TuHuZPb3xRwaXC23RfEuF
0zw8xzgT7sfePjJ5bFSPcpMYk/3zhEI3zrwq2SX6wVQ28YPVeHNpqy/zUfRk0mt6Hw1Gj22qZnn2
yd4mNllN7Za9fgtklvC7aWOgni8vbAMTrH36dmg+xnbPqq4cn/UaW+R5mM543gzGvh4/Momv3kg8
7pvk4ysUHmeJsCY2fFf1rFyj/PsQbezWkV9S7KKEcAfkGDNbce50ysmNbNmiZWMr0+ASsP1ixUFl
/0pjycqU10VxRPAOZMH9arnhypx3/JAibvGfNsFdYNnTnrBU+bV4Hmy/e1qTtuIN75G2V5tTbREl
+zEOtoIlnMBVRkousapytV8je0xvLebr7p5bRZ1vboc+ssdrsxD3WL6o6uNcOQI28lZlYgrm5d0k
kUp+C8r9gH04/j4bN7324oiC4bXMvlZm4Muwk7iPwgnFvziplzF9iYZtwvjIlm0VCyUYZMI65RuJ
pb372JbC5tRWfviUes3bL+fWf8UZvc6G//MZfZyL8GMWHt7fm4+//5/0Dzrc9XF+O6UtYmIsDaYV
Xsp/0ekyCcKahsMOaRXMux+PaXBmdHy0fBzfosIf/XZMGxqBM7rBXZ2hGIKtv3BMoxX7nWNaR3tm
KRo8Nm29vfx4TAdZZnRSiv+7FtxMxq/qSNTuM1MZRI7uSGS5tCd/jULHl4oz7v0yvY3lpZb3JBQi
FsGciPKqOXbYbr5Fx8jc4sDVAfTkrlFvhd4NPxY8wfO2AWsh+qlx1cSDlDE7dsbEzxpiiR1+ttCc
JNp2n2mFUkQnEO0457fPNMaO/BTUtx64zJ2mftM+I7RfFldykW/i8ZShuGrnN0lyJn0rge9E2iCE
fAPM+prl98G7wNerqTOXpbgVHQgVXy6sk1pyi90AjTpRXJLhzuOa+Fp336FU9MVW+LZYJf+eEBCR
3xviC653G70YTRhQSjZ0dvcynTH0mo8KXIQT8U5J6ErVSap3JZXpshb8x1w/LDRcXjs6ce5PU31I
n0h93Vfhmwmkg9EYVO2WNLL7trgL5l1l7NSTtRXaV5FJWQzpQHqoZm8ZsHHP7oDRuXpgKdEGT11L
CBpoJr+nroPORm9C1u1B53D0YavQjpvH+XkUfbpe+Sq8wDogCssm/wGA9CpocObNh1D5+am2x7sP
POH3CECzixEeKEXhznyxpuw+iaYvLuPkgJ1NIXO0jg720la/Rw8rjKm0veHYvuMHh83xIIKwtXbL
YW5tupHMmze1y2JC0beoPZpd7rde/C3sN8ZbYJ6AUUzfYvvjAgIeZa2TQybwx6+8IMbOWz7K+KtA
KIWxVudZN/R5UX8o8iuMoIxi37zSJzYwFiJun2w3SRXaZbf0CjqJTfmhq7Y18hP+BoMbwTHj2CaY
3B5b0REjdqJX8RHR+VTuJg+CmR15zTYAXex1PK5OFvNBMR8YRPR38UjO+dloD51wSG6Jp+8Cjz0z
cFH/nrtM2u0H3P0aXH7zIeNuGj8uIShU5pSb2YmZOF5jkoIrV7yY2MMPTbnrnstio72NeOK50Ajo
9phJ1CEomLUTnL+pD/OrORKdQco1oeY+Wx22cPpquRovJtoE7l5eew5v02vxaH6Ul/CyYJAnwh6f
DNl3jK9Lx7jTGPcKx6XkmtkuubuwaEDOQf68SX7wIaGlZJp0J2RONJ+neZNP6I4OQ1TeIvaVCamQ
4iGLzkrvIfUCvNI0rPE3FmvtyB+Lc1Vvgs8Igpi5WcxNdC9/IjNRTq3Xd/6g2eWuBH/Pz9xAnAlc
LsG3edjy0uZzcC53+o0satUtDKqK+dwtWy1DRUgZ5k1cvcxYzNYvngVqFfN7hFVF5EqHtNGyf9vR
R8M+VDg0bKX29COQ6wxffjffB/mA8sdPU1dFAaXto9qAB/bcSwR0Vm4jPRiiXxiO2PPDCC83KVas
0q7B2NoJzBtGd50dZWt1MMDngp+1lXcFiw2GIWNBDshFqBJba1Qn+W5dQ9mZVvWS31fXFDAPkavz
9rOzUZ0bDzliFk3cw9gox0PZsOl+D6aDAQkgSa4s7eXJH3PSKvw2AexyWN6Z2JD5OTwNLWJZ+amR
ryjR23FbEAhITrnwND6mKlvWiMz5JUXIYVBDXTLisR+DPPL6yTMeK4IqE4Y0qo6N1JNH8VxX/bd2
LW1bgpv4eATNNjAumKRvjfq2IbVZd4TmmFvgou+0eZd8g4kyj970KqJjIZeaR2WeuNxZ8TYQnQ4D
AhYA+GSZn3nlC8pcYqgQqbSfxiZTPcFVsRjUXj019912MXj301tWfQpo/+fyoSVuZNcokKaFqxFf
x1B6lKvLFE/M3kQvpgcIvXZrOc0jPgqXaMJzLt+b86U4d03sqslVb5EkwjsuK1uT0sYnL5JzcVhl
Q4CXTqM+AcPHkgYUJh2XrUy0IfLiTUxxDf5uJoqmfZA/Ee11L2q3h6Y7GHwt8HNsviW+VD4uiYtT
ZUTFIu8aA+kpkiZzM8lfeuYknZ9Nd2r53LNV43QoH61tmdyAVZVc7Y2t+jWiy2ar9XYcngLYDVTE
TYsJJD9LxIsaw03TH8HqUMmpSBSUsxAdEtVlMDsMD4Gc2VCqOsQRDAei8CZBM4IvwhU+gjcAK8J3
KCiZtCozOOuJr9RjpLGcWtVkDDQbdV9gdC3Dl0y4aoSqq4RgqsJlwDUnjYcxP+iVnwyJlxncmNHo
ymiLUR8z/oDUVmJGQGecGE8R0ek6ogbgXGDaDC7pS2r1PvKiNHIGaR+1duUPeyCk4J7x47zJEQgu
n7NnKHymcBKbGsAo/DZycCraA+dGW6IsugNeRKqRCqutwLrir0U2MJiSOwkUeY8ZZfNFuMEY3bE6
R4+lql/JffxQfoPAUvhSC0eJJbaHhmqaVh3fQ528GE+l230jqTfgyDuUMZqYyJbWGz1UpTZ54W50
VxWPBlJe87umkn20Id3DIh/GVoLK5Yfr3G73ffmMDir+QBzXb/PVWWT3mxV7ZeeW8ytZ+b+iKMZC
8AdF8TbOsq/m7//zRzzh9RH+txxWLOYOlMOWpegQrn8YWrDp40/wrWlsRtc/+efUAtsaij/Ukwwu
TE1bZwm/lcNrNpzJA5rrvkj5i7a1n/ctTC3YKa3bYIAA1MM/TS2sMWnkoqiIv6s+1Dr8rlmUd2b6
IBI61UXTQQqBgAwNypYZfbJoMbn8JPTESaTHgNtlHUFMsoq8YKAh40p6lZKA1CCU8tB2db1kIZvh
SjrzKmCD0srXk+rEg/IsNBW7BEHak2GU5Q1N75uQvs41+auifs5SomfWJMWCqshCF2Xq3mJCxA4q
p6QJNXSSfpU0fzSU7EY+cWRDNU0/ZTUJObhr2TP1ajPWensfllDcsP6EMR6gYnUDZVpw01Z/ULY6
hVpDekqwDrUFLfzqJSotNP7p8haineowJgxBRIB47giMcBPMSPHqSsJ9VTVXC6tShmWpwboEfNBu
+pGKrT9PCkwDC5MT61V8G2+C0LlVn1KNGzGQs3grCCelQYNuVYGX6IMMvZFxR9w9Cewi+BLX20hJ
y62OBDSuh3PNiCArXbE1j8L6pVVy5rAc1sbqv5IpazodK62y0aZi2zH1roRDht0rlL06FdgLS9sO
iSpj21Lq3wpWFp1qnVOlesvmAK3FfBtT/UnUdrVJBjfxN0RaWF180Jjc6CHizjZbPSu2BGm/ZNAC
1ouPpxU/ovoSzr+ExUEkYPZftQ9KZXoGYZ5yYKL8Hm0F+WWcXnqsMnKL21eGmcd9xYi+St4baTlZ
2nOqPoXG00DFYZai1wUVRkl9E8HesnDBRGD0c8KXxV9ubo3o54ZerKLxwDGafDhCrPWzuYtvSRT0
rpWogieqqIDqmLoYCJpEuvEQHRMLqWcnTGA15aMytK61sBebmu2kiZk7dg/x0pwDOXzvDT4fS3RY
B1Hf2DMAzkrezYTsFrlxp+bmpiRHVK1rL4mmi6SPjkLPU1fhJhPbazeg9hVl31yAq0oDUxSL9d2K
XY3gr/ZwWEd4rAFc1hg+6zh0hx5eazLkj135ECn1XUuEdyWGr1YWeWGAELWRej9aKAvyWdx1DOhJ
ASnX4XtPUyKuqNhqhcamrcPylsWQSv0as8YAOwqzsII1C1bEi8dwY8GgzWHRKjBpS9SEMozacXWG
dv27sfR+sEJsMSP9Y0j+X3EnMDiT//N4ZPv3/2mAmGf5HwxG1kf43zsB/mOOfEQ+ZLOo+v8u/yUM
zJaxbvCJ6GG2vXrS/nkn0DC+KYoG7l0SRdxojCt+uBNossqWQ9GJNMPk/FcGI+Dof1bqrANsA8WW
zPNpIjjqf52MhIapYIZAlNwtSPlWLEv7yFqchX+GAeJ9NM9UxoUBWv4Q+rA7PZwfkr3sGq939eop
Rkhauyht5f5s1a7k1Pu0fqJNvCN2nmNtNimFIHSWtLxIJ9uKMsSussBfJ3+9+LDU21D1EPQXL73u
UGuGZJLlB9nYyG/85BQ6geKhDa9SLzlNtRMJtkbDza6H01/bMOqQT4pka7fuc7wqjPleQgX5/a5f
5+3lfb/WYOotnh4ydVvGNKMhSTUo5jN8UxfLemDCrOlvZeXp4XcRlqfxVgADxCxjEsECCWT2ESNs
kA7zeKtuXBVfDOWxxgYTZneM5QW4VYhPt4X3sa6cUr/52E0YwE0XfW2Tbh52O5X+O3iSnHBrMQ6K
pWuL3nneCjVxOg6nop3ehdSdR+tm3ZyTiu7AxRcQxxuBvG6Mf/lGVTx83Jbj+8bm8eJur7yNlHDe
Y3i7CbVduMmBnexBdBaX8tLVX2AseuHFuoIqeJI/2TU7wlv/Mm162hC4XurkDSrcTo/m9xNRgkug
y7Y4kHjmf6Wbr+agXwT3XribnuMrU4YZlGjlGNLmSb6iH9uLPjY6+2Wx6Ybsk+P05t3J4Q/m9b+K
fToczFPt6qeQebvt8CfRim30xo3jiKJ/OEnnzmESR5V9GhhIv5NxDmIcnwQ1emPb5+nGKIH702W5
b19925Yf2sKzSa/d+xoSc3+wH9AGci153kPieDsW7i8njAZvmJns2N5luateitgrBs8C4B2bNA6h
vYAovMksWAQ2oVu5uh+mb0q7Bhxf+8f07eH8Ydmz6z3cX774WT5kHlaJX/sM/1L0xeiEC8YUvg/t
so0yedugLhb1SzJ9tXwC6abTdlZRbBoicUTzyJTGlA/miILkjB9kobNhj5E+DdshO6n6pUDvVW4C
uh9z8mbYentexecc3n8xzaCTl+OjIV4Tesvp/GmMDpIUictC3F0jqg58z/lRjvw02Kna0+Iqe2b8
U3tkXjEtb+1gV+IWcoB2BQQw0U2fFnxX1aaSrtL0JiX0ABWT8u8sFcIjds3HAn1B6OApZ+FBr5/Q
uC/CsSif5uoqiHtmN6V2HUTfVO4VA9c9QPOEVb6P15JM+Sg8MeTQ8ejZ5Yvh6h3+cTZhl6m4q26M
iZpjT8xwb551422Zzn2K+1/hw3DJO4gAEVhvOoRttv0FNled18E80oRFQDedUkGI0pdBrpQSP3fF
N1360uO3RB+vQ3Yg6j4d7ybQANmBVIgU80LP/FK5T3EBMYsxxMfmORx2fobtousfp+q5OsjFSbrL
G5cmOxQ9a3SDFyYuQfKWSNcYlEKcYVXbayCr2v7KRkESHyc9dQd5O67yD5D1cXTB5BbpB+1tUV+W
+BnlS/DKu2J68U59rZ16Zz3W/QYZC5lQ7WVwAfzhNsStCR6uOsyFV7lIb6WTeKg7XoWNFyXZmmf5
hgVCetMaXD02hiOr40O3pRSODzxpWufi0MkMmd6ChNifxmL891hzoVieGh8i/BWTP6lvLL2IXbNI
4WLeKACvkQibZpU3YRclR4Z/m/Cl6DF5DiAn27u+OErNvWWs6ym1OtXNC5J/LAVclRRUYnjspbsJ
nQbk3CF5Hlk8sXlCPAyrgZnUiv5MZjs+MjN6FAan9RRYbcJJtRBR2uZNgFWx4bRl6MR6Cj14/RI9
UY0ggUTi5fWNk5hO8NK9VyBdH/hbhby/okmgiEQ65ae2E7xrgYcjCUq4mm9bw2vLZ5V15cvaSphw
MRyJUdY12mpfKI800sp7CtAN/uDxNoCqZVn2ojy2t5y71tqEg3NHP9a9SV/ppza65scQblDCp5Er
nNC+ULyFmafxeXS+lvsMt5rvLEkzlgNBhQrCjr5LEnx6fMDsDoA6TL5ARXWYmQaZ2R5HGIEAQbGN
uV81DG+GaT+aD8VwGpP1f6v0EGh7nq/Ndxb5WPKtArKonqbwU3dN4yFLPmYlJxGLQypMbck8lel1
hIWJ7HRTi9olnyPf7GK8MC/gbmOGHI3CLndwWXipxk3Iz8t8Scbndqpdq+52GIO8Be6vJCz40j1z
mDhqX6BfUPR9muIph38841o4NOG9wZfCiO7ZD5FUhqHPpT5M0dl9N1TyAnZisstA9gLlA12sMDg6
poeWo/E8XlMuge/abWr8hJskmQgbsT+j9xm6V01+jlXq94de3kqxPxqeCtm72TCV2Eo7TO3Kg8qa
GdNS8Ck4Ynsx8KSPIFQgwjNqOYgS+FJcj57ypMMw5zwJHUU/5nwU03TXSg+69Bo+N/1G2w7h+1w+
vejYgnkV9XbqWf4anyh57QDJVx1cq3gPLRdPzRqcxicKITp0K+GS3FnE2qReRddnY9w4Vz4LHgGi
ikbu9zrGVeilaifVgbknCpPtDzTORLhswk+mjjJmKvjH0iUymd9RO0HkT8TWwS9lT+futZhf1PTU
YIkCgZIfxMYr34lMWAEB2rBBULkgvVleq5fmc4x33acm2fD6pXp1hpi47hfRCbV9rGwF5U6jMpjt
arhGxhG/nORO1v0cP0zyc6CcG4KkDPFJGW6D8plUpzLaWBFZa/FzHO/MBGzWTZleUsNWD/iBCMzu
V8gG8NFiY/Hlm9pXxcAZvAJajqKxvodJt77PeCwyv2o2g3hohF19KW/ZW6cT2WsDdAotr6fksRmq
JwgkDxwxS3ChZ7kmbu6UziPXqI8Lygm99iDs+K6601dicwvxCz4w/hFtLX/aMCdFvbQtVX+cHdHm
C2tZmvdLrf5f0JfAjf3DtS0jxH+kXkXvQ/Efe5N/PMqvvYn4N50p05pYAFsJ9gUdyK/SGvFvxCaY
cI00HW0LU6zfehPjb4bG2MqSScbkmpD5S//sTYy/sfuVkGRKsqGqkvrXhMk80L8Kk7GPaBhIYNKa
hqKKP+1sBauz6nbgRmzK8bk1im2O9y3sH2bpqepMjwGWH4qbNn4rkH3K/7hO/iNq7t/6IhUgiKST
7MWETIbWt766H4Q9QZ4mSiMxIgujU8F60MrfUu2bNN4vwn3enEbrm0zqxw+N5O8p2X5WE/3ypAiK
WHqvJo1/40kuDR2ikCG4RsOiWoxEbgFT8hZLlokaD5QfR1ugkgXJCT3YveF1aulRf8BR+pM3QPm5
MVxfC/4NtvZ8BmzUf3r726we8ay2bIrohBa0yjo0k/ChqIKrBCfBcCXWen01Ogo1nIjUNWZ93DbX
1Yw1FIpNTxczT5/KV91K3aL0JaGjpXmUolNvlMdFvGJa33ETb9WcPPiPP34rf++dVLgC6XjBYmBG
+tePz4jjmFTPhndS8QeyQud61873FUbn/6fnsX66TMy0NYyy5nmydnFEMr91/asOFFeR/4Sk+u86
/fWCJA9e0oCeIWNYZ7o/XJB4KQMplEnWqV7YweeBOwIqRytMCIjNHYfFXmDs6p2x++Nf8Bdj0L/4
A9br4Ld38mfjWCQJNXEoNc/TodmNqE1PsXLWpo0xnVFQ1A3aiSMriz9+WmW9vP7oaZmt//jrVrK+
WHHOG8sJxAjvFOkfFde7qjTYbfy5YvPcfktp3I3qOUCZ3CFLntJrSEu9tCygKHB6wyQMZ6MJzSXQ
zsi6JwYSHfv3UnNz5RMIjVPXTwvQ9B41ZxCf6+lAQPGGYa5WkKJKlT8pe7kzttb0J5HQf/quMhb6
8dcbhypqIp13Vage5vJgid/neNsX30fZG4fbDAM4ERcmEH9yuf7OuwrrHLEiJypjKe0nF1gwCRCH
awBpVmZuNXRzjVaBLWIRkOcUkZ4a0B1s//ijlORf4NQ/fZgGGXS6RKowbsqf9w0d9gLoTrDcoh6f
UzpcK4kl7hQxehbRx7RR4U1yes7n6xw1Pqk4Nfq3TJU+lQL/eMHWPwvvJMbaRUHkysekoQGfCP4i
uymOvxdNyzhmKP1CDmkHKY4ABYh1tKeM1MX3TDcudbXPEYxII9EHxMVK2iZcCuTvkZNiuZfiu8ra
N5rki325y8Eb6LXwni30YFLWM3NlWDNCZWNriDc7Xnax5tRyu8e/3vTMkYHTZshlTPMpX/QdaQMJ
ojoReXRmsQgXSDZP+JboXg+VxpFpp3Om4RmZeXbVz4g1J0+jLwjrN2I6ekk/5XWDb/ZqIjRoS3Mn
DFSqRLXJxB4O81udi0SvNJ5U3dXxR4u4ctCcuKCVj98VJPeZ9mhKzUszK4RcNNO3ymJtbYyIB4RO
fuGbzHg5Cy68FKKFPzE6lv7SNu40j4qviBiBEyy30U7J4MdgV7AYNilgDKX3TESAFHwnbouEFVZD
uluOxqZTEZR9qN3ZAuIhp98V6zgoV4UgLEXLEem5IUuChmmWPJ8TIrQ6aRdZvgrnx3hhnX1IFqp0
icSO+lksXIs7btpSWffBY1Ic5rg69pH6nuesr42AEOF2/pgyVSPoS/syZj4QyIei7DakYTC6j/Ds
FMmVaIKkaK7FqO00OosRbfiQoSy8WVLlClxOMQKsXgndlui46CNjKxHiv86J61KV0hW0ir7nTkZv
ZDIpCI7psk2avSa6vMKWYXuLmGHMgR9FL8aoI45IjwBiZumS5O1hmkTH4g2tEg3BEbliCJLyg7TG
N0nBZ6ychCW5HxTUqF0Ac6pSjlnAdlluUbz2Evmv20LE9wzWKRDwQwJSlBiD1tgVAT9geqmcvJy+
UlO8n7KjwZxDXTQfTFIYFDeSrZJeuC94Y5qq/44YAf30PgHdj3A1LQLYKrt+Ae9RglmAVlUw/4DU
B+0/R7wJJ8lOq5kqvnvQl9mfsvihT3bqCLzrORTHvdrLG4HMlrLu90vaY+RNd4FwnGJaRcFb84ZC
L6veSIRC82TobiThC9kK09tcIhia/Uyk00s0fwLoMFeV14eNp6mzMyf+gv5TekXW0ILSoTWrl5cI
mEwM2IfmyKAKGpHC8vekB8QDXJHQpUL9JTYWO+M70V/CPPygGrI7gpfIQzYjbT8K5mc25nfI6CLb
oB8OBeZyauQuCv140T5mw6VadlX7HMnHOXgVrGtJMErW3Uphop2BqKHq50Rh8QMgqdslgIsWXkJL
qpPQE9dAYmFh6Nu2PFbT2whZSwiwrNfAMeLSU/BlYDhqGPXNEgI5yqTJfGcbuij6Idaj3aiVnrF4
wZIdy7b9qAVGIgwkNZ19ZmmGli2vv2SASTZHmVbzRH2+i4jOa/OjuPROtnyfJ1errxqxVkANKuWl
XY1Wy2xjs3WS/BQX/hzzmT9qHfyS4Vy2bpR/KOI546r6v+Sdx5LrZpptX+VGz9EBbwZ3QgAkQZtJ
Mu0EwZMG3ns8Wc/vi90FVbdKOiWVoqbVIUWoovKcTCbNb76999qsi6tKevPFZ6GpcQ4z/k+hONAz
JD2rAsAwhhxdFnoWfjKN+ZqVHHs1XUcZNCujY/Q+bgfhmSDpDgrGSscYYZEfdIpowgulrJr+lhZE
+gOq6jm3m2xnudWkjpiktZv4IQ4LqQ7Xo2Iw7QAKxHXa6v1Hv6gwOcv+uWrZjOZ++KoSEbQ600gz
wH+myQ2FWAl3U06vcEhdFTgqxDVoHai7NRpiWz02wkbrXmPo15qr5U+yRcJpo0sP83SFt+cageFo
4j0Jgi2bWe0E+tBslDTA9OhzHydnNq7DyNTsOdLVK0Ew0nID8msiCgnV1L61V8vAP8atRDQpr01v
Uk2UUulFG/EntYmMx9QzuwczM46JOawtrWV4JfQbS6o+aWq9z42rFTuhoVEea0nUM1jwow1GO9Rm
AmOpsBuqZKtjtl7EUKsHgNmSJM7tpmLh5U+oabkO6mX2c5eUT4p6iry8KvqORFtR7gad4aQ4bPoO
xKsWOfD4+Azr1MDxRhnnH7WfriaxsOHZrhRWwxnkqAbLddHPA8KJSn7WEwVxWnuTyRH33L8s81uc
P3TraMinwXosc2SB1GcWEjsMGNwK/F9cMPztrHNhhecaREvZROi9M6IP7Lc5PA16hQLRXeqkOyiN
W0SsL9Sba+qKiBeOILqvtTT31wa4xZDbxbGUGbqyqRQAV2TRy8LZjUdtq1AbpkE7s3AHGcKwb2Tm
BonBRI67YoYLfBcKtMKCFfiMORWAZuGtN5rZdWyLbjO0dK1owozsIvXPlTG60Gq5ueRl/EYt7x5S
NVbm7bCIyBB8ZyIcUhJLu6Z/0VPz2Oszc/DWl9xo9ltrlSl6fZVLU/Hq1Ao3g+IzPEHf+hy0pdyl
g+TqpeFCUKTq8BykRY4spmPAYxcB0/jWao5eUgIzH8JDA1yMnrnHeLFT6KnSvDRWfCgJtWmwVJQf
YcZfZNFKOu5Rd4FSM3WKQQgfk1DJ3sv+UMrlKg8lWyCZwCBUjQ5jsrGSF7WTjnCEthixYcbq2I8+
FZk5pbSdMeOr9SPlzoM7p8k6s5RjNcrrAI8At++t2PneRPpeF7M9tCQSeDurxcu4MBqGJwuvHJVd
ZaXZSn1PWvUUzV9S/NEl3zitVrx9E+bM/dCcIXxRsEUuoIk5dAftXlZA+sCQis0HmeahqCIDy94i
ASfMLA5mxmESK2ZXCIMjFThhVyCkj9l2ZKvom3RTdNB6sFOLeEhr2fR0auYmlaS+4B8KvUYwoepr
PxfZtsfZIc4JtjmvKb0Yrx6VUpyv0SBb6T5ZGHfbc5ZSQ5jfkODzAnFqwdywI77y6XMi5mdhSdV0
Jr9YRFRHCl7pgVpHCosKU3QCcVLnApgqWY8qid5ZYaWPykOBNGhI0YeSpEdJeQuDFzU/ZzRVYW9x
OS2D4dqKWutgpLMDTnmlhHVM19YpLc0Z8/7mblkvPgmKeDjEZrXpZ2vjc09hZrMXoKpbk+7l6pnr
0VFvcM1lTyKMy1QPXB3Ch69nTs57LJRQJ2PgvMXBbOVTO3yq8XvSvdIVse6L5FOQhU1j9k6VrQfp
eap31uDbIbs45VCZRP4Y4ho9vIN+rnKcjQhWvfxWhZzK08l04p5XhQuTuq4k4C4V7a3vonYo8nA/
tzTpYUhD2zDkRwP3xCwDToy/i9JDZnarNvlB8ZKolPuqYteHnwSlisebHBPiSUr+Yo4yu2y9jkBK
Tch4OL6DEatto3p1qW3NGFYTY+ra2KclEqae7eCsKTFh12I7Q+FjFMtlLjB3pnlKUXDmbdJY+9w0
9kHDlZKKYckMf+Q44bqOxiqz4+aIwxLuiIBc3L1lxnsvtE41DZSLc5S1fAsglL7hMGBncvXqtyb8
YWzzoibc5ppzTtccogEPYI/d02jQZ4Lk05BAxC7VZwXnrImwj4GBlUYBc3ytop0eSTu5qS/0Jzpp
ol1z3XwpeNNLIqPT9BkHAOeH8rGSI1IIaEHMYoqUjFb0EhAu6OJ3Lc5OivDULZNkFcNjBxQJOphg
3Rvti5eJENdzGdyE4jKnrb04y9PSZ3JUk5Vi1C0V46HUj20A/trXHq2Sere5jeSNEEevfiVBZKHV
zNGFXTEvMItIP7d+Y6vmXU3KbWHdOEhQpf6S4ZlKp+5LLmNkLhQ+9kGD00aX5p4Z0OUYQ2vKGQeV
LbiMkOwE5LZBDI4KtI5Cv9RkbzNn4EhplR+W/hbE43bWyzVrt63jG0g6FmAAkyI/167FCWzuaSJe
Ve0p9FOKSw5qO+v2QpRDCHPNyHBKqdlmxoVA+3ZIkHz45OiwjhhyT1yrtNh4GQp6khWsZzhrAsRw
MV23tPq13SWAMWLhYLDInGXCxhCPlfaUtQ9+Q82xWjgqZnyVADXKUTiBFFABls4VuulZQFzu4ifM
IHZJ8TNSjq10AQf9a2JQKAwGGE8WN9ge5SHIsmmlxm+V0Ltj9xijXapgBUYG7nUKSY9TgUAKK+au
qELHpMc05VwbLPFr2VsG9x0R8XGmeTVfWabb1PFD3xReXYdOM/9I+DZ4fWgw7jet3DxPOrkDGa90
Af7HKpCueKUmxwhYjKrvIbwnpX6NMc96U6nmmwVdN/6SPS+24cBHQ57PA1ZxLr9x+1pbxBjHr0CG
QQavtK87IEnBWUftJk/SmzDXA8pIL4rWgWAdp48+UBn35+musr6aWgKeBpo22ottSf3keNcG8wDJ
8BioMi758ihHeyW6Zd2PcrCtZOSDU/FDypWZfCdQGvQaWz7POO2dPMFRZJAh4FiNOEVnzGuv6atp
FKGHnfEsR/m4sA1BaW6TFpj87OXpvVwuptUxN37EWoL5OD/Eaf5JP+BKaZEtQz0izxxtEhkaI0iu
KRxoKKxB55ClwG4ndoYPlCY8y6q2S/k86IDJ9Do8oU52hvalli8mmtakyLuGLETecaJVXyWCdbUJ
FnlOPXQaW6+IuQTBJtW0dQ0gcZhO8synZ9y0GpWM0ptcb0FY4kCjjIQgJ0BBemPxUi5K1WloSX0M
n0rB+j4cR8awM98yTKH6HYLhM1Uf+QX6iQSG+a7Av+VS0uMFCKneHZ5FiPdg2CQUKYtT9kBmb+HJ
aPj9ev+gJo9SeamLdp0GfFJ5CanoDgev7GJXRKokrxSPup1W71P12HHbiHDrUQOQ+KpTcRVIqtlJ
MBxKRDTU9DZGbLm9HWbYvZeycR7F1OH74EZCYD9tNVvzeWnZTvO3ukXRhYmqvg6YGVS2UB63XBTU
szu9cusLGR/5t5XtusYEy3GcJ0/kdy6FU0yfq59SjRz0AucOfXpNqsFVWWYUuG4pn4RU7dxYIb4z
eqXK28waCHq1py4gaVH04Yj7KHyUuan50o9E9HozdyvFmavXTuFMejDUblPnT1Vy6IBb/TIi+7dX
pZBHsKL9Zhzo3Nv7//nK26idTvfs6//+Bwr+V/P//utP9Kj/+fu/euVUumlUKqBMGDCGgRft16i3
bGGNxu9G+F4maP13PUoDrgOuixMTpR8LKefvepS2SFWKaZIwVE30rH9NjzJ/1hSwyoGuWVq+dSQa
S/1pZqvCdUyLZmAkXeFFSzo6eiwUy5EpbR4GJznS7S7MHuQM45GcczSskzOr1j1hPG3Cc02pebOq
nntFdxb08aHkmD+T2tBhV1fNDOeDhBQTEF/sPhXVuFsKbqWY2Bgy2Tq2eldMg6cmJhGrqPUF9q7Z
WZuUm6fVdmuuC97chE8ccA8GYaKsrDbRwGc31kHViL7pDP4y7Zw/OuahzOTSYfyWf4Hn4k4auFAl
qK12pApw9ZC7hs+Khzrq1YaOik03EsSIMY16qp6cO+27itSVnBrrqM1tH1eFlLJa1gc9U8yVOLbv
gbIckaf+rY8kTEVK8MPHmEKcyKr7Uy5xhQt9xnUDIL8EU18KAYuwyuJ1o+t6Ls2NEvS7DAc6F1G7
JqypwMno5B89Eyh/qtaMbZAMCR7uVeupZbwTYHuaOCIZeMfAbM5ysIbPchhzf6vLPa0os39tFGut
GYdc5vu25USHGaR2drVZe02EG/sxDmaukDS3S4pOUl3fZiMRTfE7Nb5qhR6ODr8aA0V70AD9fFLc
UsXligbolc4QYpZKm0aQjLmLEvgrIeLuknxK3aVJb5pCQrs/je14i2rOZKWb9bgEAhDZw1n3syso
c0ckpe43+Nyb4tJ34xEE/VZvMOFnxos2hNciZvzD2ZqzCUXqIRUEJUmrmmbndAsv/2mCpdMxVWum
ZI2oSUDex+hl6tU2DzdCeJDmx6AESEkvzRJDSZnFC6kZrQS9oj3a+puY+W+/prGMmBqLyD9xABfp
XwWj+fv/vaZJLE8mKxfwCmQXMhy/rmnSfyoa8iT3NQRz+BYsJ3/3/xKM5v+Ttb+FqX+3pvE9LIUK
Ix15nkXtX/H/Lprhb3UZemb4NpqOAQAvsmT+pPEmZUzgatQmG6M7wxk5S5yMIK6RY3vz6r/S1P9x
/fzdT7MWxfk3Cmap501Rz+pk+z3HlJDJsdc0MG0IZP3m5fgDHX0hqv3D72XorNf4FBhwL2iQ3/6k
IgxMWSyimbEE5pzA4yevaPOBO4DVMieoJ54U+YcMcHiiRTo9KDPmFFqYTZCmld4/WO0TjvhEXafh
1zzcfd2l8A6W00skBH/7mPy50cD4o6dlSfws7BoKq0x2vd89WMGQMlYwml1bNghdLh6JlHwqNSfj
1OOyX0AxqJk3JVA3CKPHlw7Hvp5sc85VCUKEkT1llbZDwQOPTSZn0l/n+WVUi/eaESCXVFWgJlqZ
1jB/OA73W7EXTwlH9rrbUYkE9OEzih5iHLoRdUMRnjnWH7Gi/GBKVqXBTle7kXQWhg/uQ2b71kSf
wnBoB5IKn32FLbF11f4NZhGbFxEhmqENYTobUmrXwLukIj1WNEmBOdFSlmFm+jGBDGN2ee02Wgmf
ewGMDyiymROyRnN3A4gYpBdVhTsxmiDF8SNGx46rZcosDJshwdVqUyf6KrDkB0VeJ8OecZAlto8q
jG+/rzYms2ut+w4ST5G9kewOdYEz/JIKwHNPiLpxuj71WiFyfIEN+02Ujx32hCl5b/vPMnuh34O7
CQf/exdjn4NR3X1GlFmbEUOFitmC+kJSsRrWMsAw3Vyj2yQoEWWx78QZs1rkCEEJDIr85t3AqZZn
GDlwxeLnLnOYc/M6mD+ligcWiLzQTai6jbElkZdn/bYazdsMfBi0WJquLTCRTLMK3XAKXWaf28RC
uOp76RBE1r41uBy3x6FpPY158NAufUjYr5b2LW+ojwaWXovcr9lQa9KiI/KjNR2lIo9J0JSHf/7B
U382jSwLComBZblTdJlyht+/l8XCD3K46ZSVkl0dsE770dWU30K5/+wxTGcYFpg3BwrwGvyujLkI
6aap00GqnpKDT7kJOyoj7FWQuR2a/FzYVErF3H6wnxrjpkeirTaz+eon6ylyNekmiGd6t1ZBUa1k
fnOGbX3uFEm6HtvsXxTPf/7lflpVsM1atWoKk50X8PSUa9jk57D8oXDngEQcFfuZS/k/f0L/oGmT
NRP/Ex1HFh4t7Sd/SWP0VqmH+mSn3uCKbusRnvbUnXAtSXY7zWv7LRy7g/CYn6p16Fp/Yf74q/3h
p9+4aAq1LBtWbPALZeFAATJO/pk18a8aIxV2tH9YsX+zE1nL13+zN9BREvtGyk4UHkQbwI9DqGOu
nPOSSxBcpn+2cpQ27S6nu34lPEsn7RSeDfuOmOP1aBun/AnOxiuQjtVf8b7+cDOhtx1rm8ll4ueX
oKxEWWgaXnafa7kcPVS1N8wP//x1/oM9AMcXXiXN0CChmD+9zHElYyRoeaKr6bGTn4euc3pSAvJ/
x7L+dLeh7fwfn2gZHAusTZUAkfHzJ5Rxp9AockwtRxw9JSA7/AFnHZJ1FA4DPjKYCDSP8FZKQWEU
eXuvJB2XBWf3gNzyVLjcg98SDa9oIa1GA5ZU/9Bj/BbYjXQEk4nztwqSStV829enmzVw8FTh0K9N
i33Lb0jXwS0QyD0MrAF9vk7mA6LfaOvGyA4QFwcR9HsN8nJU5AepTBln+gDZT0WB4K4Zaxpl6Fdv
iICI4z0UmQjn3ToOLqZPl14qshkF35UCdp/mKzpYRmEVM0WvTPbQtkB6hFs1t7JdF6GXmY0jIDar
7fQSQDjy271gyLtcpohEx5sv4+qo8uYzRnrLs0/T9FclM8CovucMDZtm2YRvs+7brVEDIWGp1c4Z
umHOuFzJt9RBOj0ZPLmCRtBy7cFtgWkrIfNQMuoFyyD+MIfhSZQY0TzNBUMSroO9Qv6pGW1flTmo
kLbFGaA0XzHauRCBb0Qs7QlDoooyjPeldd68dgO8wDu+GyfST5lPfIv+ABwLqcAU0AxBVI3KNilQ
4TVW1BwoVDVTxKBn71YF4zw0sMFXkJSGBi6HKq0mjgXpENNwg3Krip4iCOsUDuBcOEO1H+vA1tB1
F+JMQTy/1nESKPvCSh4kZtcJ6U9j1Byt11ccprDT88DRa4PinkOD9xGpxPJTUhHytjxvNkwbGS8C
weI92qwivGtpsjXNK0PzeWGWWKsU/7ma9zdNXNCn4WObkAzonoAWbubikeSNWDocd7KC61Czy+tu
bWYCN0HyDTUtBlQiRsZrlZN7N/czdIG25llmCiwxb8viZKOQNsk4Aurxg9ymdp8F2w5EonjXKMqd
u9eiElat+Wkgw1Uacnf6JEaGzcVRlgIbOTyTtJUwcDFVGcM2yYWZcFYztWwP2fQaJmwYVCUOrdsB
ChLyI0nVjZ8Gbgg1MhEOSbwxAukAfnUzjdu0yk5Sru+D+KhMlxytuOpvo9RuLcA21HnpjbItQ7JX
GkVLRoE5lOVPnnhfJzA52kvGex1bJJfCb7miyQ1KgqQ/GGW9qQJcT/Gdy17Y19dKpCRSFt+TkUOZ
Jp805V1uv5s43uqa5GjdJR+qQ5fNu8RYkAWMmPv2gGVtlXLey+psPaqGjSOP7EQDpFMen2axZGjW
7JXgaI17Mw4czcztqXWtLnFGqWAGAtAWwmdBwHUyPTm8D2wkFups2GLZ05EB5r3QrUeTkb5Mb8WX
TipISo+g9DBBFT9ikbGd6YCZVLCt5cppZJ/Q36bytMyZqZuJdFce+ArmMtQqWb616NIFSSBiSgPp
3LUYZF8Y4N4a5FC7zn0vhro5yWQykM5IuFndU8PpqgnMH5F1lkHb6QzJ65mvwNHWpx1ZCUoKfJPY
tYRr66YAx5OG7wmvoETqgRcvI8VU6/cEzFTex25HDEgchoMigQRZfESLBTaQr4aCxBj4CI3+wUyU
g2LmD2JtYHwZfFdBjO+ND31475ZPffYiad8CEtSQWeeIAIigVJ/1oOyCSLzOnIi7LD+jxzCWu7c4
TzTeWLlM188Y7Hrxu2svte5GC3Lf6IirSM+aKHic45Zg9wDiIuTAFWtuHLEaCnsMagc9orpU/57w
Gf+CJs/StS5o26xCGaFyBFa0CUn3OVo6o+YRl9y6ij/qwQL6tydTlCYAC2vXr4FYrSzU9PS5iRDm
dEfJJNu0ri0MqIpIoYsnUAQxKIWOgGbSma89kONE2kZZ+YV3YGMk+rYNv4wRLmpOcFRaB2NxVVjJ
4HNUsvqZK9SC5VvFHEj7MxZBfBokVpwgKk5SwEJlogDPbhJIGyu8dPgBzDk5Kel70JH0QOwcAywM
1iaQpNRlac0ocUsjeNPBUVCEW1Noh2GqCcO1H3FiUqA1k4xtTHo/sCDUHfz5zs0id+iKcxBqt6Vq
ruzmnZYbpwpVxpROQpKvY1h3s5q89NmngR9QqJkno6vVpr61Oos3TG0VOL86W5mqW45BqxbLwyzP
ds3GyPqtsTfrg4zd4DOUDL5CexlWwfxrSoL+1FTFuR/KU560ccMMMh2vAu1sGTP2efFhEF01Y2/2
qw3uhqLE4hJnpFwnw44BmTKDRPVDDMY7pbCxl/hDVyVNKKsp7Ul/fWWi8pUbB614MMcA/jcR0uba
VOU2QKHNutBRKNDzZ/MohgCIEmqNKbqk0kXPf4xS2DhRPHFUnUMKgBbyJSs+dGpsRNSaRUcVx27E
S6/qH2TJ+IxR7Dc1ZEMp+itIJYZL81+QnNOmPVj0FkhM9S403q6U6YdWK9wCTqPhE1h79bnHa69W
9ST4V0uedoZy46nSshf2yVzcadRMtHHBraRBVlSeomDEzdm7wqgD1ryI1nXZzxIqi5sSjAv7B/oB
uQQuE+xIzx0r0pC9gSLd0BfDrW1FNXCYeGPyyY+Y84NanEllJtQqitQrRlyxGvVdXUoXowqeRAXk
673rNrhwLgUFjfr4IULEhIyznftzNpDoJ603U+rYaPdOPefchURDfTGWXPIMdoDjVmtYjwrFkEOn
2rkVsYkYGwNhU2zVDTGPU0ShZEuxpE7BZLY0TTLeAxUT8oTyMbTifZZKXA+XXGvlymLwaOSml3cW
OzntNSopy5k5cEt/nziXXj4F15Y/DEZ7N8GQmglj1onPCEBm0/MvXcuFU++lbzFTUOHnbQYYHE5X
+4zPVVozUkaGYQWNmAQkY/GotQSvyh4PUS49Z8vcOyVzRxgsYCkd/e7YwOmhmMeVFqND4DSF8V4u
Nx+2DdXqTwndSAFtC3XZ3kPrImHYlLITnuNjWg7wwxq4kzlYESCdsR3TqMyRFatPVdpF31ORTW9i
VXiMo72CcGDd566YYUvF1KOGtZsuMynOrIvlpI7LQzF8JMl8XPwlnDFSSXez+GrQnDUW/nvdxRxu
hUs1me7Yc7SSFfyWxUal+LWY4welB+lnLeGUcS21GWFOahrC8RBgbZLqhuQjF3kFXopKMroWmEtV
9DtXG78IqeWhaREwO02lcuiG5mvSYzMjtjqGzfMw4ZpQI3xu7d8oyv87xrXIQX8+rt2gRxXf7def
aFC/zHv5Br9qULqoIB3QyMD4FQDDr/Na+T9pIdZVi8p5SYfhw7D07/PaX1JUNDzQ1/rLUPbXTBQa
FBQY+o1FUiiapP1LvGFz+fE/3ZOZrsAI0g1dJnuo/DQsFGQZfg2DZgL4/cF/BEyC7DvhqnTF3Q/4
Bwbrs41LZF6/suJs++24vY3qRy7Siuq0tMPd0Tntfq97+F6LG6wcPAHmMfb0DdZAB8+prdrdSXRp
X9mUHvC0+/ToSWe7crNd/XEFVOMo1227vqnHbeXeqPl5emFDcPwtYMotjgEnrtzzeg344LK6XFYP
m83KXdm2XZwRLpYFvtm9FPYFscx0WgQN7m+rzXvMV8Y9V3o8MsbkySNJj0vVbgyICcI7qnCbQOe/
b8VHLQd+t+Ae8lOd2mdglNeoeD5L43pL6W4B+ztwX/r08ehIe0P6Us7FY4xFzKUfltlAv+20Bz9w
vh1qmT0Quc+jHXnMo8oJec3m37WXn5V9fLhRVe95047/5AfuC6+RRM/gSVtthy3uxW+6bLhEO8Ou
s/VHoPRk+KvXeTjA5tvE5ptwKoMD9QHZrtfPs9M957e1s14fb+fz+sgKwFr6uX6P9vKupNNx835L
bO3oV1tDOWqHDbo3jYQPqrvu19VOaTjCmm4kOqykKwVkRME/Z2FVnm8JOEi+/Sn9mDDYYqWHDKTZ
6nDJXC4HErauZ9bhx4GkxV06GHTdPYdvFSdK9uT0s77V3lHf5V52F0AnmxA4HWF1tFZOtQouqZff
zEe8V/Kz+Z3fshPFc1yUVs19UaU8g7oAP9lSscNrOMEawzfEwsaNa1tgbvTY6CaGvvbMxeuUey0Z
dIiEd/50mdkG0WhvztbCh685+cMcOmwcpnScuRRGK6evbyGmqm1tbGnFQy2BzNjGR7k5SNOJ9zF1
FmaySza0x7rVIV5l1ERKt3Y1XdvVR9g91uaXjutN/FLnJ6PB78514kTTB2gIS7JJAjhH52hArwgL
wbGupvf+3huPQvswtqd+/JiDN009+go1CJz8PS16gxzBLbvkkN3tCQDrC47tMPUHkX7iigHKdrhE
J9WuKLngzmJ2q1D1Uqia5jrsHgzzhkkn4uGe+OlcKsthA2WgYIKtrnENspm4gGmv4PsDqHSKw+Ag
9FfF9xJ6h8rtWJfq2B3rT+bHFTQRBsojOX462J6r+lHCzLOhjATOBYGYPfzO/Ex2ol59lNqKOyod
fJua9EFMYIWqWm+0rhzTcWctsodUQ+e/UR8IX3kVEFXeEiThA1h5iXUcgkuGLLIgs7jPuEXwrojN
zrymVFDQRJCQxeKyYvvDXgZIMfMpioFAe5pw6Inl+/taPao38SoGznwi9o+Jx1wx/63tzNbosiCu
T2pYJCWeOCIw2uCrz+GhO3X7jSl3Hj5lg/5HhyC23Tht4UQ0Nj3gGQfkSQptaZ8O6swWSIfALyi4
XvnfHdYscSVNzF6cJHkP8bmHw1HpU5u7ojXjE7y35ac5n9j5q2sRPUNXwKmjX7T6UElOon1r70m4
LTSno44JH0v90hNOsGVmzDrEUOORRamftiqiKtWBP4LepZ2OP6sDKYBbIG7bHcOMbrST6JAvsRe2
f9XwpnY3YI1WL1FD/OUErypiguI3u7HcDAGwENvE8CxtFikWkq7G+ZiOitV4t94NCLxnsXZKximM
xC8jkAoIotmqHLb8EYs7jnSWycDoDmpaGR9z8WmIL8QCh6viNZBg3uaHedil8lWK9kb4PD8DEVGa
tdN4fG7OiO9td8BrXfLxxao7/WAVcXJmGiMTH+5Uug8cdlvyGm1y5ioFAKoVrM7pYoC6JR0UZTG8
3mit8MUkopPTo7zK2JCzkAlGgXfoVjS5FLoXCHYygJ5hGLdqYQA8qvIKSWPCE0vYRfWyDwae5gvu
Zbywgr6qj1O5K7my1fMNYDXfpAJDhtifP+bc8Lh424RrjGHlX+QfEbmYazY+U6QOlksnTMQn1OvO
VF9artmsMh9+Jf4Cjvgo6xy/IK2e1ISoBzcv2oI4rprKvNIgLPpffvvUiBtgQ2CfLQU3xC5VHSrK
8/5x+Vday5eA/uKF8ogdQPbBP/LOHuxkuV+5OTAcY235nqFQbAmInhNwfOAKcvWfmAbBPAPoxsF3
7jwnkFyTzftCNzhT014+QT2Cpdy98GuaIOKpKontjN0ePb9ULup46WreNyuaectmJ1JP3IDKCNeY
t3MsEFLLzIOBTbaewlex/zHGdwaoeu7i1uUO0huXIb+aFZ3zriSuFTqiC2ibwluTeirciabby+VG
9DfcSeoPWmqilxmjqvGW54fFO4CCJOhux1hE5Na9Xi5DGzkA1sFYDxYmilmfrjOuyAUPmSFGwjjR
1ud16eSYTRfo8i/oyVKAeWv+hTyziPT/eDZSRUXklqorDLl+ryGoAfkTvTLRDzTNbr6vj1r8QE7F
jU7mLnaSozhAl9pEtB3BW2ZdYSVhsr9iYHRHGFvtqsaFpY/3+YmwxcMr899D82IyHgMO4TwzEdmQ
yQp34suBzc7d2vUrho1mOhj90f7+5YT6730aFzj7WsaCJkO++PPz+OGeB1/pPf9DlObvvsevmAJQ
mQtsAAamBhENgeZXTIGmYIXgy2gZC3Hgt0dyuPEaQiSEgyXEj7T1P5gC9ZcjOad4GZIaf+lfsoXp
C7Hzd287HHAyOE+qDrk36OLP+tCY5FI/62CPihZ+j6lzv4xMbEG9cG6Y9agAcKwCtk/SeIbQ4SHH
7RjpkzODT2oQscO4oU2HMKiK/3TMH4URBnYu4/yVKJqOhYcywiNV84HSZSYTdbrr5OKtCeCkhH0/
OtOs1PCHEyeIDa8RZsbBTXM0dPQ6c3ZU/XUE88W7d7biJSqKdRjvVI83fyhsU0xvOUx8Q/8MTAZS
qLuOP7ep25qpgfksOCy+Jx5Z8NSzvY9F9jnGdllNbqzX52hu16F0lcMW6/2Dkg2e1mkbJvRfhiWs
Azl9iEDVxwyvVoxo5GUHAS2jx7mdjdOasZYs7+PQq8knzCJ45IK1Qo4cECgTp5YyoJBbuivCS6dR
cPilqPdUkuxefTVIlUThumkLTllwnxPUq1qzY/Erjeu3bFKvaRHd215nxmDUDeZR1mgrPMXB8NwU
cuKOQ1ytNavFSednd4BTd0alLs74/ZDQmyWmNCp1mwldCe7im6nAuTY1aljkaw3ZNBavxsApNmVM
ZcDvFTNYzQHLSgK6vAitEBCATs9V3RLdZMxONsPJZ71dM7967Ca6kubmReRJQw6xCLQlthAtZgPY
dKhdYIOJJjRggQuFKHMpXNWEwHquPLdEi8KSsYWiPUpBeJALBiKkr9hNMM+SY2sN8VoKxVNcCF+q
abBcZVj/4EGOx3L2nTZeeDeDqW001byKM4zmBUVqHUMSrspHlh8XRHDV2FKwnYr3xjJI+okQ9LQA
4cUC/6NOw8egLLxx/Tpao2dU6naOy2PfBOs6Cmgn43oFBKoxHsoWv7yf30KF59soQ7rrk51Rfo9N
ZwNjXWmWLVjMdjZyd5uDTdNt54FYhaMyJqTEzwofzYpbmxCn/A8vr05Dgv8up8Guoaye9pvQ4ACr
Bw9dODkgRD5iE+94rZc7zWg/i8x8ZZyIWwTuVMnMStFOgWUehtFaT6pgC9jeQyBADNESHOCdTpt4
+v/JO4/eyLG0S/+VwezZIC/9YjbhGF4RUshuCCkl0XvPXz8Ps9BdmdHqFHqW86GBaqCkEiPIy2ve
95znxEcr4S1sOVP35SK1BqdFOBe1GqDDFnVOGSySod5EqEBBpJrn1NXAWvfesbD0vULdmMryzBwa
uFntLnQpHvsDbmrvRgzmjW1aM5yZa73GPUIxScjdslHL20ENX4oOgCBFX703L0a0N9XWSeyEzOl2
ntCBJP4chjxbdYo/ZfhYsB9OssdS3dEw3nnebWXq+1zCmSwWeoX8slo31O01adsobG83tc8Bs9EX
2vhsD4QqhtQL3lTttiKu3EuNeSQ+NZcsHxUCG2IYOhmwldhTzuOyXMjGR1A7VoaUfyZLzSwFljug
xWC6S0Lv6BkSvbXmpJXlvZkYNZ7O8GBQt+qYecS4MUlX6AC6j4E7a/AE+kPm+EV+jPGad36xS2xl
XdjPEilxdfesVOy9jJ2w9kE/rFPjNoLPZoVPBihfqRjmvfUwaPHc9x+sIriVGQg+vqYKE7rHcblK
P3gh80EF+oCOnYlBy2mT2qeg2Zv6D7lLVyZSXSK852SSzJI2cLy6Ypoq5l3prtVw76nw8lNM0LW/
ybTPVrbwQbGdGGpGyIcdIoR3b13NnZeJjAZAgD/BWa0XO7PJkBU9Z9jDfBNYusFxS4TPXhns+vw+
oeGbJOeMrpQiWWeP+AeMvYfBl859eAkrjij017CiHEKpmSsTy509v4iYqcXC7vcGOnpflpyIV7wv
9QX+8fnATl1UB5/UbNDES7O594IfxkB4R5AcbfS/+tSgVlCOxefA/uh8hKD2rRe6oJoeIg/YMdAc
2zgLASDOg43okwqA3qjG2TxGuz70HmEeL6iELgKTSIviiCUHqsYTE89CJPa6aN8kgkLslKbx1Krs
tkWUOqXnLklAf4YMf2p085zon2Vyauk+DvWjPRCIaVLrNaUtHayl62oHumFJtq2Ab8flwhrOdnCf
ckhsMU53YTOnsgd1zobmprJ2UPGOupvOql/okS97PBNZRJsmfK9F5siGOKXI4vpxqScn3WDhKZ5H
+x2r5cxu1iRsw56vF5HKXwgdwQk9DS92TecDB6oc0VCiB4sPgxFTLMjEsj1CRdja6ioMfKM8VZF6
hzQT5wip9h7mBO3REO5KNVekEnZ4/yKbxvZA6CZGs9gBdUYbWVKrbY4MSwkjAgLPpRrvKxtVFP5p
HN4x9f6WYWrCug9L4yLGmFeSKqNTewrb8sBEk2laD3IgXximyC+SY0WIZzCx/IYeSgPHJO8wcKZo
KnyiZeZ+1C0MbM+7c5nWJA/cBJ1Rl+qPSn5iVRPyNFljCTCVrVdDrFQM+yKpAXltA+OHYBroAOZF
ECf7AdcWOeG2hje72JS4PksfukD6RHUxcLeq/OS39/Xwo5jGr7uqKLpH1gmjlJUv1eZgQ+jP6Dhr
2LZauHgimlkeMAhiv4IWxaBKaZ7k09ZGNTWQORCh60HNcKn97Gw1OzcJLprn7ZSmv/yy2Tz9pW79
Ndr93xAoAt4udCUUtxrpQuaVClUW7VgjbGKWJkLM7lapgrYj2/os1qWy7oN1Cw/tz5e8Vvdg9/rt
klfqnkYdM0uaLqmQVyC4sQbKNzYtsbz784UmPdavet6/LkSZWSE8CT3RlfwuN0RR9zlCh6F7Lsp3
xbwLikMmjiL6Lk7835R+Py9lTBGIAi8E8U6/H7ZU3WtGQ2cxl6qnhJOlUIihKH80tTYPMeEHAzZS
UoJ06wWXwl4xa3lWuAxFV3oUlscp86aQIuotpKuMbkmqDwubtWksMmhUUj3ZB+mSfTQpLcm+9qw0
k71fxank1MBEhfpkGEQh+WJBk4TIB4qAKEla1o+qrY6pyc7pz3dWfPUMdSruwjBxgeg/8Uy/CNTK
JLUHhFsseymZuqAnw4iZIIF+hfj/A0fswqWpZtABk10PACXedJAbrUsrmY2RlUcXVbBDU+DD5w8C
YQ2JPsndYAULHYeZYrmXFJBsa2TfkYamwXU9JnCscNqxZXWSoP/+oMq8UAJfYwNTLAeiVufRrntJ
05m1wf6Uzrz3dvjmivq/H4gYEypqciBDwIb0q3P4QHfehc4/udTDJd71w+AplO3QcUrxs0z2UCbd
Ddi/wvABZSO1oXqmR+ecWItonFHbi8Ag4eEqIm0r4O5Gdnow8nyLUwQDckulkFANM1r1NDb9DAu9
pL/qyGkTz51XcsxKzCIkZEI1tBca42XjHtiV7FQjvglKJk0JW6XHLml0tBioj3hL5RfG92bU+8ep
fWv0n9k4abSClya07v88jn7q664fB2YKFQqSYFKwpyLGL+PIBcKi5z1aYxzrNxksf0vcqSMF7Krc
1b6x5MiFvjhoDo1FwkrTUS5OvJ06ph8NYMRvPsy1GHB6iTk6W3wSCHe6cfWkolpEvWXxpAbISxq9
EXZ8dVs5QXBkSwOJOrux5Het/o5l9t11r7pYPCmzlKYRIsOSxmjLxtGmHEreQ0JqTcvcbOrU1v4f
Zn7d4HtaGhs8vGS/3/pWRy1fVDavcL/N6bSwCAfREpa/jbxPCdpDpv0VEvgf5ZYTDPH65eMFsCmM
8CoohnIloA1G2Ujqmkuq6otCNJaKOuMj8MVBV/cDAW81xacxPkS2NosV6LyCECp7ydH+bCKSFMar
GaH/iTB5JnJJF8MnBNP4ZmqbJoCrEUkOqiqwlEH5o8X5+22J/a4IlIzPKImQJd9FprOlWPrNUPvi
TjDK/p6Grq6iBYU/xNM5iiWw69YaeQjpPNgzvaMTDclz52Qyr75ZD5WvrqqBzdNMQJb882qg1dYA
lUPP0dVMqPLL7FabzY7bb67y1dJAEYg8FXCVhrgGVQ5BHNaeyaqbbpRFtUDe883+4d/Zf9MG4u8r
KFeLbYMezLVkriDo0oar4B7v7PoFJfY63OaOtfzmWX2xjfhtRFwtGZYIdS+SWOvqhT57gfyzBOE1
o6h7TB+6vX+0ZtKKNtBfl/3/u+bJOz0JCKaB958rnruPsv5IgvT9TxqE6U/8q+CJZVUzbNW2kBzo
Kvf/XwVPjR8x0KYfGvY0nv/WIDD0DFid+GM1tmU81H8WPPV/qAJUBLFDgilIIQ75vwjTFF9M3jBR
f0YyKzZu2KvR0ft9novW5k1u7I0pZ58RVKE0i+FYN+z5u2jtmu5OAu1W1sQTbtycQCCPMDXb6s51
9ZCnhDsMmqPYFHAUfdn1yjfvi/1FTdZWcehSNKb4q9jiamGDH1VkIp2MQwlREwm5h0G0ijz7Lgmr
bRf5LwOg5Fx/yFXvo0w0UuiRM3vYZDpUmy4qXrRi4AZZAxP0avJoODlpNFV41w0QsGNKZOEkkN0J
IAZu422i+LEJ1BVhUItWiraGt5GtfF60B03ZeNDIYw9ihYDbehrCYyHoxb0KioztDxdxnlJSBEY5
gbWn8xPO6S4HyBA3HuLiYC3TIA3KlxBkkuF9pIGxjQsTk24OE04unyOs9WOmawtOxrn9BiSgbOkT
45sx37T2Vsb8Fj32AoCma2/JlLagBtLekzjd0QoLcckWEEe0vYDX4kJqAHwEycqYZXDgYqCDZraB
z4JIOzl4obFkBUVqTd5y3s1KnZasDNk9AoVgKqc6EUAXwPREZ6Pxj3JrE2H/kAodDXrtY0fVyGlr
iA5o/G3RBYtqUuUqh4hmcm0WHwP6jASQAVtHLmecBi6bkkFYVNadR85jNELTbtjZR5G0ygCtpZlB
uYYqojKS09f5/dHqX0cN43U0rmTFO0slWXeyvChpMkrxhdSbrHylXs9iCnRKtm6T9k1khF/45Adz
jvcQDSd+EzlpQRb00AfBsiVvxx1LSELaspWpzMDM9AMYnSsv3NfNqWrZOmRnmpe2PCwiGHNV5vRU
pCis+WhA6D/3OYjHNxmzNwAK9p6IdVppGanWnIKlpQPPyiichxBMXHTGWUIuIk+6mWsZeoN4XKHZ
JWqvJUYEoJRGDy9zF65b3QxwTQegKkC5fyRU5aV8HebS2kSfPXSbqAfyQ8e4R0rZUPqgUd+h8DQ9
YxkVr+4Izd/1HA7IOMRTwNxjcYx6DMFtsI+TYIUKjS4jaZRkOUBanifai5FiVAveVAVqEwy2RpJe
ZQEWqng3202pxLdmfY/9Dp0y0Qdr6LBUnuX+0ZAWAOUqSJhl/aoTCy2itc4g6E1vpYn0IcuNNWeu
eTJEt3peEJWl3dS4sdmaqTkaP+quO+YhpyXePP8stIVG/3RCy3OK5Jy2FPQky1JbNqZB6yKd1TKY
TKWknkZYK4F3VOYhJ9OoJscJBFEyDE4YUc1+CIrz9DuB1ziqTDewdYgCGSkbdi0CiYlSoaiYzNsb
BT6qUXwkxinWb33v2abxS6VupWndEywIhznlyRfWJvGIkE3IvxqrFKc9MpCEVVLSHv18OHgqpWRs
abFKbCGdElGfKlhUfc9QwODnPsbmOys8KkwawTSss+PUk+nPSflhpe9BscrSHUfb0HiLsDtGHrUv
IYP8/BHhAFdoAsSlDEXAp6zB/bTjp1Srl7xZsmQfstE64WSnGr4saTK7vr81qllUvxsKpDnd2Pju
CL6zeDZaDBda5ZTalBg+ULCEq8BTT3KFCiFN6yCqwX1gU40UIFqwfBS3BhDYf+jmT2stNe3xJSzR
X/IEDH8bpeRlxMYCF9s5N4vboPEungy23vXpX6fVqqiyloAwEiYbD17LoCTrLDE2leE5Vqus2QnP
+3yCKEIbQj1uFDlZHdlJp4SeQ7JRXf1dD3vE1XV256XBUlAdcMtGgHvSsM3k5kc0GpehYeeskQvD
nLTXpEqmLOU5YxjdeYLXZIAK5NPRL8IJLxXW894n56ghKgzJaRgkGwk7dJGYN0OFnbjGgQmpyX/A
azl9LeVVGh8bUuE8D8OpPbf7H12HSIqiWxp8eF09j8ennCNOr3523A9fuS2kYclZa55X6TIoaRb4
70HznqOcK2QIvO7gNB1RGPA8Lf+AtwEeQfsRTUUjiWqq1X7g10q95lCwigZLmz5N0D37KKaVaLwf
NcrwVNO6APyijKxoaB6t3F8ovLgqQUlgn9SCOmfGS9jiUihIsSzi5NRr/hpJLoYXVGAmREWQirb2
OYz+zjUF92Lt6vYmDsC/GS583WalluUOutvew6Bp5CjKdar21okS9NaPp4iPtYa4dage26zcxKG2
GJC1VnwN6JR6pC5D31q0A8i11xKrqJa8EF62oksQqnQy6AWlfTMfo2XB8/J4ixW0BC2KkFi7MYIB
Owk4WmQ5HQdXy06WZXxDa2Fm1m94rOfobAJ2ykawDLKnhGdBVEzdMlu9wMgqLGBdD1KoOJG217CA
GNSW2pI9HL1atTpGoT5P5Jx2RXHrUhlXaDj2MrYiZuwmp2rJ05RjhFiwxDRSg2GHte0Dewo2A0B9
fSfMQqC/zAD6OuzgdiWXHupf0gN6+pQA5sIhV8Kn1nhRaaBEhtjLTexo+FiqHuYGldRhmwtMHBou
mY1cJJsA1J4WkiaOa8eoT7Yqkb+xI2zVU3CA6x9pglS+WEXuzm9IscqPpslHhrTZUEmp2E3EbfKE
qv3YVXd9UoHCs5ZJXi4HcQvIbSv6z3r6uKhcqvhZ6fIbVvHFMLnPsmZnJLJHgfqefScInQgPYEGU
VkFMmGTbN54UYdPwuWG3WkABJ3qSLcT3xi3hHXXwaVrtKa1oM9hhvvUm8UpbkYXOIoHDPrOPWTpu
MqK8w6J9VKH4SsacyC3Hqywwsdpj2X5YiroeGNBiMI4lraAgQ56ku2+p5J8CA8GXYaMjqzUCiUbM
WAFAu26OiZqMMOiD4ETdZnzooWYOin0SJTNY5VqOqwXrWmHjMrrbAbZcC0kftNvMZ4Im1VLx6UJU
zdRrXmeqwtow3GlkCGsEPgvRrCMjWrhewq9228GktYT7UGgq3DuWJ5nE3hDbRxqg7jeSlT9Fj4TN
2c8ptQv8jhK9UrO91TssZRn7T9M6SoHYBaWMcYqEePo/Ktpwu8EjqGizxIY/iBpSCcwH2qiuQGu/
8LUTTXw7PFjmmR3qzCLxOin1WTfoTkrmtIw837Z7VPJYB1KjuxNpq8xzbdyKSOF9kJO11eE7V7Hj
1Hsviy70H++8CJh7cpn+LYYvOPoXzFOk04YKmDx0j5C0aE3Y9ltmkatMRIPTaqzMwT0lpoWZdLsu
gMSZa/Iuoe7rBmLF3v9MdJPajHPPtT5zt5Bnvhegydq0JH+aQ7mWoJ8G6biqawKL2KG3XUQ3Ktxm
vbipKamS2h166PF0OgusxcOusniqwWscrKPS37bDAXwx0UFPqoWaE0O9GQyODzhMJ+q40mQ6/3f2
yCSrpauGPWFNVObKsC6AM+c9WoYAGX742evyRtLRT4Q8VxX9WOey40oJx4QXSqvzhcLmMrfJVqy2
RVY9lIUGe69voSPXD23ADMfaqK3CALGF7LpvPoCqTFOeQuB4yCfXXnk3NvgszGqFx8OicmyFkNdt
DG97CWOoEa+UflumjsRurgC+oJLp1VnrMp3L5SV36Xl726G564xqU9pTDo4AVlssbHB9KdVwCENM
4QoIOqQEU4R8CuhUOlX1IUpvguqxJzFysEMYEDwQ3z64jMZSRpgVmLgxqjx9cl3jnlwj9JAcKDo5
POhio7T7QIECoRKcJVmbMmmGVVIcB7mk88jGUH/Q/Ge8U3oYHRuaj6Z0zOrqpqik98FmZlF7clC1
d0U8Y8bEhmIUDJsQKJt7Ti1r/cu5+vRX1ep/pQ2vVZDW1f/531P19KqWRUdHtijGGAYgqcnQ/kt1
1e5tSWn1oiXN8OjqPI72/c8XmA63/3YBrNq2AULfpsXy+wUao5ZdU+ECrtpOvhK2obrDFPznq3z5
NX65ylTW+uVrWBKnunS6SgwXXblI4zcVqy++hSFrMgG6nJKpCVyVxXLEc3JTMHoM9wg3bubCQKYb
9s2XmD7l9b0yDMoOGnYKCynW799CyHnVuikihpIcwEmzfsnm0UE6on9CC+rka4zM837+uFzMF/Wq
mb8Ps7u7u893AiIXD+v1dj7MgEstlY2x/PMnmy58/cHMv2/vdUtEyFarQpfkAS7Z6qzdlcKlvqui
/cSBXV3lt5s8PeRfHqKiDG5sS9xkqdxmEsVOVDxGC2DSXPQoKUa53nUIkitgYImBXfJHKCEqN4Nl
leB1oiMcv0YDAnnSLsTOGO7t+kaWYNeArNHFlExZcuodBQpQjuTN05jCjSyOtge4pco3PfQQzV3F
BGAotvSsw4Dx1Z1eVWsr31r6Q+U+axBU/3xjxRel0N++81VtKK9LfRigfcx7sPJV+UOk7zFxhb7O
48cRHY1PTWbOI/8QR+mmxf0xeJjwX3qZk3ZWEJu8GfPXofrES2Uy7+chWDLxI3WhDXY4oirtmw/8
3ee9qkqbI2EPXsmrLEecrSUnZr2OjrL8+uf78sWAo2moqOR7m8DqxFUbIDUbvyb7GhqtfBiME+79
ElhPFrDKEWAiKd8U27+8HEUaOBK2QZ/pqtFhCyyeWpdie7ex6gY+Ja2NrJxcgeH6zUYE/edvp3x5
PWGZ06z7E3b1+0jXfAE1KgvbeY7DpPmsMmPfk4tRoHJP4+QYam+lgo2H+Pr4EzbOLM2gQdAhld2L
HPNYY+NiEM/x50/1RZ9f/fUlv3q0uSf6zCtLaBQvltPhEZuhz9c/sXGr36wJX3z936509XTrofLd
QWK2TmZCW5jmjB7AG+pMM/9mtH7VB+D1AnU4PVgqnFdXcmmjJ2PM64V1cx2sS6QcM6wUS/cOFjoC
MNDfqz/fxa86KL9dcvryv8xizBG1302XNPEHYcHdsSXiWKC/YhBZxAhcvnlsU3H7enL+7V25umAU
jJpX+KwaDzvgiqwaBxgcNB8uqK/438fpZC4fAShjQUhnz9vj3dpbufNm9v4wWaP+/O2/qnX/+mHU
q+VeLYtxTAgvnnfz3eS5KqboWfbu8xbXGqEHs9f7dN7NHr7Tsv/cR1wtHr9d+KqA3WjSYCUwL+aE
bmy9JRW/fb8FkrQW3/VipzHzpytd7QVcIclJPXClZpvu042MUY4YpI3YIIlz1C2y2qW9qYhq/POt
/fqyFvoAehPMG1dfMK5ts9ciLkvxCydgtaCo98289MV7yT38+xLi96FLNUdYXfPzEtR3FtGcUKV/
0oH+R3StdIbzf+5aOfHre/Xa/6lnNf2Bf/lmdaFo2GJlWqAUAngY/2K3ajxewvzoGdkohXgMf/es
AN/RkAJ1aKDunzLN/u5Z4bKlpQrGD/usjk7iv+hZwY+9GuWwAFl6Mc4CctInNtnvYwEBVGFqdY8l
O4Svus09cMuk7HUAh15kinYpaB8XGHG4MgkKoFpWEAX7igpbH8FyIHO8aZTnEe6X2zH31Ei5BgrE
/ICGTZ0+Fx1JofhzEMjV5DTjIWpAm9S1jMRdR4/3rDbm1qWKVAQ3fk9EukMDDOF03+6qtV5iweWc
HezJ6sh7p9FWtQc14VEM6yxeSPFtQpAyHUZ1ExE4Gq7ll/FGO6Ba+YGlrubVGVfjeDSr9SjdWPQi
STAjXgoGRYfsGGmJe5TjOzk70fOi5DYTB3GkxJxt2xtSaDAmmo+EcQO3SvuH9A7Fp/om3Vpo9tW5
AAlFAu0sO4MdLTFf9dZsRNg8XgpsWSN5DgdQ2DoLHlWwR5Uq4bukbaDFDsiXDWIDZoF67lelRZWO
j7QiWT03NvyRhrXYX7qK06VwcBz/hlJXHDxrWMhqrGSD5tNTm1u0QcbhtlkqmOi2GT+kYhwtGroc
7g4Gzwx9dYZRzV+0s354q6ob2AEqGcnafmy2SXFaWFvMYysk+dKT5T/AFU/EHUFG8ql7jcyVtunv
yJzP2ttEvo/rQ02u/KKBCa94mITnSEaLbg3jl4YB6VLS7XRryTToFtaZbNj+R/w+/QqQ2k06gfpn
P2D8k0YD8KThcOMGbybdmkdQmgndxZkG9jWaorHnAoIs0npMY5+qC2HqXjkalzp8qtBAQe3haD/L
g2IWyDuB5n2lv2oL2NjhU9BcYvT5Ab0qeYXgDpif0jiWw56/wGDcZZ8S9VyK2OWRKJnqg3g8xMaT
YpSwF0QWMHEGR6EurlI6IFZ2OiaX2YoELnKr3OyIZWNGzy+vt0jwx8bhqw1EU4FPfMntFS5sxH37
wiFsoHS3uBqIq7DizgnTkySbJHVTeAHmGURs8c0HpC0Esc0liF0GFZ0BxLhFDJfPpyZPLViZOB/t
bZ/uRg9JiHzSrJCzEbVP6awNj2MoI8fV+A857rC7CXTcqfcx9KYI8qKUZevJuxVl6jxU6SCQDyVy
dR14d4n62KDBrsWrxLfp2gs1H8NfaGSCWBvGk6GgGaRvWNo3ransNPsgBDLp5rXqdoXlFP1WgbRU
R0+t+aziUldQKifIEQ3/DWmsWhGFHCwzDZNHKvY0a1xBI2dWl9y8Y2fdJp2Tu0+Jv/PgZaXtXVff
c/4LyTDRsVSw8zczWhuUHWkY1e4Lv+H71TJWb2UAUsNn88IrHcKcTC863VGw7uqpbh+z4JKla7/Y
25SDjRs3PiuTn++QpstOO5g2SA8VP61jE6QXHKdEg0zjjhjbfGqRerOMBt8ue4aY3Nv7ejgDFmms
c3Njf6YGZc6Vga1Fr1ZxnwGVcrL+IejMA9gJT7mtpWMrngL5R6G+IjvONq7CIP8kOtuOHAXsF//S
XXT1UVGP6o08CAqQD0a97IuTpJ3JjJGxArj0tNa9/qyOyyaEVbPxhvdafgKzObQnFEBW/050sGtx
GIIZdpBw8Ph3C6X5a3P5P2KxnlbU/7xY7zICO1LvD4yL6b//a622/8HZAYg6mijT/Bnz+s+12v6H
gCVOILCmsuSyYP66VE+8YX5mCMiBLNa/LtWsrrqFuEHHjAcS579ZqrnK1VKtqUKmNEXBSDXR2qpX
G9Ki7ogq8Zm04h4yASMpGeVTjuYiFeba0NpDYChLEzHooBVLH3NJlFmPdk0j2F1WtCYFCRlmu05o
G3qeukgE0HEP81USO0Fe0ot5ST2BfSObq0p5icB3JvVHKfvLYOqcQ7oUqAPE1J1DNkD42KIrIQTK
9doTGqKAs9RYTAbrbnxputty4NXrspsGhJJbviYmtj1AtYFVrwbMwXJoreiBbhN/YIFKN1V4NrTu
LJc7eyLUVvS02HFMHbEu3eADeKp7Cjpyj5dtJye+o5o4vrtqA+t4pmNpZ6UaxeTeBeNFZFHdmiur
CXdl0C1CV11MQYY1CHMVJlwu1BudriQ8Xp0Yh0jOJonEoiPgbgQMV7IBAA/gdg81S1qf3zUjE39O
8ilAtGbi+fbwPqsVAYzhpLewKZG0NLxKpviPcHyzMuxd9MEbRx4dtz1n1jyjZaPRurY/IC976jGq
vEWGJSWX82Mpbd3wQRpXheytpNq4i2kpeTkZcXG5GXD968u2lrHjlQ8dDfk+wh9Us+BA/SX7GHgE
wAyP2LxW24xkU1UIEOpYm0nKXgCEKzoyKnNrTdNoG7ZjMZNrJZ+nab7uYB1n/bNO961qh9eIjLKS
9uBMkiUSbGuyUjTdvjVSGbK654QsDqHavelNsUqxM01tZYQi5a0i4lWkwkSy/K3KTk/RvGgVg3qk
MSWzKuQ5wRw4wLSM3UJWGC8l0L0Wj/3gQYdPG3hVWbxMy3bluqAQcyV6Tg1532ruRPinRaN5+yGW
T8Q8n0Kpy5nbSbclygOC0HMD0DFyhTn3jYldkh3DBgDmSOv3PsMnaQ7UrcJ6HVnoFHrcSX2bo/Zp
sEtZWGF2QaI+WUrwWICjQ3hFu8wflnpWrNUqeus15ZT6kBgGece6PROTgmIs5ypcMD3GyW8bq8Lr
11Zh0pkIGXJjsNMRwC8tzfsYgH6GkX1O4mxLD2HZkcrDjI8ld1ap44tkmOzyiHetSFxkw4PkuiR2
kcII+fYdgIuQTRYgJg3+m+OSkgdyei+UfuPGWJ7cFhe3jkaMGxYXhIlJqfxgW5uK3cDosp8wMjTk
fboZQqJWLfrRLhU48l1D8rCJ/RH1gOxL39eEEaF7YR/REwpQJtLaKF9HNX0ZywYA9ZM2TB3sk0ka
z2RkIHtVWPdq6wL7AN9i+YuMjgpWUHXYEtTgIiswdbGNEKKzzZZJ75IIblK9AcFOtKh5BliVaZ2O
/ryUEugmLs/qY9QIJtRMZ1DH166fD8ZTbHc7pGezsP8wx/oWoPMGYqajm/R3fnSJtcauec5CQtHK
A+oZJC8Cp6xwGraTsPVMxBm2MpIFlM6nYpsBN8CkoKjnDBayU9wJaxCfI2kTyHOlfRTNTdsf4eZ5
4WMsv3liGwxb2dxgWqa1uzIIp2nNe0l7tcN95637aJ8QwlMvw9pda3iKRMZBBQVQr+JBfVKCt772
V7JLjXFA3iFJe9UMgVtW932qOqlmX2RFv4nH3KnVvWR9WITYjFZ/jnKdzs8neWej6xSNPhdNsooG
cQzqaKKomETyUpknI2PRiQbFHYnNauIQEwab7EBOagzhIV4XeK5kHE1deSyk3iksa17IAPm8GPPl
gGKtcCK2F/xfnz2E/VGfHD6o3qQSFeDFwzXXIiEakTmHgf3cePqqH0m/G9wHAyNlnB6SWobzVusr
edQJS4ZjAZqriAiDgSer4TyseuqX/TKzFW65sTPLkKA0lPzY3i5FdKrLixfyokNx6JETRZTqDTtd
qoK+XIsDAZuCCKG4uaQL9a+e/+5Zp66iuWo4sSc4SWJfY4XSo3uVLl3FNquMlzDVWUU+uxI/4BRd
3L7QVHXCSbWiwL3lXowvdrWzwRVymh3oFfhPiuJNybCPXlTeGpE3p//fJHTXKQxzwzDwzknMy81m
MeYEm/orHYav65mnulKW4XTEmKqmih3TNC0OnVaT2OXPwzLHU1SecnQuth8/wKDEYd3q+14jHQWi
pYgHlpuCMRrQgzAo/ZJuhq6dDgdb4KZzKAM89XinC1+XycGAP094o6SO6DbMLcdyueyWiks7VXcs
E5WRhN6C9L9oQ9DykryplQ/naoT+E320rjtXNP+QmyxH4YOAaCKUnS6CH4HeOKhPMZ+lqEvsYzHU
Tzo0vkkhI8n9OZVIXUNhmJXVsvM+Gt3a5HzCEXCtWhPXTN+2yJIHF/0p5MRqnxf6TYtRPZThp8vq
ZtRSTPfxNhqTKbYVb2vhusuQG9lCLFimPTNZpC5kcaMxtymeTs8bjyCAy4r5Eq+p1TrGEC1UfHZ9
9JECHSyCRUp1oRlvB85anrwZpNcsfUhUWM23SgpHQ7Fw83LqbBJEHQ04vLBEvBjMFeU8mXMNgE11
gF/9Q+7UhatEWIgNztRTaOZd2vywJQA53V2oZ0s95nfJCwwTgh1D9Q5zldIcMGQpOUK++7Kpnbos
1mNmr/1kIPnzVq3kWVSB/OdWx/2WE0vU0YNCWoaHssvvgvDelH6wtER8bYnzmZ1HIDNJ9HsdOKih
eun8bqGhVTR2hZQszfLJ4w8wGyiRM5gXL1+PCR7BNbNv124Hov4iDZP4JUzeCgS81dmyLi0Sq/qW
VWCuU4vx0eeqIIUHToZs/sBoO24CioS+QpPuYAGT7wmBZlUp7En6G84vWtCwim083GmySN2tsLDf
2H28IyoVFQJUJ53UzNIy0YL6b0pfIj4Kb32MGB1FocIlg2DsyasiQKImckz2dzlixYUa3jQwf6Qa
JVNzirD9l/GJDFR0vIcAXVISvAQ9j75FNcPRrqr6y5iB0QpkOJbSPcGVDszq4ORJCdvCuLpPNKos
QPMzuXtnjWT9BmxjLcvKhv4CTbNzX/vqFAYl3mjEZUhF9BjcCbIhoz4TFIssBTVOvQHQi9joXS80
diZot9Z15GRBtqDHNtj9XKWs4XH0JOsK+i8qOelZtrhFtqctVMtGLYiKWgdakL/gxJopXby3lZb6
l39HCzkHoAgywYpARI0oq3xe9Yh2pj/6xGloBEuWB61zNxqSEr51ERQLRXiLxrrVXJQ0o6qulMFb
euL/kncmy41jWbb9l5ojDN1FM6gJSYC9RJGi5NIEJrkk9H2PL6v5+7G34JER6a5o3KKGWWZpkWnm
GaSzA87dZ++1J1wtxV033ns05NVx5rSW5hCh4ioAFqfltVclx80QyHi+UqPpOnRM6Yx1ASiuUR8/
NMZl/PFu4c/DEX8blZS0QRenhLmlk4+ACaBrmPPPm173Rsi3uZLTyEPwpcGHVtLgo0vHCTuHwfCQ
s78sI7DO+btiQvDG6uzBUM30YV8OBhFmfrwhw4sX8G5LTkmDRlpT3Fbsooma3bw92YgJSmUvRDd9
sdv7oKXsNqrC3SiYopJkdJSM87jmFN20MhsI6bHEHQCcG9mvQEGgUXzHzI8d+lTfGEcDf2UApTNC
/BnE2hAQRlploYNIjYi7W3G6NWafdi1vrDl23tfnbKoovXhvB6gKduimg7EYAo03jQrKbANdXKvD
V69EdhHzks5lz8Ocg3RoXi2R3scdGDD7sbD2bULJRP+ucFcxE8Z6CTpA6MgY2icaYzrrIIAgNYZG
1bNJFSw2N7vEzt7cmSI7mljFOuzKFazszMgPEVMt/rpLjTvZC/oWNdVAdP3Z6uZbtOqHvQbFL1RR
cIiFDYNX49MxUsbHEtX0Li3bZbdiHl2A/cB0vAB6shJO4YCJ3vWv5pt6/Hbu/o/XGOYuNoUl6V9r
DDtAau/Va+s3fyEz/PYQv8kMNqo/XUWKqf1Y52b/AqSJFItpsBP/pu7/W2cwaUUi3fKb7P/9SsD8
BV1AJ24zb9H5f/wjlCZtMp91Bv5yQib0iDNtLkL49AXpIVBZnsUECwq9chTswdAjglncS1GhwBjn
gNET2CNcKsagYFgu9mJiYo59zx3lMNg2aaSzSsDDEZXbArKBR0l4IVIHGsd9o0/pM4bE85DLhC0M
GiqhJFDRG+ol1eO4G4j0B+j9zKwTjnJ5HJ/JEO0mkV4lDcBJHYT3akW9TZ+3Jl5bquEDJoWHouI+
p5TmMaM/ze0BvDPPoK6OwDvkYtx4FAxww1aBYnBNUPtTUlFMl9mEdbDKs1fkLtMNLs6dozG+JKl4
CqiXz2lYoM5urWQgu1umXdeK9R4tF8N9T1pEDSlaUankCRglhlJdEzmwAKcFh9brXjR8fmMy9E5Q
hyoeYGoj55ZlOt3UbnRto1tYFfSvbkaE0y8bnTKTc5EV4RDIO8gogxffeZjIbKWeB6Uw3RQN3o/B
lwl4mDrzrX3hk7xJwl5aQivZmkwhJbCXQOk3VtI6Vsm7H7RryY7HI0SSPUXgR1sCUxZPakpxwRht
BmXaj503Xeq+rVajLR8Mrpy4Il9LDg53HVNVGiHkKgMyRUZA0XtgNUPdSACNdHZJ9abC7dz082sR
xbcapQbLUnR7poCTCfWhMHD2BZX/0mTTOdYye74xH/OwoDBOnXEIAvNum4RvPnJFnthfqOfb6Ka0
GngHAnJgxy6UDoYq7ScQzNFEDLjyrjwo+DFZ8iJCFnZ40ifpUrXc9LIw/CDR+qa09KIHKWZTip5Q
RXBtFz5ei0aiMp14SjTr1Aqvo4r9J7+ACaICWlJjiMxB0r3FMsKRr5gs1Ot6osezib9GYorXsUbj
dFv1fJic9fv7Iggsa5+XdsKJIO5lgidWoadunTflu0hHwxVU6wJSyEZWF6GPAO35ku25Xl/lVytP
+80UKtJ7lkN10dpG5cwVGMhtk99etHji5mKNnO2pY4UuqE3eh9LL7cbPSrJjI/xrOMoKbNO0Zc3m
G2KHvvI6WKWr6+FRs7yRPRtcRwURA1hFj0JkVtVtY9RgmeG6S8NbGguOZCj4vcaAE9lx7XDGe4ms
nqbiAB5M1BsrX+0RH2S9p1R+rgRUehySaVHwcrPhJOp03DQ6E6+Zwt/Sbcy+4c9cSX9QQCH4Kqig
KhCD2c34aTculD4U/JSHpV7rb2QPV+NsYu6sFw4i25jO8O+u4qdf74nfmyaVP1gu5ufTVfBlgn4b
xfrk2rI7udTDkMoR5Ta4p89iWHG3xJ8HkAap5YPJYNHutZ8YAP54+f3xSZGnvzeWaHVA+D/gSWfl
AvzVUDl59FYar2XmlslZ039idECg/tHnwIuciR8q8osq5jLQH57P0L2m6n2qWwt+JVS5NcjEf/8+
zo6iHyYOm4gu+1yw0UQPlW/C9ndWGTNNbKNpun4Z9VypBI0W3lvBYnb8qT90fm8+PZMphIJYT7BZ
5u7142tJpNKyk9Lrl+al2Von4+Ddyhv9/PcvR/mzd4yLKuty1vOYyT69Y0MWoMZ4Ur+sXNoDXM6j
brwG1eWKNZ0Yy2Rdbv7+Gf/se4hrVwiZNxBw3yfLVkIpkK3Tt77MwuckOKfaGe/1t6f4j5/O5pDx
32MVUaDqpmqLv5jNfnuA3+0arFnoacN9861pl8/+d7uGRtxuxiMIXN4EaP89m8Eyl8m4s5P5LUf8
nV2DdiG+9UKXVf6isvZPdkBcej59wWe7Bu5qfkTYF03N/DSbxZbSdraSo2e7MqrZdlyLleFo1cq8
SbEVON29t7Poojn15dKem1PdxibugoCF63Qhr80DVQB2uIoalKQlhTEB/RkgsG+ap3xTrSbwbuy/
a5Cpm4YUZO18AUg4fTUv5kXcal+SN6o39A+U7sdyyfZHZS2arNVydjHAr7lCj+MfWDNQ6ojfqlR3
rFhuR+IsT9vE2oYIOnK29q6dCdDasdl1vMoz46suFzQh4sRd6mW6SCZ9mSZOJV9sopfVwI0WHYUj
zW2GGUu67VjjJOlzmIpT6rsBSTvxnldvyuhmgPCGMjyJ45h+tb8EVMVfI5onKOIokqsB00XXd15M
UGmtY6Wd3sN+2D4ju0/1utMcm+7wrX82NNeQTgMiWQQAvNjgMfOWBVrCI4OStFDKSzjsrMxVmKKi
Fbskg41R9eGLVwKPJVEZlEcbsnZ44/WgCDiXs4mwilUvgUgmVOjA6BFW74gC4ccDdQwfT2c0PITU
ugN6nJSrPLOuQZ/fxO/xCNV3aZyqDc/Eb792U8n1iDgx7y19mh0aGDCMcjfpMuPMu4jSNQnAINq2
5mbyeE0P+mv+VLFjWOobpDcl3mNXXWwUsdKYuKVVZBH/VtdQnfvMQ8mI1kKcIjg+WutTKMha7Ka7
mybwQis5fiFGg2MDQY2omWGBP4a9MVEJhqC+Jh4+l2O2b17KUPJ4rzIROqarPoklTpP4S5VCqxcT
ms8ietQzmiW+3rXxi/Jmpa5KmaSvkIrJ3A6mu/KR46hMGUUqn7N0ZmKPWDdAQGQ2i+qqNbdoaAuL
OHDnZptOBhLorNfYTB39vjIX3XLELfOYgPGDd8OcCOF4354CNB9GXk4xCGMbdIJeoZeG1hXNaahT
3O9jbVFPVE1mN2GOsWavlVuYNMmuDLf8B8dHzskf5J7xmt2xAjUeU8/RjzUleNlDmZ2o5xiRqSWN
gDTumgUOksiJaa98Euw4SDivHx4e7jaGvMDJZFK29jX74vL9LjQmYGOVfQXFXnyVKDvZSa69ERyD
WF0B1y1gcC/e3qDVpXvfW009ie/tzITMNpK0DseFdC9DED0qCD8LcS8urFvwZoDoF3C8wTonRyMF
nLxEH6Gux1yZ90qxEG9v8eIOnDPqlAc5+jE4RmvjBq8PMSwWDIuHN64Ow61Y5Yozi2m52+4FS8dF
mq+eJ6QWxrxfb6//N+5E3BT+Wic4vEfV37kG58Ho99sQJ3qdTg2u9tB9+YN/3YWUX9j9Y07QDax/
KhvZH+5COsgxAEqmqhqoO987EQQzszAVmcdUlX8GulDm+eb7KWt2NeCQYMDGC8Ea+NNNyDN7+oH6
hjsBPQ7khbX0LZqTjQ6lYnIUodAB+RKPhv6rgvSX1KDPY9Dn553nsu/myCIrSpp4ed5BPRQBh7P+
MavTnxi7P4/f354Ew74qE0jATM5b//2T6CrVol7Dk+TUQgXDAJb43cdJ1cBP7Kl+ABGZsE787ntw
+uNJ489eGVOCoVGmySf+OXhjs8MJK2JgS6/C1ddvlMLNy+7uf/MkFjxmPjyTkeTHV1aNkdA9UqW4
B9N1P1wTWgTN9PHvn+QPVvz5/QPr9PuzfJpVOzbTkBy5z5flRxpbVBjfDZK+HEgX9m7ckfHhBjFX
byntvQ2fd/S7n7yZf/YJoqCpaGGGYFL79DrbVCJfV6P5Wnf1uaOC8da6hbeYcnn737xWUybaYVn8
l/bpIBDEgdHCQZnQ4Fcgb7twhV9UHtbRC9o8VcM+HhyihIBNfvIS/5A++PVdJm4HxwXx7/ORSpGM
OjMw4S9TejLEArvFm96S1F7ijgyAdZy6aNWbP3nWz+eeuedX53dvWDLF6AbW4x9+GhI1UcZk42EJ
KlbLwLCj+Cdn3589w/zRfvcLZxEep0oUTXRIHoX9OJY/+cT+9PFxVZPxQ3yVjU9n6zyB+tCUPH4u
O6n8oZGS//uvxB9/yL9WuXPpmK/b346O372A3GysLPboq82Tj6F5bLhAshn4++eANcLb8OMFGN44
8z/XXiHrfzhQh0kYSU1OKbBpXBvDXEeduvaoSLEhfRiya9ArYjD9G/VrE02LBEdlghsxa7Wlzz46
o+7cYjHBrLfzLPUoM8iPLcRmvjvKXHanl/sCzl/dxTQa1LvEv0n4dscpNQ5j9aXSoW9ryJvakaov
ypMyvEGzd6eVlrm602TcDrPBK9hSytrY/W3MYw9MywMVCBGUBL1aNwmAVgpPFEakme5eSJxPasOl
8ZlcN8bYvNnmg+fk9PBWhvJ1bkjLwebk4jI26M9hyMrGb1cK2g9OnQ6yjbZq9CdTMvkhDgdN3urs
07OC9Z1F/r9bB7g1Km81DsZ59MezV140ax0E4TIByFmO046v3kpk4dUzktWUVQ/5GBYLi71IV+Qu
VJPbPn319TvLy+5arT5PGJabufBxCL/EhrQlUXHF8ktbJoiFxD+0Y4nlQpd3kuFf7aHe5rm3A20I
miOJbVolZ62FPpQZHySpOjW1zNCCDXmDya4DIJxb3HPorckV9vn2sCqSlubV82yzL0f1mqbqLhqG
d8lX3S4ulsBbsdAS9h6mywSNQ0MNG/GupHa+L4OAhP2wNiRFgHnmU86gWqiTG+NT1ikUHgXBbOsd
qw6c0WXub4vxkqr7rITZgKKXQf+GEkND3EqPZ6oC/HkNui8aorlo7ZJ/ay/l9wkbN9zwGoa6ZDrk
bDMjzoEUgzuKgs3ah5+E2ViHkaHy72itdtNUhiuNDyI/jvhZpGDNpt8hnbacqDSn0muRscRW+37X
MPPHFNex8qWtctgUyrYwXvuBnaoUbtTqMdVuPeOYFeMqD8e7GVQTGMarqpH0jpFby86J28eoKfi8
MH1X49ZrO8493towpH0TP43ybdkfG7xv6uTMaF8l3/v0Cyf+tZGOcloeg0rfBv6hx91dJddaC44q
vJWOllwRF08R/pUw0xae0TmGfUAmdrNhggyOAwDivQpiirBqFpvrQtaXGsbg2nj2QgpOcjwdxlrV
qUkYeCe5X/UqBYwDmG8i8Rb1RAlECm+8yVnm216zkqLOHdJ2FaW9U1nScaS7a4QYVfKDI9Rqx48p
BYV5/BKM6iq3zDvNF5RYBzfClj+mirOUxiGFw15hcGqPTbydleQChV/F/K2nifktZc/f67thbFy5
g2le74fploUVOcVsA0F6Z+YvDSc8JfvamzgyaGBSZZrJq5WnPalSs4hUaiBVdiI5i+nKM9a1DEU5
ptxZhSM01WxEy5Z+I+0OIozbYtqX+Kjgk7K7wFmuX4Je5qPZWWYCMhYjSrSi3WQlFJxw8i6jQkuG
rOsBR1HibgvFlSbH+rbResdvcdfbN4jUoUF5cSw7ZRBhVKg4+Gxa7WwipNPL6w1PM9IbonY0nIdk
l2s3CSGGAUVymv2j3tdU7OvsMrCwSB+s/qWiFLxYTvUX6t6H4ZI1NybARg0cjn6Sm7PnnS0OdSUG
bi84ej5NjapCX4y98Ptr2t8OYMEMysu9rlnxDfQjNN25Nvqp5Fxf5QsllDcdF7lW93f9cKwsdVPn
D3mFujF7FoGeZ25lXNXiRQWdwdMm+BX95DE30NuxgKECFPCXNvq0sbOtKO+DYkO4liDJtmI5bhZP
sU319k73sLaW/Ej9F37gRmcu+5kLDsqf9tC89WkLHiUW/P6hwOxR8Nuxy3sWJrF6xPVpCqaZ6UTP
M36ueTfnxc2GbYPLhhAMMF/PrSedPCryVLbhyCgLUeECMXeGkjotYYymVjdaiQ/Jc1oPpAxm5TIO
YnZHKE+lr+wSWX6rVd6IqRLrQinvDeEXixwMlpoZ2B2j7nFqMWVMUNmBcZeZTiH7U8Vl3zDfcvV9
lAe34Fsi48KBr8YVDomeyii5OrKHVzivqs8gtF8nKwI2kzoqHtMk6LDJwH1oIGWF/UdQ3kw0Bvbj
xeZnpdGGYBbvvGlOHgz7Qp8uOVR7Qx8oNtddrR5xO+gYrS1jG7dsk4Q817Fr+74dl7Z0iYtyYQZA
RIf1FHeczYsKuzViDy4V/augsNu6teqT3UJJ84CoV8F6CELGZlB2gEsC8i+UnbW+6cbgjlrMk9BZ
tUc7MlaxXDlFQPpKBdgSgwpljx+di+mBXgXoQu8JF5NBuWEhsxo8uqGTS99rX7j/YHa+ZD0UuqRZ
45FclJbylunjmgbTtdUOuxr0t034JCIJZHWs4Q56aLu5KW6yeUGYVldOJ0sTk1uF6S0Ak2a1jhff
VNQEdgPan8fHHa46pLCY2R+XySJoXoOE8ub6tUY7UqrXhiumHsLnMRwhRSuruAa9Sqttxd3hXNZb
Jdn7zVwi9mazjI2mtV/GzwXt7JFvL3QsgNFc2z7Q325SmBLPhe5htZN6zUmwBQeIGLS+T/Jz0zuT
99jSBx/NxfAtV9WYOmOP4QRGH5Uw7wXX+Znok2JyVti7tPTM+4A/Zt6uql3r7Nns+yt2pJQvtFVc
YmYjSROLVPladu9eUmGm9pc51XRlnW5S47ZlGWeJ2zGiscpEUSVGA7W9qjFyYj4NKpr+8F1N+CyV
txDELryvN85/i8ooUbxU6QxWCttwvdfFg9YQ+eGumlg1GZNgK2X4xZia6rxyDD1RnBAzjk/WLM6P
NtDICrVINZJNrdUnbb4djzjkNSaYLHSb+MYL27UJW7oKTkHyZrchTKGdJm3qQdnW8XSr2hvV2ojZ
8TJ4NlNs7ZrDsEi4Ydu0632TYpXxtTJJfUmF06uYFmMIGX4YXL2cZEt+HW1KqvHNhcDW/U05UC9Y
SK4cnSPcs4G6DXC6+ih0IL6B+korL5WWdk298lR8GZu9DFFGdSK9djsv+MnZfjZJfBqcfzycfjpf
DPii7NbiCNy4xtE6jjvviJDOXk9ddgcVpdJAQq2X58XB4X688pf+UlvWh87hBHkn7swjcLuF83FH
GOsnB4c/EVV+PFx90h0mE4yjnHI0oUX3S/wwbVnJKnf1k71LrtZP9kl/SFH/eJIz5U8H1zyUEgnk
OtZjyJHZmuZQg0vuAwOINboxA8Cvr+4/XtObjTva34eBq/C1jvPuL7ZLvz3A77Kerpgz3Pz3GNHv
yyXW2dZ8lAc1LSjL+resZ/wCoV7BUYjkp33bIH23XAJdq9N5S8qIXJCp/pPlEtTpP/46eDAAujPH
3+I5fzx9E3ESjdIDkuqlUV7HJCHV3sICoTiBIhG9TYmVGvQBlkszlxlHcIAYD3Xy6IlHYR99HKoW
DVcxPly63xUssWkOoio+TQqww3Dg2uvdSFK+nHrbHbv2PqVCKSfN2hMtSMCkyq+0bGmEaYv2RjRi
ZXJ80Gyu6zL4x3yepON9nilLQ3wp4cUoVHbFxoOtjZeY6Av1CM8FJufU9p1MaZ/L5LbGMlkp6gYw
mjtSxk0AMZf2oqXPy8o3hawtmxp6rQpsHuB8X4r3VoVS5tUg1yPvoCe5U9q3ANhuTb3b2jAZCZOU
GyBSUPGGrnkI6B/0FNqYLAqjGrpaNZCJS8JgxKP9rzYcOX/gJIBLVxIttatpfZIqLoN+tPIis1/U
cnHFcE2EgtNboMhXm+rGNM2f5HiPVOjmqklx1X2RQB8IsETbrylp3AhLZp35dwW9V1Pdb83gtc/t
Y4cHK1S3uHRdxc9uYrZ3fSIRIeEyJjEK4pRfaa3b6SqI23pb2DH32oGCl8EEnSOFXHDqzj7bnrcK
muKpqqxrGqrLxnsyMhZLcbWRbUOBvVZ8NWMCoNwj5UWlFygMVvIYmukbgMnZQRxp18SvF/Vwse29
zh7JsE8lYaKaalb5ow3Jtq7H6NUqznkuLXsefKio2CrOWOn3xJbBn0nM/YayQYaCZ6ji/GK0ujay
n91nEcuyoFY+esY5IGeOqlb3QNTd2qAck2/PDTg8+Vh56n2pdSzhfDW9zbtJZoFXEA4vucu3hFNa
2U9vu9B7qaX0aDLkFQx4Ec31in/ER/AsT4rkWCMbTrMZ2l2pG19amfRc5mNsMvBhIQKXJY2+JG7j
1Dzj8hJbUWSvWqduvNLbSkTM2NvZPWb8UH8rgTJf2tbX1lHaRVsrCDCa44iddMLhoEWNKu0O+kgd
WWIyo3yTjP7jr7/zct7gTvjXO5XN+9t7Vjfvf1qaCF7ht0f41wVY/kXhIVnh40hBqJ4lzF+vwPYv
NE+oMMQFYU5d/6bl/pvGAGUecDhCL9I8wuf3ixXDmBOZPChSM//zn1yBrc8XYO41XOoJkuLF4Ypv
fKKq1GpuSKZF15VUjM9xW99Mhn+pB+1GTzCZ0OLt+fdyAffanq49EeRQNfeSEsG2BTkYyYQFL4mf
XvT6ycDRODLeFhJ39JTeCmcKKS5WNuBTU30k1tajL7HDKd2hhy2YgF9aqLjx1Uil4uuG55Zaz/ED
edkiE0a5sqHP5KZCDxu9R4vZXZ7D4U0A2zx58KavSk4/M/Z3v93SUd4Grp3dtBnndH/VBN1G0EaD
GAYV3G7JO5iUADJkFJYgtf0s9/jJJfvOKEpXUq60SGcjk7gTVB3q4rNmn3zy9vyK9XfcX+syB6Zs
6euQGd0keJMb7dt3X6E/WccA2fh0K8TJoWL1mP9L6ILV2Y+3QmXs0etqUvGBV6RLLdKJS3jzFoMU
RExZljyRO1UbuqvS1y5V7YVSUOht8fnErb2NEl3BTIjII5iGrTCu1pqiI1m21LY3TeYoY77KKT4c
1PKNRAIKVRy9mr5+LhTSKyE4Zsy0iyyJaPGrYaX3J6vSrlgJv9iM4NiAaPyRbkLfWEMfjjGnLyNC
I+MBhrbdrWwJLu5yNvGRGFcWZXGFKuHrF1rHk4BCWo6RTPT3vOssDOY7D38Au5t/xvk5pnhG47tT
bzxJdvA9mA17mhVfML84CxwF1V3VnZLMcjDDkumdeemqU1WHoTnQnLeuYDTK5uQm8EkZtGV9VZXH
kHNxmvonbmKyfJd6Yq/AWMuNwJ1qE3vjU8WZauB+hBUTIgTYCpMoGAqHYSyUeTEtvTco1w1CZEmD
cBs3iwISw9Aoq5E4QK8a5yiTth21Onp3HKz0FNjVfW1MBzmcji2PNKvFbJ0OKud3PlheWILtUb70
DCcrY7A3uVDuWkU90uv5SG7WweSV4iuuFn5auXJbX/0odP3QdLqCODTRjUctydUlxqBTNdmPod4e
PEsAliRuxOoii+FaWjM2FKDDKB2SYbrT82KvNprbT+ku8sVa7TUCkcNzKjdrrXuMVemq04JpaaFY
NUnfQPI0ryRtv5St5lae2PXpw6i6SQkBnJhnH+t3aZWh8UWroXA8S19M7NaiYVoZCRkC6cAb2xe7
VnubuapMn3glHdYTTE5YAZQnoT1rKeJNxtetq5claHaaGync5n5JWaBmXMHXbllnbIMsvuYDyhAU
u/X8oRhIlwqHVEEZNUFmG3IssIlovIZSS5E01gV9oA0OpakQoCXyWX4B+E+0WO2cCg2wTlk0NLyh
t0QiXJHdMhg7oeWfkE23fR6CN2EOGJKTEWgbeDiHvEdMM8roVGj5cQqAzJfWRWj4FgP5LBMpybJd
h3W7piU1UtS9lKYfUwKI3waUfzulH3qW7VUMK94QHaWOqsDK7O8Uagz7ul61xNuNnDoEcn8FmI7B
n1ZiePagxOjGSzy3QU7Rvub7J2IoyA+mN8zliuVRjygnsKluj5P7vCRQm7N00NU3vSYTSgx4R5vh
rV9UsPQ5Rtet05A5t0WxZCm6H5riRVOpYeq3tW2QbQePHukffU7bd6CfI8phW6M9hQGfqi92FQ6O
yoAqki2DULlICi7ftW1vIjMjPOmhrh0yw3yOsgvwjnGe6Ygea+ZOzg4Weq/npSuLwFDLDkbQdB6W
7a6tALxHjxLJydgOtiOJezVNN1JqOcXIvcGDVIcqRV/wpsK72dUXO33vkPPjISfhiBZqHKewdqOI
Lgeulhbm9RJAcAcymkSn/jKkrDS4/NGmnfJmyhEE49RcVLl87Jirw4JgtH6q1UcDV4uompuJyvPM
928tzGkh8XDfHvZm85EiJHdC3RfzA1VIHsVTrQaEnORDTqlnnjW3o+KR31H2fcDQquw6675IaXVE
4jDAR17g79TTFqA9fh4fjCQXUBZVq7h5CQIksBZKbPtu+bDVg2Vo3KjSc1WRl5O3GnabIXIbNO3R
GB6FdROIWxVDtAl5hc1L7XoY7WNjXGbR1m5PfsU7b/TrGMpRPAg3aWhzpxgwftKs+0w6qDK4WZzt
LTNy2FiUztIzZaA7sx8PqH4y29NIntOvNtEY31VoObBjUpstM8ASazhF2r0UKmuKCLmq1IuqoGOB
4lWVMt2+W4UKQH5nDOfipHMkdo29NdDQ7L2t5shcKrGkbuWXxmbmdOv9K540HQXWljHOJ4q9MDV2
QyRaWx/tjyWp+aDUxz4/B7pymdQzXvcXkH4rK6yNg+5NW6myMK2P25IVBTXEXM214lpjghfptJl/
jIJIV15AQACtVA6coi6SzemCa3JKf6IAUp6b8bZKPjDnw915CTnsaHW0TmvVSdu9hdIfp29JfCi0
C9kTwOdfySg72eRIxWOk3E/eRUxPFIYGxdeUW675EqjkwwFFySQ6Zy4DB1kjexkVcEooopl8G2c2
+huEpOlEMaZQeTAcKxzMZEqkDI0VOkKc6r2nfJJtfxTVa1fEb0GZuJN33xmvgm+4R82I8G8DEoAW
VRtlUF4sM1zL7BpJqnwJqbsfvXIfF/q+G4UzmtXJt4lt6GPxUAbG4zwZtHa/UyTrianv6Ju6U6j3
rTAuJlHqEWpkZUs3EYbLMpC3ChWuMD1WPui95Wh77NiC6DXK7GbtJdypOn28FTLI7p5GwMQrrkpW
7nI1oZ2WeHUhS/sCzdTy613GfJLpB7t0Jn1PPWy5wJkZOqOxF/qzFz9UgLR0chJBld3GmiAy/WTH
09qm70C1n7h/Lkyp48QqL6S+/vaLZwPhTEJQfL9rcmlt6tl1TKZNXz55PWIw0EsOihaezbifV3tU
hMyx9UI290ARHjwpXJrJHlCAWwrzzDp5b8Z4ExWQD8L6MMvmMQlNpoMD78eqQq5WoDa1euEqNWCs
NjuMEsBU77bl269SHh289RzgZWKFZn+NbPtdE4Gr0RAVKauyHE9eSha79M5mkH3p42Fd64nrkdnp
CKtGqdhNPqNwcl9Zg+s3QJr9tmUEG6m2kHZmczN4+R3x2GUnMdk5enKYOKPTej2ULT+E+4kMtNVr
e3OiVs9WSsLw+DFJYeODBUuOhjDfOKg2mCjk3kTq17D9kP3qNhrwu07wRABykGhNRwypYbKTiWSP
YAm85r5uc0fSqh17WMRZKGrBcGv2t4H/xajWNafikDgigZ1bjprP0Cfe+jDYG9HBaoAbcD3KZnAY
axVZf05HeYXlstMvY29uavk1IcI4h2MEc22v5KsueNf75myp3kYycgyJwZIv6qKy3mnzUcejRRtf
+wDFfJEP8o1ugRXwVYVqQlR1C3K/QsUAvdSj+TAr5f7oMFGl+UOpOjpWX1g7C96Viqss8ZE4fMoS
C8ct5TBckDNbP9SWTmz0BoJIhkczA/rQz6UM8DlkVgwmmRskS9+6n8SlHala4U6QtsVaCmtKidCm
NQ7zXe82EkeYwXL6/CYGt2D4NGX07MwwJdNZ3SfNoyrquyn6YIDxCyLXY7MZ7Ws4uKnyIacwwqx4
6cnnyW63bTyw6oImIKV8A00ZHEG5s/kwB/jCks+JpuZi3AYH01Pvaqn7qKqJDWkxHiJ9cuu5Fkrw
b9Zg7wpN2grKdGNwFZwGyoUuSqdvgEOdO6p8VB+jBfeHKJ4OVISYNEZoyBdYc5apoNIBO7OAvmKo
rzF3Xo6IxzZAxRL2hTqPjVDeVep0LJZw5S72q9MQMxROerGBfLyCIbMIlWZVDbSMcEUFU8GGTPI1
joD1EQiMPVLWqbM5KV84GDFwUQLNqOYLeg0Q9uyj8O+bfK/nq0SS3UCLdmrLWocfaAXZJ81OvTpz
EY5Kd0uUeKWXG984ZypMjqikclwJV6Omb+SC9XM3UJBrWluhooblw02k2c9qbVeLjtVy4h+lbNzR
mbmYWuDYanBRwEDIGtnbaXI0flhSTX9qVwMAUNjUgZhl3z71xxJ6SdSf04BCaKvfK5TsVHXdklnk
Bm7T3dF58a72oydBLDtL/LNQpSeoAXt/Kg5and+P46Us6MXrs1vP3CU04QQzvlADMXE2ykuVnJNg
uNYN+wGcHMGkLf+viDW4Vdm4/LVYcwQY8f/+5y+kciKn3/71X5UaorD4mhRbCIsIqjUHJ/6l1Fi/
CLx9yOFY30xBzw5/8ptSY/xCM5yh2IpOyJozO7SMJvjv/xLGL6Q2ZcPULPJN/ME/QGb+wXqnwwgj
9adwVhBzWfKnHZLk56Xm5WCExv9P3nksx65dW/ZXKqoPBbxpVAeJ9IaZZJJJsoOghfceX1b9+rEa
uLek4slzRIbaakjx9KRLJOzea605x2z3pbhLLI2QmRfBp4BNj6b/UpavcLTY/vAWwwX4cr3+1JlQ
pib8V+3XdHgOTYgsGjOooVediVwOIQR5Yz3jUX2WIsCIWTpYDgbAcx9YBy/VjJmb43CPsnCt+3Sx
s+BgmQx64ta/wzL7FCXM67SObgQ7894xGs0Z2CILCB6Gm154yru7yr/TYn8RAVvnri2KxN0JrmzC
AYofgTrvY6U8p6p3p/OJ8wCYDCrkRS0/CCBoRkDPanppGRckCoQMfylJ4cqcOqX1UaMqFU0nr8UH
0k48b9yI7W3KglN2FzX77IF/WXpw6oLmlZV+DlrbbkoFK2XCq47cx8JEIjT1J77a9cifRR0xyRx0
gz12WBJBB+HHT5jzlzdx1ROzIr/rWrkG/pIXBIqVAmGetscUj936YAjLSnNMkIR9sog7YaEJm4SG
SZ23NMlUws+PtWY6OPJmGCQRbdyV9IAkQlQYEc9djaiR+Dykd14gLUTkFGXUQCwQN21u3PjRc6t+
NCDaUPpvo9ZbN4m1rJWjEHfAEk9WK9s1dZsMaiXqlkMLfwGJg13rHptMgx5MNEftjc4gn4U5Fs5I
cmLNd3r/XWKFQsVfaTlSB2lWAfJtPWtDKnALq9QTlyEtoom4apxNvt7Ng6ycouERykFqnNOms4E1
sJQ5Vrcu2Chl+SyoITyy9RAoQbnoaEQyAsxaQT6E1UfQbFhimMnG8o7MMnEiNgrwq/qNEaxY8t6N
nnn+Gzv2sHxIiX3XlbVBdIynFtRZfPkLhhAuFuh4HB8Yvi6L5BXl1T7qc3gdxrGUcft0jLiwQid3
zCJY8OXoTVH6BA2xsRoGyEiAP+MqWpu9dN+E2TKLsJ1TGI66sYsREMNLdkgztJMB6my9N1PjvjKC
mxAine8BViEgLJH2vqetB6gLCZk5phcuXf9xNO/LPF6K1CdezJNVLFqIDHINKOucy/q2R6kUU0sI
6q3QGttS1uGaGB+FdfYYHyMnyj5zlbpnEw4vpiSBxKNkVAF0pcOuV3RGVViEBBSFaIs67qhrrP36
Tii5+TRbXTTzfE3sYRQfS5zlo9dS8xHR5r4zCee62In33LcvQvkgk2eiF/pcZKQQ6RCJxIPFwMVq
HsqRJwQQq4g4p4liBxHgojDFLQQOZm+mgnhRBonmz7rwXArd1mgHBPQkHKHQwAvu5f3cS+XPShQ+
RCHYGsboNJiTJYmB3QjQ1CznYlmQWgYpic4FrbVUpL7GgIyn3VapIuO4IcrOIiql1Hjl7gnnqJCm
yOOjbhwj7iJ91IoomVx7rMT3Pj0UerYoS2vRMJ9rRIMvw9GgXRkIyYoe0srNIKwIcFnFMNl0Ep0p
zVzSaCMagpJVr0DJFxckOpvEFCmIMmLHcEvBzu/CgbU5kWbMr+5UdUALBUsWxb4bPyjSsNMIuBna
/NK7GGLYg5MmMXOxYyX8jQ7AiULAT9RfOp2uny4tTQoKo9SBatGqLglwFKQ7dO+MuZg24fTP4qVn
gS0GmrItDIQwtbSVBtzPHVIJQHMvWa9sg/gpy/2FkUpzqU7mcfGelI+mLu0EwhCVQlqNePFyFQc1
VBr2rbMhs5ym0p4K+eJOHQ6NvmpeOLJF0CLDSQZhFDPwkClXBUxdihbsdZ9Iteq2Eeji4AkL/Ucl
QY1rECSqRdACjHxXlP1myJ9SNqZJh80eys9RLrUd0JzeDmj5RQXWedciqEBFmOnnW8iOPDNRsJRH
vnZmEJ6LQiOOGgAeH6opAS8mDhSo8cBQoIDh2At4CjqKE8H3Lm5VUiHAgCe0UUL44xvE39D3T2N9
b8VWQNM3m7sAgUIxP8mgUAePZk9HriV32J+TpXQSSfHstXzr5hWAK6dDLFbTHoZEtXQF+S7SLPbf
/jHSaFPU+XNvkQrXLk1ZzbBwMT+EIeRVAJiAwcjvCa9aX4ZTHUrNkj1HNTgytbqDgbH0WLE0k35W
WsyFpoTcs5JTy44xMBjlMoxXRqjstCYGyTdOlWFF9Uwtlpbvce7uLBXLHPhgz3qrq5q8UIl6Z5Jm
Ixds8sUkX6zzpc5hLWGZIRKMp2x3FWlQtddbfR1H0QHHt61VjC+zTzWhaUXeZqHeVhntPb+fp0I3
F/jil52EqjSl1woEUyzwQFYeCxZNiF690xljeqVwU6aImljhuXA+zMJcZ8g9XUAob11SzzUtWVlD
edtFxYeud48hTcNYszDS3UeDN9qmXDo+Qjy0aHMDKUCA0jclzMAsxL1QGbQJan58eOyE5GQgY2UE
h3JW2faGNR8Q06U1yCAV0JQWEZ5JE6OTYFAES4sJEtqrWW0k6wicUlHmd7ocnPSoP8fGJpies9a4
a43m1hdBkLsB5QJPoBOKxbxy/Y1bWXOjGlZC+5pA1MoNY+4qE/tVOHlqO2/04UBXYSVGwrJBAxW6
FskpH73LkJ0vGd0qj58EuiDJdNsbFcwScftptvVM0tAnsuKSAddqh9FKVpHAENanpNT4DrRM98MD
Yj7KRyiHiKJUBcsgEY9mC/FpbNe15y8TRd8EOSZYKI5DaSRMLpJTbPK/0kvTdunN+bm5ELPyaLga
1eCb1r64dIsVD4UC494kWwMmb108utotVC5kY0X8KKLcc8VL27wEg+8k6SLrCPtCMRYz8bGM1Eky
gb5/BDQyPqYYZ9HvSeFcM6c8vRhTKytyWVHqNgR0KSljqsLSd5qp7knnswevWgBIA4wK6VXnFTD8
G8ncK2gCIJg3QBzGY0ynL9RPlpUuM7QfLcv3kJ798dFUsxkBvywIu1Jg/NXiO62F21BFr5EDasub
hw6JatZsvHjKbsN4SF+tUl889bNqjiA3X2QFChZ7hSCwTbY08BUkcj57Sl3ZetORpNfhQdIXXvpO
S5Gmr7UY809Tq+eNqNqMzBegFw3+ZMagkbFWyYNXkPsIBKUjrqvQtIXXsj01obXn92JT3wR9/9aD
tClaZaGRPeThHc2dIFt6sE+62tuMbZnY2OhQ2FH0DRsp2NXWMRu3srX1sfYjDw9du62IfZuaFeyM
e2I5dfQM75Ig8Z7SfeABKEx4u/uaJmBZYBxliZpk8ODRYOjJdTlLqg81eICyYcdNvVGwo1oMpVJt
S5eeEMJm7okRDTaw2TxDtBzimK89rtryaQzKWYmarxrrTR+wXeuNQ2XECxX9AjFyWpYsTLW5FbO1
jPayTqJJw5z3DHPc4FgpmT0wF5b0+DVhZQPwX6WQ59lJWzsBuWfMlM4bKbj9li+ReugxfdbjsOzE
/s4tK6eVTkX37rX3XrZupb1erJrqqSMERIke1Po97bGEY2mI7stkX3eko92W2WesH1zpITMXcjX3
6mBeouxu9HqlxPoql5vtUKtnNWvnolwuy8pblkmKV/YijHx30nqnJ+WJb4PVMdk09iEi4wTmDx3y
9iNr6LnAfzyj6cmwQgWI0g1UPU5c7HV8LH6xLHgAsgnvxiwtfEv7x07GQLus1ZdQO7ZEFIDLrLjC
ZU+E5dYXjwpZUgy3SxJFuK0FZq7b3D/VPLrw5F1tPg587EmA1mmcFCjl/W3MWi9D/C6sk8Tb2cmv
nqmu9HIvx49dSbqPwHKDKYB5oCWF8O156Kuf/GC/cQGoChW0apTEpqhYaOF/nVdnjVaUhjsgz34U
B2NhRT65pKhcTY/dyKIzlumAgFy8N/g5yM0NzAfV3DCOLstD7D3FwyrPx11Rs40WpYdAW0u5d/y+
dL3WXl7/xGnk/sUa1Yhm5Cc8uLOe4RShtCHZ0UcxfYRaj1nt+2NNJsOrIvmXy3ElplSHrpFTiWNZ
REkwP6aVnAk9Ondx9v2Bpmr7uwNNJ/3lpLrQElxd47q7WAADf+W38kzPfzibqaPwzUGudXk1G274
W17Lxh88v3Snp8a8IDy+UG5lXWBiJnLDxR9ul/qbBOLXR+raylYIVp+k43RqMa4iYcuGoEtfC76q
mhPXG9CroFaR/sk0coMbg4FTC+lRd2nAbscEoL6wEKjGGd2TecwIp9pFw7loQRJMedOMGJ3aMFcV
EEy63InBBBSiVvOJ+ltlcNPyohkS8i1xno3I2EXXaftNAyGx/UEU/MOz8leI15dbONQeiviOZ6UM
+HDe64yiM+rR83/+oJD0J+sgQnTRmoRHXx+UkXZK32vTEzkeevFk0H6of7hjE5Tut+fk6zGuWkNR
OJaWjxGM6fVyNCHQwntXbqvwXWBtjftPqV0yJRqHN9JIaxeFCG1jrdlZ4Na/P9nfGYM8O6iKyTgE
L2eh1Pv1bMVGjYfE4NlBMLNI2FqjT2gyJtRcWh9iNIWj1N8gLpJHO+/vQTjk+aGWFVv13BkziOX3
v+dPj7Ix+ZIlhkbT1f/153S51TV5xoVJJ/h0u2wYgX5/hD91BRUD8ZaJgVuEOn917Ru24qWusJ2M
M3ZLGOTImdXxBZ9ZVzrprmL3UoiHXBzmOpOP7w8+dTZ/u/HKJE5DhUbf8/pyt36hjySf16RxUYrZ
sVPRHbdZ02Y4cNb+8nEPHpS+z6tIeBUajCVEkprl3g5/+iV//Mh/+SVX6xBNG9n0Y36JZgOJX9C5
m+V32VKYGzPQ9vYB88L89OCvt2RaDvaLNDusECT80CSV/vjB/PIrrl422rdiQMppTfDcDd8oEucY
nJ9NJmGzyjkQL3sQtnpkC9sin4ezh+/vxu/asV8+nIRD/Pq0aXqXafH08G+x8+xuitkr+67ZMHvc
GvYNyheb9demMr8JDuT22MXylbBNB2HdXJzn75b9gJ/bSezHZv68jpYkidtvu8EZdtH7C7Wf83aR
ZqbN9t1R5uWBDVF+iJ6Kxer7s/jjK/x1RyH/ehZlDkm1MLmTaFt2N2fogkd1rTqX+Wa6c1zB3U8W
iN8T7n65cLxGvx4y1OpB8QoO+eBktjibrlq4Vm4Apgz26jSF3sVn/2lh38bMiGZ0hDfRWnfeYjtb
vzCNdoof0mDlP31Qv77UV9sI3WurIhD5QQW1sI3tFevx8/o43AxH5eCeUaIskRYQoHZ5qk/qFkT1
bErcC3/YZPzpcf76M64eKNeT+ixDbo4y/DPlxXUDbLv1RqbJEYgkIawTSojvb/8PZ/6XgeTLoijH
VtXlU3XcNbdFv0t7TLvlyerO3x/mN9fLtCkk8hxl7cSkxcv+6y0fwyyLadxyhelTuUzx0Nt4eTsP
6opmUHQwxpuOuWNVgQf3fjjHP32rvh776gmvDNh+gc70MgnfAornkOIDw4LivTcVooD/54H5t/SS
v7Zp19u4r8e7+jZmdW2xQeB4avreCEsNjHtYbYVqH0nbsfwkxCXOn2nOynFhR9IP0IA/L1BfrvTV
N9HN6rGxpgWKwo7+qpHPhYd+Y/FqVS4ujBNBvFL994P7XyE7t3gl/v0kc/URV8QK/Z//Xf7baSYO
Gv7Ev4w/mEEhThCMTXrfV6CPjPAcITquG40IXIA/X6eZGCoU3gt5IhDzD/7/gab2D1KKoNHRNhB5
e1TjPxlpXm8fgIlgpIA4bKDX5Ddcyc5JNUAJrSoSSTaXAuNkDtkdjfWX63P8+zn/CtP86SBXb3on
pN2YKhykTfc+tkk4c2nv/XAQZPJ8ML6+ZNO5YKBScMcYCtuwq092EIphrwclUhSYsrl2H/gCG0sx
XagZrAEvp2O3qlwg3dVKhYDn0ZtnWDg3QZiadHqlDIR950rbJrtYyo1SzVNAyAODObEVnuFdbIlt
3kdudWoMRpWy9BrUjEnRiam5ssCNrSCU0PN5xmczfS8RX0vaRy+AEOitG9nbqEX5nJBqqMj3Fc6S
TFu6ab4VwnwmjVbNPxk4tJ8SQgPFmSsMc6YypGycrEi9ncByBYVTFl309BwQTqR1nY2jd4U5q6X3
ATTCnFKa5EWNdM4i3thltNDjsOnnibF3w33N70yafdi9jD5JD/WywjclW3slPjTuxgI2B9ffHOgQ
faY4MkMhXvQ50Y5tshjcZBXqwapJXmPZ0cDE6ZhdOxUVNzbZuiC6zaVqokuJ/FSsXvS6xdqNT3LS
wbZ0F3vGNxrJPi4OYsPz263hKyMcQiQoHdb8zuhFxygY2yoGanjie/BH0Rjvhpz+s/YueRmm+5Kf
m2q3JlGAVmY+ZGn7VDWgH+R44zFc0OudgW+aG+drF4vVxOdXZOJlitOBxCAUt372lpq3lSraRves
a8eRvyziLBMap1dAAgTjPCuBh6b6coxhDyqtTIcH3c4IdVkmSSdNoBsyWhMnV1VBsauV8z6JDwWK
J71eN3iwWrxY6fgiIBqq8WaUOLWEv9T89b5w9ddcX8DQmWfCmdyuO8uXF2O0bZT4Kc07/GjDfdkU
5GAjX6qq9D4RFW7y5Bdj3tPiHyuF3JoZbfgqdNHCxGGmpPS5rBihHB420ZSOSU8HdCgmr/9LmpDE
4RokQkQrHdvzUG6D0emzXTV8IDE4+ZUy6zI094Th+KLlIKq+TZOSPoNcfgyEkI9Z+4TOd1ErvE+C
xraLsTqs7Kn7vYldEr2qbUQGZMzcy2yLTSNkc6u4FUnbCYFC96nKPYYEEg/L8S9SSLUCrdim0Taq
ooUsxLgr8tQJevzZ7cVTXrrMvE9b7H2mW4CsWZfok+TS3JpYWUYxWwzNwENIozJz6l59bPv9SJpj
o2F/e5FGJEBmTzfbYwAA3EP9e1f8X7CgMeb6fkELWcvK75Ly/v4L//JRqdTSMn0Mc4IGW6xa//RR
ESVLPO2/DK7/lOYY/wDeM0HqUY+h3ZHZbf1TnWP8Q5l8r2QRUJxPIOL/ZDH7u776ugTwx7GqilR5
jG7ot1ytNCKeBk1wDRI81GitlNEaV6udo6lUtJwAG8NH4yvDf/Cn/DaxZkukqpHKkBtgopWnlyFG
Yz72PEs6egIA2Gq2kFUCGcK+fhG9wRkFy1vUrod4N8X5n/bCxaioSfy2fx10ZQm5yZli3JDLOyDV
HV+r8jVUNsaUTXRKifVqNE9/ijxoI0DTj3IrMaUy6E2kpZDeFPTZTc896Fm3xLQ5Cwt/G2UMRvux
WVkhlivLGiE1IYfWxtw2GiVzcBFwfi5qW41Og9qRXaGMOPtTuK2psCpaIXKEweVdLO7qUmjsTuZf
UqOgPAHhoMQqX9023pZjltiiMCwb12PigJBQM/oDQH2iQ5CMitKqB2FQ6+ocEbAA6QjdOvI5iwyi
VFOf0JTD6WdyVqOAkKFXytAJCr0+iiVfLRxR5MWSP6T2zD64WqsI2wQeVEYnEuMqT2rmOnq7XDVe
Ws+86QwVdC2KZ3KDCHqZIyFe1XE870Vlq2UNWgBQVIClSXq7b0bi/dqSalgONgJDAxIbHckqF4S4
2UYiXCLCyIJcd4TeKOcwbGy1Ju0Co0lUMcqTuvngRe9Fg5RqaMUFeXoO1d9OEdpVNFjn0Agn2Dne
Xn1U0EmKN5Y6bFJTPNDveNUa0+nCEDVwiJBSDPdJrs1TnLnuEJ5MI2RSO+qbJmHboSJz0I0LVtRl
GKEcLevo1Q0RTRPuAPMJcBOSpBRdtx21SNN7i7EHc4q07lcEoRAz5iewmoBS21XNZCkRX+XOW2dT
5gsEnbxzj+ZwnymhNmsST50FOYL/kpAqVStnptC28F38eYPi38lG901opEOHYLkKm0sgwCEFLPcm
eU8VagVDjNZRhDnKle6Gtpvn5GEVZv+qCeVjm2qsl/IN5qkX+PXDsa2h/QR6dyv4UxxPWm76WBzu
jbG4iVxtp4EvjWuEMqayl7OMDLLsLOQycK3UPQ1k3YSaH9hhOnTzrpBnyRifQ8xvvta4oDZ0nFNV
+RmK7jKJwmWgWqeaNDYD3yARx9iRpVhsGMeZKBPMgtwAwBjiXYxC4mb0PDxuila5F1Zp1O4qr8va
t/K3ctCt+6QRYQb7LoF6Yz4vVJA+4eDvjTG8tIj8O4vBUaamS1rhaKyqR08QmDK7D1UAyCmKF2QZ
cEFp8xjxs1HKZPOF/rHT672XkFOGRysf1F0qBjMfnJLudf2TaYYw4WCbsVx6onibB16/1HDyzUt9
DOegPdRXWRXDhSJwDzWx6hhGFcPWy0Z01FY/r4ZbNdF2pjilTo9qSTRZYgo+mboMbtmFJikOzay4
DaaoAnqeEaoE4gvIIdYR8xFpoHhWczE0FvzvN/h/6BiJaBNFHLQTJJvO76+1vNJisi4Nj5RNGjeG
/czUwIZhZr9dUvtwN9jvP/VFfjwiK9zXpnqmsatuBI5IHiFdteezZ3+8XS67zezz8/91p/4Lln7p
r8X2m1oWikv98Vpm/76U/esv/EuYKzLCYIFX2QLo8tTS+XvpN/8hIdml34/O9m8R7tdSVtN15gHM
Jw2dIpd/6J+rv/6Pv93OFJ4yWl/R+k9W/z+0yoDS0oe3kIaKAHJ/fSKYO7QymFj6z7K2EovCGcVk
K7Y6QCDiCXkFNDO9b+TX7x/9qaj8dcdBtumXo141/62giNxh4KiqRei8+tKAHuI9RxdmoCv9oWd2
XUhrkEJUmb0XRTsvm3rVDTSkHOEBHoZZHodkNsxqHSFhcvr+jH46yPXEJOhHUPMcZBiiiyclyLXS
p67Sf/hmXF+4q3PRrjoPUiGy8Q+MEkez9zZa4BPzWF3lFXAlsk7Qxy6/P60/Hk8hyVlUQOD+lnVR
u1FfutNp1dptAFvQzZ4sLB3eDgvuD93Fv1mfX5+Kv07uy8Gu+othSzpMZjL7zEQRjUQMjCk0oyc/
TS9mMJTLvuuXU2ZYnZJ0ZOXcxrDVVqqZOFExbv3utpTb4ygWB8UKV3KSO0leq5vajCDkaboL4sk9
DKrqzk3cECtfjF2i2MZdhxATH825tEbkS53ZPY/xoM9dI8PGLHxKnYTBAtWRgQtEwz4LJSNlp4QS
bxxoAYL45v9TL4WeBPI+jxdmUReOirL/Lq6Nlp2In5O76aLMSisnGH3vII+MvKWh3fZI8UQNuqBb
pwsB3ACJdXE6KbB8Kjxq94zoaULvmip0BkO+4X9rF7X4KnZY4PE/Ho1GZa/kmxWRhRn6r8y7RKlh
5ez06nu38+6zUTehyWXjpbOQtIveGeGlo6kIkUxDQfBXHvUg07YC1DtY1MM2rj2ofhKyVGJfRcMW
yxb4qfWRDQL732jpAq/yqyyiC4renQiCOJdmQZAxuzZnDXoUlSBE69x6H1l/GagBEJpHaTS3Mg2h
HECQIPxwh/S+6oVklmUiHY8a9XbidstaAl0XKwgCsmgjCyQipsXRFV7UBHOOmnfRrq5oCuLz0eJn
SbESyPwo9co+BuMZyPiF63qyxSPYtXtF3I9SsVVJaMVWj3pYWye58Bwgm4TbwJ7X0CtojmND24gt
QzIusIevSo02z4CBss6nwB/Ei2jW8ZqiHiROoUT4asKHQOpV6dtIHpBjdQjVLMcjxHUUilVfyi+m
cgEoujOU4JhIaLNdaG+htfS1+EKC0kolt8/23GQRQNOMkAhXQrRN8dhqnb9JlARddr/Fp7Aom4QE
PtcxfOaPukncYJzawhguKjV9lSrSGcnSrrR2J3XjOlAYbynhLUIWpyauWunAyLiT3G2UawT0DX5u
lTCcJJPfLFeTVqlHSSF1CcJqJYEiFKD1i11ETXJW3NGFeA4EFZ9DOmz5NpzUPBwPdYfdlcEKeYxS
rGzyTLijnHzoIldcBr63oFCcHt1ecuTWKpY4OiVknNjaBzIBU7SPXVBsE70CycEDm0HSnDpZ0gKq
njlTi6adV0Z7TkRvisBO9s3I+LHvPMEZGyj9EsahdTZ2xWIsFEwTwYKRy9yMxlOYQ7apdO2t9Aa4
HaG36EECYE+vC3ZwyDkB/suVCx8pU+ZBU51zA+NYV+7xipJoiW5QyJmkU56FqntovcAphYA5lULy
Knmo/ag/Rgl1Fy1hWmK0epT4GMcYhMVsj2WQNEg6jlJvHivQPmIYrRSxPtRS9aJ1BBJaEpNKX3wA
XBrjTiB9WyqTHbpWYICj8NFZ2E8a6+CSM9KKw8Utx1PtyUDi8e3bUR+UTu3KykwAaRC4Xed4NU7j
JO8b7nd9qZL+UDSjE2mZYjcGTIWEtWBoI8yvuYoi0Oxsz1PVBfTHU1AlHzIPSVKCNtBivZ63CUFd
cDcGmQAO0brElb/RteoT2k6ConY8VQA60gF+wmg6YodkLtXpxvqgEzyr3tZN+8y6y0TIMDZZZ96K
fnc2Kr7I7pgeAD+wpLvZfR341M/tvSmgo2tWhlzB2gxWlmA9Akp+COqwOdHrSOZiG4VH9uEidUvv
OmnufXqIyiQXMEaathu17hC6tnZleTuTcPGo5y1QXUehJC102JwhlgYp3cgx0jow44lgOnpU38sQ
LaNAWPQqOcTD6GCopkcWE2bHGLQwZ0jLbaVL52Px4RHJrIMPttTmmW+hjAhMPUqCcOY5Wak5lhmQ
pDN2HJci7t1DqZIBykdmbvgF6jF9iyyPsWcFyCB2IyfyxBW7v7luvuBv2oruZQC6KJsMJHUIJyxl
sCJcEsvUMkkIqfChUzSYmQ2lnPXwwiTwYjgBn8dQogPZbhXgEHXQbwMMCQuDsA87zWj4tkjBo1Cs
5kIHhLkT3TMv+lvTlU9DwCMldgsq7lXEJ8Eyin2Gk1XJkzO1ew7YAFJZIG/iIjmM0TiPsPUYcXLK
Bm9ruEShDMmTmHvvsUuAuDfsSdOBXJneDLzPInkafjcxnccHjRmg0vQHXcnuUwHIbwYjt3pUrVuz
lVZVSISO1x6T6HUYM/5YslQTkkpYxqoQ67JYbDST77llEuWrvwwop2d1U2CJqLHDWIuyRZ6RtvdD
ifFovG/zdKOl0R6fg4QZQ9Q+3ciI6bVKZnnUuow2wRiEy6oPN5ku56us5nsQixJOkUaBco1E2T+1
hTr3FX+VAOmal/447yvz1ShCu/Mr8VYyoJh4xQm4Cl4MJVxH4Nx/2M39cdM4qZtUQtPYEF+NGIui
bqRONtnNZefGNbYxKmYjye6/38P9dJTpv/8ymg6pTvpg5Ci9lO4yfNsi7IkSDdz3h7meDk+7N/4F
CQpSlC4bV5VEnus1DCCZ5kHXL4IAe7XWBAxLdW5hnXbR0iDzjJuZOd8fd7pI17tGnLV/ZZiJmqhf
nZ7KbKQJZD4GOVnQg9ttZcn64T79aResizrWRf5N082rsjkysEvVARvToJWnLB/rLcxqFuS/vLel
oNlNrvx90/4bqmcK1i930HmpX/7HR1oH9XB4ST7+1/9csfOFQPbva+e//vl/tc0VnVmuxUBVMn5t
m6u6TJwcuQQyN18C5fjF1Ep3nKwChaQVg8fhn4UzqWO8aJAfqZtlPKH/UezrVGf/+uBRTUqMqBlP
cyBVVq8e+CGEeRU1bI+7tlzUJk1Ht1d2rcH3HwDfXB/deEatthnDftGGsCCRE/q5vIQl2DtwZ+xe
t+6UOA7ZsZYMlRqU6vtS9dZKYCH7BqxjRuZMc8NZ325F/ZEIARkaVvU0ZBsr5vvocrAnP1+K5r3I
DlgSjkHwEKkPpXUZJXbDXd445bDJgVm56Q6WgkjEZen0Ub4L3cDujPbREC6+cueqNfuiz4DNZ1qy
3xBu03iVWx958i6kS7M9gxMKY0DI8HyFDs9BBQoagPVTEg4w9Beef24oRft+L+EhRLcWAh4pMIQT
e9RlTqW8Tl1yAr0wf1urJO48W2fnTkcZQTn/gd0/s7ImfOqEcRbGJA5MqEw+HqNpgrkl295sSNKs
iszWAlCXiANAqef5TNOYz7rtsjRex4A082Ko1mWoRXvLJBw9/clMfP0duL7jV99ra2S/E6l1S9mU
g1wpCbUdodifQm8zlOMPYqrfRXnT8wVgT0UgiVnPvBrLSDIkU7EHEQeWO4fSEvsvkX9q2ovSnYTq
1VV6R4nSmT76bwY0aBP0vd49UYVl6aNcys++5r8b8eXLu/oHVcLvopzpV1miovIKAdy7/lW52kGW
KPhVhvipZWvyLbLWZceEZSHN96awyPWzpZdswUNnNMRVXambH37C1Af4+sWfbgMRMoS5aLzGBJP8
uqC5bqd3MlBIukfyedAHgjyE6Cjm2btXlgwF9NbRROgr6MD2fVJIsxFsVJhKy+9/x/TVv/oZ8qRB
EfGUk3/429hMKgavjoEPNkm3aKVjCce9xzv7U0TKxM/97kDX58scQO2rgQMRerfU3sIdevIZXYy9
+dw/In3Id+59vC5s/YYabZNTocIQtNUZs6Mb5VSXdrRABv7Dsjstq9+c/bUKPBHSKAMahK1jXm/n
1ev31/Y34DL3+JeLe9XoMsNK9IghbuiLs1cepKX0Rnywh0ujc4yTP//+cFM79fpspo4kQWEQEjSk
Q/z3X/ZIUp6Xfa2agCRb64H/wwdXa7tSeW6Y+Q9YkrSuohqT1mPkbmMrWRjyAjcdpl+xQ/0hw3Tv
KZahmasy2TCPJa54HQ0e3Ggi+cB3r5qBuBIN/qHIh2li0c2VyZwq2t+fyZ8u3C9ncvWNIsVjqJOU
MxmVdzHu8JPGNqR9SVOWbktXTacYpXEGp+X7A//h2/jLca8aoJJh4qSNOK4WnfRe+2S2MmqL0RJB
sIU/3K4/vHlfj3UttuxHL46HkmNlFP6auRHDo4HzumMi+P1JIV35w8dGwSMk8W9sbNXr712B0Kn3
hRyyfZ+uAvLHxSJck/hMvXiR08gpjHYTW9bMdYEiw26TcRnikCISZycbGxeg3AhYzssO6XiHafDZ
l1nFXTsAZeDLq1hautIrPIS7AEhdoS8LkHUpViqfKWyjdUcFamjFipiVyhzk3afAelqCvku7tQwI
TxLKl1jUt7DnJm+0nQDMi7FvCllJ8KZ3LMZ8o0yKoiz5IHx9lk7EvbZIzypYKGJgl/+XvDNZbtxK
s/AToQLzsCVBgqMoUkMqtUFIqRSGi3m+eLLe94v1B7tdTqer7aht9cZhhyyJIoGLfzjnO2WCqXZh
86Xpsy3uOPFZvabHDICfZb+FsDKz6M0LZ78G8hdn1rruOexQTUV1R7wI6jRXEnVppHgGszO96Mpp
SUIFKCFYfUfJq1XoE6A4tpWE1BONOQJZjUvmtwph8kXtodFSo3W6bBqIuQSxKfCwTtbZQNDKjKvq
PuP8bBvJQY+tDRlFd1MMWs65H39hvE3ByHAvW27AiGBWpmiySs8jK02v9fZZC7l5UaONm3A4u7m2
oziAy92u2bqdMqd+jsb6VqV1IBnC7ZfADLtk6jzOmxzl2AZJjFz1Q3jxemhYDnM7A4KpXas7SQ1l
6ntLiX2PT8qAlFNa1VNn7SBxMaIgbb6+H4aU+fDMXV5yFfQvoTmADjWwtybVV2kpj8pA3BHwDaM7
JKq5Cs3wqBABoNPzkzXFJDXfdCOWbkaSrU9G3NFRwmMNWlC24uAl2VHqGZDvLoghVrpbAGf32kBA
gAOnP2eEYfltt83BlGL39sORyJxZ5eXYnbl2qvFLa1qHLopuWquupftek5IAGnY1ZuCCmvfEVUk2
3XZZu17yX6uvdvPGjB3sQNncZVHJoFCBjFFdMybFVYH43Ck/4jH2XZwySry1MA+Gz5H+aHhbiFgm
Ialc8/P0goptjjO/EZcoWRryc1TfOaN9Py77dzHU8Fz1r7NgONOsYzN+UPjggbRhCQXpOgL905sy
mHLDwZMxs8DtnjPBg36G4hlOnHXcV+J9RH63YHs1c8mP4droDF+xmqDuoEhq6p1Uso1IWDHjLmSi
7bYADtSrQi7MVD5G3lGrNrEb5P2lzBlcPHlpH4z0/7rpHIb63eFtTSeYEkcXJCchMLESqM6ARAPW
rLCPNveDIu8SCFTtnGwY7PbdzZCnGFdyFndbs7qXISV7ji2y9fI1w/DVjGatL7I7e/gaMke1cZxG
GCcndV5HzpeGfroJtxYl+qhrNxXDa6rdqemXcjonQK40rNeJelHYpXlHEG8mz0nLSXzH/u5CYojI
Z6wjOBfqPlkcuS4YCxJ4WcDXDvjuJIioFe0qiN2DNB8zW70DW7Lp+OisfPYLi3m/xoiYu+nemGPG
1/0GbdJKo7hoo2RjD7cmqn2jMA3mzfQHiniY0+ceH3ylnE09A+cQ7+3Cvagxq0UAdjHMRai8SwhT
TdqsQP2TW9pjwlAoMWt/GD905+aSztJKrKSAylvr2Y7eZg2pUVx8k2A5XD+HEg4lztG5uhFzIhUZ
uM3lQhWDMaGhSmn7A089FiyS1ULskuNGgl2S3imAgaF8ldr32N7LKco3BvNYk1fhdHJvJqhdeFKq
6RtEST4lNkDqwbIoNpvVPLbsg0ZII2rQZYgsIn+wzmncEXXFxogks+lYcsREUUd0UENMhGKfnN5D
JtS6+2IBzNsQC4zumCtMoPtNOeFnt3j9aksVpxukJDOZd5GRUuK24bSVLVeTo3Ol8M53AdIW3i8Q
tgw+IxHowFk4jLdyvAHp2yeNe9G8rV5Ft9rBXgHCzaxhW2LYr4gTaGnXSM74qlgFQ2SGYsamIn2u
BpvWvqie9thZ4Gra7x5QQ36i4SW7sOHN9DJg9tU6rrgqqGtEc8sVh9OZjLWWUKgydw+ZJBZE+TLG
zFVJBMrORsN1tRBaSMzipRCStWikCqpW7xiK4eC21doxnhrJITtdw7LctN3Nyy6dlgeMrPa5x0gy
Z4eAZAM3ee+0FzuxAL+zjGm4Yd1uCJL0YxoEdu/qrUF92aA/UYhjm8+lWZ4SE60yWIUCs3ORPxcg
dQ1G0tIKV/mQbYrC2Diog4SLn5+V2aCf5pzkYMmTKUm9JzZuGQtBHylSDVQlh8wUtoiW68+kliCd
3nUuJnuEOIMEKcIf3HGIGwlC7RkEmz9b0zmHq1opycZtQ1zM485DnDmjjFK77RBP2zjc6+0tRVNa
oABqnWNtEI9dmIeMYXXCemOqrIvSyZ3g301Vv4/iz56B86jUfjvZmyQTu4W+WKXsCognZTs4Y+03
6vpCw/DVKpPXpFbG9WSikDXNnle2gI9667MayAAja+EyW3iww8mPUF+ppjgC3EmGY+m+MZpcWaXc
jUpyh9xrN7i+psqjZx+d8maY02OFljklW04k0Oa8lSSya125bGXV3rnp1shndjXbaEeMEXLZzh/Q
BmaAfDseLE0VvodyBoGr+s2kbgs93yQk33QsQwujogR6MTRkMbIIiLuC1ZJvTEPhjE7j72GnfelG
8nhs+K91ZW9sMm0zxfjWl+zFbCYb9WCelfwQd2G9Uu0nyawOdZzKrcy+oGeHkMrXXnnU04roKDLX
3odpS01uN18Ejw9H3NegmObymyOTXeaiKuOVzuSYEd3HuAGAeZafdZnuJnW818LhNe8focr4I6is
odf2oeXuygoFs+zSx4mB8lRn59iTB7gGu2QgmIoOwR2jO6m2qH4J2ajr8GrH6jkl6sHlE35R2YmA
fklhP229CpVfD/MBSIGqbewY/7czYJ6HlDVH97EK/pXbsk0gDAM/kYQJt90hxI6PgbTOr+jHQ/5m
UqCG+aXvtTWMiZqNXOhdkvmzA2QZwcGEpHuvpd+prljvMJ66j+tnLXk05dbMz6O3z8lSn8XB1W6l
864MNEMYfswKMq9dnPpGrI2l0slc2EMXC6xMVh9jxfSZ2fNfp3qSa57CUBaidRc3vgsJ1Ga31o7h
JhFPOjeaWaofMyASY/iaGJ9FdCj4SHSPizeBbJ8g8o8WKR1oYEbZ9QR4wq0cVJRVMNdD4ICSreL6
oQUBnVUJN2xyQZLpg+2Ym3cZPkbAaHugtJr93o1nnftQC79nWAgWzAZHNJ9+tPOIzwPOXnsBZvh7
gP+iD8FBXSIwuFKBPFy8DTUnOpBcyfqoAHSlxTdRvxcAUMxvAKO8+FWpHw3CnaovDXUL4F1VfMuQ
ANTGg2UfXf1bC9Gi6I9hjx1RFeBBiItJ3jMDNav2GVXLVnva9Um7r0H+hl711a1BUuwNcMAF2C1t
AZ+CCTYXXHBDIAb4YMGAlBAxeacDFgbssTEADTsLcTgEPZz11pvUb5GpPQzlDfxRX5GT5W7MmqTJ
iOI6v88XknHIuTpSfg1KECXvLlwtpbKxn/e+DakrJlXN9Y5W+hFr+8Q6CO1mG1A0oq0tQCQNvpwL
sJTrGryymCB+lM2pafXASJ+Ed9/BBcsNOFiU7Uq74yy4wtrcSRfX73ifxsgRYUrYFHnAnWMgz1Tp
K0myoKYCqavOuvuoC3JVjgI9QQokOmWBQZ0UjHySbn/fNPsURJ0HWDqdtwpPFvahueZH1qUrLtOC
oU4xQXbJVg99wXsLdyzv34g9ixQ0xdpO9N8rkNbewKAxRJuIVlQDz2etoIUR8SjAg5qkwj7S33cg
sj1l07uPVXgYgGcbIHgnYNrwNy4FcO0IyLab0/UR7sjpXFKz9KC4QxwBdvepuNPRhkrkAOzOAXdL
AN4mIG8LoHejf5nAe9vhuQf2XQP9VrJFg1FCdwZTxA9qG4gttJnmW5Z0NCffHex+ERhxTtaExY4E
cTraZxfUeMqB0IMen/TvYmgflPqOKfaOA4yVP+k7XbUNwZb/dcf8p0yknwc3Sz/9wyRl6BOjNnjq
r6dVtOEmxtIMhmd9f/e8g5S7JRN8K/1iNWyyoD2Uu2b7d/CHX+ZuP02mfpwOqMvk6odX0DqswpNl
ElFvwIvv1CsALfQBq+GgftMflGfrNhyLLVv3lXI/7mDJ/M1kbPEJ/OUw6af5ZOnx/E00h3m+B/J9
ZT/BuD2N13bzCuz9ZBHvc/Ke+m+h9jfTCuNfbCR+/Mt/md3+8JcjaY80Y5mLNPiBaaxX9Tr16yd1
EwVwDTfKKnton/KzchcdtB2IqgPxZf6JDDzeA3tbHMRFxKvse36ZAvW4eGq21frvyCt/fo267mGa
c00AA8yPf1LjxWrkJFOB/Ngz1mYSfGuSPRErds31SNLHrx/F/4st2jKj/AsN6n//V/pdeXx742nR
V3+xTFt+zD89lchMbULebZXNmWFxY/wqRNX0f5D7Y6LIdOHHqs4y5PrNhsLSbPmcbGeJTmcPwZbr
932azTeZ7OAcDz8y6Tz/DibW+vnKMBBNAGRYxK1gYrEk/vG+NYdo7HpkMeuapmdVeNOdo883xZRP
lUOZTXK2TZRnaHnXKseBZSUbBQy8poHD4th/8ZzkGXWALqhKw3qd4H8z+zzwKmMM3GZMt5VoDg1g
Jp6qYDG3jTg5YKXtb0Pd+qWVU2VKtEoAG5W9h36krMVXk1WLYKXdAAnUQyXGOwJ6o9Eh5Vnzxm7E
TnGqew1sHIGsENKmXK4M+n9nKEnm/MxajMnI+xMNckSXnzFakjlRnEj+rIT0bSNaO80MMHzmryHi
rTJ3Yiw/upwBVc3MrmYN1s7GzmsW8pfK40MLRxUgE6i3knFFiNI+nS70ChEf56ouyy9Nmx4Uxzqq
5g2mOP1uSuK0HkiMaBnUJ2WHNIuWnXLE/B41X2IFRs0hKcsDEME9W8GPMJy3uBA2buccY8EQl6QC
xvCajXZ2+bXUWTVMWbdIglg/G1PlD0uN2EGgm5rNkD0o8zV25BYVEH0p8bpjTUfSjg2JsISEO+Z2
VPVdtbDVw0l5sDrvMo+IrMaROBjyziXtNOg4ZfwuFOdm6H2+MjSY7Gl/HCvlbZy1hzKdX+Cx56yb
DOE3/C0YDQtzWzrxCWkTO4PxhjuUwxdP06QfbCeboKZgXLWIblmVYRUdY2Lt6ZgaJ+DJvJaada+2
vzrI/7MPH8VhNYrQ13A5Hf7v42cvOHggX70VH9//1eHzhx/zmw7e4oBBDcYBg5BiWZf/JoNni7bw
qXWNdaK1fOG3wwepOw43w9N0w0IYbPGk/f3wAX8AWu7Xk2fZ8/8bh49p/3l9gZpANTmAoMHg6P6p
aCiyym6LnFAfuwNUFyGVFTqTasLrIsQshUcPuOR1eOjkkiVztCQ+V1oGGKtx3FZjmYIatAFKDmN9
Pw6FeisjZJB43FodQ5QxRQRgWCdVqd5CkgY2UQoz2GPIKEUrgaxbBVnQrl+OyAQUxSfkV/ONXAnX
MorDVd+i11WM6Tuiq9vgOILpY/wl01AkK+3kolAsngfb3bhR/pkIz8+GJgqUwpvvp2YM+UsGyHEV
5ZiDyjZDrUU2WhTtXJXhWaUwd5/7WUEUX2FgyhjX85QgKjCE3iFRKRhDRqOpOXtzicsQJWk4pozb
EwhKMgXKtPVjnRp6tAmNUsJ907VvEeQ3s8GfNxDYUfT2Ej9TPGulC+MGW19Kxkci22NK5oeRVy+k
JbgXh7bOXvq7sH9Xy+pijP1d2zkcRLQlRUQgU0/j2KXTu01DKez2aznwFVuXH5kMN5LgLPrYIKEB
tO05wxOVgqqLbmpS7DIRBbpW4j2y5E248o2kqZT5rx1E4J8IuCxOqjZcC/wYq4Gg4KQJFb/MnWo1
KAver75OoR7AA9TYL7T2ihOx3xAmZ+8IX/iwC2vTi/KomVWydpNwWxeORmrAhAQqN0fEgvG2qvpD
LsbdmOh+UY8XlA0btyxBnrvac1yQs5j15nOf0ovpcOn8zoJfmpchcD6vmoKKeQAzeJXLRDB/7HPZ
XON6IYaSujDI6YA+k8DGniXDRO8FH/acT+NTlOAij9VWCfi2m2nx+t1CHQ6tgE8+i3eetlukz20Q
4UYh+ETZxfaEq44eNxzdQ4K807Df0xKCbiVbzPWLbSqZ7vtRk4gvHMlGlkvbirLzkhDkqCGmMDc7
OajtbS7fVVgOpyhsng3bPVVECLiJcpzbZbNgDK9Z3rVr3S6vglpx1deW9C057Hm4z18sdcBHHlMk
Rop9HYvmW6Ey78B21yfnTBi3DN74ImqTZe17qRo4zGaiWq5MOrU0nINEGVELFys8ahsDXICXI5Nk
kdEXy3zIvRgdu+Ru2gyuftB01CxMJsSAXiF+yjOxtcqvWWStCr6zZxsV2hJhg8Lck21OTV5fmF9m
475VrXOidNtQZyYn0hOy6TomGjD+yFraViSTFiPlzqCFK+JAEt5s8IxDiLg1iZfOJu6YAgD3qN2l
PZHqSCkN0wkYmKznUAReTzQ2stBCj4OZAaVUmXcKlL2kuI1Z+aaLrt9AnWm4C7wsfuzmzGBEH0Ps
turQOev9ggBtlehmekwqUUuoNxHq1wFw+kPfp9GHnpc+Cd7vHRE0vtVq/V6pzYsVFR/Sy2+Kmy7T
t220FDiKUF5Iar+StbcfKG/sYgB0zFhidL+2GJg3JqpzWzgfYRxv2UawxWnIFp+WhDt1zH3NSIPB
K4CVYd5oPMO3MQBdcLA2B3swnvAgYLo3mcKGbXVGZDJtYbM9Di1bkqmQt5m67kupl09tw85BT73y
k+aiYcw8FVsXRLjsPkPiYzbziGdTpdSr3kRPdIUPshSj5GftPav6Xakcksh6zofnyZieLT05DmPB
B/RatMKXFIN9ZN06+ejU+WOmh1un6w7OBOUX4bWOsgLr7hjp2EYSLiptU3PYAqc8GSLBdTwfp/BT
cdp1Q9irQjXavrfkyKYDonTtfSBTRUU9aC49PCA3AagvLH3PY3HTG76jf6bFQEQTq8OGiRCJcxoL
dDN7VfpxnVuY+acFKPCRYVdglsd6AR20/Gqg9kKYSUoTvGJtKSQ72MdxoNjvme1tlP6bOVUvuSo2
soQbGOUHr0V1i4vShzb4kBIAVI/Zh2ubCGvrR71QMQoo6iqxE8LVGqkHQxnFd62Wvk4iInEpbgkE
a1eRXvu1G0Od0s295VZfuBjD06Q9I/w5aH28qmPmtXHaAlrXWIs1MjRuSauFrDhmHURpc7Ng3RWQ
mEZNudPFq+qV4Zr2YDW0PSGQuKIJQXvEh8lo0TvBBgZ5yu4Yjoe+LOWMyBf6tM4EGSzuPWlo1H7F
+pei5j+7hPs1xJXC6K8KuON//1f0Lyu3H777n22jbiCMoP2jyjJ/iQ/537ZR+4eHwEWFROVa0HBo
AP9ZuVn/oGDDd6sBlSGlxORLv1dunPZ0mh5aG77335Nh/tk1RttIMq3u6cYS8EHKyB/bRpxTbW7F
JsA4zXmM4uzTKsYr6I6BWxCbw0A0XE+gk0EqkCqwBLDwycJAl2Jb95+Wyi6LfUzpXdOOYz6fMZa9
jmRIuGRJmM1pFvVGo50cQbE4g+V33q5ROxJHzfvaZiDs4LKxp52WyTs8XtFKOJXveOJU9vWn2xVM
ezA7K9o5tb/YI63pIiJ3Y2ahHXl45rVs+++hra7t9ltcXTWr4Dl6EeRuuW0c0AutOGUhpn4J48nv
DfMySI2UwDDQCGQWJLJVzYNZf0tM8VRr58r6zDRfK+Hy85SJsE0jjd+3ln7Oib7rMVQpPJIzSxzt
nn2fqr+7HmFs5JgVBFAg8Wx2eaOvtSXtgiiHHH617B6aPt2NE3iCjCdT8VLOTy3oq1LFsjP2x2Zw
zsJ+UF3I9Ygh8rSjY92F7MPnVDzIRGXkmQ7NSis1zAezDu24agg25+yC1qMa+qZyx43F/DI3911x
13RHniX06AmbtB2qiG2EhXsuA7c8FQYKz4EIBNr5g25D5SJmo3mDnzCuXHRGkc1ZngEbd4ZTpqCP
YY/R71t1vs5GUMJoCYV36cY7I63JLxPXdCQZr1K/6MQZhsm0nt0lW+tVEJwwUYvkTX2szJQoMLFJ
ZhQyHMn4gXB2muwyHvT5aeIXF3O+cxbJYSfZo4aJYqy1PMFCRAXvyFvkhchY0Nyzb0yzu8jJfVZD
azurwCklFN7QkG1r+FrhUaKB8HVMYY1pkOhOtmuC9DeBbzaB8iONNSKbYb6S1pQoH7F8MJiesk/F
wrCaIANkFWuz9FLnD01ar5z6a4+Lt2A6jtsLpg+5Uw0ikRpWfrzq+54M28qvjHmnsffo2ruEOAfT
cMkVhNswqDx0nVdNSvIgUYSE8iornfSpLLyqoTZvpb0F9jAg6IAe4lcxyqMGmQrzace9s9h2ued4
vq/0tyb/XjjX0MHw0wSCl5rN1dU25L1jXHTrixVfkrQhfoN9m9vfFGFfJ4fgztK5CYQ9XAePKRWA
KGWgTmiIE9AddYW0AeKH2Rz6qqWw0I5K1uDXbIMxplxPUmQhuYhuE9P+TEvYQyFJqugfCtQ6LFMT
jE+SyKzKJHWiJK9uIZza013sHEu4qyp4d60M9zkFTVJr39oWTdasdRKlUnn2ZHRpRSX3WoOxYTZN
/CZcF+rw4hreqstyyEYdYX2Z9RC6YJpK2jPk3Y3tbkf3JVOQKqTaee7yA2Fkazx9sOQY98z6evFh
5bq771MkCuGbQ4hwwmM/pEaPPTgc7spALjaNdqB0TyPuS0U221jfiBCi8RGl14tF4pCSkyZHoTm7
BBRjm0sqa91JjgFHBGOkHsL5bVKz/dh9MQl7G8gjqstLWLxOi2lmkVsPLmYhDL8xxZ9aPXtaxO8V
u4mWuJEsNTJzhkdM/CC07Dpkic9Niwy6Kbvvghs4Kq9sT0+y2dfOa0VOmsMiRwHj6kINdySvvV2n
KOHtCPpGDNu9t1YTcz3mY1s7wwFZEENIlkBJ92Tjh43AP8VcChoKuuRTVdk303FUmrH32BubfFUp
660Rb7QBjgZatGY+m6r1VTTDvRK1e8/hiHM+6u44Kpc6NY4sldZJS3au4601d9rV2LCslpCbcteN
b5b9gOVuiTpaoaIS87ymq691rlmZ3NKwJV9keoms8dAWHRKTndbdZPvIEIMXTFDSYisq7zRyRDpQ
T3PxxiZetyBwiFM8JFDl11lWnnEaU6JDd6pLkmmXzBJTvxfj3iO/b7C+EVU4afnVHr+NmKzkkAdx
mqzxQzD5C3gMv4lh3pjeQ8Qic8IOaXu+0RG24l2jttoxHVwTYXeyu+gk5kvjDrdJOVcCZhTtn00x
KcINE/og7WzCptSN3vXPrnQ/y95Et1Vuh7nZjUV+64H6KxnhC4WHWVa5lxX646hCcEIwd1EHI7x0
KzvGkfOk0OGnDecKF8vcyKMWqSXCeAurae2noPjVkf01y8qOCGOZR5f/N2Ua+v6/KtPOycfH9+zz
ren+1ZTt11rtlx/xT7/MokZ34GIyGvvF4vI7ZspyGat7TPcN1PjmH0b8FkBERnIedZn9i5Xmh1qN
6ZtNseOiuP83R/x/3otpDPlsHA0Uaq6t/zRjg1IwhhhLYQoj2DLRQ0gydhoc2FG4/eFNuv912fcj
O/HPoW/GH3/VT0XhVMRWpWdKCylfPUpmy6ptnzKN4S/YJIyhRba1yGZVmn2sNJdpRhTE/+yOh5Rp
/fKAZDrs9d+TnmLKdV2iR9g8N8ahQGlSsZeAxcgcXQnlu5s5rZ+Nru8t8+XZxnja10Ep579xPfy8
HWGvqsK7NPkQTT4P6ydBvFXHUaFUFrzsLVCAOhiIRwjKYlci6vsV2vZ/gldxmv5pg6l5kEr42G0L
QvbPcvhZDvhs2g6f6wikQNKxgqoDb4ieREMhlB6Ehdup4WnkURlM/dpQVIbx28SenvJmrZMi0bnn
IrMeBwwhyNkqjfiQUHkqbYhaL2HbAVqfF7nF2kFv1lbucWi8TcvTMJoj8EplE1hdfTd5VfKsecNT
6MV3joVECj1amubfmwHZI51hF7t7QeCNl0ykIpu+HcnHdkahQdNPLUtB9ERy+SqGBGDPLAqmcN2g
TJeE3hREgHjWucna15TlS0JRq2hQngpnlyKizaLxOeIBnmZYhcP+HGbeyRsw2s/B5Dz2+V3jOXQE
ZH9NnS+k8rKc45pOJdrPLP4FGuYQoY5NMqiHzxrTVBLnr1FX7mJ9ZCP0pJONTobZajDuzDxmpmKE
DILV1Vyb0G2nXVh8oPZK47uiQutH0d6F+27hcLVoBp3EOqVD9DDG1xo9pylvw1wjBwVVqN5ruRs0
if7WtuO6rNo7Qx77hsRuc1fMCsrmkPR6bDKF+VJ2CCsTYM02ElGH+D8GT0t3I30RfokYLVbowHHm
M3XETtPck2O3FqVzcIt2wwyQ55Jy5u0PBvu5nsg+krvWHraZyX0kCSFgCmqE1r2C7J3yMkhcXyqs
jYp0Gw7lPp82nld9iMJYW1WBSTR9NGgXRsrVXjD3ZN0FwMNnwvyuZVZgFMM2JTjJrJ/LFsFPThXg
Vs9a021Mu/atxN3zyM28wKMFy514j7LT0QpmMscJNoqSxsjl9p1qrJaxlL5nZJcl0P6TVwPFiMzj
7WhaQUFCr5dAKH2X8mBSHYlF+l29ouyOterqDtV67BG7Y3cL1WEbp8Wmrd1gDkO/KgiIHaaNTgeS
pemOkR8X8nCIWodMkUOobRmmSJS+seIEqTfdDwhaVVKvdKXz7UzZpGpyRNjW7EjNmke5M4mI0Bcj
fpWC2fLQWiGz+Vpb/H6oVaTtNpY8qTMCrl/okZOSree4fGB7dysG/TUdiE8JpfGhJTl1SolnBUFV
JNZ6m3OlaUR1Iz1OEf5Mc+5L0rRGiGxsDI65he29mJcMFMz3eUZ/KhiqzSHAbn26YfWs1w2W+Gl8
izP5XFX1p2O297o0EM5785MaWwA1H4ZOnu32YfHi9fopMxsgrc62FM2monFjMmZX3Bloqeo+vGCg
uYS28HXVerTd10pNtlqtBSZB8qnbM5/F8Zg3qKlSAhNn0Kyqt0+y6NvY771ZrpqIHOruOOjqStiA
yVbu8m7AZNUmZItsPtBdTjcx7cP52Hv7Mrl38bqDTKmbej+SL2yjmAobsvdY9475WrEJjsIyUyON
ZwXrY272I5uMs4TcJ7khIBEPgZ8U4j6nk9CB1azHoty3dkno7yRfWzFsPSLXxxaHHtqfPDEOunWK
DPSpAGdnsII2jY6ZJzezNwOdUJAw0tGX9oFSHRt+dLeZUlT1zXL8mlqCnKaridregxLM6ifgSYj1
qSKpuoAI+l6evPZN/zUZerLb523aase45MLTbY4x9iZjFMTtISc9k8U20T+IO18zYgXH9EHUzq0U
urYWsJ9mdwqoTwPdcQ+xUhwiML1aDOib0HdeThHu4LFtEYex0i5bYpCSvRyg46DoYI1B+tiL0i1G
CS7Z1sTCUZ5sUpLKiDRlTGgEmGTOI4mGg74n/NOsP6RenGeym9Um0OOXOE92tTL4M/GLEhcW+Y88
gwpoPozNB4dz/VWDYtC3pb5mWeLbXocANlmrenWK2SzFIz1VQsanbq71xr7GEbb3sYLCo6CJ1uZN
p0AvQSbVe1/L7JRU9L7JOaEHSYRyNWfnBV58uwnZP0WpenUNpVk7yGpWZFW/JyrZ2jYTjsnEUiEF
W2zW/ORU6YvLiasERoGInzQABTOJmjvJGIb0pRKVKoOh8a2OWyB+1lFjNGTT94XqyfPafI1wbmur
4mvhwXQXIl7+oV+ztDqQy0Nx1AcRf1poRw8CFLItp40RFbvcAcE0eCn8Qnmp1C4EP+FeYV8jsAuN
7+4o3h3YRGo0vHfe+NxN8a4peQrlyhubK6YS/cTMgltbxTjDqMSzmq079rveZQrfg9sLcTn5+C9X
rniplZPVoYFE2zcDjfBAIXdsFokvX1lmdnV6a5Og0mZ6HoRdt5eIFudjTaqeQO/XoFhmfeTPpXkQ
KVwmgWw+K96F039zFPGSd8l9UZA61BDllaJ2zUoaeDq7tNEOpZBrg5oCBewhH8mRjJpra3jPeg6o
SKjGwYJVnBVZBhoR9ZIzRgdCaQb4xJ6ic/sUja/Nkd9oaTAncEmU7iUSxX4c3RIRn/sCohc/RG5t
C8QaqtERlimZv8yAKM1UfIyZs8/UId1IPhbZeOVKmdCFjuqe3E92hTyTi49q+jAFkwjd79gR1VFO
VRNickG6mBM2bz2ONKFOqx40dWViyuAmr7SXJH01sQb2td/PpHL1JzE54xpFxdqs3E1Gd15VEKrL
j3lsVuZM8u9MYic7Akksod4/UJ38jXLtFxTaH6Vz1H1EDKADZBtE9ffHWaowQtEbUQmLyOVUU0tu
YKkLYt0ZVSlwPoxsFxvvyCrOJscx7OagrHj6gxBREgYzpb0buWo1MtPQEe86p3+ylsFFUKrHKhcn
Q6veNXOBsEVPfbGLwG1p3W6oJEmL7Yb9StDV7wRUb+Ie7IcDhTaRz0Uabj0vO8w8cjXS/+a636dZ
v69DgmKAdbcQZfVe553GDP7XbcTPSAsQ7h6CKA1wn64SKPGTkG/sWkdiyCMGR1+Pk77uSjTE5XUq
v7NEXwsz+Zv3/18oB2lb0Gjxa9FiuQZT8x+li4AEKpuFare2n6yH+MRWOLjR+T/OV7Lxgvuvh3Dz
13+htvRcP3/iP/7Gn3qyeTA9dnD8RsgjF8SK7tW6mIHtc8w/qxfr3G+j9f+6bf+ztyq/KVrw/fzw
Fv+JbnFXNh+f8l/jLf7wI/7ZsKM3gQBtOGAkNPV3TZ5HYMEScmBCeEYT45l8Mr/JYqx/2PSANOYm
OxfA/Shmfm/YGW6ZKpgSRCzmcsn+G7KYP13/CzNR5xUwUtAd/efLUW+SqdNTCBeEg641dHOx9qi0
DwVEY0X/H/LOKzlyLNuyI0IZtPh1B+CSdHfq4A+MQQGtNQb0JtIT6wVW1kuGk0la/XZbWllVWVjG
dagrztl77RsJi92HW/XFsV395HSfB1TAC5BJoM54jz/f/7jvWsUbAoLb+uYl1TGOpEifWTYqSSXQ
WHKHyLzsBTjJwx2FBrv3ejuJzbViFavUuNcRu5VkIKIBuYw4pkAQ2seScDEEFSygmIxxZV91nEAP
NW3GUtOXsWHh3r3XKQDj1tJqlUXqOp55TF54bxjAgRIyqVHU5sK/W4v/fMg+//DeL5VPnK/PRFc5
3/sPWl3dTzNLh1e1rMEX+vmypWabWfRK/f33N3Wes//4wueBVE2GIw7eW1XPBNlikEeCKRA6OaWp
wuLU2kn42jT0vGi4/jBhzvPTd2PxYn68qDrKmop1tFtaUBESQr1oCPz3V6NJlKososN09b3w8+G2
FVnfj7mCvDxGsZAhOZLM2FVxPCfGD/ft3UV+fjEfhzqbjI2hmVSv5GXMSiJi1QSHBwqrNd2BGg41
x12WchoA5Q9X+Dnihwf2cdyzKbnL9VxoRfqXqFd1Aer1r7nsLncXJQGsk3hhUCAX3SR6+f7OyvPD
+eN6Fdzvc88WtDz/nK92uidaGjSzblkm0860lgWM72Hg9OUdPKXdDQHHxlBESs5bSlI4588upeFH
fK14geAY+qh2URQC9o7xIozafa1RZOjVO+2vrvw/fjqftXp//tDzT6eJiri0EKViWfJh04XdIR/d
eEKyNf3+/qYQwPflXSHil7szz4VnT6MKYShKEXAez+jtsTzOMSk5ntjInG57DIUeSSGDOmynMrc7
pVoPJuHJZDHmlraTMZkMAlG77HSqJnOqEcufObxG45tAcgjT3a7JOZRnPcds663rVqnvpBg+UDIs
fHoNftu6TSa6ZQlIMOguBeugYm/0ejI7ONRwxSMRlzxMx5pevK63q9x0LPImCd0QS44+MZ1HA+xn
4btadEVpaZFSd81g7Ouev7Jyw4HYB3/n0sJfo7ZIYCpXymu3Hh2tdGJ9umzZxBbktGTaqx6hkSGO
3BuYOEJrvAOIiK4ZqzfULUMnI1wogFFi4S/I/Uon61kdDcMeB0o1dVq7zNJQ7AHS03VLr1Emo6Ua
6mtx9nb3MkGHkoaQaTgahk4w81M5UlfEmqnFoBJollhDthzLt4bWZdA9WfSzZIO44dr1kV4tSyOC
3u07JU7/pLX2GYpkE0P5nIBLvdZJoDkO6RNPxBeTZeM/DxOSaLm5HZrKzggLWXQS3kTBywEjEd+i
llj0niOEl7EQ3cm+Ty0toAUaRYr5xBkGbDvRx3BhRTEHANigT6sXwB6Ry2RPKfJkoR+dgEzkUgMx
OxULRbvr8l+VEK3rAc2eqS8Tzb8uvBe/eUujGVQwvmoNfW8/ZNsfR7mdGDGctvEJ2Dl1K7dWKGCC
yuf/+Vq2EowEUn32oMGJMmZ31UBpVGwvhkhzAsJOOx/8QDjXQAuEbptkknDv/qrE+6pl06zi9645
0Wko4YXK32HinPq3rknufO1aibtbqKPu3PaXwxeNFdkpyZ2ZTVwZiNA6cgNadkpPSBCtzQ7KfzpS
5vC3GtLURtokeuK0rbjw6PfNx0IVVUGn2LQhQ3LfhYQ0LehNgbkfCmuvDJdiuM1N786ICmp0z0VA
OzPHabZs88u5uOADq6jg95qb0BJ4TtZWiR+j0dgEsN85iHj0DqUwww+AfS9Ye4qrEBTR7aYiXYva
bYNO1yqKQ9fxZ3OPNlw1Ju78cqM2ZUEhNNjEXbTDyXlsm+wx0XDrxZOrhlxjq0bXeppf57KxHmBk
1IFg90gQwg6WS6df99WzGT8Lk3pZBHg5u/RKDgeUc2BbDXXNRPVskqGbTLDvWcxoaYbCuBSVlrgc
kR5jFzM4uRobc5oGl3UaUyHXZ1sSt9yY+oiAGYGaGakcCzEI+JJ7bpxPr5N66AhctvNqiuBhCy44
Nrd66tVHRaiJdzdCzD8DD73mJlhhtRrxhsO2nNrEARSLfmwTGUgdnZLJShvWmppuS51z5V04Ia7o
Fkn2qxofPISkqkFzsWKjpTlKPO1NpXwt6m6tFTu/u5wigqUxVNUD68a+VQy6mECB/J2PEc0nSyix
EI0mtbUEYbIUqcOBlsJHERJVLmhLurEXyax3U/Emg0BJsXCoEkEBgG9V1pZIPVjDI7E3VOM4wXeW
m6ZrraRIi1GgJMSpQztTrmUrWlYmUdP6M4WepOyXJtX9INmG4boxN1b8WNbon8sM2vhvYXhJexFy
i+1P27g5dIQTtM2jEp887AEytQVMmOBAYTcs6wcL9kHXv3k6YfZjsRHw+9X1SGQ6YlYapuOLrMsO
C9azVyWO0aFR9oVop3UvjZ7vMulJq8nyNtjQU0sxFB50dU9bd1VJ/Txxs7OViQQCY5P61Fzp73q/
PGSC8pRvtCldiZzJWr2+nwaKC0KwKyvvMBroQfCMwMSUaldM0huluZJbn77UKegURxRNnNgRZfTK
vI9KQoyoYRtxuDbL6CrzM9cy1KdaopTtq+NRq8acyv2VAWnGs8xtVFe7rnyoqAcKWmnrU/+U1hlC
n9wZNfmUkRYh0A+OnlPLsD39LkEJz3N2YJqynWZFMnV2sln9UDCtl/K4lrHqCzkVW2bitv8lp+Bp
PIH/GayVWNslPjl+yJtK45C0vxVqNk15iqxq07ckwbTX81sgh9OmltFQdgBPaSRIyraNQtrQGq5I
IZ7u8vhotYcEcMNSiLeBdePndJzT+gD9q1FuZNzZJT7upl6LwrQ2zPKm65ItiqxdnlOAIBCBUnER
S9soPKDgaf31SD0m3oaGRJPtoUvvK94wQyv2hZKKji7hGbaEu1jxyfSimCYZc566hJ3YrBC5tHzH
RiwjGBj5vNtZ618KrynQ5kUdoiim8B+y0CWSPuvVETWtLAmsyTaXdXpC6LOZaGNaCBKthJyWQk5r
YaTFUNFq8Gk58Im5EvWQjlaAMT9HWhO1xoU8shGD6YPmDPFC/owGJFIQVNLYAGLlyjQ6xP4xpu0h
IViWNwNQIRoiobUmh8Ox6Lb03k4J0x1rjJxHG5NWiiatLPoqE+wE2iwi7ZactosgsxTQhlGtW8WQ
dlXYsrNRVhA0fssVjgBqvg1NnI5mjkxTp45u1LnHIwasVjR9Eno/tIB8WkEDLaFRtgMaRB6NIpmG
EcbvcO4fxTSSKhpKAWnr7Ler5i6i2eTTdEozFN80oeZTnkpTyvOPJi0qhVZVTstKmFIu9F6vbQU5
LioTQcdzS5OrotmV0fQiU+gBMiylTYtPKtr1afd7HDgtVtFK0gJ3wmIrmtucX9LLO03ftJT4WLbU
X56ir0u1oH1soIG+b/PeNXNpYVQ4s01ywcbE8RraiOOjh3w3BWIQN8ZVH0swGNt9ZSrLaiDfxk+p
HE683Z1JAmrfuqDu3EEaMDlp17EnXBbdUxFsy+IQ6jmJ4j/toX/a1p5V+vQhEUK/YLMPqYYuyoAX
X49nT368KIpkEQflxmp+Oh7Oe+WzE4asKXAqECIBHNPntvOHw1sqa4IkBDT8c3otwpoZmaL09xv2
Lwpa/PWKoeqcZfjvd5jehzEQsgu+JGEiL6Y7RM++H5SLIjWuItaMgC1Try495ZHNwij7bi/PzjMq
3CXN2Eh4/f63GJ+Owwq/RRVnQxX6VBCOf17vGFai3KcY0ooptjPIjFG3Zmc4dpS2S+Duc5TiVDgF
YKZBwbDjZpmjpm8yC1lhEPr9EBP/Pfj0op/1HjKC+Jvuw0Fij2JNgxNhiSniq6afVnUWXCZRfqXm
0dYoaJYhRRRi7U6jewbybjUNwKkx7qOAqtLrEo97w6SvodL2lPFUjjp7Q/DUqSwtTDVxvbwHJ/Gs
DDBWEm09Tt29Tpu+5CWmVehKVuBG7J6FoD5lkvBLiWm8Y8FLBNGZAsJvS8+tGiq0xi3BEvQbJ50j
AeJ1lk5B491HQNSrj9/f7M/H9febzSaKSB2cXO8Orw8PXk9IEZM6CT52YEFowLxGRlAzkqJV24P3
Cr9i3Yw+k7Tx04H9i4Mzj/nvkc8eswfU1YpaGmCztLKvabVbpBLIIcrgfQcIPAiRvlrs6Yv8YHm9
0wXGW6L8gAv96vj+x684q50Fw8hz0rl+FgYabapDhkQbH/2UoyuccDpot3TdISRFbEtpWfahXUj+
XdvsO1p+cqGsh0J8sDzLUQdxq7S8efm1pgKYqlbfP6ovPwuaC8ThwO6FnXn2WRCAqWQDpzsPeyZf
oje17vcjfDnR/D2CcTbR4JDTlLFihJJ4i/IxtTaN0v/w2H8a46zWlVVRqOU+Y4hwyiL1lc6urrY/
3KqfBpn//MNLrYR1MaZa35Lz8AAZ2DCu4/74/b2a385Pk/KHe3X29raTpvRajoanqqir6kBlCS8Q
kP103fW8BMhlcfH9iD9d1Nnzl+ssjwKfEQcceQS2SSlN8f4HvdSnsuc8HegSvgSR2Rer6J93Tve6
CaQjUas5/nBoaX56Qn9YtZvvr2X+rZ/u3odhzu5eHufBnDkG9rLqHImNee0BKGtjHD8ukB1YKsMa
WPoP794PF/eODv7wWgAzE9OQXcOSRKO6wBLqdsVVFfzwZnw5pehs3/DFAg2gKPjnPUyCPsuSoOUz
alE1tFdTutHCX0FwjHOoLyCJjNnqdaELjiZfF92R61WNWz/P90JfIn0uFiauPLmDruLBq2Et8p+/
v/3yV+/Sx5949oGEltVEUcRjtpCvUzWj+zwTJBdkyUDVzyj/bKfhXgwPPZJl77ZqL0WO0mV3REor
4O3oEB/Fxgp5/IgrCuHDJRhNR072hPT98NC++tA+/tSzbmJbG0ZoNdxNoUX5Gw8YODlpFCyVvtOp
nqv25X/7cs6lf+zTsDboBPE9/Pn8hpwY+rigHJ/tyzsIWjfKCebQKl9//xA+L71n45x9a0XVkNcb
MU7nFpsApsi0Gl1o+ba5/H6kT5Xfs4HObmFmksfdhgwUPvknc+8dYju9/36Izz3YeYwP/ZKztaMV
c6rdDf0STt7G9SwFsOwUWZ9dXyj267QN1iMWnH6BwpAUm+8H//SKMPbH0v/Z9UnCSD5fQ8uBs7At
H7ULjkmb4YfPWvq0/p6NcjZnBWj0isFg799vzekxszZ0+PLMHu8MR+GsjQwRnYSCne4mtr+/vk+z
5Z8jv/f/PsxbWs4uTWm5vv6U7KG+2OOh23Jc/uE2yp/6iGeT/9mLHxdK6Hvz5F/Z8ipf3FyNh3j5
rNvDqXX3y92MHQIb52g/XN6P487X/+H65JxjajGPO6cr0j2xiaA+hlvQZDtvHW6Qway0X9FF4vjL
2+SHb0OWv1+K3vtKHwZXYkDAqcDg/VJdSS4kT2d6EJckLS31DZ4Jjgl2tSiWwjF1yfpyqcr98BO+
Pnz9vRq+v3kffoI+1tg0558g7DImAjJMXcuZrvwNW3BHW2J/PuY/7HvfQePfrMDnIHIhJgc4sebL
3iYbdansatk1j+FqtXL6XXXBGQfbq0109v8PeI+/3J0ze+ef4R6X/+d/6qZ7fflny4Ex/wX/aw8V
VQN2kC4C6dBAefyH6yFJ/1LxgAIU4TCOVmHegv2tYKDBKCKuma2j7wnWHxQMHM+td4uoLilz5OB/
oWCQz2cc3KHUVhFSiIaEsMA4m1GVNAibdMgHcjQ6W++k1aQGKPoEwKPZJsbVR/m0ATRXY+iRtr1a
Y2rWOLm6UU55jNKvUeJGrBdmRvpfMrkpuAsrpm0jLj2V4Oiwvio7aZFXwqbX4K2FQXxRa+K/37V/
7Hie73Ler4LgGaJ6oJMY59+V2chGFAlojoZqWinVs1DcWpX3w9cLMuXPvez7KKSaUTzBU8ue78/Z
K51yr0TnD/poytaDJl2mKrYmzYRDTNSWYh2Bbiz1zliLCS1oSqAgqLeEm4z+Sws+yUOzSSex79Jl
CtoONWwqOF1d7vxqL1M4xm9VBrrbmgjANPGXUGPNd7JYvKok9gzZKoQFKtb1BeqLhtpMlwz7ITpY
I65aKY92LX0U8qHsiBanLOTbanQU/VEsdlGfO1XuO+TG0WghtblJT6N81LXxEU/SQ+5jz6tfJTIp
WqncAAygnEwpD4RUQUgEudWFT6ax1doaiKmkeO6Fi6Y7xI1jRPnlMOsqk592TPNb93HO+vedNjBP
azhuTOnsrcz0cNTajOeZUGYDL27diPJ1aK1igsY/fLnHf/+dH50wX77/wLv+M9LZM/VNP1CziZGU
VtxCbx5wvmRhhnngqU1vMsqiw+D/8CJRafvi+viq2XJiWoEafHZ9vV73atoyKtVwXL8Nov7I9jFI
NB1Gi2Op0aCCLxcqILOzBDVyRHSLvyyb3pFa2O8ApcC4Nlm8FAA6ahA4A2udywR8xa6o7C1fdSVU
QFEkUq3cWHMNATESLMVmeKP5cWUmEIOB3dU3M5pRC978REHkOdlNUNpSduoapAyVdZGJL11lFyT/
Kd1EBubgBIO1EvoBZ3J2mmCLpu1VFR58ay9Jt36EKXkqSYy7b5NNDCySlG4TtbGVdK48esRmX6Xl
bSBciOOvTLsyjfuslmFiHSLhoZNmvBatcqwI4GBkOzYPOe15qXzMpYxEgaMRdrak3QQpxB4oEIIi
biICzDqpd4FXxP3B03qnCsNbSjZJj9mEQCoTvnQPRWJsyKIkvVcLQdpysMZproR0TiWiJWlz6sTi
FP6NXgWbRlAiytswmv3pzpCo9Vq03HToFQsK3y9jzCGqVQUJXHjgtOB7G2N4mYjB/v69/PoNYYJn
eRDnPKY/5xo5l/ohhWyDpvIAES0zbYA83w9xfkieP7K5DvyfIeZt8IfNSFpUlt+EDBFP67Q/xMM9
7J1IuPp+lE/7j/NhznbTmqHIhjAxa/azKqcfH0uArmkHuj/k+CkhBbdjZWaZbkJsrJnZ7EfNP7RB
gLudKNV4lcJjyoCWfP+7vppiDJUFFpSeauizsPDj1U+NBapDzbj6kAbTgAAaq5FZriPrvld+ysmY
b+X5fGZoONRm2SrArrOnqbfamAjzYAX9A7M9ackP1Zwvr+bDAGdXk1vmaA1wVMEy7DzaOkVGqs2E
Bf7K6386pHz5an4Y62zyAjc8VaQYDks1XjNf+fkh1H6ogH06MfPSmDKZddgt2ZVArvjz6aRtPhXN
0A7LVN4Ow4sFs9miKyR219H0qEkby0fxJUSr79+Jr4Y1dNlSsBEi8jLOK6/1IE/JlNCq754HJpBZ
B7LIH/IbnL0kaBIT8sN4X97KD5/g2WMrBFKxCw5Fy/hSfJsevFVgQxsrn41TcimsIDf/UjaC+/2g
76rUs5fRnAt+EglC7Ds/EUYrQ6rQcrDlO+irfovSwqZvwWHTWgLMWOs31W66KmCibjUbc84CntFy
dFFh2r4drMB37K+JD1n7v7//XV+sxDxyJruZVsIuTvnzkVeST1QF7H7g427XrNJXUV/LtCvzhb7z
nr4fy/yE4Z1fMMJqUCsrJovwuU7SnFTJjyHyE3qua85YgPmPiTsGzAjJ5BgYnR3GzRFFyS4i6LLl
0wYiLNttUl9rbeemrXxgm3AccD8ifeI/BstXuw7imrpOH41k+qa7CCbDptMdtXgmhMxDhB+ijjN9
YzXQAbXQkIU5hbTByTQd76VObxFw/iiDyNbuscw952awi2mOgfJeBWpI9xyZlSQL+HggECkvMI1T
RT6Vb3laHqQ0LxejGi7JLcAbhmALREsVvxa9jmv0YIJDkYkVoI8p7P1ppGt9tAZj1xAvIbTWk0/c
qWP2EhDMyPao3lhye5U16t4vvdsub48i7e9hBNkns+0U8C5WhCyUFe0wPSUnwPxddz29LH+bTyqp
B2wd2SLWkdPkc0LthRyvsl6/JmYYEeFSDWizhQ5HHQf+5UJGG5UYnIglgNh5RJoFHht527Iep5D7
/atWM5wJL1NtLju5IR7BJDa5CG1SQrA91PqTBAlN6Z2gmVZ9elWriedkQ5zjndN2an9VG4S/er/H
jJ8Zk/oUNycflv6kokdDhyVFvyxF4PW3xG2uRKcw/+2nwo746Z3UlHPiDeQyizSdybubQmGAig6r
W49U2+gJvwgEYBnK44h/C3eZtiyG7krBQ1mgq4j0laERAkPqCSoUHwUebT4CA7HIkSoC2D0ocfVC
byKNMMne+mBVd5kzGIrbtwhnQF+ZAPek6iRyuylFA2JIHoMx/j3NuFTIamCeanqkFXbNFnFqhttP
MlD8IbTg3IAWkAa/vmqzp3q8RxqMGUjdN/T/CBBclhZzjpmicMSj3TiTGGChu6jlhzZAH2K04m3b
L4x6A3BxqfvVXRRIT0Emx8vShN8f5QEThLGqSTO1SUjfRMKqEpC1BBmomEr28JEiOCHBMJdnmZh5
E3BSikxq4JV/FPktiv4aWYTKxGZd2sSpLJqgtTljrX1cdXkjuBGB5X2LRsG7iXTcSIFBMgyJB1Io
7Xo2ecIgHOE8LMvuuV2OMtnHvkVIOo1aYQyerDZzZuNUFCicTnt8Yz2JAcfUu4Rvs6jUPbHz26RC
fMhBSuKe1ahL1sjD6vBWMMDwZXL1JmfjhdXzL8J4EP23GYoHsWiR0e01irsCV24iXoQDqI4hWuI0
3Q9ma3fgbsveW4ZWcFtDW5dzN0yuzb7+jf0UO6COlHUjBldBuhGnbSkHS93y1ikEJaKlsABLTkaX
GzrUupNMV0D/qBBLJouPnQYTsBVhwd1q7TGW8PmQZCmRuNStlW6VW+G27+ML1Uiu9elBx7RX5hsz
h22t/ibqeSFkjVP6s1eHzoMmrA3x2PsGZMlsKaIaJS4biRZurtd6OgnSmxmD1ssow4sQonKbXA4Q
aU4D4jNGTmsmu1agfZTCVRcPae8QAySJjV3zmXjoklKSH2m7jIo7JSBnr9vqSlW2XQhLH19vOT3I
8TqtH/P8WuiepxYdbGnE+8o4kjZc9Qnbizchz7ZmITgzN07BG6XwXvrTsGjb5ACEnryvO7FhMtRe
1Tqwcx52q5qPTXwSs0MDBr+66rVV/NDMZ6ZoWIv5WkCqk1TCLTlZYia7gYBV3wrtXIFEOQska2Wn
p9NGsfaYvWxNI00h5CPrYPcwM6Yx+mZdd6XESchKEaSTTGYocavHHiJbmyNdTeqdbwrLKsUUIlwq
Zn8SAzRig6ugptDlX4V08GoivAUsqpxJIr/cR2hFW7OFYpo2l7EFPUgIjiWwkULm/CXfigXqJfyM
cf3YIcPR8Zo3Nb5XDnhtFNEhVt3WylZDli8Bz9h1jZa0YqZZ9Z403ORtf5/P9QioMGYy7Czs7V5W
252VO33fP6NHPqCDWzS17zYtpMNGfyzRnHreIz7oVRoY3G8BjUQAYIfwuo4bRmDZ4KPBnTx3HAAh
RESUipnKmtcuyAiihmAurVm0KKa4OH3gjukpqLXtOCq7Kb3WtXZVIiMbknE95PXCE8oBf6OkLxS5
hwCZQsKaxG2n5riQL1QJMowyjSjXBNa4cryuCzCePWxXWAzUWbrWbvMB0fnGr+YEPzsmLR12Ipww
zqrwoXQiSjwhX/dieLQI7Glxu1fAHf2RHtzKND3wrhEhLfWBNJ37CBz4jFPNEL20bAEVyEv9ahJI
yc57ZTkl7IKE3NVw3Pos/UDTbjk7Lj0Uu373MuStK3UjJ0t9o8fxgeLDArcELyDsKxWlqFwa0JZY
EycYTWVhsI2QqkVf4c+cfYyaPk3rQpLdUGmdQDfXNTA0OtCE3ZYDLmTPXHnicOiMuXNrSEj2xOtU
US5kUr/h3xNgV2REK7ZPLWSumvhXU58duoL3jH1xb/S7gbSQaSKSzXRHtkB9dV9yTmZPojQE1ElD
/tACv2qtY9Bu25rG4TzdgZUEhWbAevK8awtI2Rgsc3zwzdYfTgroBtPhRVhE8iuq3LS3U7yIWvCc
R0ed87y69hq0e6wmKDBtEfSWKB6iaqV0hFJU26bi1wdHiNYegt2+CdFDx8vUnIletwELBH3ADmZl
QwGo9A/ecEC5mxj6buCMCE3RjRX1qI/BZVOMF6qQbIKGyCGsx3PcXBnWxNcbu7G9jDAI8EEPI1su
OE7eNqshk/h3qYH+JBATZL5XjdTtg+zgszQn81RNPW3KhtBt2R+kM1nd66uVbl76rA9mhUpIWSQJ
hHRUdlGzbjjLNsVtm1uXotwsiTsCMyc1Ts1bNr2WVryS0vsCLJZB3E5u3VDRxDeMcN4MiVCz6EUq
xiqRBXcayIhIRNgcbgB/xeJWdg9BLINwcBQrgq+5ofuMNItAW5W0EJT4jczWI8GUnN2GWX3ggP/b
MPKTDiDDpFyx8LsHUasOZtrftvHwUFG1IE2mm8g8nG3PVYKUKjHhrbcrPao3A/xasatWkU8EcVK0
/JRkW5T9vRI9pvHJfGUXtZfrS3k2+6p3gWluehWmb3lXqdKhUdhCDqQo6i1r10U9SyVDUFwWmWmS
7Ez5uG8qcFTs91g8iLNLfvfKqWND3QmC6yWOqdltB0RroMJcYExvXWRYldSuKMTKCyxydgNTbaC5
z2Ee/4i/0lkiJzrvpbDUpEPpq87EPDJo8F+nV888Kd6xFFXgEOs+wIXRsW+n3hWLl2g5FmmwG3pQ
rc/KiAu56QlX2k8ZtH2oDh5eao/weT+eVlS9bKskWxnVklb5PBjlpaBKJrFGy36IKnPwFUT8f4kD
/992hf5FYDI57P1zP+UAw6n652YKeeT/20wR/wXGyxJF/l4D97FOoeUv1qb4LzJI+TPWMEDlUJz+
bqbo/6L1YhGXyz90+gFqfmimQHuCjGlyGsYwCqHzv2imvMtKPp6sZw+UPjdyZm4nJ9izykiY654c
FxKt8VxZpgiigzYgnFCF829RWNf2BrNSI7FJjC599U0MCYZrh5U2dIQ4rutCcM3swWweJqAHH27o
F2Xuzz1tfhoW2ndXLF2ec2JRIUD80UVOj800Hkt41EEiOvDorqQZe6mHqLMT/6jG5jOIEGWRaTs/
bmvEx/VrORan73/NpxIEN2qG2WPOVQg7kd67Uh9Kj2OraagC5+hRaoJCki/q0rWQmfgKG9HChjW0
CN5C/aoD2CfHNt9sY91npitqu5qoiVbWbkOPPISnYD5TE041AkgpIQdG5JDBC2aGzB0jvqxhkecZ
9gdzUSYkxqlp8kMJ5/2Znj1zGVM6xlF4JBqv3p9li1jIiaYwOFJmSsuTHC6sqv89Gbrbd/IujHT2
aEj4N5zsvOR3Kl6onPLVigdfviYExLXNLtHYNrM+Z9ea8pr23lU0wUfVtP1g0FirNYQIfBSqE4Fb
SEcDNDYgDU+jUJSHTjx2thyVtspQDmD9aNMP3U+ZNNq7Cfb8Kk2JcBQNyzXdwrM3u5cHX8o0LHWD
tql88sp6HEupfyGVMETjAIadO0WEeZLwFvW/hOI67lpHnPKnnLOyIl0G1oEIxQb8tDRcCN192Y+r
rA32Gsl6QXoLthL8EqkhHdBDrznE7bj0c8yrBOEK/rNQo7+8jP23uBwBMEr7ojGOqiDjbGSfb4K2
JXugJnmjV7Ae1RV8hjGhM8k5rl9xesHioXA+9sQTWxUvv6XDFjTHOs2PIpx6RUjuRsIQPUiUvblB
YL/qjBd4zmnyW+zxwlGrCUuwmUe2zDm2GvaWrmT2GwXWTcTZrmWHj5BYBVFjOAJHuLhhyE3e3/Rp
Y2cC7T7TzfNlYj7V+TIbXL+QHPZUW7jsy75PnayNjphi+JdKrBKSb4tBy2YLMkj5MOprUdz2oSVT
glSIsK/iW2qjG7ylzbDqRrDUReCUwk2e7ybltipOjfAasYAS6KmUm8JCeqc6ZFmpzZMVpg61giQd
H6b0rcB8bEl7SK56vBnI0BzmqMNRWcdysorxBwkjjpcEJGi0DutnclNrSb9NtJJItWHpRxyX+jBf
NoX6KI4jqhhiNRUCApLC2g4hbwLpK8a4qf3gohSyOwMopibEL5WU76XYuPaj6JBqcKxAvIPNafe6
Fv2u9XQ/laTMBZp6ETRsIadueLWsdgFbvVtoceH6k3hQCog9fNcaarFMIRDOJmkUWDsbjtCOSbWk
BLeUipuiZ/NyIdGflDQfTCa7uYkIgukqSrYgs0IfZmj7WjNtWPDNh+R6Uk/kXAvQx6HXqNRrPO8U
FuarBtTFCy+sfNhL7dEjurl1gbrDPjoq5ckqAOj5HuCawSm155YiRUa9CqfbUuTUZPmVU5vOYC04
fEqLKb2wXF5kI3QbNpJht51MXqQeJyiFj3J67Kk4GmWxYldjZRskAraQdhdFjRuRk9Lg+1DJcXuW
DgkHxC2vpvwOUr5B2oEyQhaxTmFIoCnU5EDGxp9RJQk5/OWc/aN7eD+9cct2PBJ2UYDBw8SEBEu3
6J988igGtb2L2PHnlnBMkplj+buocKFlBO5iVIRyTp7zyP45WGmE03S3IqmHSKGtcl+o5jKYbjJT
dBGXOlrxTBd9PXrG02AYoNxdCTJr2llOCeEUML9keTbHvR4rUNr90hrOMgEx3oFTS7zqVuDkykAu
AHxYSXpqk51hKUyBcHmECmx6sskh5phsSEEz2G2U2YZ3ayj8qvJq7HBS+VDlQqpQEmWKNrryK4Pz
IgHPU35qJMJxcu1SjoSFkm5hJmyNWrmc2bZ66b8MODjjxjgMQ2bLDCLkAp1xSMYAfKfbrqywlV5p
guaWsfIQlhQhEuMEIW9SQGbnWz3aU9S/Ea1pTcnm2GKjy+JdGJMAHDoip6giZVGi3icTFBx3lMHY
SKZzgjCJhTYzkDsRLRwTMRzWN765VcZ8JfgvGB4KoohLEO89fqnWBB1mLUhBLIgtzidMkxi3sup1
5ucohBvD1u6IkVWfsMjIGgwxomizgdLenVJe1sQ9dcQkJxg+MCOUVJgF/b6fo5RBBYRUIi0ilsEu
t010ORK8bOpA1JJ0mRDIPPpdCP/hEJiVm1B+lMe9HFx1ATRYDtVkr0/5pYZtJiXoye84r8KIlLBv
EA81lW4l7hKioTvR/b/knUeT29YabX8RXMg4mJIgmNlkZ/UE1RE5Z/z6t2Dfa8stWV1+b3bfxBOX
BJEEDr6w99qVAezG2vlYZEkv4mG8y0l/bq8UeS0XK06LRNxERBL3OZwplUn2fAa3zpwBit2xV+RT
QVi1Z1Rrwm/7OcNaJsxaG3WiZFh2E3IdawteMIuhEW+FMZzQRsLa60mrMl3ON4cGf9b1KX1zAwTi
2OcVd8oE0bAjPnA4a9orf+FZMgg6t8PnyCJfwIS/haa4lTdGvzHFtuuN5eTjtOem9IiqSIdgxTJi
2fX6HhEHrT/jSyYjPEOVYjhaSCI2rkgAxHtyZDKfpHRSMGvvRLwtf/+x4pkvgFZLaawuMdetjFq6
J2Y5GAFVB2W/Hm2NqXS2zYqzOk0rGIrsqfzhCq6EI2k1eY4482psViWdI28bRWdkUeT6QdRQvcr6
Q2KKHBT6ophwuHlfySk+L7Tmwk5owFAUMKoAAead83eFXT2VBKvVfIGYW7WaGA7YWYDkfl0+qp83
15+v8mmlzKZGD72Eq1SOvh6X4YIb7ITeR2eQvAYOvbAXV/aydYcdjv8l1v4tCOo5rAYZxcNXmtsv
PrLxabcbN2pdqfNHrsT1CPpcy7OFaX6x3/1RdTt/sboFupbFJBCKTzoVjoei4NSbJcSTa+7ExTvq
l2ntbfQb7ZIfeJpQK36lHfypZPK7q36GqsYqWcKlwc6IOGYHS+dCWsXr92lxe15Dkl9UKybFDl5p
x3LyzXTzxc/8M5Xq91f/tASOcmgLms9nljbRQV6Wy1t56V6vq1W8tJc8NU63YvDLtc0vbrDft3+f
y13KFWvO1Jp7uU83GCtKM+janjknfsyaqNCEWcE4HZMJYEI5p6Q/qwEaXf1giGc5Wjcj0TfaTFTb
yrR8uv8URflKD7GRMqEwSFYgjhmydI4IZkJNLAh1qW7bAnOMBR4QxZW/9lpGSsXwhY7k923uLz7K
ZyFJl+mD0TceddJonr1B3ARDu8HotK4FQUAxPIXeMA9ybS1DeG5OBgIvGotVEBfLbs5GNRlUwtGr
r4d62wZnmTVT89RSIoEFj/29Lb5FzA4DeVGme0N7KtKOjm3VTttBXVWZvEjnCiMiNRDKRPVuMNVr
tHiriYc6wO6MPXkSUDPACgdUjEll5tRH9abO+KKH+xJueOgREgYCbST3AF6gTLZOJRh2DfHk5AH7
til3feQAdrQrJX2FceZDwIYbC0JfWNVBqgi2ishuigFORmGDrFRpPUzeMcPeCzKK5IRVY7Yl8eKq
0cuVVLzaibXx6vAjkw0i3FmmMt5ho7gaecFVZeXqeH5/fa/P/dMPvxIxIkwNSP7Q9PmQ+e7cLDs7
tVDgsarLrwQVw1R6JR5lBwd2x7ElfdG1/rD+nk9QEkH+vN6nfs4KvYB5FQ+2vI62TGAXAadovnyn
8lkB7VmIxfx8E/mwrA+8+Re+2+7bP2YS/z8MtICBf/f7/gA5u3p7RzH5zxOt3//4f+TB8m8Gc5l5
biWDDJ2VQX8OtBTLEAr9Nqlqqjln+32nDuZ/ICjGdYSQYRYb/8U3g4s3j1YwdwmNede/GWh9li3B
R+P8hVIjbAXCj/zp1VZPYd+rDF6XdaKSAX6wlT/A9P+o2/3hRT5fgHxUjTcbM7gfDDixbTPvxwDs
tXeaCNbNcBW0L56WfvF4/fCO/nSdT7f7UHK22T7XCee5w6hvLdZIpd18MWX76jKfXtJEnw8mnQTf
l06prE5LcueXEdlX391MPxnmWb+nLf7tuPjdJ6KoFFiqmOuBvx8XfZao5FkBXYo5tzuxq2FMAG4v
4CQ1Ml29Ht9kVeAmhuSmIjnbY7hFTrKVqtIZ8/TKIsetB9EDmxJh9p1ml5fYLBjcB1j2yZBJQ/qA
zh0spBpInDG/O3lkv8FeW1rFVR8Tbo4W06Ku92PM9yyzlcCiON9WpfUCXWGtIJ0yBsMREcI+vTv6
RSTI4ibKK0vFsRGsoNLGjb2IDPJcACTVVijoO2BlkjuoRCjk2VUBa8QuE6i87EmSa6uf2Ag6paqD
AfF5G/SLVr42YQOTcn4cJOkMLhV9nbiq2+lioKnyhLEzc/vV4rLyELtteyKst11PJerWigSgzjJ3
HhGunpJszQZou1bX59qXnixs9zCgnmCopKtay49Mjx5aSBDLbh4uyX1PLmuqnvQqovq2g21IJEZU
JDvPlwjcWxnBtzZ9aKscHBljJ+lYp+3oqpLYjlp2jBSLKKKDrm7zOjlOpqE7I1+fp+h3TZE9Rhab
0JpVKunyDXtK+xhl5qVMIzAlZObVD2K4qjVMhdJ5MnJn8vwGKRxp7ZB9AhUcuLkpwKckTiovO7I6
Q2dA3gpKIfR3JZ1jrN/CXO7jrT7Uh4ollD8Sad+u1WFXQqQhpnAUbGxdYeONAQDdGM9+0Lpyy0y2
ukkSdRMrxGLqM6BVPSqe9xKHIXFmA9r/kQ5vW1jdvSoRl1OWUH/y+j6FUguXyMLKH5hPzINPaVg/
dmzLeNdjCfDT81RoPSp2dVtHH3GIRxuIc6AtLXFrjK4EtzrfRXrmelPwFvs3jS6fGLVvwxjBI8Sk
AbWQDh8wVx9Z1MEvB5lDUkq4aYdnmfsmFHsdyYTvuzH6m0S+YWe+KAb1qg+jXWDcmtFVTsiV3byZ
HX6ogSaNzG2rqk9Ql2Dz5GuIxihEEUUJevmkgn0ds/qFx6V7u5FsU9CqQsldMkY9ukGvT9a6lR2h
rK8SgIpGrzsVj0I6HUrjlDQheUmMImIGi+QcZSTAd8Ixw6dqYoAVQzlgXSdz7/CzATcpWGEXRbSt
KyIysQIY40PZGEsq05jJmVRVL6rMySaUfVm3i8Fjjydj3wgWEWkIPVu4Og5I97yCFkI2I0HQhTOE
0PnacW0wJJxksoWGNyFvsrZY1d0LOZObSoTLjuMgTm8GxSTOgKe1e7bqfcwRw9D9rpAHJrNEPcjl
xirGRSfnK28w5K3WKlBHTEcjyA4HbFO1qFaCZWzccXd4dC6GcrATYyfKgFOlHBALKcPSDt+nxBmh
T4nsebLki1x966CIRPx6rF4jcZeGd7MCvt9PCDGT/kQcUrpUpnCVxCs5a/cSTTTcXARE/haov1sp
9SoMv1E4FtErd3QZ39bVBt/7UsiT09v6Wi+9ldEwArNOY3OsWd9FAXjm4n3K24vU+bsexZrMaFSv
7qziW9T1xbLW9EXdxkxmPZM1TpqtyhSlgWxaqxa+WJGtW/UGacqi09wSQQB3Xh2PMot+c2lVUOGL
blEpyqtdUf0qkNFCMAhJRggaW0WtyQVQE3bBGprCpawE9xKLe7t/Lav80dcSNzCA1fVw2CqDjYFN
MPfgdXdwDVCrv7K+Xmqo4tLngLpVktuVlI+A5dArTAhpYb6ZSXvMgeKZEykDMxQO1ZirWIeCFsbv
6mdW16b5HpgpsqUSr0jKU2U5JbdRrT4jAYPfNpxD7voBGp0yY+kS+HRxDMwmhFintGQk6TPEjoRu
11Qjnzwc1XJS23yVI570glVYXeSHrkyf7BIoFtg92MK0B+O9NEPzylo/EhPmTMV7DlOvkTvocsOJ
qryuVzLcvVEuXeAljhC3XXpSYPN5MPpGTSJeuHVU8lJkGH6JfhHkBchQ9pTWWsTg+NnQC7h/5cz/
m4VL09sEFRBKGXnCPJ+wKZhw9SOdJkpJSIIVRMEWsiDubldHrZGgBUkgD7KXhriq2h+WViwHdeQL
Fs3e4qkLxw8F1pdW90R/peDdEKrANtQg6hWwDks/42AlpwAa1wgLMcl68OX+QbTxvkrQbR3xVQfp
TTNeAk2wMQSVOBDgUWbunChc+y+1+oaNfBbSp/tRGreTrjplkPFqHpcg4ZZFRRS4msP9OUcAXoV9
MRvOxYox8NGoLYzbnhORR24l1TpUDbSPLZidy9A9Zfm1CVK7zO97BgttsZBa69Y3pnXFSe7nrgpu
yR/NQ2C9eGN+TwdFQsi2Sm+DJjgEHGESY6vWJqDUI2rJQB3MKdER4yWByZyIkQNZJc/ccCct/Wdd
KZfoVTk6twqvVx89AEHzIr5FbJnjXKkMNH6MOQuv344G+RHwIzwS/OKoXuXNq+pvJ+noeYNrNndq
raw6hYF/Fb51Q37b0AjOmERbyj9SVmMWKJeUu4QNYpvfCgxUyCWmEGqQ4Cwr0DbyHEb5PkhefVC3
VYz33Sz2WWZcJoaMaiAfB79e6h16neld9RiQZjDHeTUZ5clOlE1vv0gFdFrNYA3Hc4k6DG61yyp4
mdGAmv5MFkNyIH9DOuswad9o+m0v/BXzyJztZKXEa4npYsgpYqKJSwK44TV1Uldv8pyBfPKt5Xht
7NtS8mHdnFKezjQ8KgF0w+4y9sQkckszuo9jN6HSUU1vBUxtpyB4NTW2DL21RD7PbghLTRueYyB5
BTsfyxLrVpAq4olzIMgEpIRgL4gi11jb/VZNpa3Hu8nLjrkgkSyhqgh2Y9vvQPLtFRH+UaH/zzeD
2AGhnn5Xv/+kGayD96r6R7vof/+G//SDym9AMKmtgKoD+lPmScB/GkJlDnsXNIOWBtkX585fDSEK
Bwxs5uxj01UWQkzK/moISRidGQe/e09l7V/ZRX/sPLTZjASyScd5arIH/jQZa43e98vKH5eKTLJG
Yo9opqG1I3xEaz2WGvMUne1g0ohl1luLXKeqTz0WWDUrxWir2GCSCsPkEG2RHafZMNykcRPVML6K
E9FsV2Zfdid88CQi80Yst0qEf4w/1Umv6bCe7JooDGOhZA86cvbxWZaMlSFx/WE/8SKIH1qZp9Cq
oOuBgovPKjhUr4oOURiQslQmr7Wn77RMbKYibheVNKExsB5FSPKF8a5iobTDaNWL81hRVac3dXgD
GnpR1eG69fSLlffOACVwkZW7kaITm81yMkMnre5jNThNBvFFVooyz+lHNI32YRpPsdKvW7knR3W0
N0ktAV6q6kMk+vvY8u8I0rwhhHI1EIoQldtMWrdUGZgzzApJdhhfBrC42k1VyvvQL29HEs47sAoq
BccIH0yVxtdai5DyDbgXRE1Ud7MgPdA2xCb1XpTGQTu2KCfV1axm14h66+GpED6rtEkhEPQQq+uY
qrGZRXGe79p+dy2ABFpF+KR2xVXKaVlIy86vP+TuOp7ltZJ+F7XpOUdm3ZjJswSsypRSUk+0zhGx
sg/NU1wRWQpvaxm2RGKldeqqNFIU3HjpWOIiw0ttvqG7yPJdS/HYaU/kBwgkcOfaytdyqd2aJj4E
Pkm7M/U9CN0ceeqonbTpJilvlbm1nbuenohE+Pt4FDDvdy+Td0Hn5jKo1eTc0cjui2qUzukxHqpr
JQPepeb3JTSlAmWbSV9ptiRgVJuW3HnArBn/9gPxPvw383b818u4Dwh/nP9r4gHKzX4ddGgcp4de
Yiwtq68GtVcGs2scvEVUUk3ww+hh7PDKHqzhNBZDs8qKZ7tmcW6skP/Rp/uzvLkRZO+Q+rrSsppk
+ly6KlhNDap3Q59xl1AWFl5AmAiqFel+8MU6GIy12rHibm9q2z+pOQoXDACU02nH2PbeDE2n1cs1
7jkGpGulIDSmsS7U2sh2XZUQdpNgnJI3HgZTH4J7w8r2xab6r/z0xVTNg8FeLiZeqZJZJuhcSdKd
LnFpXhKPvAmImkVziGcBboJLByMJ5YwSrOLiJqjFmqyvvSEnqpPOFhBiomD7rccsvbUEribWWUBa
F4kVLXMbWXL5EDQeWSjoISR7rY3ALpLgFA3e1teUu3CwV0pO3K4xPhdjvEvQmip+6ZIAtchaVxXx
TTfgESJwbMNndpr2IEX6pqwNJ4iJlbxvUqof1fZR5k6Uq4x/HOGlscP9l2MuicSKYG8wht0Ub4OE
FxzBo0yoG7zUYR5fa3J5UHmi5HhOGJLpsAkEmjGe9pHJzDYDaM3NAFqxebHziQ3xZYremmxpSSQs
E+k5mFd12d50neeavU23WKuEr+IYcMo+1FbKxNmXUCssTS+8t7T4nfAONgCyfgX0+RALEHW+RI8W
TsH9MBMalOFa9960HADZ4GHuTYzXMtPt/VTzlwRlvvYTJL+JwvmbqeVzGlwq/1IgEfL0/WihLSau
uGrvhC5Rpd+NdX5dNfoplsjGqikalDyIV6SXsj5n4l0h4+7Zm9oN2baaj+I1bYhuquJzFRxSnMoZ
qgZSgobt6Ofvats7jNgbe7qdSGlq6D3DAXx2va0nnEwR+QTdhxIUt0PjP4VG+sE7ZBOq07fJMtaB
Rgttlw+S/9hr0GKzA+FvqqhZHIaObH7L5J1IT7G4ZgRFZG9vQSxMnnwaOM/eERPW2fZ92LTPUWGe
hhDXR1nG38oiftHb8OgDJ60E4oaIxrttErFQGqISyHIkn0bjtyijPYitVdfGV1AYenqT9rmU0Pu0
ktglEcsFkl3WQWxc52OIvTitVrnPGrroidpNNPVVZ4cEY3A66AQ4SaSTFpl/LnzxSnjcsJhyxmDJ
EG1Qwa00onw7yuMqMZ7y0d5HLXYBaxi+JRH7/9z0X1VJYyHBk2WGL+BD1wU42wmwlDrhEzBAj6NS
sa7DlslE6MosXaLiaqi/9cmLhrhIUVDAv8y6eVGrx/nrG9GatPZ7Jh1t7dRABCofiaQgyfrF4OUE
ZbJBfhTH72Hlu+mY7TJlfgWRyRZ+M6STlb2xPi+7zK1lVyCHFeVNle5aa9pIvo47jj2R3rnRcCw8
cysZc7V57YNmZQqni+fRuqqHBwMcUEMefU9WD0OIUrrCQl2Zl1Y/DOq+6V6U+N6wIAgwCJRBuKPK
b2w0P/XZFEh6MAyoOCEWmSI2qkzYmwKhhdGqFxgM4bRHpW42UshrToeeqOJh7guOLi2FWEGeSLhk
A7KVhfmqSDlfRWofWjHe6PbgNoyjAO85FS30otK8o1WFezwGl7jyvqH34NWo+i/NZJGoxfbOptGQ
sy0AKgZlvuYEY3FtF8Zj1QNIGOVgb5OvHBFZZY0K5PIYgQoy+dKfll0Vr0myeOnlR0M/2Lihkty7
mq1IgldrZnC6GAZp2XCdDUjpOumDGX4LsoKG6L0Iuk1R0UfabeNWHueJmT8E6a4o7hpOEUu/pN60
y63WTbVkFZrRcZieQw24TX4Yy2oOfIK3Qb1BK9ALczEl0i6Nr+XhI5BOnlatlbmEQ+iRlw/jeK8m
w+OInCBrwcsyJUh1fVoGBmO/WWsPHj4c0FxqezwZTifd13G79+yrsV4bM2Obrr/3JNesvfUQEmmg
F48C3C8S116prk2pX/nI32wGZFPGPk6iX+0sGs3yI/D7Szv5qTMxHhix+jPXlgx/Y2b2PjGjVUgS
cpxrT3oBFgw3JQONsdfKhWGWF6MbXmxQu52m7WyLezx/G9pxlbBT9PKSdzt52N8V7z8Zvn/eifxe
AFukjAp0kPhHP23qZCNsQq/1WI1V0YrBR4c34/cr/M+3QoZskJz73bf5Qyt0/Zyh9K7/cTH2x5//
czGGN3cO6qFhQLts0Gn80QjZvxFwMNNiNUXVLGRf3/dBcweE/kTlTyloJf7qg8zf+McJeu+5T0Ki
rf6bxdgPeysbDz/tGf0RmbPy73LZ79e1se8ZdHFQ1O3+XFnvIRzqMMmOvvEFtfWnFzKEDaERPQKY
oL8veiL6hVwRzHwma4eBrCmcWvtISJX77mf4yU39w+Jq/jx/XUb9pLSofCAnIsMWlcrpTmKcwuq5
zusvtn3zlu1vWyuugmqfrCbAJza3y98/jCJVMQv+nqsAFE+pECPhkmjQJMFafPWYzn3or641f7Hf
/UJ2m+S0flzLUN6TzgOKvW7ial3pxk7tD31cu7/+BpX5K/rVBT+tGPFixUOSDMCBJOZnNF0G0QmW
xEt2a1YbiURfuz7o9kbxNr++8ucDiTQoXmb6PABgRwbF6e+ftE0HeSwKOsYQB6jSEeBr+/8Xt8f3
l5j/Cd99mZ6vocNTucTUFKveX1bUoRSX2/+3D/LpJ0PaLsOc4Soix681sthYFsI6//oiP7vTv/8o
n+YXqql5hI9wEV8ad32jHwkBRvASfvFZlJ9dh0kJExLsKjhBPt0Ova1EdSq4jlKxcuikeCUGsonV
Kb7oNZ1uO26SUvAuGz8K09/aUrjScLnK1bgMsPEWU/DFbfLVP+jTBw901QyFOf+GJrsvTIrhtqVI
+fW3+7N70eZkhOlCljrUs7/fKOMUSVllcZHYNLnn+2OcKn+8Hf9RMvCTzzFPxoB1kgyGPvTTJUhj
oGKKyeQM5R5RjnI7DD2NcH/9608yfx2fH2dFzFYie/Z1fD4RQ33wsoh9wnJQHMeoHGOPVGiEaPQF
uewH5Mj8+KpYkIiPN1H3iU+fRypGJTfxFy5TNMs7PzwbxZolZY3wKYOAvmZ+9utP9tUX+OkxM2Or
T9OIL7DokjuV3M1hW9rF3a8vMv8ln76+v/1Kn2//0Tcn3ZiwG/nn1LhpqM8bdFyEc/76Ol98mHnw
+f3JJBOHkg4a1xFMIETKJjUr32WFjurfXwch4BxFaDJJFZ8+j0i7MstM0mYNgl8bGBuRYR/1dPgi
U43+8McvzpAtTVG4GahtPt93uZ+Zppmz/SN0/kPYEXee111BEbDWIYHuAMIIoZoqFgUqvlFpavC7
tD3UNxI/IQUQYZu8DkZ0UezqNrLy21AP7jKDDGKbyHUzeGx8cdS9zNH1fqBbBWZvRhhMEczZ+Y3e
WE/6bMDVRkjoOEjcKmXFmBjz/IaITzhgo5ibj2RJ1hUjgKFmgTneQd4TK6Hnbxg7XWPw6P5tmMeD
sagtOkeiVMlZZ0A2Vvlrk07jyqelbdR4XJnMvuIuOJqVfAyYIEeeulYodOQOvYhvcoWNnrRgPXzC
P5jgVoZ87HUGUjkAs1F/9HukKpZNzHZ4FU64dIZ2IDpG2vjoCexBIXVq3joP3wiJdCbGMUluvdi+
fz2AyVh2BeMqu0Uh3oFLEW1Dag5RYelAmHRNv6kpWO7HqTaOgRQA6VBIwpq3Y2aDZL55UGSmRUME
AaYpJ8diZAciY27SJidNjWaTKdp4avvoFGDB0Mkxm5iVJjhEdTprScHjNMrtISeVxAv1gr4/KV6S
4rlm1Wi2vnTdaO24t30PXxcmPEFOufWW9FN7CMasvZQ1i9PhIYuneh+ZCCJLcpzJk0+Jg40mc2dV
QeqKauz34CTXdpHaCz15zDG3yqOGr1oMj7I2pBd/uo2xmCDeXyrkmvvhTSVnb7lhM7FtYnH2iMF6
Tc0hcDSVTPRO1u9qqysZlhjVeYY8BB78FoUUgbYoDsLLd31bI0cCj9EVOnMwFpA9et2ItS4z+4g5
dESzqwfRMgtqUp7DnVlgX5DJxxEVBj3UWmc+1QJpaVJqjxILgMxQN1KJ8mDKViJg2NEkq4F5ZG7l
xz6ctfeh0S+jKaT6QXEr+4OTqCmRNvEqIHpHrkHFWd2daWVLKWfWOf+Gb5afvUyJdsGeuDAsOXA1
zdsXkD9ZC7CPkJDIVhPS1jK8Dkxu5cr4BmmPTXP7SA/IInBaTCz81Sm9MsfoOLMjRHgph3TRWGRp
ynq76jIwUkmETjuwL1n/TE+Bn5zbQwqDDWWysa68gKnLNNlEblmLjJmonEdop8rtkAbfhNJnC930
8pWC6pj0aA1LmFj6RMQZYbAvKoJp897kzsuKYNyOpaJfegkrAAt6RByTKbmN0u8Un/2GyZ6lXqY1
duxWVpw6KBzFyhaNLFC4hE5VK9c9gIqYv181M2mrxjYwkql8CmTpNlEJzJikZUbSdEBShmjUFSsf
ouWl+5IBZdlkH5BDMx7KOcWGpCAnj1tS+GRSofIJ2a7Q79LMuDO98mKNmDrqGr44caS49uQqK9gn
YSGaPXCyAYsqh4PUpIVwqwDR/hBGr4aWe6upNXCBy+ekkdkcVPrSMgPYVYUdHw1+m0XVyWxNYhuH
ejnC+ujFLXfohPSCYY/eEaPjMZzcdA3rWbuX+GKkxokpHlKkCCiRm3PmKTspt7bov92k1Q7Ek2xG
wZyko97hKLzTegycqvBPcYtEy0xUtMwUdAY6F2I3bgvLilxJYlWUQr8JGS/ZNgkgFb/Q7xRHLd6V
ln1XNxom8xBVOctefRu2KWJBM3obm7suHe6SzK/dQg6Yu+QwNOSowfflhTLfZ9s5jalPTpvFaxu5
RKRMMnNTtBphMlrLILBZvOVLiXtcMxB9MUgBl/KUwIDnVCmPYaM9Mq6C1Fgq2mrM5FVraMyJdOmp
DDs2vmkkllYy7Qq8j4vWQCfje+d8ak8e5At/QGIzeuwFChkRGXF2IayCTRS32yKWbgO7ugjRmisl
i55IeoyXvczbX4NJoXaGeexj76LUxklLqpM1k2PKzF6rxMeiMXFJIAuPxLJfNDx6Sh3dl8SKS2XO
XpwzpCAW+o9K6H9+0DJvjBVK73921F+/v4TJP/GJ//vH/5yzqECEGWahwJUVlcrmv2MWY05PppwH
XvOHlPhPAbJJ+DLHolAVihTmM1TP/903m7+ZBiJ26iTSdNXZbP9vHPVsvX8oiFQd+TGbb+Y3P7a3
eSBjfeqifumVGBgN6gKmp8pyhNoYVh4CVO7fUMekml43E1YUVQYuOZ/E9xbouIiRbZU+mbG+9cvg
FveXBi2jBpSbIWI652O009VLJUCwxTKLZGPTegc9IcFBTheIKxj+I80ycMsBJSNmdqN2sHt47rWz
R7JtFezb5trnCO2bckNClwBBYpbNeQggyEpOGW0TapDIcmWaPEMbjjE29GqWXQQAkQOFhgJeo3wp
2QjKJaohy8fpZsq1q1bEDM67bJAphQkyBR1H4vGOmlwUpgFuUdtDPlMSl2iaODIBEQkogmlytGqo
aKwRLUT8+IjVTr9ThvLWo7sMcBwa1U61Z6MdklvojZCIR+W+s5/N4DiN90FoYXZBtqSka7UHAkAE
BOsN5S1NoLRgmgMVpKsusVw7wjUxbSBXUbd+0nyzvXBlVMdkILgTkWRMAKTG8lpWb7U0WdvDjR/4
K0nXNwqTeVS87bDNeNfoIEJEtNelVQjwBtoj4qJpOtjFQ+SvE28/iU2hbcNkrXjxSlWeLMTbwbXU
7ps5QxJqUveQhtoCd8qYXxd8WW3Am91RQQs1/MlgYcr73jhNmasVLP0X0LVUtM6Tv5+MF59xvQq7
aIeItCFKuDoGIYaRvewTFLhJ4xWtJaypDLt+Fi6U5FZNGkcfecOH+PqQJllu0mxIU+yYcyMLXfr1
taJd+VzAFHsIM8F4DvnhxV2e7xRMTP5SQBqczkp6LMWNnF4HqCGNVd9cZeXRwu6sGetSPiooocKH
cS6uxFaywkU15E8aRpR27ferbHwITNh9KCsMFpZB1J8B/OzDoTh2zXiUc1RAJPjJIWUnK9JTg4XK
s5lMcdNLM3iOrbEEIuusSfJ1HT7o7AUs7w3LjWDa3+rG0gpkJy9OVT68QwXG2ai5RelqzYzkDdZQ
7BeqxlbrVUkwz9SK+tFTdWn8gJE+5Qv0a1s5HqZFnPQfrey5MoZ5Ewq1Z+Uww9kXzmDinuZja+dP
fu9/qKpXkLfnmXNLsq9sVqmBNzwqyXDbW9RZZQ0ybAxtxF1qS9B0jdNc51WT7KrIv1bUaqNqKbrU
nr0gdnpxl5nfqqk+oKBzjdlPKWssj2myc/sy+KCLxmaZ4qj0PDduH/vwxcONqYXVoqWo9KEOj8nB
9KVN1UVbmGlhAKU/tR4s6SYtNuwcNx6ij87EBeprCC4hqQXgJsJVL8uHITPceAjWJhy0HrxNG6Zb
JRcbi2uKoX2H+75UZslkobEmbUnoYCtU8wcYasPm9hwYhEcLb3/dB8cqBxIYs/RF2ZlTM9OAdoQK
DjcdaSwSLMBo49tYuS5h0+9U6q8oTpwAbKCFS3T+r9Tc+CXogZ5/oyrt6yioCfcjHdVHlTdW9lUR
GuuBdznxyQsf8ben34Ko2tY1gQGUXpN3HNtqbQzmTtZGh/SCd6vc5MGtwngz8nCEQwKNOkdWNi1f
Vsi5MLLjb/Lg1ccuRX6VMN3Q8x8mjC486DsVx8AoBD+ktAyLoFyRH9iP0UOB6G2oqnJnokopKL0Q
BhjSmnxIqnZHrZ9UE0bxhHykEqseNmOeIDPwAkcyr/wuaQ5psQ77fJYUgKrT2xNOg+deQiuDxQES
Vch2lqrxQnh47sZhMy00rThhuX5kH33VSIcEcx4lmWNHxUmhYp08cRtOrUPr/1RJBQIa+2yHzUpO
o3I5DqzrkzxkDWntexVG8WNbtlc89JNt0v6ycZduqOKWXaaePcTAUwp4C8JokUpwDtOl5jUuLqwF
D7djj1AqgOQzwOV5JwITm1tOVZUijaUNuxmEfI44dPi5XHShKJ7Va0sCWtQuEmwc4ZC7mYTdkDVd
k4wLY0TPE1onfyy3qvRR2XvBMVgiYxmsaZGg3yD66TgZHxq8sdgr3dBXt0AnpGZTT0C3smrr8ZqN
26MWbyp46KNq0u3R5UkNMkiBRMN7tgvhIMrctgZtrZWy8gW4oQfHPI7OPaJ5wxcuVLO1Zje3cQnu
RhsNrHz+VSbU20pDFDId6BlxUutuHD3XMa0J0/KRjjCtjpJlrwq06XKA04Mj0Q8MF/XEpofyafFo
8Qyw5Z27b+WgcjVoHgb9ZipDmEZx1Pbw61sY335hgSOH+cDuU5sLdKJ2q0QgFPcOGvtDJ45oXrRJ
5oQo2JiSXLzuixv5/5B3HsuVG1sW/SIo4M304npvaC45QZBFEt57fFnP+8d6odR6YrHYZKh79nok
RZXEJIAEMvOcvdemLBan96VW7rV40/gjAs4hi0hFJUTiNlHBaBWi8i1QUakV49oGtEZU9lE5o28q
VIuGMoB1mwjmtO2WWEEJjQUEVJ8tjcmvWZOqe03ibWyZVDrovyKkOecpBYdOC21VrnYdeGxfxsNu
roysWIh1eh1E5DdW8MMkB7PNg61SjNWR7L6O6byasThSUMV7VCcTJUz0ZSwIqL8Cf2UMcgcls1l6
iIacOMe9QYk5AipvqHOlk89h5bKWkuOj+CxlJh/FQtu7hXhLtBWSZ+2QacgYSgpRmXDlOBLjR8xt
X4kRE1dTP4HVYyl4950nMz0JwCzLON9lLDUDuthcWVKFYkdfziDlAFSMtmVwjIa3Xm0P3tBAeOWG
5fOuD5EaLfOGRXCR+z8q5cYPiCKN553fTvKRlAvIHXGUknvXgqwJn1KEG932AD8bEHZwhWm8oJ/L
EfOTReqJBLrUukUJAAOJ63OwbaKeGklKzTuJWb11mdSrdGtKzn2W9lMn23vKJVO3KjovxehtzVqT
NGSj+TcTO5Xgq9lCeWjLc+a/OAYaHpLM0RcOxbPHl7ly3zL/B2Ll3rtDP2JJNymiR06KsQIhLhuD
52teOzQ1jU5pgUvyER6lGydjCUDSmDywz8lJOEUnGTU7p4jZ4qET3zXlwYgxbS0L99zH14zFq9Z3
jbI3IQbXd6wrVfsgje90/Rhx6M6WIdoG35/FxbWNT6V+7i3KMy3bBCmFGnR2JWPZkl9I5K0eXmJH
ot519rJ9AJ4BgaLcP/riUyqzs/NsoYptgsYjw9kIyUIlCZhMYcXcUR9TTLxhMbGBN07zWjdAAWFG
FHjFBmb+WYYI1K0lvKzyreSyOw5PCa9f+eSYeMjpIJEaMgqW0NyHyMrH+s2NQWuCfals7C1tJ3EC
j2HCxQSrk5VjTMvq2OYrfMJsKvD95uvCGnlwkV0UtyKp0LywPoA9+aAm9RRWt8K2A6jGtgdnJ54k
N5tJEIMD/NWG1kLxuRjuus8sLCfV1NTeSvHNx+ogBsLMYeoq7o1MvbLB8yS7tTPB2TLVKYXq2ioc
Q4wDKqCSU85UEcYpSiJLnicxkrSTpJzoMNbWysjRlbGdix96wtWbk2BereA+rkAVDTYLKmfteSie
DZMmoXXXjgisdM2XKXbAyaKYofDkRLsuO3IGJqhx4sJJ1IJj33CHoMr6M4EgaOq4mTKvqif6Fwhk
MW2fXA462oz9G9/OmaJvZZYcqsVa8MOVbobIt1tIsxILoK2oFN1gE3dElSxl48GIF5b5hhKzQHPk
I1RMWhZb8EL1PsexpR0DZm6WY6O40/upEr259Z1ZYSwC9LH12yO7FbPbpg6CzbfaOoyUwpI6eXsS
BLT392K2G5InFf2s84brpDG2nU6c4lFSzq2zw5iSWLYQPwnBFjy2IU0H982vHmoJUd7OQIxWV68K
lL4mOfjeA87EFFldBULJu4NFuW2AIskvBpgb9kVhjdxIXgTeJWT7bEHJMG1T+OG3urgQsA9FcfdY
ST3iZBmPEjsB1VHtIqofgsx49KoCanW7F/oI28sgyRsUOxQqXBNfSc5pIYkIqQ3Z74kZidUVW9/2
oIEpDHFJB/UuA9XJnMQfPBD3J3c8RzeaolMBJFjNPBLmG7GcKb5ztYrgEo+8Ke8mSZ8kx7yCQaTa
R2246mcpmJ0UA5VSX5UATemQb/tyXjnWPADR6OvmPOOPW56/UilTQ4VPk1ZzfewpUkhsknPkA7Zu
hnnKLi4FaUwSLagS1j83h1Fx25MtmTiAM6HOCZn1xAqyRPu29uQcJGqixqswcIZZrXQrNzYeda1c
gep5dghmtUocnpo2l8pi7nvGXNIvWe5D93IpAUNayzheKf066m6TOERrypzBcmtWA6Ir64CCpw0T
OHT4BeF1MI1rq9xYTDw9vatwIOh1tk4yYdIYZN64HLdUO3F2Gu6vJPwR+McMgDP8T4vKVQAcHlXx
GCBZ6gUMTur1WKYRuWr0LWIWnWrj8WMUPV4OJm6vkWNK4S2r7iCz6x691o1ugjviRg9WzlY8m5fJ
LE6CjSw1a9MkBP1nHebfu+bEdmvMaDZBX31ZdfITN/zP/3jmH8IlDF6L5DOlzy8/7M8alPkHhgYV
sBxeCot/UWgn/lmEMv8YdT6miKEd5gb9B36Bv1zw+h/0TWXyc9AB0Rf8qwClIQ9C5IOxnDir8W//
SQHqt/4iSiFDQ+ulQvuWOJr92l+sasDrsmpgWJLWQc42yDq0JGS/u0vHP9ui7zOIvhvkQxMzi1tJ
xieHDRMYfv0wDLakfNNmHvuTv/RjVe7EGKRhAqYXjd+CBTGmV4mo57Ybv7XyjheuwU6UkPhnfNPC
/ORifhnpw8UMHN3UhoqtTSiAoJ8s3wZg+4/v1y9DyL8+lMJXFCNuGEIOV0K2yIDT/NNsHPXD/WLa
ve8rBwXrszteRSeRrhVhKwbl1vBd7L5pLP/WKP8w0Fj+fCet4aub+q3MQENxxaEpUVox4zn+zK9v
2XfDfOhfp5EiaXnLMADlB5FO6Evj7jSz+OZqvnv4H+Rqbh2WQScwjC9xXGWhZAs8D1Xxmzn2mzhj
vGkalgRRpf4MoeLXm9aq7aBXPsNERZxMpFBfq1n3I3XieyVHWSbQG0oR7n99Cz8dFAImhWhSfOjO
/zqomiVR35rUkzUYwW0hngRHUG2HRjiuau/Qt7QzStd5+HrUT++oISL9RVQj8hn6dVShcyEwQfOy
ZU10pqkLW0zDcj1Szr8e6NMZQi1/hHFg7JLGv383EYPALzVxADTtekG40Ibm4NIcrmrrGuUEOXw9
2OdX9fdgH66qKmu9w/syfo4oQVDeEcqJ4F6+HuSn+OPjRw8/nMRaICuY4z5MkyGBDjEqN0i5wBUS
aDAhZZ+mFu2Oaemrju063SKhim2m2SoHfBnVGnHekOKF2nsgWhxHhaOply7Xad4W89ajbJlJw0Io
oBWqZbDVBGea99rB8DKqsvosAG/UpJRGgiYAwBD7hzAYfvSFP+ZeXwFbTlVy0e1eIWQRmfPaCpOz
0JZ05rP8TGfuJrWQ1Df9pPW8hZcPDr75+hD26gJHL0aU8IKi+aymQwMdESVCRyCCgetIkXqZHaxD
ZBzdzt6Bd2BlMP7pA0xVCeM9n7OZ17c7DWWJCxa/sbQT0pBJ2ddT12infacT6lBMXIzmPvRW/Aah
lO1ImAsWoRo717ymdhtQt6QUVGBfiAwX4VxUFvo3K9Vn81CW4ZooEuFcv4lEqyCpw7gJaTNbT2l4
FzrLsDjF1jev1aejKAgfNAkxmazKv852x1EG1BaMkrIGlqm20WDnY8A4tH2z+noafjbXZRAtCkIv
0/gtm7IKE6lyHIyCorirqUKDuqWy+H8b48P75MPejNKEMXQDwcjBMO1Kuf96iE/v2LvLGD+P774P
ThhI9MMYQjGW6JGL7kBNxf9OAPXZR/bdzZI/7Le0yshUebxZzMfMAK/4KgePrfxSw2mwlH+qBWUZ
obnIBo++JzDSD5OAXPOw0DUG8wTLbpSlUHA8zqb//L4pTDBE5wrY7Y/LRh5Tq0YqQIgITaEy24ZO
RTLP3HJevh5nXFo/fuwQEbIoopVXfjKh3j+ftmnkMmkCODSud/BiferjfvPoS4iBuJJIRiQH/hA1
6jfLxmezm+0x4JwRDC2N+v/3w2Zik4tGhipEN4NFgDjB0Jx5IRvfpRh/Nv0gYfE1Nwkxtz5qx5uu
skrB54WVO2nB6kv+gdpxeHXGFlmGdoA+SS8voGxNfHI0EzX9Eam0D6LktqfwA9vz1FvyN8/2s9mK
5xp4F6xfHAfjL/3unXBbLRfCXMntOnkzYC00PV1fVEH9wtReW5B3Xz/i8S3++IgJn4VKOHbDf1N6
+9DpYiMAk9166tExjgU6xAxrUCwNGwQ7Xw/2u6CdtwMumTKqyiXgkx/eDktpXEX3xr3cUD/pbZTY
VlLdOqm+0Cttkovu1tBftLAEyoetr/jm1qJc/+RqRwU19EVF5lg4zrx3N1cCT21pyQhWcgNhavh4
iqs8ANyrKKtg8NZ+jdIIPNncFfKljkAgI4q2SYqZ6ZDj5IV3VsuO3Wn7HjJDCYDZOnhVxfdLhQQs
exRKoiR5zvGQk/5lS3Ux/oTgOsiRYvs5HCMoHuSuhnq2iwBEQ7g+VB4TXYuFNwlnlSBQghYLYVm7
2QLbwzTRFWkhSMVD4DULJyXNSTSn8kAR2KH33qSDdKO6NB212ISFFFDFVDBqNQK2y7CDUF1Ey8JR
Me3GSN/QdoL0kIlxLBJ9EhvdpMXBhVIYz7021/NYsFUnJv3GfGkVJaDdRLHMU8sNHvar6kcIqnDo
RZ30Uol5dCjDlJp3ZVVwouEZEV7h9kTyUMbMZQLKRDGNl0JQUZgOKwf8n1U5OzIY/ScZQ2M8oMah
NzE2adOw2queeFEqanRaJ5H/JXrJjWARcSKUJo7BCqpTYzzKcKenbWK4WFdc2EsKbymWPZlqd51H
e4xdc39IEjtqEtCpSXuWUxdaufQst4az6uNOWoPGhpOCm/qZ2L3uPPjlsYtbg4a3cJT67sqLfhMZ
DRxUwphp3XXSXE6HV1dG4xj3rYro1V9TO6ioSo++yEz6kRWY91OpoEhaVNdx+i3Nil0fNddwabBH
wxJwUgWKor7nAfCRO8LacjInvaA7erF6afmYs+0qH4xwoFAX+ugqjI1CTkksPles7boQPivVa1aT
KNRYwyKEy96T8AYJ+AGgx6TJ0Sig/HpzFar2aqDW2CkSl9DTByvk//cb2pChxVI0ONkKBvmx8FUi
lXqDDjgfmVmaSnRUjX7aGEa3oZE8ZXu5TE0LLRbkhbIdqmOWpxOZfMBMtw4mNWi3jh97f6wa09Hm
pfEukU/10uwjW6PQOG0NmmlJVB9JMlgQhsK2qHTWAVELlpsC/XfcpVMTfuUnzqMpJdTmcvFgBPJC
y7R2rxIOVsf91hcjZ8rRIl8OqurQfabRpvfOsgtdSsd1qK6lOJui0lwmerov5YbhzlE+oM9Ipo1P
RFDGGknHOKS5BmA0aReik2NTNMJ7/vBBjUgKbOvmIRqnfpEbwS5RfhrDT5pbzTuvFM+KERDiZD4r
gThL0HPPyjpHJ6fNiuo0xNJMgvMVixI73QYveYYUdBl6/hrUYUDjBV0lXtPi2OLrtVWlT7Z+FPoX
AykiOWyEyEltH6uISyxeEqya2SLNiVC3E1c6+dpVlr2dkbUzNXGeVFHYVHJ062nOxgFi3gkZjVvE
eVYyg9GCNRHJXte6ZEliGsY/CRGd/HSp7zdDShiVICPiGLamS7JCJxBcqMyLWthKqjtzUnQ/6G2V
Rt8IlImrqCXyR39TfetQmtpcE4xl6fYrQRnIYyxKgN7drMeuGBF31ofCAqIYWoZ83w0/hE6ZCrWb
T8L0duxLVRm+kLpZFvBldD1bxkOQT4BsTEClErojFgokIIAXYXwlpPVRCiwKvj2/E1Lwhky0zKN/
lggymaIBzDsFSbkdpgl7nkw8pXrzlhLe0duyUJuoXJ8Gpbt3SmuqdtmCwLeXpgH2qmUbM4FQVbY4
L3j9hAG2FWcYqcJtnQh5AWC9qyZOw7mpgnyYYD5OoIlFkowAPCnmSRtcSkOn9e9UCorj6Nzl7qMG
LyNIPDvHxt2gZegCeFeeSe3eCK1m2rdU+aNamNa0//jaVU8pNn6p7gD5xccOOYvRF5u6c5HJSG+h
aF1az9jkaoENubl2lbHnq9tyHDOmlSiiVqEtXSjw/dHqA8OrJUrarY/jV01fNYW2c1XF9OcRp8Cy
gPjXq1vCY+xSLy8urSYr5FZQ5D4qsBr6AZyF5EzDgsZfG9+a5ovnwhZI/Lcc5rkjuZe8bZnJJDn2
AeLqytoHunepCuUpT5xTInqYCXDkBxDjvAGmWmUumk6eNqSnKRF5ilZiriuS6TVaasSvKHwknTvP
lc6ynCzKkIKhIcbQWAxgxX7dkK9CWlVOJ1urB6TYUbMQOl+BR5mmi6Cs70I/vw3EdOciuoEgN6up
NXmVtDTdYK6A7p/4XGPoCQug1lA56fPISv+kZiDvuBIq+jRVDVSvCEmRj3f7GHnFVBAyYPqlsPJ7
uMWN8qMWhLdBIMuJzz1Ha4RPHHtvAS3OqMYsrTDa+038VumAEDQ92XeGRg+9W4AkX6pKMTGbhjhM
YpNRqksrGZF5nvTHIDduskLk2uqrGieLxntKWX9jsH0WHQv6h3xkiVdWkWfXG512yTCUFylGO+W0
fKpl1yQbL8lCIqO0VVxk09gBbigTmorblV6MfE+Z6T6Uk3NSZVtJIINcwE1SQaiPNJF5UVbMy2hf
CbfBmFc+ePsIHk6UJf1CMOpXo0Pp5iIL6JIrd4xyBC+aiOsPW/Rj3wezjI+FoWZrh1g1jAx3BSiW
xK3n4/pcy82SzDxvxrZ2lwXtjgYK4XK5vDHrUr3RcpafrhH2bprTXe6paSUknAZZprzkxpvmd4cu
GzO6oH65GN0br9uUcn0ujKsGnDEYSOTQU3ZhPVq7bCACsS4ga5YFJm1X0Y5SqPwoPK1fD8GbryEh
EsKzFw2kdHnqEvsk6d98aGZWhKqhE5oleq5skmMPlehmO2lCNJvSUcIMezsKYpZiz3K+Ya2Pktff
9tnvi+UftvVCSdCC2rPzvfNgI9MltaGT2CMYGV317Hg+3j9ss6fZWpzcerN28vLNSe536vpY3vy7
WK99qFvFEmRCS2H85Af0sAnDz8OZtAx3+srd9Ud1QiTjSpoRYjEXVvo+3aTLr/f+yjjCx5OGoYu6
gpSXlswoNn6/9yahVJaNlpNGM+/XIyD68XGe2yggJtJcuAzzYVra5gpEwwQKDHubdbwKzubkKZhc
br01hkr7OyT7Z+c/2jkcBLTRlqd/aCuYgSCHps/xVupGfUOwcRym1piG4fy3dfjfu0Un0RwTJXpU
75707/57OnNl9T+SyP76Af8ikXGs1Tnbj4ncimrxSP5syknSH2jIx7g0nWaqiUr876ac9ofG3zFl
NJGC10+i89+NOaYTtjYKLir1ZfUfkcj+BC28n6PKmB9mMo5u0hOXPlYE3Lb3oA5H/ZhtXTQzsPzP
QViQPIKXpQavW/WrtKlviJ1KvGpSJ9kdrjtkWgkyXU30T5QE4BEV7TMG3SNE5A0LDwrVC6nVMlGi
UlbsxJzNk2WwUUuRFOjY7DLHOLkNheFYSmcBdiKPJrw+9A+qgFbJSCjOyv6skwgXRoqGmq7DJudp
SxFVs6ZdBg5M5KXwRoUOMTntSkJjxfbf1uFtlhb69ThizXRobCA3r2JEagtfOojJU+0E00wgULvf
o8w5ZXS9m1EyqN102jmzliSnw+po1353DZ0Sskzvnws5w4ZCaMFgm3xwiXzuOU7r+sUTnhIOnJBW
Cij+solGzbBsYJizITLtIlA2bX4sqk1ZvHqlvy6aahXm3bENzYcmlHZ5f9KQMAaUuclj0jJ97nTi
XAq1VYTqSnSHZeq/ecPeR7nr8beGhNi1I8Qc+TkuypkRkRVTkaEFf57T5yQnh6W3gHwALnNr9pGh
uKC770r9zHTBUaOxLVAgDKtCzbdeeiqTbF+m1WuJSSzk32tLWKsujixrkw3SXmgyWGHokNUoXGoR
7E4xu6s9AAAJnCfZmjfQpnpQpbH86A+HIEombeDOu+q+F6OVMDx1rrgOA07lLlHQ5wCBRNHF+6F1
l3ng27k766OVm90KaX70fO+2CXnGKuECkPFQhEOa8tpnetpsshiDBytYSPijch4Flq17NCDoW8rR
qgqHQ9VJK1VYthAoATzj6Si9I5FdU1yS0zrch4k/V0mOpu+gsnUFY5kfFT1alp3KrILnle5M348m
eoOCV2vcNwWjF1RgNCan1qc0IrKK+g1g14EJaUXTQjPmSRrOqmzvOFOP7cUkUsVjWZYkUQxIiWJi
uMp4KqsgvqJh20IfdZ2DCzOH5QKtk46fiYQdUUKyN9MMYROLLVo3/H0AaR1Ojj8jejrUfx7BdJzw
Wp+rYwOB6lFX6wd1tAT47ZSGBIU6DS1y9ZQJRTnVTN8DGhfRSesoxcj9MHWieFnq4UIBq1UG1UFX
/QVCwWdEonedMf5QVdVnWFUbrJnuNtM60G0yWe3yodacWZDVt0KiXVyhXvQYBtNUW8J/ppXmVfjy
Zeeuj92F57OG6MZL4Ekob927ARg4EZ/Q+6jfRe4VNTi4G1FBx99doG2dgvC1gIHVaER/1jfEG0Nj
dVqSGh7zoFkk+AQgfk2qUnyScmJ23WETFLpLNB5pagB3jnqJfC6AmNerObveigNouGXWBzF4Cq+Z
NZZdkW3tJmQocySBnmobItDxyp2z/1mXzVtOMjahgaVx1Nt4y9dovPM/UvMclY+xBTvgKnPoqJHM
w2OSBRCCF5EjkDJnckUkclv4CgoSukUU6kK8iNqZnh1KysUVLUwj2kA6RoQ+8LvHTKa5TO53xRG/
J0mP8kAQIxI7dd4r8UkzM+72ofekkR7euIatZEdJE5Yl6J3MlW2HrHEN/XyoPhvQ/BSSyPvirA1X
hXTypg3RfPnrPDlFZTvL+lWGzEsXHlT1tqMt5eEe89HbBivZQySnypO0Ue2Wo2iG/F/tfkiZPPM6
Y5H5FAMca5ME5kRs9mE2k3u7rM6kLuYUK8e4daMtn30N+W1CVy05B/2Nml/QEEAwbDAqOifRugFV
h1IzuBXku7hTbWssqhH1jg6thnqcZhW+1nYdEwiPIAmuH5BjaIg/l+P/F1uPkYT0hSMtLUM+X1+E
YmAx+1fMq/wH7WxLhYZAiYbtJ7uaf209iMMwsaThhoDlI1KS/0sPhPCH5AudHQu1+A+SIDYelJss
nGRwU0Xrn0iC9J89jQ87D0UhYMMwjXGbM/5273fHCYZjPGQYr8LWIllc4Bza57hNHUIWDLiW+azi
jZaGvZCzoKXVLFVxNcf8p8aY5z0sm8SbErY4kfJ66aXhRiI9MgrdsxcgRmw8oWfTUeIvKNALwoQj
RFJS/F3cRVgzCMIDxi2m0X2RPSYDPrF0D4jy4pvZWaqSvZZEU7dHjvBCZCRhOq1uocJGwZg1WFub
UrsL+2hJ83MRRrcOLwvHuwwaIqVgD8Qfp1eoHeFOSL2N6m3KtD0l5UrvzmEfzyywWnIDK7tCBunO
rH6rSMElHI1w0lEWG1wN7pzO+tRzqYBb8m2qNcci1p8qzcN+Qe2WpMCquMs7997XycsuiABSG2/h
wnhPtLNUnoAdyROpYgdD/513TFh36NWJabKQHJ9jDbocIv0tAZeFXCN95D3FQTPsELUkwXDtBunS
ZcKTqDR8diNCFmq+4sSK5+rwWvdbofKIfUvmFuVKhdKCVAgHWfFuqpKkUZcjqOqxmxGrOzGtX2E+
eBS8paVemsHEcsX5IFBrvtSo2VuSoQtnAFmXTyN3XzYBGzVrlWBntqByen1oFwSnCPrKUjoqGcYm
kYqZE2I4E6OXNIUKxAG9S9YVVPfi3k/fRBAADtLfRFj21tVCp97r9JQArEt+sRRLlKR6Xb9F8Y3r
lAuACPeFoV+t1t0ihptE2R3eK9uE5KzKwpF9Teu9yJlCzjmLC/jcYFMVwZ6E8zS8cPyct4a2xg5w
CMBg1uRVtsOs7AIMvsZcDl6ZTTQbYj6zUEZTIiwTGOMYzKaZhH6iLF+w8P/w827d59ZUtqqVgjVJ
AY1qxuWhw7xcSfJhkPRXPTfW/cBGR01PflEuPUd7SqCm55aJoZxwLVmxlbyaOZE5rUVxye5mV9HQ
SXWMLBYJmWq2HyHzUp6szQJvgGa+xGW4tCx3mvX1naz6gMh7bP/KIcasOLDtN5CegVVBeISik8mp
VeZd6af7KH7xWRhx1LCLF+J1BcUxAFKPfSzWF2iKgYNOknCJ4GXjsbtFOJqGD175TEQJx/Gpkx9k
XE9di4Kbf8rSc1XGiDnyLdKZfSGuAS+GlHraGoIDrvellj1zuMKQAQBdWibSWtUfsvZRLo9K/tS1
xVQ0bzXNpTxCVMpTHxNkVVNkip4G6bEYwR4KngMP/F/MVg14O3EXA4BxzbkEbK2z4VSbcwFnv649
F8RfhEG1Efp6E1e7FHx3Ut8a3IGhXoSWcVu79cF3Nn226thPu/HV6dtJR76W0OyaDMMHlSs8eqS7
UIkt60lG+oWvIYUFtGFGUwGsAcj7qUcrq++tNc8MDXd+TKlTKYhtGwkBStgffJ8NJux8M971mYJN
yIUDZLD158hkPsS8pq4KktdRaYjdxP1r22OvdHFpxscoXgdZNYlMfYn85cFLNo2m0pR5LWoD8fQj
yaq+3JykuNwU5KCaZWXDfmTbBm5+3VFxLqjKVVRK86pfmrw/RnnQ3WYaCDpT6c7166UULendzGrI
njw9JYwm/WjB95vjYDwM7X609lZjI7B9xQYPs7OYjg0jyuc4dXDKTWhxUYkSpyXWJ6vHkKQfrMiZ
1Zm1H3jyCtxMZVqE68wi/kR8Ezpx0UWy7YrJXMrHmqX3EienLl6IQ8nZhaxMCPkte8bavQrc6saV
2XpRmWznEiYp71UQ7vvMe2hJzqzS+qwERMKwaR96JixxbWl5itn+KnJmG20/6UfUfXmvDIckDHm/
WIXu8N9Z3n3dACSWp0OZr8WAmlKkT+U8n2v1SyeeE3e4U1PMEIZHN/XOMs+WseIbTubmOTII832u
2QeimnfTt7QArlmOvOdwIWNscelDJOuA1hpJk11HE4VlCPZKgtFfn7heh0DqYVA3Un3QWmEhC8MK
yi57e+1GUHZawwGnbOYpgihg4HQjm7k2bLJgQAaFXUdUDo1Uk3AZL+qctgEFUJxOY6lQXsv1SaRi
7Xu4zbICCZWxzmkYKjCVo3ilcIfqnnwcQBs606MnxBniC1NEEyTNjtx2kUNCdrJko3OQpks4TaBz
VMlFJ0Im4Ns/KWiUUiUb3YSvfJvwi4jUllkixXMa1csG/HQKlKAktlQFEl7jhKIfNrE8WC6NjFvd
IbWb32GnwHyBfDuRaQDxkvELq7qwhp6zcnT3VouHdTW2CP3W2XTsKtwKM5fZ3ga6sEo7/1pSSu5D
ejNKeTac5NSWpyZ+9oX6YPBYQvrCaiGkE8VK72onZDlyb4mRmRb9sI4JHPQ93y7oTOeX3mrgx6pn
l46L7yx9tid+gZUCf4iekMKx0qJuawpwLuLHhjzDXpVI82tMgqOraV9i4EtJ8eBIlRDjS14TX7bh
BzyMBXCf2aAXmGOMuS5AKSr1eY6BqG2tCWbziZGHkzpKaOcslCictiNV2kzmpskfW+2B/r4UeCsD
mA/2/bZap7VgCyB5ykSaOq1Ogm+1A5yzzVW8CWF2NcvGDtlUeTKUkHJt1sGMgMwJURQbrYdpAgho
RG2XBHeEWPPU+ppjmCBX2SYHzLbMbJlG2iWTWF/LKOadhanr9dfKB5+s6kd4vRVznyOJ2buHfPyW
SVX/jZrjo2CH+pWGKJGiG8UwTfypXnynb+DbRuCrXyPXkxt6rwcFFwu+JQjWBnqVaq9H/xC/+HNA
wuEkdq2WNpIZftm2lhjGCcltBpuneChVTts4rOhvwkeiU5Zc323vj39uh9+L2j8W0cfRECKpwCN0
5E/a+PfvLo9OiTq4bomWkjRhzT+A91WsEoP8Q6gW9tdjfdThjGNRCUTLNR4WLPFDudoIYxX3JHlr
llfTtcS7Gmw97WCF8MfQ47A1+Xo86bsBP9zKpMkHrahprw6QjNBwz5wMw7wbbWL6RZl21PsLxllO
+QlGJEoKtphuBEgPQCTIrZpg/A4bY/nNLzVe5YdjCROKmiu9ATinPzMf393xIhE4V8QU+0DawPmd
+JvgkG38bTo1jsosOvX3wzcCOmnUAH015If74Cd5pKcZglnnUX2z6gn1BdQfz+bU3Voegnnbr/4X
b83fj9q0xifz7iIp4TKowqP2Vs/WHv/olALq3Jx9fS9/a8H8OqMQIf06jGENptiOD5jYIYZyJ6/V
5Hjc3ts2wbfb/ZQwTPs7idt3k+qD9jFooDhnIpem0db6YZ50El6oCW67pXhwLu2WGBg3nURvlwa0
zwUdx9fXPD6rj8+SMzhOHI60nL4/DI8OrK7yXuJZQmpwvWtcXimTpb0y/b+N86G7VeStl6LA4NYW
DhQSFB3hom5PwWB8c0GffYHeX9AHAZkZZUOSA5q3O+U16rNl1mc71zzEuQte2vpmsG8/CR8mZhY0
tMZbRlNYoSbOCUPjsjs55FJNzKMuTNwd4I/bfA4zjpMcyUNf39XfOJK/zliLGsevL0ahV0hoGL98
VTZ1jZ5jUm+UG2sJe+m7/uCn7/3fbyHywF8H8yiBBJTlB1s8Bdvqqi9YQ6mzb5I3RZtUC+Xh64v7
ST38am5++M5E1tCRMcLFDXN3nT23R+2snb0p27O9tePguiGa/aVfor65ce+Mrffnzf23L8uNpCeZ
ifBFWa4egdwvT9FnTj16in/9hP9uCcp/aFgpRLyAUG1p8P1dl5P/UCzya3Hdgewm4V5+X5czKczJ
LMC4MBRYU7949ejnyiLi+LGcxjz7B7AovH+/f8JUkSof8FkJGKH+4dOiml6gsUmnYa4VxaJHTGbk
5kSnURGc8j5Z1hAkldDajjod2TmEmQyXjG5LkwX7YeBbK1Zni5i8mIAfCj70C6RgXgjo9bc6VmA7
0oVp3xcvnAAPlSxDZkGg4uBQCOaiGS5zndo54XShLy8Ek5qHtB81x1Ea7sYyUattag0VgXHjGXdm
NBNFccRwzkp2xLlTLrty6jpUrW5U+h3OYMxEvbZjDBv/Rd55LDeOpVv3iVABewBMSYCekigvTRBy
CY8D757sn/8vdheybnVnZVdlR09vR/SgI1IliiSA85m9126m25Fiexo/AqSYoJm0K2AlXgR9gk8B
MzuhufG2H+7cLjjMxfyMz3sbBvp5IiMycx7j+bXM7p35vFSagwbPpp82nVXuAwAgGd2gg3+27w2P
2OsOh3CYqpdJ+WYUDAdBVXoITDcy2k09UqXmGBThXpRkHaGEuZ4xu1enQeG4QDJSQDme0yvN2M+1
4pfkdYOsmwkdSiLgXKgzw8VHWdIJqUwYkmHVf5ASbtIl0IMYw9aujftaq9k0JJtEQy5VmtsCAmKp
zldJBQbETdfG9FQjl1LKizYGO0fSt+TXw2z57dCiooOv0bzUmfsSpTNNIsFRjQojdcHDKjWNHQLg
NtPWJo/HVJUbRYevyG6jt4xjqJNyrNK9COYkrkEiBV1nT1/oGOndrPcch40/Dq+KINWigjYY5t2N
098t450gJpNQv3XS8DyK6VCp9cmpn3OHRbBURsZQrXXuMHPhDY+fZMOYQ4tqsbair6rdZ5axj5rk
RYjwHNuMI7Rb5qVvePKz4UxKty+b+CZvSVbFuKRm2slOUWUjuJtRIMeFs2+FfaPG40cPDidWA8dT
TOnHBFIyFqy2fQaGRsmxj0cPRNxixCYACTGfkzrbzj0kegkEKgjXaeDeF0yoVQsgbEIB+f3B8n/+
IbqoIhbA3S8eov///33Kvv7lboNf8I9nKF5iC9yeiY5lcSn/Y7eh/2bycAWrxz9CuhP8Nz/sNmhs
bHLAMejxTKfW+aesAmuJbdL4WBY7jv/wGeouz8ifjlqEGyYxrHiVQPX/VMd03QRYTQHLq4z1TjO8
FmseyjaUqYY3NisVhzyZrCbSYAEFxN62+pUu7sP0DGLEJdgWTcVwaKk/kkM17QkACjb6a46MPd2M
11noz5Wn2swk1vVNzdglrz2gQAhr89PYJADmz9QrJ3gI3Q5c5FVxLS/jjrFmeFyGA+RN4etnGTp6
YbJG6RFOXgbdacwferHPvC8iMFkJtwyHB+MGL53zOH1m3cq9Uq0nfYnWOUP+7EL4TTvYcawzIHsO
8tZVV0l9MI7VNkdBOn3MDKGBbcJ5o8bh9taImVnBInIeieZ0u5uwJW3tMs7sES6WfNZneFZlfJHT
WS+vhDzSUPO/dJdemnP3QvrATl7AAZL6A6eDcUi74vaqHkz5loOKmhmwR8FLPq6mK/WB5N2aTLF2
H6lPOWqReF147Y1IPds+z8Omvc4LZvir5jzvajTD4ZV9pKtcAy74Ci+9ugp42lGDfjbWukVYu5AD
t2TakSnTtYQMHwt6C/W4EurRsO/z8gFNrSIPpJD2cp8lm9EgogBpMVsAD1yUtuuvq7T2jBT47aYw
/JHB3jsS55hMJwmA2gMIaseXjsFaWTxa7WOU3BFWxRj3Tq4NwXkJTNn8AKnaMdLPgac4XmQR7NJu
AB6jPe6wOTwHNgqW7aQyetmEN/aeaXYHnbTZsuUHnzzuxfxlRttObF0SoIaD1U8HzbzHbQ6rZVM/
w5gYH8f8Q7seoAfPHZ4usqydj7L6ctN9YPlTbtxE5ottM9RUr+fskAjrWgXI9V2oQWRDIcm29lNW
EkbFyoiM4DT7NopdF+9dLmFNXrSTxptE034a1PtOM9/wQ0GkROpD5FiXbEz1E28Ah/rs+u18r0H8
GQONA1fbmqc+/JAARf5rHqlow371SL1j7vT1Luvwb+pSHsrff8Pvz1QXfoSmIn4TrvgOJP3HM9X9
TdfJTWEIhU/cpc7kX/54poolEYanMDExLIepTn98pi52NkdFiIlhc3lG/wd1qfFdsPnjMxXAOb+N
F9d57pvECfy5XWrGKaxm10Whha5rP+qF7g3E1XUG15NiDp9hSsyzIfkBs8stv8sQbQX5O6BzyMDy
LESE/lk/JDK+h5PBo2bexbkC7S1XLlMDlzjSxEcOk/CgBKLYBlMAMkoQU6yh456ewVF+SwzYVEZ1
pzCsSeHprox++CRm5xqNCjFlDJcl+xFSrb+lzvQWgSZytYEY8JG02LH+Csv8mWBBv9XnDJuf9W1E
cfPg1NalHKaLOmHDE1p7PaeSXYvakIWoNl+BucCGFGzFjUCb0U35gYPnyYHrE2V9B4FPBnCKZvte
jgqPA/g4FmBTWNamr7pUL8bUzZ7ldrsmR0JmVfwwkVlrgtGeXJP7eTR90eaY0ZRuU00qWVaIZhQ2
i3XsDMeeXrTsUEe1cq49hzDEjSLC645tY2sNR4c9QVG4ziYb+ZmQNW+Tz9RXkeXZAnNW1FFKzn5g
OE8owzfIv5111E+w0jhkcjV4bABes0bqylvFSJ/k1MGpcaYHxUGXFZE1aZQEPAoML6h/LCjNtOSK
sitHiUKvm9aDPXMSxNONnot2K/TpPMv0MxqNQzkto2jOx6q+QXd9rFsyk407EHa3bIDF2llCXhTS
RAIxGzyzM5wjNSsO/SgyNjfrLrL9OotOrUjVA9qAFxcxXDBPeC/aLzMs3+OcRaelc3zMk3qYSdXj
BHXgduPfmb8zAGKS2KlD9gNBfwUBguuwZ/mVkuk+E9nMDqIQycocSEbOE+nXlQnXPCQn3DJnX0Ph
tBlG90ur2WQBLWeUj2O4Imd9uXJLmV737cIXmooHkcbDPg6bJ9eBjITsGjyYSVp5gPsKh92Exitv
DD8XWLQMkjEsidejkpxxTc+imh6sNhNtn6clizqQa5EanKs4geaT5NaaMYVXFeN9ZSMkKwZlJTP3
WcTzMR5IpTO0/gkLlX4c86ny5JzcxVMMurM52Ajcbe1zKJX7QUE0kMZ48IYCWFtftBDQqhxW0tiY
i2aO9kRa3MKx/qxU4pRXZYf/TQL7ZR6a96AH61EjRk7Y7u1cNBJCoLzYtTtyUlSVXzYkoSUxJMku
yB5gNEFX1DUGROTQnpUkyT9cSzDYrhTVM0zlUy0JQx9z7XXKhXFOyS7QlMRA5jGSz1AEfNTmqiu7
QzHHcstNQoO6gN9miWhJk9a4TUHRG/zfEa5VOD+Z+N0DLYDsmZi45kR+SXMw8aOcXrFRqVygypEw
pZc5sU+KWz/mynDCAUlmqwh2pZOdFNMswfoSyWvmZyVEAGpa9rRqB2QbdTTf1CrMxQSBoR9LE2Y7
uLz+FdLroXAqAAIUPWSc7hRToAPN52bLhHsTzOl72jonYlv7g2FJbR3FHZjlRtkq0YjYYRweAns8
5wVuwqrrnuvQVNdJNBxqNd/EVRpu+nyqL0E6kEoHqXzlVkXi527JfpJnDgF+4NHzgRjsNjHymxlm
zWNYAFN3tEfVwktaWNxCbXfdx7rXmd0uM5vD7EQbTSf0K9IQswqHsx2C5yayCQNoU3m0CvSzqv1J
Co69Kyls/LFkBVqzkFxnFAFTVF1qFC9FbrOqqgNKHFlzaVOAzVp/Mbvid0zKf0XH5XJG/n3HdZd+
T5L7dYGAcv0fTZcKR4quiQue/HIO4h8KBGEwLEJmRuOlWvoCCflngcAMCWYSDaBNdJxOK/TPpsvl
Bub3kdCCH/0/KQ/s76PZP5UHhmrittGXCkZzWdD9uTwo2mEamslCLWT0SAmu8ro/lkqxscPQw7bM
KjsESag7JwKPeSiyhw2thpCGI6JXWZZU5d2ps84KbMBS+9aV2rbLSSTm2h8Fioj8oXYPmUAsPoGq
md6G1ob1yYGNVCZEf56USJXJn/ZD/CXZN4efsuVLlFyRArBy52JN+cLdAjzXq1w2Lho3qBjXLiau
oT+bk6+w+CbxzCt1oiOKrz72hXWMiw8F1+6q6t/U/GlkE+9gF0oRourFXTd8RkhTIghtmaXdN8yh
SoysZbSH5e2FufCJv13PkfCswrkWRbSXIKQzDWkQ/UzyqCYFyFV204Vp+PFMxAvMlTqsb/D40qo1
91V7qiUBsdkmwTxjQ/0lEBVSy3Ob25uUYM5UP4/tN8U+GOm5F7GfivQoC2ddqgHP6mhd9o8dpmcr
JnryXcn8uuSUNaiIGBWWOlkjIvqGPBdxkZVCPO5XpB57Vgh9FUh1qWMsBDqu2Rlq5NBDUeBN6kPg
WMRr9B6mG5o7zZsSZoPqRzCETLlMjFJQCHEfoGHmoHwBUrovCNZZpxkZ13Xb8hOqQZ1IkIzZBr6F
oo4R1qpQq5UKdKFEBwDNH3+cyhb9XqQ6+plHjiVziXolJnhALywLrwtuBaBREyVYf8n5iglavjan
9ihEdxap8IzkghbPiBNPOuPRQG3CSUB8k3nQ62CtSxqcwkZhlAGbWRzX711p+07bb/V0RNAQ3A8u
ia7KZ0mFh5hnBcRzNyso6CxsGhyzXq++zNgVwrH2XXZNNUJlI/+K5lebGA+32dXuPcQeDi7PDB9l
7NfNu1DexsY46SiEw/lFZF8SsUuPIhwlDmWWzeHHP2nF2bDQIREcFPYNvuq9E6BiwA6gjN+U6agp
L/0Iqxorgdq/mN1hUrrdWPmKfDLa20Q3d7PJtFG/aObBLPS7JNok8bB2sbS2WAin3txEHQAcqX6b
Yv0Y2/EhdpldinjLNbod9ZY/g4whO8KAMNm+VZ9rY9hM7kOdzchNAsYNzkYSKSLqbCuWqyaOl8z1
Vac2pyZAj2wz1mRDpN51oI7VIPJNSp96Gg6ZbvAtZajXwxwjmnE9WndxE+7NHosK0nw9DpByjrsK
p+CsFb7Vr8vs7Ep72/T3VaeC7cHLt7h0xWUY2o3Z2ahOHq0cBxfaoOVZ0E9vQFkxxyDNC4I9GacY
CeGWeBRBfuocU3RVoviKgu909k0aHK3g7JIUk3tm+uyMnoXGNSNmPJZ4s3RrY6fUxHzubgnDemXc
Om6x1rMrdPLLlxdOCW7k/iyNfqePWBjJATHTg9Xqq6kEOg+bvX4gVIf6fAW/aWgOuUCwjfCNMS1M
YYgU5g2s9WZjDj1YhIN0b3GB6Mo+H89AIsZLkdFZeLgSVuYLCpRQyTfp4tS3HG/k+UIm4zhhKTA+
IqmdlKY6TlOO2oeLQ113JE3FBgiVTidJni4IF2SNXkQtmbwXV8SorcwcqmRPvM7YbYYMVwibAibE
Dc6Humo9aBWrwT4k5OQwIoCIEDi7zOifIRdEU8cwK2U6w6MzHOFTui3ZER2PC4NxVmTyqJwcVV/H
rvgoBnHWbSSSfUF9UW8q66Fnj5jXVM+gE3gVR6SQhQ0MgXF2h0fkki3NCgfhpqvFkxvipweHoZ2J
g1j3zuRpS4+jg+DXkotiIOTjQ+1kvzWNGWFluXLU6qUQ/JO1wDfereiQK8WCDF67s7lqcqz1eIXi
qV8TzMHf/xKn08lJr0m4YXLN0SPaM9jNj0wPznP3LRBsDgTQU43MhfjO7Cymc9ZK1EGDByg7hyXP
XT6IPrpCv8RFx4K7pJ0T6bAJ9fgmcLEPhyeY8H5A26cRSJ61I92ntk4q86IL1hZ6sSbBycmnZCVo
GNUsPSZzf1ZUY1+yyxnLY0gysR3t8uCQIdyqxGsHkCG/r+K3aZG9VvvMzZ57p/HJaDwJqT7IJPxo
Guu+VgV3TyKDB52JKZDh6iUIw60umk0QZQcLUzPyQtuYtlaReiWaTHUaN0hfPMmgL+VAyWsFpHn5
lZXlQa/aNROJI4IzBmeJyWnQXoM6WYUDKkrMQZg/EC7dSvrqpgInLOPXelJe6qK5ZqEdrdOZzAe5
YKQKXSB5SncAH/1eYcnAEF8JvyGFuUlwVCQozbPCvsZH76exsrEK81AaiZdOR5xhB9jf64DwBG3f
RZB0ik3fEaNB/nfd4CRndCjJpMxA7CoowqeZoAJb5cZdFG6DU/ucR541hK9AC1ap8R4R2DSILz3X
N4GlbEqtWU9g+RjL2XpGfoPyICcWHlMeHYxeR5JM+CtebsD0fIVc2vDO6c90nm+o7vcyf0xSdV2Q
8jZJopNMeWrdcxjte+aHhhLtW7d+G/oUWeynzcnTRyanCwfh1Ihti+4TJK4Y4o3S69vOkFcWaZcN
iSZOdq1Gt66UfjuyEZzIcXmwGyTBaX8Y3GPuvHKzEF2GGLhYFwWVDTORJfEiO+fhVU8GXD49pRPT
Z1UckJs6HFLtLrAhv9W3pZAA5zP2ebj43Wznkh6pu/FOpLe43ndm89VYxArABi+UJzDBGRPt1PB1
pgiBVWxEOr/U9rjJ9PA6DSjR6OTcEEYyf4pWhreqi1DcuXaqYM9vVKBeBpQaCsB6E2mwChmnHT2p
bmuOzoADcRmn18G4WTaIWMjBj2G6H/TN3GRYzhC6jWj+/lvmkRCzqLp/1XDE/d/vd37/r/+YRWJR
Rj6DQ8RgH44c64/9jvObsJklsvBmeKnjHeEV/9lqYGIlgEmDPiQgW9K5/NFqiN9wrWC3BoH0nzcb
5s/rHX6HYEmEq8bUNCaVP8nyCHtCCD6HFAcaLAMJnpMV1WbhL1riODqnUfmo0RibmN5A+kB1tzcS
LCmpiEzKHEoOFpRpr25ibJyROJnhMRk42iEW0K0QhYKSWz459R1QGZ5YK6JcyKNg7SvnTREGZ6XI
znHe+QWCUbs4pwmn5gNLcEyoL9bENDRpHn74nm5+b6N+1CHS2f1pn4WPXjNtKkDOUFSC1k+6mDHr
3agyxm7Nh3szfuGA/Teyyr96AYbOFpHjNnPmn4U3acui1ZzwpaRhzdiT1c6/E24yRPiLN2GTweCS
DArd2PpJbzMzkCpoIjsmRSuF5XhHiEqpkchjoYMvk70bgwS3DQyCpx6uRsfYgXp9jUuTsMSG5Nqg
Z9pMhpKtoegCAdID3xBMcix7OyrrMbTxmNq7lO7JQKkQm34WXGx5SAewhcHTZCsrClijPbXQOhhU
bAFgrqX+EILOiNPXwbzpAzRWNvuQVt2ZsvZoGckJYpETb5rkIaSBzGqVMAFxDtXuLVI+EjxPxdje
sdX8apTwMkx4pIbybBnTLZnW245qJ6BK1sqZbZTj96pDcJIG4IM8R4woVRyRCzRPEC2a1A80hGRc
q8y1VrKnEJs7R6MYJ7WhHEHC22Ik3UNdRN5Jw6IyDZ5ljf0D1mTC5Cpj2xR+UavfWOpbwrJ+HaXi
Vg3bN7203zIt3cyAW5yA43yYOBi0bYZb1HXBp8P5mhPxaADNj1hOKsxm1X5+xCjZx6B71JYZMah1
u0w3Ustvg/IJDidn87glktV3kUR0Hf2Km7rPxE0+EpfkB5WgZ+7vA/42IIu/vh94kvzL/cARyu55
MelzY/DvPwgo26kvc6un1A6bdxPT+3Q9OJtfv8RfXK26SkjuIuoh1/G7VO6HlwjqIjaNMe3WcefC
0dpjjloXNj54IPXDkm8W3P76Bf9Fj7bc5D++qZ+W1mpZD3a4vKnaex13qZ/uPtKTvVU9BcrP74fc
3wZQQxb4qzfIja5CHYC0iL3mz5+hGXel2i37nExU72VpYTnXUdLHTNlNnCWkh9Bgtdw0hftexCSj
2VvNmQ+Fnfu1omOfC086ZJTCfDD5b3DX51DkyEOyi/wmzT+6mvklSdMu68SS3AenYm6ggOvvH8OJ
sqVbyRqMW3oIgmqNkWQ91t/5Up7oqeBoUOupWFcpF5JjbBQHp59ZbkLzBIWfbx27hkUwQBcoO+bo
DqXeFwsybvhvlZI9hz3KmCBUe29IBfWhTi2a+mP4bRxundbct9GHktaHJlYwKSRouzeOkbEJACmU
DHtTJWwFa2GhW2xwys2IvTbHaI4POZ1vhXYbZNVKKx3C1kAjACPIlPEoxn4/5HJtmvTGEVaJITB2
mQKIh4DNqow3Royjzm2l8EJijQDWkdOiY8WZuI3AhLJWdiEyWG3C9Kb1py73VbN/TfpyPXXdZgIh
ZTNrZXaGfSQpro3w2DtfGb9c7Rwvxi9QoinSMI6P044JMLwioo54htjWriePiKhTS8O2cZl5QpIT
l76agG7gggfKY86GLc7Yzu+jxNPlNg/vsNGTk+vVwTu2pKm7bbVHyUjOouvTv+b5Lqeg1cavjN6g
at/Lfi/bcN/30U7DskTeLkX/RjXTjY5UyRE3kSqxSxFrwJSojhM6GyjG4zZk44IJxa/6UxiGhza+
Za9khmcn2xOQtasnUvjGTeSOuH6+0iWfpW+9Xuk9rUt2w/SFW/PgypeQp66lZKTgZasS8byqA6z7
dBvAPHJxgSjduKlDF7vOY1fO62Fi6FSpEfTDBPYXbVo17rokB92wdZKrpAYjMEkQR4jIFoWDQSZD
UtISm74tMAiO/cvICCvhPKaFQYzXZ36myJ1TxWtzhGpG2552D3JMtpH+ELjnzHztjbdseLYmLCsz
qBlWp61KbigbCOQG+b6iY9GcrZXvELzZ+Ym2IRkOhQVs7Kgjn9Ii0kdqJmT5aolsbqX01DgF2UR4
7LBso8ptVrcHmvTdrHOPZi7wC13ChnaRvLicdK1fGKcEhIjFUXYR4W1GVxCGBW9r9JRGXCuKweBu
ISWMXzoaELOKTiVJjKuAFsjOxLkHNIuhjqkDcSHM/cM+3itMPJrioQfYMCGEWcAgSfYMB0Ctww9R
sAYdO+WhbcJTFHPlGs29OReXutO+lFq8BRNfWJiSpNOAem21J0sDEHalcyrNWbg1Kn2vUhckMKL1
QN1a8eSpbXltjs9ToQNew+sXB/eBVPbI4yBH8PFbzZtWBuxSibyGllqXLgrtAg8V5iPXAW9N+OTY
HzW4hsEkX5MSlGXZvitqfG0owbqEgRDGr1b0abQWhZ12R9f7HCS5zgQoICiaC5aQZuLBm3Uwcygo
CAEvhn6RIy7HBD3QnGxBUMKmf1eM5FCOyiolszl1z00IpLqs8ZHWT27dbVyLRs55L8AXICGBkiDX
HcdL06ob1W2ulyTbyNhG1kL1zH3cpM9BB4WjjHc9dL0cOV4mVAKi0chlt7zsHtX9bSCYPJTVa2PP
B5EIP4WrRjiCG0uy3kkhsbZJiecsKeHRoYFEiI88BMOsOx/sxZImTMYmwocccQ4HFdmHjgw8bqAi
hm9M00gSKMoPnWyeJhZeJPRDKNxVrWubDMxkz8yPZRX7N31NrtkmIdsxTMz19/mZvtE+gsdOuZ1o
tQOU480IjXRto86x7I8pOc5l4w3ZjZqdOsa8M4+c8VqPj0a1c8wjO7J1GHKRGZPfjV5BZBt7N909
VOJKB8ZA3EnbJLuk2OMF78LrwfgGlgs0TtiV6xm+uRZdMTVYRVArKFC8vN92yo0zyL0etqtSqFcV
dDQGdyCqLLp5GIW5cywmTJQWb5qkYrvrtjozu0naq2TW/ZACFBE+8a1vpFYaCvmFMWg67mNDa18l
DYdxP0eY+YCXJyE26OF2Sbyst2Hf7maXpr27DglWRiq34t7g0SjXzGjWTgP0uE32dpP5w5g+EBFh
rEARvbZjsrN7wqyT9KjqJKU3KrQWdeCDW/U1T5CTWzD4wnMJWW2nRfHWMounpjMPgaw3tXndBh9l
D4Zxn5espltyM9eu/aJpt3VIpSn3OTM4g8drBJ0GWsuAEt1mll9Xd2qdIxWKvUZvLgFHvl1EdwS/
3ymEnVeWuo/St2yJFOdEzl15tgnsRts2kUuKE9irQP9MJmA7rx7Ug97yPhNlF5fHJKlvena7OsM6
csgxwYub0bS3iUts4xzKA5sVDIEhGV8hdYPjvg6i+1ALHKl1/ByJGvkoPB6usnl4XL7ZLr1X5W2l
Pw3VG7KGtcJUlRkayr/m2XTJLlVRRxk4tItHvUnvK6G9aNZyyZPdZi0xaczaM9PdFiHAtPgTPgJ3
zkvbQCmK0rsl+y8gnNOw9rOl+X1UXQ0cqSgntEK/uIon9Qr4YoCJEn/xiutoO9YH8G6n1HFIRweK
YpHIWIs9MBo0IMM6pURKEgb7CC5q5ZjO3etsVm/SsbwGz21qNbdRXVV7S6ueRm2440yVqdjpkGiR
4/oTm6rCrJ6lBkAAokiGoFZlUxD6y14YmYtR3QNw9btc7mcgwCrW0bB5Dm2JUzxm0dG8O/JeLo3t
zPloXhISeGn/SutmYqQ4DYRuHtLwOEKxrB8t/Tp33lPqlIEzhQQsU/GJLmMzV21H0WxTA9ezcVWA
E5ozj9GwbYMF7va1E1JIup5dxzCLlsjG7JI4h7gg1wiLcfAtVfwQgBBhVHLw+GHw38T8lV6gkubX
5Wu6PVPfZa6+7nX9GxKlA8C0vVNn1xUDpTKRdwGCQYcsUoZc+zRewqFQQKp4K8FPDfZWWoTRdxqA
Ir7nUGNyJTktEndVBsym40dEKNsYj27Ryq0yuXs24/umJmAt0rkpB1MLeVqm+2YY33BhE5CV14+j
mX5LTf1rsuDh5IzQkrF8KoMZfCwXksnA0hbljUN4SMy5WDOZYBvgzcGTGJ/HBook5R7WY9ylcwd3
Kb9WmFv2JagcveJsyofZQ53N+s86tiOK0XyS1y2m5b5eoorRXBM9vrTDhahWEgThurfBOejVVRjn
1DMoK8MrqgJPScWXVLLPTm3vOp1chzY4QbRcDdweWcHSSOVW2FARYQSX7CwJaNBL5UCPeZ0z5e71
6pil1rYchN9XzS6mGa9JrppsVmvu85Lfmi7R7jOPag4SWiS9P4HW9U1uDpZlVfJYZG9Dh/yzeKAi
9ts495qZ4n7WuASu6pxDKdgGfeBLm+zpUkcg1B3iTO4CJ95pTuEb4cRLhrf54kWeIduAgcw1nWMg
8a3KOKUFkXNdSRL2eBsyyY5rc2U6IdVVVoPYNHZxNG3aZjsWCDAYtgNn9VUeS1nTbjniuIMCkork
VTQHGwdLeDiPh2JA7jMA7tJuZ7QOvdUz8TS9CtnuPB+6pefO8mFBRjIBZpvsJu7FMrWL5LXl5KCY
NIAKwQzSgvYUzCHSVcoWaV0Nbf1exsoV1FMCne09ZJa9I7bzXN/NJThulga3VsJKtKYSVEhpghDv
DnQuox8I9htu1eyrVr1tuASiPt+Peffe9yVG4QxPc8xAf0jItXYUCjB9H4+RV0+6F2LVzOkWBOFJ
jPbTB5khe66S+lEx+GvbiTOwI4kwsWrEX6j4wgyV2qDBaQT6BG8tJ4mhX+LIfCuYSCvWuKvrs0Zw
npVom2nY5FjCE0GORwSKmAnz0R3MQ+FmpzQyuM7iOzcHEFE0fI6Ou1JEf2pGlGVz8pnNryDlBu3N
BG8xXXrZeI4yco3zTeVHMzkvSDG3JnpZ5NFuwD+9ikvVvKprHsuKlZ2ChuuXGq0m/ZWxP+LiTDT3
MvkUChCVJ5JNieBWx0uaagC29jlJN22GCdxVKR/HQduyKam3mQ1FGuXdVs0HgovUxygKN9lA5q2c
/QoxgVYg6jEeA9KtjF7zS6eoVrEoL+3SQqrarRm0KARBLq+iQr2wT7D2/axBrVr2FMMJ/B7TLJK/
NVnd8RVQhqTW0ajbPcunvVFAkSr1pzGvyA2vGDk6ARsZ3VTvJget4xiKnVqL2U+y+FRlDxr4GoI/
AJydm9T29DZgeKZ63+cR/w3CG3sxBPxiDp69hV9Z8/ejcO37L/hfq4P2m0X6jqFqlmaQk+AwR/lf
jJP6G5AmXXXBJ2k2LCX+5Y9ROARJDGYCqQ6kJ/u7Tf2PUbj1m2ZiO8NWjqecNLb/SJarLZPfH2U3
Blax7wEgSIMAxdnLYPeHMdVQu4lTR/bA9bCwXRgAZNHMeAIrD6OIveQ+GvrbKv6CNqpXzmmuEIbP
iXoywvIK9aGD8Lw21jKnNSAa9oeP9S/G1j+P6ZY/zlR1A6kS42BVZYvw4x9nWdkwhoM2rLX2rmcw
kEE8qUrl3wwDf55df38VnYWFqjOv4/v486tMcgzkIGcygYC717rwuvbfxPloPy8clpcQdD7m9ywJ
R/tpdI1BPJrbiua/JuO0bF0ms9ZVF1EyKh9OVXlNEt5IbXG1Pc+z/R2ProzbX3+Yf/U2BTItjIZ8
mtbPOR2uLc0kceA2GzYzz3CVd//mXS5D058vJWw7DusFw2Fb89PnGAyGOyYRsiCV04Zltwluo8CK
xkodcdKv38y/+rRdZGL2Ina34R78nIshI2jSist3Fg3b0b0vax7mwIUc9/eH2N/POTV9ucj+/LZ4
KYyb1pLKKNzv3+0Pd0iJrJOUW4NWTvYvObA+RuXyUDoPqH2WZNzZRzd0u2QROFl2w627cjO+aFTB
qbILrJqDMj2azUVZpmTOTqMwrHt9ncYntzoEccrU/T5UnJWsHlo22/DNuEi8AjaQOCSDRE8CE3DL
Cd9iiW/SrUpCb/ZUaS8Eik+2V4UfSpBTpHucgG4AbaDr2WC/GCxhRLlW4o2NSlkfzxYIpOwxgG6m
EVPeBI+JcmIeO7rJXtXOI5Hr7G6PufGUZ/yhS/yigTqu2LcEm0+4LHOqgqygea6DbZ2fwrG7C13Y
VfFbWz04LHhzNrQc805LWtrSuuf2VW98a1y/glMzqvRTlFxq8RTxizpjOkY9T5SYUFoSdK+b6aEa
aNdH55PhI0R4T1NuGUX4UZ/tIZ6tJMx/xYC5BHewDZ7Vqqdlx7fIWsGBVGig/gGN6UFLd2tjF7HL
djBjQX0R8jAEWwrylemCwgjvnPjEJwyb27wpIIbmLkZPZxhXtRFw7isYQGtYO99MpAi1cjL7T+nO
fM++GE8G47rK2AfDtEmreFePxd4dxjunzG3kgiwES/fmf8g7j+XIsXNbv8udQ7HhgcGdZCKR3pFM
JskJghbeezz9+dB9jtSn+qoVulNFqNURVc0qGmDv36z1LaFVu04mOQQlwkLRpMrpSd4dmpGJKFLi
OD7npbHVI7G3m84Nui8psA5mFSy98Rb48CPlxKKlzGk9gbaUaIdmlprZDOsczJzUanSToLViaj/g
TsF9qM8SzYhtUffXCd3diI0rd9J5cwR2XuCarMqNOVsemCPY9QBPr+aLTLEDOfgvSX7fdiiEdANG
iRiRCdU2+y6+kWNHwyss+otp3BGEB5E3p/8qVik/0KCk1lCU3pV83UCQWcKpM/mYZMSR5W/GsF+r
42OY4XJC5xza+bXAkJuVORa3no0O8ip2V+SeLKZM24uIcepYtsuC5r/3c0eykY8ZPs9z0yrz5KRE
dYC6rZARM0BLFSEKFuutbUl/7gNX1K9o3/ahwjicZRPtn6od42Sjsi6UkeeomG8tvEgIWl0f+U6p
sDDwx5WnDE8Sb0oUaAfmTofOs3YprwcCA9kpOk7soXnyffryTHMmhuBDliQOPlixAv7FgNd+HH1U
PKib2grOQZasYwn/Kc5ehUS5trN2kVle/GePtHN2wy3sKOWs842qTLeWpE9ivvZRwmhA4l0WSbjX
FERgPdKEgvGaaL5qy3Q9/3tgxDQPA/NuZUvHMIEUBQTN0uaprdfvzVT60st0EwtGRdmXRYFnGNGO
bL+F3f+khWvReF+MMIT6oCLT9G6tFbyKsVmqur4smLoFzeSM5Sn2iQWMAn05Jh8SarukwQvI97Kv
a9MpeK5iXzmS6bf0hPLckB3uzTK3yb8WFpKdKGy+fVNFiNusuyp7U8dgMdWYdELEZEyvCaGBCF2H
WMLz3Zi1WwNBUeqRmEGi0oTAr+GBSg1mXV5Nkk90HcwYLeDNt8yNQkJNH+a7DMJgKyrktS0lBsVv
gwrNL8AgN2mBZ13oGLZfvfEHxfA6azy3lwc37AzaWiZzpooVmBi1fDqKPHrD/eTakoKIB/POmKIc
bDqiTn84h5xJIr0buY3mjQzL7hHT78rvVpQsHPuT+kZfsshZ90Tfkp9uLSt9RURKIw2bGmdyFRxk
dTrphWOr63wg7kTG1qFijOBnlxdx6KiWR/+PmaHdkErhDS8grZtxPTBGUDr5M+rGu6mG51E19jWr
tHoAZ1ixxraju1cigUwk6GWdS0Oaoj2AAV7xdubFq9pTvFFufCsziArpWUW76lveXcuk80Tb1ETx
MwZc0qCIKijLGUv8ISTt2UrLo272Ae/3igHXuS7agwJxMCxWTWAy+1EfWjKsw6DcSl2+90X5MQ3j
Qxkohx4UD65WTsfkLcjLw0QzOgoN8Kd37SNjz3v2JiX5BfmDY2nJ+zj4+yqpCPpggyBPbGzA1jb7
ki8PWw7L9yA7DtlX1px8+OFodAF8GmPuRj1EoyC4iAJRt2/Zrp/V62jAlUrM5Ur4G/rQA/roTTYq
8wMRXMJo2o7hJQB5VSr9c0w4x8JrUK9JYueP3UEL2YyVr6PRMWPDXJnOh8GSvTgGqjHaaqXBVcQy
e2EQJyS4CbzUAowgoz3cFlS+tgRtxPLXyFquUJKXiolmu1xZ4lUBReabV+FtE+sWJ/ZCtonlKly1
O9jkeOlEbc9Pe5M894OJ74rI9Ry8NWbPgFXRTBpTdHmPinGp1dNTH5svcDW9WmEgvVQ0TuRkP5p7
P4RI3RSOXj8qOpk5caB95KaA2RZSyM5ZJh8F+erJyeYCJbhqDtVYGmJjtsajZBFrjr8gWXux4pTQ
vUzxMUTvcgMAofEJtZBHpwjDA+OfhUmeiHcQ1TJVnFoVywnsXKCeNISrELWQuCP4FKvW8FcW0Drb
S1+V7pL0jw2HzsRIL1V8V0aF11rdWtXT19Yq9k30rWIszfqjIrmEyqwrqdrmUnnTeU91evIUA0zK
tVVl0N1bk6UsKS1hsAAp8RJ5+XrKkDRa5PIgvgMC2gh0sz5BhqlQPusSNKC1UhSvW0lkkxZFtozE
fWL5HBFhPJismQBLqnhbKSQiJpyF77OAZX+CXKGCk4fKL+66FTq+nRQfhoxRfv4VGL4bDuWOrXA3
JOtxlA/AtmyCTzNJxzl3LxLSl3osYzlVD6NySYOtYZ2zxHhurPoedCYEWhtN/Cz4DwNr2U3xRLap
vh278IxHjgjWK/6kcq/66scYK1fsUd0yDWIm9WTJx3K/iwWc7GzA9xaulGFwQlB8jL0fWlJqQyId
F3ognzWvcjK93sB2YLlovZjd9OVTI0XWXhE/JhWXfgTj2US4qZ0C/NuspFEQW4ipc1RPJ1NrY2YL
I9gmHk6x1mYwFSLRzFczQVCYVKFQuyeNEBSfNzGQjmUH1U/dxVTlImbyCGP0njDFxnvn2LBFJQom
L8MiKJtriRmU3EXHWGm3ttleRE4VZ+v7fCKYK2DiAXPDE7gI8VmnoWtUjC9GFLaIXaT+J8IV51m9
I0T1qA1vgW47Rc3JZe31NnBGKV/L+O5y8Sy8V7k82bwJSpq4cnLyitcICGWKHbw2hp2fAipsQMlb
EUlL/gTFMNn5RfMWl9JKLx5JtsLMdYxILet5LgbpK9ZXvXY2hb6XeroBzVQ2BkWYQYyOSHWI9fq6
9+N93KZuITlW9iP6V+o58LFEibR8itmSzT9Bm+ne7Fs3L07F1NBtK1vfRwIxmHuT/avCSalGIzb+
dzO7qaDwFYXrSe9vUymTa7cv8q/RfsgV/lLxYNTczIjajX5YEaG8jk1kBKLtFxWse99mDB24pX2w
Ew45p5gAML0Wo4vvzRHtj42qtT774lBnNrTBs18FpOdsYR6+jYN6LtWY2guWIc4UIuSAa8hu2X53
MQv3Z53XwOfaS+X2WWq5nLpNwyK4XOcZ6bzbLEZuxfDwMRO4SC3pALOwHILTiAuizJ7ZPOjxszXv
fJ6kMXN16Mw+iXsLREdm8iowQeLJZ+NtsIurc3ak8FkouzQznBZWQq2PdV9zLVKMyx5AM3aH3lFi
AtcLVKCuz77bBjWQlq7SX4vIvAbqdIk9/0XOxasadicDFKgS9d8Yg/U6WQfG8NEV9orSfZ3Wyq3X
pkdLrjqW1YiUEfpgY+hO5uCf9BYB6QgpfxxXsoTA1IgOJkfbQhVjCeaRjKd1aFApZJm/wY+1Bmux
ZA7w1HvcbkwhvexBFteUIDJbnAuqeugshCWs+qheF168iiiCE1bFmQyPUyOzTZKpQpitEvDInVcW
T0m5sqcjw84Mes80GyZQ6Uck2nfg79p3WYfgKZwIOVsN3LcZ+rXFqlbp5vrYWtTWM93f2INm/g7T
1NFHFShMumyH69z8gbhBrhG6VrSbRLRo2ZTh2FtSq0yhhnngDoUDSAug/bhjjZ47RpOzLp6bnVOn
yQudxYmk13P81TzXVBZe8pO2z/NuT2NlWcS0Y9quVvYJ1+pgfOLGWEPWXtgDY3Z/utqp68UN5lXC
SiQOyriNMIvGxlXqWqIE44RLt0e3Yv5MhncJjPQUmaQC5d8j516vIGbOHJ9gQpNrXgw9rzmVuPJo
adJ7VD7r9C4xE+8gXlWqgqyEJ059aPqbDzOoYP+rK4u04JimY5gTx1FNqihpLPHZgUP14vKRR8ov
WE5cPZuvXS0oONzOM74rGXy29jAl+6p/qqRL3OGjlE6zmi6xi0uAkzJRYHVvCxZjLK8zEiNG4zQo
2zaB8RGma89iWxWOxE3Mcd1rJVsZLFz8hjyMYl+oJYoX6z775FGzIGDXeulkiMr7/xmwQHVnbDVP
G2cX4R9Hb1k3RlNc88lLYlFpNZnY/MCY4bervx7kaLOv74/jFTguglGmqmhzXi/Tzv/9F/l12pq1
bePhkEkyNOybH7BBKFXOlMaLD55E1yRxudpavE4DZYF/7TyKBuOQujSleCU6cxUHLT8Yw14H3OkZ
3JOQ1LxUf5Tls2IcRv+lYgURQo3CqpcPwUH3/Ccph1fCOYGikbkAo3yeDQtrLmuBVGjbtmsPAzhn
zocqGraaggLpr79yRlV//tJlGbOlzFBYR5L8i2Avp4gjFHUeFtmbcJIWGsKMUVFnM60zBO2KAvIo
UKUwo6U4UjaycuvUtwwnT6VfAIHY6WzHQqfQJMtsHJaVwqnrn2gBYvtkTXdC3mgX/YRsv/LAZnbp
I6boFHhg7ymWhqobFzkzKqvJdyShbipxCzT+JKhcxGSyS0K2hl0bM4mpHCIPPUJ7QiRGoxLYDF7q
lWRhgCShy5Np+WUAVU+l9pi0+4KYs6o7WuTDm4kTpvKSczzNPyOPPTnKgw6jByD+dQuGeSJNtcic
dEjoJB8jz16LgIiNFBsYhsTaPMEf5uJ9GuPnUL9Ixsawabe6V0tjq5rVr5RJD0Uzix419ZaMP3V5
KVl6qhnQHv9YoAvJLlLwbBuXwiS/lpxGUt8GRN2QbwwEe2F7K9kpyuN8IOxITmW613xNElqrgzG9
ZZhOAbwbqEFS5t1jzUuInZ9zuJoDG1O44GTcW6zr52NkHA49wjZlNBn88cV3uEN41e2yQ10EnRf2
tF9oW4v1TYh9wRPjKrfaY1XMczwtme0yW2JF5JhUgCi4ZVKx0SV9OQzlWdNT/BYAwT2xGfTulNoZ
I6d2/PD18Ine4UHKqi0eVTa71d7G5IKlGhmUabC1QrhYloSwZu1BKMq/CIr7dRLL+wtJd6aEzCsO
w/plRh/1CXutJuUhNj6wHnZkItXFRlUe//pt+X/9NTgCdNYA+AB+8wb88TzylcqobRUfomlhegwZ
39GV55HLvPlfnHz6rwC9+SuazyPQc6R5/yllrW70qLUrixPJLHDi6C14VY7dMPvyQI1ZExJlc5Hq
hrrzM3nFW+MlJBMhLo06TPso6YrkaZpebXJTzOoY81JTUEmgMM4+ejZzQlJ9NL21aED0Kt2DNfhM
YcJzmT7W0/gkxECYZ25t0vK7HxiAwIgrGdn8ZuLxiDvIPmd5lRLwSJaddM2n5tGuOuIVareaKoIJ
jK2aPvz23f9P2OVhEPzDk/anNLjHPKkgl/1zws5vH//9Xjf/9//IcyILAB3MK5hdWDtwoP/3Kk/B
Ws9K7n8t8OBaC94vmDyIStjG/GOBB6LMNPGfUPNpBvumf4Orw4f9couwW+JhnTXm7Arx1vxygWpa
nDC0aphC7MoKHS5vxbYb5mHAgo6sT3bKDulexB5dWwXBKplxIhrbJ8H0VQyMlXBflbisy+yEK2BZ
66Nrkqo1hsOqXyVPat7jjM/1566gn2XkThxis9WHe9iqboYSsCMtNgMeT2kTWdteHNuVBC+3SwAL
qm9yuhVk7WpsaZyudU3TDdRtnuPi49dxKZ7n/4GZV5nPbiMEYJojiWU6cLY6BtGWWvHWJeYRLTdL
kRaac3NJ7gmoxoaVzzBpIO9/xEW8FjgOLq2J3MEJj82dygr0idjCCjZXxpZNG1+2f9SPnqtfJ5Ij
iSxYTjt5nZ1CZdEs7FXtvNZblLPUA4dBRxW9iO7UsR4QjcV0EmdzhV7JaR31qFwkbppFgzEEvdQi
+6g23mF4IPaBiBqSlLJl70YcUu1CupmUqSv2L9IqX3dUbNFiWuTH2OeWxUC4Sm/Et6OqI94seOT3
LWqZW3wLzvUCfW/0iMutXxpOXC6MV0hDjO4W8RE1Nt8o+aFWwX4cEXyjjK/uDRsEjRoCHy3of/2o
duBY9i23gUYxRKs+SCvGzhh3ZxEBGVPDC98zaalKLziwae2ZeyjES9nntGLWCr2+XmQYqZcidpl/
D+k3kYBuo7uauqRG0j5h5hPhEBGIgxhBpRhdTg/TNUZ5zShgBfm6UncSylN+pBcZJgJSvK9oiC95
iqJB2iXxMc3bYzjH7QTKe5ZygaaKvohiVLdkcS3a7omJa4NErMfMH3vpV45UUZac9GZF66x2MB2a
PZAlbTMkR6oSrnvzmtrfZqA+RydK+qixdnYqYVUe3v2UTIU331wlGO2lvnFa2ZXnTsh8kpCGfunk
7MjSeAvlPbE1TjXf5MzgQ0ZGNcM1VKwYGcCe8Z0bKPijU1065YWfMbZ4JD3BSbM+GfjHzcawPr3p
MSDYaEBLfGlHinVGCN5Z190u2XSkdotW2viEs/UhwfC1WxdvtR3eM2N6N4dyExBsNlSPyUaQdzRT
IVIed9W4qdaa7PmQn67905CTNO57Rn8VE33GsmTvsS6ZxYk3AyDD4GFfyzb09CEU0RQ1XX9VoE/Y
ezt4lnjfehM307A2vYes346Ft8liUKNzHA49FrEE9Ke0jTyxzFWiFYtxxDGkiqM6jKyzqS7IHZq+
lfFTpXTuvhnXiL3f7BHG2WwliBAmfKxHT+AhLrnl2Z4guC49l0w7si1gJkoTMKKN+hBcobzeEJUD
AEIIAzKxvItTTYk13+47Tz0aI9SI5fA5nvQX9Uwu/SkxD967ccRnFd87t/3RX/yP2Q18LyFCHSk2
o43Bu7fL1RVzPRBKBbLYU5edhe3U1Z6VakBUt0kxyPABswW2hvxz1F+oUyXzebDWxk1DCWRQPZVL
zk3WRbH5mtbjlspgRWpQAVSQrKlsI9Ya0cLL4VVQAyK8WvHJFUfxYL7yLbCKJSCnJHKyl+BYrbXP
8sP/kfqdMBfjVjsNn/01nhzDhsSgLNE4qE/5NcZhsij1nVYss34ndft6RyznU/yDJVpy201/TQ70
s1d2rm6Ldu55Ote7+IQ1/sEG/RjcWCQRYcLmyIMwsmPco34ZpCFDFVoYb3bshhxi8ca76f5D0S65
DnjjimZlgVfw9wwhCAZkv8w9ko7n0rvgtGOljk44IyBGrP1qLwO1hM6qEhrkqwtElUxkRrIBJdRG
rDlYJpySVbQG/JgCi6jqc4j5hJjx7qiQC8mxxRPSrsaPQXpQLMgHL222KbpFfSKAskbWu/M39Dce
oqlrEeCqXwCRWOpOORyGc8SN9tQ/T0+D0zlms/SOsmvu82vwWBNOHG1xrQuM80t0jyzsToycbx8T
iTWLYouCsIOHxXuA8nghn5Ntts0u3aNYRVsJu+aN3+Gvst3pQNdiIXQ1FnRKNN9ZtxS39C3clO/I
t703ErsQjV3tfXc23WTLd2hycRrySYsKYj34r/jDwpuvcZItQDdsryxaNtox/eFqFj8RIY/akjUH
21qTn+Bedwny8qnpl/Wec6Jh2rO0dwqfzw/glJFZJhwl4kkQOLAiZoHpBmT9lOzsWLouYodcdNe8
mde2cmjeaJakapG9z+P0H//VuDM9VTbTKpmW5k7b8HJqGB93MEnd7N088iOCnnMINl3h2hcFBMCZ
PLUrtzrHrvHJaM0j7hNP38pztUdaG34hRga5gDTDsuB3scV/QpVp2v+iyqTI/Oc15m8f/d81pvw3
87eKEYwCspZ5XPL30D9VJk1EyDhsZ1Q4HdIf1GLoUhSTihOHLxCkPxab/IJGhDER1v82XJxY4T8X
m5YBpUnl/1G5Wb+MhQzR1aVV4L3w0+mztXMwjY0T8LBb+rgvEn2byeWC2LI7OXsg5/J1qBAeQTXn
hwg6MHHZmGkMLsKIdliDKAEciT3PpR3KQ1S/zXsmtKkbXLW5UjE6KNxWCi5WZLkEAJ4UlSlnCExG
kitSWSun5QK2a7FO/EtS6q8oVTwcRXH/btrjtSjPauAtNZXqV2/2BJ25Pgr7WlgXlUHlFDxQOS/H
OecB/iHb9AwUbkInVYSz1aVaxtAdNEjostjm0Fpj0r+0fkCPETo2qA2rQUvAZEYEzxOVr5xvtG7c
kBnqwo5klP1aGF/1eK7jq1dIb8T9IFYJHSP/majtTKN8zqJ+1bX1GkqPQOerlZB3Sm41YlHNOR+V
IM6LZeKzkCqgFqoQ6GXMZSAp750NNkOFe1336zF8G/15EUIGq9c+9USy1kSzxvG3iJHKE9jaC/US
zAmuevMiMRIXc7KrIOK1bp5josMWZfWN6o8CognWrMue1YDQCxKUOGXAv5f4h7SsX3tkHoXEyXZU
LgPxsmFHAaoP+wACV+gx2M8Ab0Igr+WFmh2ROw5ru3jlcQ1Wkgn0Rms4reLobJflWiQVt4y0rNFn
5CwZPar5DlzRwhevjToecj8/FhLo4RDrnSovTVS8/ZBceuwwdZGvAQEx+lKx+FkryZAe6pbhTu69
Wbp/TCkrRkQA9kXGHFVXw7HoP+uoOHhoTBSb5SCoH53c1qk2jhNSho4vMI8t9v/NtieeNS25FJl+
GSXnoB/QkADfGRGnD9Nd5X4x+TzTol8BQjkq6UkpWuTAD3XRvAcm42pg5n7UnlLo9KUxUtaYbym+
1kJZGwObdFjGo9cegwF7iy7mHOhVhngmyp/LzrCPBoP6hdVzCMuzohiF/ADNKY2oO0KrfG5zVrNM
Z9m5Kq4hjz+eCe6zTa0HwXxTQowhQUaa6EtEY+5aE1kTrCt5KrZBp57UGIMn8kN8Rmw8NRbZmrFV
hHfRwjm1mRS6REYTFO4nSvwmChyTB05tpG4Bsooi4N0MvE+LeiJqe7fP2GQYX2UBw2XMp6/M6jFe
lXPhlqw5Qt574M06d1ptvRFrV9Az5fLgqMZTAnMQxQrsoYABmba10/yrJoG4paq0im7ZK+N3I7ef
hpp+wZhH5Wdz9yv2Nsnta2WgR4uoGBX5BY/8IjF1Av1upniN6ABt671SziM/zYTxpkfVquHa4Jv1
6AvlXeMvIQbUFU36GCgSOiBS4kZR2psq2sijB+awnjMNraXdpYc8RQzDajtmgEZkNyZlC4Z339P7
acPGwqQ+9TeTJ2RVYOG0TR1BdTRRd2unOI/2HgbDyG/mFDrUNbpbBiZ7dr1+6O106ZOfF0GoappS
IT1RW0aefxrlr5HNQwCGFRbdypvUfZQSSWpVJ6mvXmovfMKGT1EHg4VDd8erm1t4aTqLujS6BIW0
bjPpMNJckv28qeORdp9LXQxbU0/f/bi4YIc6RMZXgKBm8G5yJB5SXT9XTfeKyPGpLgeCDeFsjeY6
QZajI8+pIgRJkX2Mke2kg9ukRsMmoMHnWgKbRWIWNcZT6rOVi1H/NEC9Fu3kXZSG8poyQSrjmynh
nKSfRTqEsMLpZi1Rg1MVydkCL9R5SD6qWXOUTa1j5xr/QEqtEm6L2GnQKaU+4L49bJeHwvu2+h+J
lnNCjABGdhWmb3yUTBdooIFqmbaZsyhqPs9LGOe6fEwYggPqXCSsgX1swDuN/mLkUmr4/iW6DprI
fNCrbKODaJvotgee/Rhtp402awLMk8hQjAqVi8q1USD31VnRvtEKLLqrmDA9cwX6NPFRa2I22pAw
RgB2sm7Qgxl4Bif0YVr/WHd+sS8x6wDayxecSmupxAXm3xFkLYtukwRP+aw381Vxr+WPodDelQY2
A4K0BGFaiEDN43a0EawFgYFA7alAwyaN89WruibaNjOJHgRaN4UzVdhrxP1WgRcwoL0eVx3quKl+
VZESRkXxu077P6JwMylx/kLq33x3Wf0Xldv84X+fDlKvWQYJMIKBHLO/v5duyt9kYWpI9Rn4gcSx
+J1/lG6aApTbtAwVub+uUu/9Y06oqOhcWMDxZ/5mD/g35oREwPy5dFPgfxMKrRoCTNkvc0LTLOWs
0NntRjiRlbI8Gzlvq+a2NVskudz0qvciSf6HlkPV5wX1u5NV/6TmXgRPSrAdWceg018kjK3ZYWgs
6RQOfiN+mpJXi1M+N3mhgwoqffsIc8OBgLwmBAZTd3n01fpqRXNMCrrEGrMV36o1XzKiEtZLOQg/
HKSvSb9O4hRjWd6T5jmU+5TrLIp02HzsmojTjRijoTAW4m0gtVIdxZ78zbQTpwbjqcImPp7GowWh
Vo2wM3rcn8j+PKyMlaALNU+FCWp2frFjco/thRZcbd71SCiPZtFdSsn+NORd1yytEedbSgxNesiG
r4JlJALqZK1D8mYI/GRCTQg4BTTafrPONxmyIYStjz5Cqjjyn+wh3lXpjLH2uC2QXFlSvFeicZ1B
8vb9o4apcozYn+GbxDrvJpo4+bK3U0LjR64o/EyPeYZv6zcoW09dPLyQM0pLX6Ok99LPjlopV+OD
xBXiy+Ic2ffRaph06JW9lD3z5tP9dTXtq+W96hLN/YcS4Sfesx4g+ec8R1RCN1Zi+W4xNBj855jG
fEgwxunIjIm4Cbd5kW+LLjLdCQCGZiXIfa0n38hOvV3fJyubPcTolCwZoRtg345xqumKapMwsusQ
wPKfQAd9LDvzqPbtPhOo6SQGo+lNy17SxFx3NLxqFG7YXmSRsTSprxUuVa/HtxVtslwctGwrhr3V
SFtG9B8j1uVURwuCO9+rYEVa2aH25aOUMuQlLaMCFlHQ2usdG7qfsjqiJr9p5kdePUY84DpFQ6Xi
42fz16ja2UPsU0zWPaJDGX2Y3/46iSh99LOiZ0fZvhg2MyXB1Vl997iWG1iBjPRQTzJJw6wWG/dR
kiGFIjBpsoMmsp8ujw4J9V9D/vdCL/uTbQwb8m4ZP1nrcVIuOAOpl38KWKiDLsB4MmshrDkPD3ME
Q+6TfF28yarGunU8F/a15m0zBOvd9qclWUGHrhLlbkn9Z4YaVjaCj68itVZCYUk5IuTqJ9PRy72c
MImRg11fRmAiU+7VClwpXI9tX/8Mol1rDA5ao9hGeFkx2a+F5B1g4Dpa/2nznMkz8xO7r/EzeiFT
VnslY1DtsJMapuGkCZpFfgMX3oOoxq2d6W6D/hJx/3KwKYOY7XfUcRLa5FU7oSjB/3fPJ2SwhwBJ
VqOTxtzxpbPYVnNnTB8rtu1SyW3L53fqS7cMY8cmMqkqF3HiFOgru57BUqLyKOLUEwgiMFzYYbiL
CSYZ8Ur21m1IZUYTfJrKdGqAxiqShT9guiOtYkc4oTuyangX87CcQCBA2eV4Dwt8+E1Bgn25Jd1a
CvGnch7CCC6lq0JWleVOb5L1iCdZQligx6Ct0G8D0TYyPlkzuZmD8VwA+XFsHtoQH6XdI2rlcHpG
r7Lv7GM6OpNkHu0O04dUrPomc5smcWKxTXoalcpJeRs9NCBJo64nBN6lznqhZIAEueHqh8EzSkYD
Mgni4S54aaQ7CaYnefQvdGV3vQ7P1KWIQrERd7gP8cVsC8DpQXo3g60N1BJ0XwECjyllarJ2D4ro
Xtf9ksP4MZRCvqBQIXoJVko4umjpfv5T9oZwzFjZ/VVhULXf1T8tDH7/8N8LA4uJjkJenKWaCGpY
11Ey/D7Tsea8OF0m6YhfNAx7HiL9T2Fg/A3qNr+HMEQhh0jng/6nMDD+pgLOs0xbN02y6cx/KzBO
1381p8GNUgwkOJQuOjtE9ZfCAL1+PIGUhFVZYMHPJQcny0ouBteYsxxowiWcRmqELZo5utjJwUEi
p31Y6/AUY4wGGoNaozi0vb/q6NSReQJq2wdDiRFWYscxI3fqb01lCzXhKh+Cjaze5fjT1KRN3cmu
3mk/tc0LMqjQs9NXICxLXXm205fSf8qsaV2pzx1Xrp3VyzJChzipq4qbdPS/JpN9C0JG+jnW7kPr
IJFM4M3IGJDJA3f9hk6gW3s23mofxbmsuWORuAU6Ce7lZ4nJyySrBzlA2qQUXPPpBEwAMg7LKE7P
V6PLj0hlriRXXFBAhtq6NF5KeY/7vQEfVEqngagJyVvnSvxuWcUzxdS6TbCIRQjZlQ75ML2EOaxl
mvOYuAffIjqdXKHODAiVila/cS3xw/i2scZ7xp7Hv+dtv5yEvNEaQN0X+huRy441biPUK1MU80Jj
5DY7p+v5cwgeKtEC47oZ0sad/O9cQ8baAB9oSgww6EjHbqP3LDJLINTBqcl+qpE1Wt+zetiP6dUb
jyp/IKURMClXYe3Rs1nwNbYU6L8zsubYdEXGtghzVzMgaA3bUjtW3q1npCdN/lnvpGUkoVBQjlbq
uT431ph81v7LGGEwH8e3iUAlixVHuTMkusruQTP7QzkrryttFUbtB4ymRDMeUcIDP9GdsHqIhQqA
Chszp9V4HYXlEInd6kS3Y35BAFhMujPSBXkAMaagXXQFxAyje5fYfwxFhTfHTZpu5Q1PbGE8Vbgl
1JQ+x7GPrarQ9/1w85CiY8paJe26GJMN7bYP7qEj8ojNS8EEnGAtrUo+BZQIODbKdw+CNEnYjIEu
lr0wW8g5UzhJDb9sv21WeSr9BIiVsTeM8aoNSLAJsiU+yHAhpHqdKsnWgPWSKhtvCl15Fmx00ybS
+feM8LMY72eOl+YQshtGjGBCmGbk3k+vH4LiUfIvKL0gJz8F2YW0scm4e8SUs7BMGwpHkHllyqTT
pTHujXXcvOa+KyERxFMPTuug1vjsIPHFCj9TcDMgaeMarpRMkpTbd2e9JB7kkpjdpszONVF5FhWh
jniLcJUHZtKPUdHdg6CADvYCoORkZ962929y9VlY/cpG8x9Jgj030IeDpRqrgYHt5DfYP8algv0N
u5ZbDHgnOvmD9L07zo2fXpa2YuTUGV8kRl2DcOTMR9JnbisNj9jAFobnvIeRw2noRFp3VsSLbjwM
HchcchD1emSSYblKYGwldq5ofDsQD353gO7MwmxiM+kH6yx1UySoHuT2uv4YEuNU5eAGeUfjnsTv
/rOgKLHiZoUFzFESZm84/pq0Io4XPYCM4MpftVTXqtfhs+eNa+bcFZ7gpPNgk1HnQeO5WG1PtKBy
ljrzMf0v8s5jSXLtuqI/JDAuPDDNTKSvzPJugijX8MCFN1+muX5MC48U2VXdqg5OpYGC4nvsTgdc
HLP32u26hnLVXtkMmOLuHtWXyzId1GPV3jfWhRTGNmpSiBndLmLSEc66w8TdA/lldzo5mxhSsjpN
B3Wsb2JCfBaa0z8Rj8DM5C0gBgkXM/SwbQaLLGlvLf8wQcAR+iktL0q5NpSbMjx38e3kMBnZuMVr
EKOTEodKKOesIcxrptVwwHUyupXkF+SGAeMOX1k63MTTtCmqaWlRnhPXRLR3SsV0JWy5IFCGTMoH
TmD4hdsIpkqtl7umuJR55BUdEC3NRplYuGgpVCZQ1YBpRktDzElMxFCs+5Qlr2Zwjsv2zIHKGRTv
pr54J7cHLrDBx00+8obiGv+hb2ondnak3p+Tdl9rEacSpsVyWvThdaClxzqOXiK92eoYYlGExbW9
pPLrzP4MbXLt1/aFEgb7sicmr9Mvco5bXZHXgfoioJjoOQvO5LmxSk9lgK5lXqzBBU4khKDIIz6g
Gey7tKLFHSP4T8x3i6xBSGnt+4Idc+uvOi6Avg6R/LZe0gqvD/XHUWpEtiVQB/t+WerpUzzf1uqY
slBVnhECrm0thC1G4Yg4RN01JRtKIzrRqK7KricRk8uf6Cjd/Wh9ysQC27uW8PAMFjl+O6W7bAHR
Db72gy9po1gVj0sHXB2xzquAo0gw7MxSsbLzykt1bowRM4Ika893X5OUWZjVoKElC+rJAH1eVgPm
KJ9baxoaOKpPdv5aaNscXIjNrK5vH3SUOqGxNksfTaSztAIo9Ki0I8bCA6ban6onfHhjUOQ/E2oJ
ffoyn5jLEMYTiEz4D8yrX1ZLvg8swa2Ih+s0MrncwBsK4zof2m0YIG0dbww0NYHRnwbrnFftoS7v
Qq3eueSfRik/YOquB8NkT2ptWifhnre3Ua9uo4EbrnJ4EJmroPQBirRri+ZxYdIsaLIi4E7chHTF
pC7F5HQBhcrVW4GMIm/lQ1tWIAEqEOJ4ZVu2Js1E2BKdmpQ22CB4wTHanixbmMFJKPpDx9GiiOwp
JXfQDK8SF04X3XqaPtMdXhsVOhIiCViVNLYqFzP3UrTDW1YlZ6cSe2r/q6ouMRAFGFprgOi0fIq7
Z3XkEXn10Ek0984YPaQdM0U3ZMHBT99g0MX6QX7hTUgaYnRM3EsWdFr/DH2IbMrRfRrDe10BGY6T
t3nRUxq2elxhAN10Xf4UmRgNJkJryQE2ZL2eVLb06GC1cngWFctowzh0wJqi4eT4pKK4ymE0f5hq
sK+ZZeSNdme6H+WASy+stt9fFNCDf70odAEJnsmZKpgazeK3n8z3qa/2Co3ffBdrGQsIfmDcVOVW
ydSVSOh/qVLtVdvep8ljnmNwnZcjGyjO+viKPy1t3zu67h5Hb8bOPK+CrdSh1cDCQKbLl6ndgFEZ
GeWadbzuRbxjtE6urjYrpRT1JpXkT5mG8Bp8ujjbcUgPE/SkPqT6EpRHNlIdDDXDvYoBx1HLc0qI
R5rfiiDfK7m2idWTqRm3KcKjJD3hya7GYily1GkIBxoomTN6jqjlixAsnRiegFFs6rA5D/0PC3Ho
wsqQWMfNwfG7ox0Y63wq96O6DYoPmjgfG4fVO4ep11cuK0Aj/FCRxMYMnWtTrNzxVGniTrOy8xTm
V0MtGXO1exySq7FmtGCjY3CjvRQqjyLHK83bqSSXhC2/TjiwTjOQSH2JjZfwO2/sWNyK/DaynQtK
kAwCtqm3M9jqMOrsAIuIWuYi7fYpU6DE/fAb5uaZsRwyhNW6/WIghBETdmCGU1vJWFC4Poshsm6Y
vE1acVEXoFjxPTJCsO1hlxOxmkbw41EuyAHNRe7jr7n3ZfahE66Qc4v0KF0cQ3KLWZfCn678HyYm
d2045fXA8wEXNFeDReC8Nnld/MSR64UEOceFszDx/ecQCSo0GtBv+L+H3uw94ESMlHyVxyuuUk7+
2maZKklaDki8QYqYWw6Ps7LiiI+ZBvX8F2pqR2kvQwXQomMdFaHc8WNLcR7iycsC+6psiHjm+a+z
e7JVLq58rcS3WiZYbBKFXNesu2YU0WaEtsrP1qOoM16m6olnsafXXO48Od2aXgxMf0AhT2xdNDqP
snD9fVfKcz1XQypDR7Jarfukae/xq4Ip536OVPB05kzh0MZZIqWbr4ywd22vYaxy60M/8egck1tt
dMkqUo/GaGwUJf5hUiBXyWVJWBObv27HSO+tquqrYiSdUL/Jje4y9p2XJsPBeuyG2xh9H2tunjUk
fiioAOLAi3CBUgMipUyd05jmRw0q1/fnw9eRNo8Mwt0tC44zDw/tq/S1auvAFlaNTSg8auE7rM8K
bJ1/XzXH+B8S6P+dBPLLAP2vVzPp0tUZpk4q8OezqGApPmhK2ywLtmGcLHn83JYgRbMB4568Njpn
HaZiqRrWQnXewlpch3W3rrsOs1h0Ghi6VTloADxhCvKocmC47IY73Te8DBnDpKMIVTylAjRC5Q9t
wOAmmdhWgzIXe/ZX+IVJEGTbBs8cT0S81W31GMeUW4IOSK8WNlnlkXN29bU2lYdQMa5YJXMj8BAJ
2ff3ZzrOXc+8DknEkqbko26LVR1Fd2oyXViw0nK/B41akGCJ9KlbJf2Penyos9n7IEkPapdsrXzr
rA0ZqiB88j0YfE31SnUj29HT6TpjK9iqUOsC/42ageq3Ab2Ko6U7k9iBv3lTlXcBs9dxnglnZxbx
qAVogje9EMfCCk22WOa6sKOVGH+MHSLFqld+xHF9JRuUUThZnHxDKhODUZhjZcONWP49MO5//aHn
OuOTIWm+qCzBWkbDlkP65+efWTWHPDYABWNDw0epa7uqZCyHBPf7a/d39Q4zFxv3BA84dkZzPfTT
o00L9EzN6vlyWqiHflNzWC+mbFE8Ui86j8GqPWSviDrb1+9f9yulZ76K8aayjHINZ15YfX5Zs+MZ
INGLw8v2GvXUD+cGIwG/giP+/yTvsXX76Vv91TTQfeTvrA6+Ceb962/4x2JQ/A0cEs42BwUWCKEZ
jPQPTZcgfVdYM8rIIlqPreG/5n/mHNqLzYCRHJovlSHfP+d/BtwwYEQ2fe9fK8N/a/73S9mNmos5
ogplTCUX468K7KfLMK8n3Zc+fNxJebbybBEZq7hZm/HlT1/Qb+r7P73M18OzhgdaWrwMJUWt7Sz9
psbR2BKO8P3r/DWm/Xz/8oHwByGHwrBnGeJLyViYyHjgo7R4yKxtCNg5bDpgKpoX29lVzKN2YHuV
IPmSiv1aM7/U0UpbcXbZxQgr6YxCC0Dz5C9ssEIcb4BcdkZ11IIXvV1HOOlxJSTWTYCeyyWqsPRb
ME2XBTuoGn92JCjEtw0vKWS0Gqiju/Eymh6V+Bjk1gUp2ToyuKSbvH48hoQIKiCLHgu8QnwsstVJ
iV1khckf7+WpiDqmYeIIduTSdKy1Ha6nfE3QEbbxFEWUTM/B9Nw5L2b1EMMGN2omj5OxruB9y15F
4w41QYbHpH5zdPXsDC/hkHpB/t4I1Cy+wRiqQtxcnhoMG4OFIAd6MGknWAFV5Hr9NuPrIbnko1OV
y6lZ6jrqBxpcA1q1RB5vaA8KyPesftWc/KYjr3wwWdRoFwh3UNFYFxC4Vb9lL1TTWhyhTji4mWvd
AVcKpgNSsiCUt4F4G2Nv6sYPqbnr0oj3WPg8Pu/AJLIMww68L3s0bq6rjt1Q0MNPw3AWWOxcinSn
TP7KCsV10FUQ59tx3epEu/QZQJIahmgic0DuIgFgRQOXTnwEcJixGT2YjbONy13saJ4brFXkG04C
+PIxVabrVt4IgFZo/1Uma4mS7BOk/zEjjRa8q2INK5KXPEfPzkYdrEoM1CDzsKijvdLbU+vohAQz
A64rbd+DxG+Z0FjyzQdErITKLgW20A4fE8SKVHmoyJ5so4gxkwClCxmcTjcnbzUcf9DJpFwIMIVw
YNClv6AWIkGHPTlJEu6S1XBkKbtQVufWOpkuEj4jPSh1vuncLUm8yzandE9OdW3sqyp5sjHDO8Rp
SWR+pHts2YdD2vQmm2lQCxJUXEMlQdQDDpDdtJ3x5CYuTtIKxHABlPyQha88CqGuzbkBM/w/WLrZ
kVS12KmXNkZ5FR9Ir+a3JEeTNvCRaE/SPTHc11G8k7XF7/AQFOIgS/UqiFmFq8kSjjJKA3vdO8bS
nIJ1GzFPIacMh8QiDcQLHPS2YrdFMKXIXiVbiHpmQ7GtDR8cruc8uXRC8A4wcWRYLtvgEFbNXRls
kfYgGuQ7UPY1mn0sBhEStzjMnoORMMscR30h4kebUXQLW6BppkUOUb4NxLbiYw++deza9LK2+XEd
axsnct0jPHObGCt+jwBUYTM3Zl7YX5dtRcVETrjrp/vSHs8KnHodiwygjTmtzt6NzSv2+GU23aCS
qxL0eHXkBeTMKFl9Bb8f577gf9RelZNGU1SzYbCRapmUYpNv7phaOQg+Y+fFza/78bFqz2NJ5HHZ
nbSEmBUizfjpFwr4OS0VG9nAmQEZatjpksc9keLm2hoZlMKhSlhyZNlH1tkoF9jqNB9R7+8SBasU
Xn5gwVFrrdQMkWm5gXtPuOoiHa/1CdNI8ZzCOmFmvyf6YOxuqjjFGwsyRn5UbKt1fD0dROERjeP3
xzp6ma9l2XysEwqlGRb1t619GQ9JFTqdjKlBdWzOim74+yBAKsd3xMbjRu2xF9XHhGuSmafljt4E
RqT1Tw7dfpO1VwDcKzbHTlWtwSDu/R7XBDQztZP4eZJjNPSozsqFXSNzGNNdX5LRQKCcJe8Qsl3P
1W5WNI81RXKbR5s2eI/6taMeWmUZ9eWhURDjAUEY6gutK2mZlgHxHqR5o9e/QOS9kWq+dmFnDAUq
veyyCDajEdCkYuXCJDJZyiHQ5WZAa6+p4873e0bnCwsEeI3hLqKjiNRlZl1b2V3LSsYUjw3zpBIB
MpydE0FAo1qcBIz8/Eha2zpV3puYgfq8AQAMATbGCg6FbV6NPfpp7ZT2dypKHCVnlS+xVwADr0zx
bLTMoSbGrKF2zRN2gzZ2MSavhnNuCncTzIMOiz0TOZNj66PAgJhTGH94fv+uTvj5Z57//U/lCL7v
tm+tntgcc63yFLHKO2W4qLk4v7+gCKj5zQVFihSx9ZRXBmL2z69URCxDsjmgp3aNq4Bgh9SM150p
cGlwY4XBTsibKNiSAQUYf1FpNJZbIs0rySC1L+7dfld1u8FHgqnKo2Oe/Z7kb/+QyciLwMMU2yIn
2gWFgb+SEjKb0tza8ByIlWByJT7aPt/q+vhjsC0ST1NfX6TQYhrgNQNzDRylyOZRCkMZZFe4q5Jj
aEPzCTYSDsXAwEdShhQadn3XCwf0tytYx2QOBg6y248+/aFUz6yv2Ol9tMaDkrOO7AkrCElYRzrr
At9C71F/FNHe6dB6xA5V3yrNMEu5gMRnPQqT8Tx5Y5qmR83ZHY55fF0z/HZW/mgsHdS7es3kpIek
FBMB64babZp8JKa9dEMoI0l9YOoTR+6FiRPPsQnD7T7s5NbvAKux6C2xhGaDcVLdFL1+sLPYwUU8
PWVke5GKSI2x3mBej77J1A9liThJgmdrMtonRvJsQLxWlBsbgSj6SeqBdGIt4cCMUHd2oW57856T
c61KZ1/MT4GU89Zw73W/IExWqroXSzyPyF+XYSGXlh0dVOqpzBQL7tq1VgOSFPheMxsqWDzMK+eF
EypL38q3Vd2/VaJhMDSObyzuGXIoJB9ml45vnHtEVJbGLqJmRuQmLy62Q8Ntd8SdM5LuHoU/buFF
n8iX34YdIzIbllf9YpNtM5gfo/EeEQnEHlTRdoNF/AsLRnfVG49Vt0mytegeeDZG6n5yoa8RvwB+
AK5OJpVDTnyF0TTbpAXbooaC25xSxZzR1bBjOgfwJTRtIzwlMn7SZbpPU/sQV+aRYCfg6vzenD3m
PN1S8LnlYlln6ZWo2msTdxbW92icf0XOJJYhVD+8rbs8j5HCs1rDB4uuH1vBpkGylm7jSm5sFeuE
3N5a4j7XUYeFty5Mw6jSHlqUdNlE1poUsOtMr0FOrjj8Y0z0erh2GW137tVQ2jzMiiUlnWEyNcFv
0SZXBX2rq+Jca+0AOY8mVgjWkcxa2NAYn4S1V4UMzbpoC47+VYMONpWg2tkhGuFzNVJPiHybSptb
POGP6KfI9wlm6BaK/+BkGY/YZOHDCkl5nHTB2h3J0V5WBu6QbDU4ys5S2BMO04Wq/IBKAzC9WA/w
TQU+zORSVc11L1mm1ezSh94kEzyRzNyiq9YlvGF4SWv9QYFKzh7kHJBEIlr1rpjjKSz9gOd8qzn6
pc8FReCLFSDzcnk1Ud2R8HBpYyxmDsGoUL2t7AAPApBv0xVEsjnMEAEd5hkiIgRFjBq2RTo9an44
l3snRTHIWKrY1/b5pYt4U3GZbI5sf5Czz7y7imvMZBNh9ixC3aE+kGF4TLphO3Qes6xVCQfLEAMW
MYpDIDcZsd7uQx6nXPW2sRpHLjyNwa6GBHk0xKb0Z/nGcFXFlRd0ITupYDfqlwlk1QhbAklHqKip
iJuQID1kmqX0cm26NkjknGyb8iRt1tWMFLHanUYsRoLqL8shPIF2n9XxOqQ+DUt1E18YhC43jDIV
J96xTdyYUj4w31hZen1tsYkGTgHMRXtr/Yo+QGVbaeMjkDQ5Nt1bmT+ieeXbhsnV2rrH6P8UhOI8
mky/a/eK63oV9wbJvzdTRFS3YNcow+neHcdNYZ/J7lsG7i4gyLfhchmpZt2g2tRAwvqSTTmvZMw7
RgR8sbK0TPYHaGjc5jnm/mW1HRl3qX9jjlf4gomCWsVc9c2UwoHWz7pMlmqb3lLIHq0kBoR2pY/V
2gEkAiRSxZ0zEUSftmJlpsFK1Dc1kSOIzmk+NFQPcBPf0yRgln+dgXOsyNWWGBHKKPQ6eTIRlehH
RzvlDLbd4qEq3/J0p5X6crTviXaNZLNT8x+QlxBq8M8WmFAQT+arHiOL/dZmT2FGJU+ejRmBmSU7
w18O/knPXzqdMGTteZq0ZSPkvd0T58Ts2dTGrW2RVCG9joY4gYQVlP22b/PjWJDnkL8j1bELf1GB
okMjtBdsFxS/5MhF0IkLiVorgYhY7Cwej07N8LHd65OXUKwD7l11HTKOuDh1UHiDkh00h4YimGPY
PM4MFC25Fu3rqaLvHjRk/wHKEvSO+ywpz6PLzZRWEP0FGospKm+6kn0tk/1SK07Sp24KyPJW2RMB
A8IY0gCcLsyl3R7j6WTMqe1+valkyfmc7FT3OlZIjHTt56IzTqKmJ+zgrGVDCBlRv/2+hlHnocmn
USU1sW1oqMuQicFFmWvmn4qlJgkRoxLvhuU5IwV6Swebkg9HPcA+Dd7DDyHLmxqxUhaQbYSMpXxQ
kRF8/y5+GcLPb8ImeHMWt1u8lc9vIgjNvGynAh2YgxdhGtdKyhdCfaB0+IDB/WRR94fiTZ1nOF8/
OAsMYZsqZhzr6+C/STVrzEQLooVQcg607TSr0nx8s8l4X3T9a6JUMySypun5kTnu5vuPrP6yltTm
EFLgWJBiNEGC7OfPHEZq66YqDSXW+r3omzvRXesWhZn9VLgdAX8vnPOYfrZVfyfDG9P98f0bmL/T
L5//0+t/maa1tl+3wcTrM2OJ8PHpQMfFHXHTBb11az6P0Gu+f0Xjtx9Z1wiPFUyPTevLWE0kZN8G
isN63uzORklSYb4SHPnB+G5TrEj8UMTfhCPLjNID57xRRxT21ilFBN9VJMCRLlZg/192w2bwL8vE
Y0NYOJuwPbch28jJeaFkQTI4PSUIQsB90woRj9S2j5bBhrvEepAVRHxtOlhpgikBUgm7cc6VwzE2
QHL9/gOrDFh//Y5/+sDzv//p5krNPHP8eTZYw7A2O+L9NAfGOtq5Kduo1niom+KchEesXUvWhKkR
Hr5/B9ZvQEQ0KKQRz5NMUDJf7qyqUsin83kHo0ODexLVba0O0DzvrGatMv7ADqE3hIP/BbaiHMzn
JNbgpQndx4L5ge+QSxRtayu8GUsQcjYs+GlM1lgfDr2C7gPt2YTEvYIuF53a6lJWuzlP03nrGuWR
ZhCKOjF3LnuX0VjLihFcxS8lecBFVjrDCVc5559wfJ6tFvoT31q7qbwUdnnRQtkSTBNaC30Ouyuh
M89w4cfFhHGq5gXKm7Cot4Nj3g8zJPr7b077zTfHWWSo82rQFob+5f4oh6rnOg5hTXrdGgf8kpyd
Vbh2VrbHEg2KCzF9S+D4K1YtnvzDgfjbY9lAw0JPyU2hAfj5dOVMEXl/jkYImbbPn9I3LtmeWtGL
NqAakZotE+fCOjje959Z/WVvxTlsku8gTHJGDN388plts20iazbYjMO54rGULuEZLPV0heO1V9b1
Y/80xosn5R2w5Pcv/ZsnwKfT6EvPbiVNpTcapxHQNOSVSxC4WFKrVfgHjZD++zMIHRBrD9Zz7pfd
VYecMEgHzqBqBdlvU3pMgxbTpVwBk9+W1eKwvo5fjZZLa4UUC8L2hX3Rrl7GxTvM2G3hMf3QL8uD
84ez8benMfvgv78tFg+ff2/GzZUftrytA9P+xcbbvr//+1+wwUqD8ZfLSuPr526GevTTgheIjKdQ
+9HFd0ZwTrRjAjfOj6+/f7HfDNqQYaHCchi16fjVPn8a1E2KTQ42e8nBa0H9Au/FjOk59h9uUvd3
XxuSLlvFjsaKy/7ya2ZtCF5aNwDVVP4KyPjBCZgB4N9XBtSGVHnMGWq5mXy5qpw7izaR2f7UYwkq
dm5810TAcht1m4i9bJRjE/Qv6Ayv8v7NYobO4BTGhu3SknTLQrm2sBWXeN877cS5uYnHKwOtsNub
lC23aXWdyw8YiIRBovrodsLdo8dR/csq7JBjIQQSzKbrucGAUtKuxQT4hcCcNECHnDtnDDIHpTI2
HMwxJg7NtZY5BX+Wvg6GvqoN/P5GvdFNrwByo0+IT8tqZksP+9iKzgJ3URZEgLU3Bq2jyzw6id/Y
G697BDFG0F11NhQWxGWLNMpfY4a2MWOTIvUizb92qjeibY8SSCI6KuTrDARQkzoh32KlAuEaG/rz
XntOmhR8UOwvijz/w535uxOAi0WdZ2mCleWXE0AqzdBoBT+lpp306qGLr3WMAjRdU3F0NffvV87/
bbspiAOHHeu8cv/pfvx1tTy+v8dt9VvL6ae/4l+75dlqOpfggmXxbFr5526ZG4t/R/Uw12zzofEv
b4lhOOjquO+oL8xZmvAvbwnKAAtSiGujENDIi/p3TKccFV/KVBKvBG/P0Wy2y18OxpD0cK1qkDj7
8Uk4H0hi/nDymvMa/OtL4K5hd80Xyxv/a23wU5WmFFVvoUHslzVBkQ/M5550eHRx6PhbI0QGGbvo
1zK9fiXlQVmERv5c6MAFisC+yPLyoapxMubZoTDRiNaTSXhqEKVeEVusDRTsZUPY7OxIOzp2MrIY
yQm6Q7rPytHyQnNWAmKo7pJCrqc6Eytfj/UF/09E5mu9lkFxsDKT+GfTYQmaUslNYfzRRfG5mwQk
ECoq6tqb+XvhTz4yC1ogfMZJe1sUw7ojDE72JohfjbwJCG2I+8sWiRASQk2JVtJnYOMrgICsrLY3
gxO9Z+GcQNqx7xZPit+GePwxPRBOt5JG/Vbr8YuiV17lSgKvk+ZWZxpWRW+BLNbOMC5U4pfLLNmP
Y7k1C1JogUkvwqm6NhPKu7wXS6PIVyzXL8j9O8Vznd+YHrabWR7Dai/e57q2FyI4Cqr9Im6XLri5
CdyLn067Mh2WBsTThm9syIgfF8VFyViLIMYLo0KyrDCm66cIkxGyqr0VAepKJiglJnGtnhowBTZK
yK523h9iiAEy4iy1I30kAVFvEScW8qqo3bdIa66iWf2vGAQNNRnxGX0KKzscLbbWShthjIwoWQXw
F1FYR1udZ5cukHM9Jj+karTnPiQ6oK+C2z4FjzQWT4McIV35eOwYzUSneAIeV6YqWlmUSDm7VK1k
ylZEqvTiWtW2STbzLqLn2nfOZSiPpMJeRCFSeDETaEI5nmUSPpvIkKvuPiMcgFkTEHQjupgUHAcN
5gs8C06tknxQ4NSj11tJwXjDhfWP6RDU4FMbwOYLudzM6KhbvVcVxEAHkQ+IgYoEfWvolC8Ej218
5U1xjXKZSmNtq/2bQ5LAMknVczgp15GmQ0pJLk0SBuqaUOQS2IHWKDi0SyZBobYtWl9bJy1yrxYb
cEKURo09LKPl6Zu65bWa9ehX53pq86XZqOgKbGc3KWbPcrK5yGPspwMKfTVpk5Xpo6stK3Strf3i
jA5MRoC2ywxiAZtZxoLxk2WAI06qJtp3ugN4WSGAt1ZEecZKyw40gPdaT+WT0VZ7/J1ioQ/pwQDI
nhflFqFLu7Km9K3rZnNPSo6Ku7ccgp27YEOFsTDNyyZnwmkNIKxya9/KQe7qjFlrlBT7DjVk6KB8
dGpA95UnFfDlGTHO+bZFNqAZZnqt2TPJKCdKO3SfUlEem96+tpQ+WZdmYCEKIN6ZEHjGo94Uh5c1
sbEqvvYS9ydszugcFPZLYIbLaDQeZYKI1QSVGUwXeYg2AZ53j/ndszFClywWOoc0yH4NeBeDV76w
K3EhdOVocl6Eqj94xO9wryAxJ7VAwrgsyB+iZDKOVfKAxPk56GrgnvY1R99TNG+tx8CFZsGkv0lt
e2Wr8cPQ0YlDY0e37rtkPYzN2oiYmyVQ1gbz3Kvdk8C3BLngqe7wkNjtoUgjOm8SWtYsbyjRjJIh
V9hc941/40/VkTQg5OGki0rh3tuT+9GZGP0aOEaJSdC0zqatqUhpB8uZtLtIJjdmX566sjjpmAiw
GHHXqkV0Cg22uWUwgG+EeT9FeHRy+k7TzEBFEXACLNBxqwd7iN/9qFyRIehzdBj3eBkj0DK8XmdX
UDKj9dBzQGPVWU9tcEMq9K3fAxmUaPcJbdrXSQbRZSZeG+WlDOqr1NXx0bsnyYJln/qSmoawiNy1
9ilrPVvN7jurNlHiQ9Ue8mtfHfd5N4GvVMRlo2OyRzRgoCtP7YSY7bYLvCRTcaqEH65BtoUCoFcp
rqLMvU8ld3gElsErHe5kJ31q3eGxdvmHLd2zOzje5HZPgUuK7NjL97yInqJIXIQx+RvZtFWnCtkw
6mGwWvySZNK3b0GHLyySQEZrHB/xCkcUJEEeErFzCk1n3+B/K0RDbght/oK53spqAEKE2mudI9nF
akRTcO6d7MoW7E5GB6fiaB2nTKfWHnE0lEbO6ik90rFYK6HjiMn67IcrogPT83UmwmGFOfkiVMxj
zamCpw2XM+sGE0EqAU7eMDKfzLjgXIYHY//q4I5GldJcmCZ7hdQPV5kUFO/MJtDqH0on2tnSvJEt
CWOQnJh8v+uBXXNKGRcxswPNnhN5umJZGM+uy5zIDXCRMK1MgXb2h2ZK7scsUtZoI4yt4qrQMcVG
q84OS49WWSgyWieoBGwH9Y1WPQl3PFYTJ960MJwXa1QvlURFfOtsdLT5yalTGnaxJrSz+NplLTAI
65gE+mVlyw9HB/+Yp6dKMe/DrEczog1vRm3Bb9LwICarxAq9oGbBl1esMdvKTr2wJDe7NtC8B2T8
sEtoOPlZtIzI10qcmZ3NPkDAqcjkTPyqLGNj6zTYiZUrh7Igcjjxw60cgBlN9qXDtWw0z7JVX91O
bZd9L97HHqah2YiV4K+CNg3ytnm2Zcf9oxG5AE6mJ7PQOaX6kHlmNZFz1fNgc/r+hYO0WEofiiyH
uLrh+B/X/xG6fgniVx2WnT+hH/dvAo5HJTRu/qP3laELU/4VaV4bfhn2AWCSGuv+p6L48u815Ce7
0O86DuaQc5SljiT7a5c6oV4xk1bHaIWbHpyPF12Y1+mD9S4f9AvlA08l4mR/YS7Di+w1eP3+1X/X
IquMW7BMIyCg7P7cIlsyziRrexZPQVItdbJ8l0I2jzIOjqUlieYqqY2+f0n1l5EWp/w84CFHapYr
/DWS/qnQ9TU/MOyMWjpb9NlGf4xXEYXP9kFZKX8Y5/zSl+PBEoZrIgmc5aVfBdCcPHqNAJ6S2iMo
3t4321ZfBtDwDsYfEkPVX77I+aXo/V0ksMDd7S8NQp6JXBkqMkkJDvyYdrA/j+VGHqptc6BXvoVB
CZbSPynd9q9v8/92B6latPwon+jWvuES/Nd/5u8f1R/EyfPf8c8GUkCaZFKp83NbpvhnA+n+Daky
XHHBismac3EZBP1PA2n+Deg4PSKKZogBxrz/+J8G0viboxtcpQZ/ZMYX6P9OA/nrKBXmJWZAOlVU
0oZhftk61IGjuC3umWVodoglSBkgOjUnA63HEJ6Nt3qCMQACNbIAP9508i1AiNep9fVP3+Fvjhvr
r1v6UyvLG6GFtXQQDgaDMb7AT9sAo+rHJoMXYOtvjq30m8yPk2XqCwPtII8b2TY3taiSZRCnt1mN
/BhMzNkHGowTlI25Q+ofysvexoCnIx1EJ2toj/XAREbMTGzUw/PUauAphcMrKj0bli36372ZVi8F
pIAOhYniRI/2mH6gLPXCKT+yXT/mFn+mp1hsHlIG+gqv7rClH5B1ReD4zHipqC+heOQ5hiHbbLCH
IjjYKcHGHO5dHXQDsuepDO9i+mjUMP1LXZZooPzqFJX6Juj191TUz1ZYkDZEMlMSFlctQDErHnlq
59aReh6ym3+DmeugSXOdIKf1O/e68t1LQ6uXjnab6QfC21aYCEVEfClPo4zn9gQFcFTJ7NwP0a6h
9B1xewSXXX+orVPSNkhREmwg6opwemTju1TZm6R1+Oh0GNrbu8DeCWdasz8g3bA/j+SArrJqYu8X
pUs/crfCd0DnkuYHgGPaQGpC81oqL5QYWAkbfqsKLGIn3Mte0a/MAPEe5MJsbRYGhq/CvYDOwxKZ
GWj73+SdWXLcSJZFVwQZHDN+Y54ZDJLB4QfGSZjnGfvp3khtrA+kykpmSEla9W9aWZWVmVKJCATg
/vy9e8/NAUqnGCcnud8TkloBVUvc6EUuR56oQYoe6CIPkoeAIa7j5rZpXSplc9fjeSKYmNZlFITg
DFz9hNYI+7Aur22veILwJu4qgEC6Yr8iwYNFE1truqVHjuf6NGigXZZ7USA4UNp1rKAST8J1PHAo
gbBl+O6W3WIJUvwYJxG0qOjZ9Ms7ZxgoW619GjurFM50lr6gcZykFZRUAEy0HmzuImHExlKioWnH
20GmudGv2NIpTEg2koq9w/EY/W8FQwir8GTw4TXALRSJPwvJsGwxqCjDVYWQIcIy4DvNoUPyq8Yl
QI6NGlAPSDCmim5uBeFyCCt8qALxcXOIIYro8FctdKPCXXDgOpegkdWwXED9HCEkM56sDB603iZz
RYYrj7raijSAitOoOir+XRrdVUJl4mQMKOaHkywxsuJ4l0gYuqt6URnxovKrlY1U23XeophanHEl
4vdJWYlZEGhH2+4Q+RdY1QsSqp1Vj6u56eSV55ePUeGwnBBbVhnEHIbyCOmBmHPXogoQ/kZrl7Z2
b/q7HjYRb7F0K0im9EuHcZh/XwkyvDhEKnL7kCJXB9WB79ZSpEOiEc3L5waoNYxyyv4VDxKyABQR
QE28heJsdMr2doR40XHuxWPnq5OiS9daGMxJBt6aVntU7XI1eD7hR2QxpZTiJnUyKerzzu3WSist
W9I9UXG/lO46sb67HgLXam8brwzwZlqnbIoxORIVTB8icchfeTW40cdeQq9FO6rRV3VfnDxc/nZE
zT5o8DCMmRQ1MyuG2Zb0S8tW56nbzMrquelGpUbOx4uH4aAahEXVun2UWJzTtLktObKZXXfrgpVs
vEXEZIYgB5NfWzQnGft8jr5Y4fBT3JdqfcqTYeZxAvRxsPnBNV75AM19bx0KRCYGRxiqa812dm3k
o1y3GHG9qd0V9LyJ2lrAMq4wcSR1xKJC8HQ/lQleYUaQ6m+6FB30CM47Y3H8dxCIiYAgKzN3va1T
VGKS2PR2RECrRCJtBWIUA+bBPzjhS4xpNpRhrNx17bzlbdHzp4TU2RD6sDP+VPyroupBQGwKUUiL
qJ4UHCULr2KJedKJfx3Q3JuEowV1QMi3SNa13h+GRqAsDQlC9F4T5w3x1gz5IJkBLaW8X01aNdiJ
9r2jqd8D32+ifmeCeyGBeJnggNYiTH2NzAsLia5C5Js3M4Amkyzb2IZ2jKLgxUuwvMr+dZTbV63/
KKkbd6Ta5ycdeQhdNvT768S5lRIxkYUL1MAnjbO44W1FukSClkhWwQivd+qlE207CbhPe9SsYoJB
+qmjqema3mtQdTNFcsZ4Nk6bTqNzxM9WWVIR26gttCZcNZ47qgWOqscPYu+EAkVA0PoobmSF9yLs
6ge5lfDwDjGCVJRfkfro9uLVFdUql5OFklZ7R02IfyxWXT0wysEqGfDuxyDbLGSpbiftHCL3DLyV
VehgNbTnisH0imemq7G0190hizdGkK3g0AZ+tvGd16oud0lET7Yjpt2B3h69apgazRLgpk4r8b2V
tlZkB+TPCRZHEH6pNqY6I+fDNazpJ5wOlqpsneoBIeu69VAoeOWTjwnTLuY8KbZMfuC9lQMhK1Cd
O/q2C7VrS0eEk3bhteQh25dY2Y0xUbpZqZKJLK2dCXs48USdvKwjFhAJCwfEFGCn9p2ETFL5kL06
lrUhxHbRGQb4fPXRCtdtR+Qeapf3JGdvdLo1IsKpSWKiZ7vbmmMwcTBaOI+RRak+J2tOuCdKJrqe
lUlDS34T2Eug1CK6ADBCj6wx0QtTtM8UIsqnoRj7I4HlzrK0PBsS2CcD1FHasiNIr3Un1iG+enxQ
E1v4oAXbZ8nn8Byn+V3dfzclKDJNe9vzmvV2jo5glukIMP116a/cyFpVpXnSoPWBSgQa4sNCypOZ
2scnC0YIgmnX6A5xFB66yLwVEcgcF4CceRKlstJoSXsh7RDZRwZj0l4dI8/Ipglj96Gq422YFjsX
V43TEkKYBXeq5S7QeW76WntvDd5VJX4JwTxp0pbZFuh+LEkwNxZmSa9Dc25kE+sEYShSoy6igR2m
64wTyaG3WaNvrQxmVhwiQ+GYvsRSf+joXbhjhmbDg1u3Nw0lnqaNrVjJA+BS3/Gu7OWhRg2QJTtc
rnixovPQlCd1VNKw3laWdO+qQTyxRobtyN8zjQQ1NVwadwiuNO55waD9i+r2V3MF1S0VO0oTbfzv
pXaAjcxnSWGXK5zxm9CNVdINzXqLFAdVAMkVu1DKNpbbrrwWrnJbnROnWvW+Ou95LjXoBjHxHjpL
LGJsSRr2auc/SG5+rSTPXkyb1z9Di1h7bYl9Jl0MUrGEoYdsq3JnBUODJqh3BUxvHwJuopLigK1Y
AnoufCi/knnIg3wuVTiIedJo/a7JA+YZ6adZif9DmLe1ay8tlPe14gPxUe5Uo7ztDbE0Gpm8asx/
dgmIKWylk0sIXptu6gaMn9UKhfWLsZBEKc/ClKyIuTPIGG2VSR2vMqQtXiGtNRDFyGpp+o4ackms
nKJnJ2nYiVtvU4COiMpiUpDXXd1iKiaCQ193rr4pCx69wp2Z5iZsbjWJdE2Qw0i4ZVp1jj3x9eAV
tzHwKep7IkBYFYtk3/rnhsJCD3exdqgGLLqoWMl5gflFUouJbjVgbFy8JAisiuo2rCo4Z9q2N1Iu
0b3l8ECC5iGs87ne5Gdo3TOJoBiJEU0UYF4wteYZfePCKtVnFMb3QWWvzRJWSFCQ6dL2a3yTDLZs
H6dHtMojNLRNmM015VpptkY5RR8wywdKeZu0jKq0WWWg0VguU+ccaBjdD+/AyfBRr8klV0r4W9G1
50lTr8+mSmJMXWfpm+ukhbbIkK1prVnGOKojrqpWgd84264CtRxgkEhnOaQr5z7X924P+Sa5kQfm
TCxcCIln7CK9Gqwcc+PIR0TuelLNbO0xq4AqinlWvvZYKRuPJGPpJmMpj7p5hMbUJTyXpDWC5IF5
31mdNhd6Q83a4hjSXnyG1Tr4GNWAJ1+Aj1aDadWhiofD4ypbtXuWLfdRUNYldbxTkIoOhC+OYu2I
ZA4x+teDZMcxehqYFsW8fKdp+aNZ2VcFWQYBZi4JtTyUptwZVhoraQbWiH4ZH+t7YW5VCpQUXoRc
ySvDgtDmzRF+TNWqQNobYt30vI1F5x5D5S7vmpUGqVXnn0miBysEGO4z3SyJ3dGQpmNqVdHIJ83c
JCpOQBLIFIDdMMDNdCerO1+3N61xT7lgG9+rDO6qnOFuQbSsP7ph9+4q5PGaLSaTMadaySka8pJ2
9tokvjB08sdBlWdFYjzVqUKmebylmlzXebToSjvZyeWwsvwebNGjK3GKKcoFOd57LZRmfXcf9ept
YvtbhXdz4jf85XCoVhxvrEHZx9Ewc+xbzx92FYACSdGwHWjSuchINsxZfGDlmaaYxKa90O2bIHob
KFgGeV8ozbXWaQTDD4cwuTbcx7DT+avKVI3Paf2QiEcFL0i1Gka/XR9Vzx3rmBJBp7/pLD6JXp5V
qimCxEWCupHRlZGXMDTJBJOvS6UAfpAd4/EYKKgp3Snax7Dzt6ZuPwVURqHwZ3oHPlS3wbneezZ4
DLkHAg4+P+6+2z3ZtllrbtP03Lkw9mCW53b3yM6zMvLvMfIOqQoIAO7vRtw9YM+HxoLf1hmwVojY
CIN+I/cb4r8py7dycLaRR5dquBg8ogBIUyuTapdbhMxHDxioojDBZPZUGx4JB9UaowQtBhwUbNMp
TQCLrn2AY2/n6LdBG2y7bFiZuUz1R0aqsyc7F0k7z4ycPvlDCSDrCONrmaXXjXtvi/cIEwecPvda
BCTH4xtx9Xbf6NcF63/YuxAxDJIPtHngn+xMXhqCIrfQZ11FePCw8bXygJQStXK4bCXpHDHaLn10
apmzjmOayUVrbmqYfgLXaxCcZUCz0iCDKczk75iVV7lF5Pk1lpgO+X0qhtuB5kIsXcl40hz5zo1u
+vpdGMfEpDDy7/LqGfS75Cpg7x47MGUOedqevDFFAavNvwYKzTdl+yvSJVP5VcpPTb7nGNXtBdzk
YcMvPxdhxUMRIL4xl6EzgL0NZ3lzmykFGOy30dmE9XIuD3gCG5k/3QpuJ+mbJB5hqG2fRPsW5vGd
GKqlYg8YyxtyRI38aZx5hxwyBrykglGon0PbsgAhhncVWN+6zBcV6UmBUa/7cu/RO7CYNrd2NwaJ
5ws5jb93YO3R5SoJbkE8P+2uTo2po71GiUUY+XCnuO8kAcwqsiICFE3Fgza8tv3BZYsdvecZFhvQ
erp7VxUtRYm0y2VtGYAdqcZRWDmzCS2upei+Rgw/YL4Qrv+e9ZuofsnjfKam745iLsvIoctyFYhp
jVJLgJ9VGMN7cjvRottKxbxdcZ5A1ws4tx+tO8RgZtDhSC2IH3ODG9pUS0cxNkHFP0T9Wg39xnGT
tdlGV5FXTFs/PnYU0uNvdGfZ6dYpWeEYraSymBs9RO1wLOgbhpK6iwHMsIlJSFaKt5Mb/RBbBuRf
VuiM3Fzfbd6ovA+9ZN/4ZrZvKUD/MT1mS6HP+vc95tt//U+RvPR/C78VP/7+v/vLyjdLYRBIAiZK
IJC2/+kvC+Ub2FtkSAwAmDYYMlOUP/vLBn1uUCUWOlZkSKh+/ugv698QAQF2YJtjoquBTfkvBEpj
1/ZjV1eVDZRQlgCmCZ73l/BaR6gAG0osZKBmYMwhUMmemHdybPj5MPwtVIZv+euFQL1wD0xlnK78
tX08eFaagYsXU0W4s1YGKVnbXwxTvriEfjFLaXqYZsQoQ+DNV6XmUGPX6w+/8u+64L/9EkwE+MGQ
lqEN+0sPvDOtsAnVkC+RUZOwexA/b2LDyb5QE14qmX/8KjCR/32dH+ruD6Mu3yfoUTJYRpT62jWn
YfmQZNoXP8jl/PDyGuPd/HCNFhe2osd8lwjVfCEvB2lbhweRvyQKpdTi8xt3Oea6vNjFvDCL0s5x
TCzcWoxiBT2nKpfzSB4OPUA9pgGfX+33t8/SYCkKG8DQxYOALrUAQ85XE84sNHdEWNbG9eeX+PFT
X744KM3pL5E5q+vjevHx9iX8PIkCf59SNiQa6VmwLVSNvissZLdyUd6JLKRbq7F9+DnW3AbiW4gM
xklSgIVY02sRL5VIrSedFDEOUZDqFTXdt88/5+9uBRZcqAEQeGQ863/9mBpQK0/XxhuPSozyoYTP
WBn3n1/kd4/Sx4tcjIZ0LyEUquEijXfqg4fauymltR9TaydMdehgfn459RcQ2fg44Vu3+RMhkxBy
cfMV+lGKFXgC6YFzk6SgHLXbge6fnJ1gNlqUTbQS1lZ1p+nZrkeR6JO6ay274NXgiDyQf56pM03Z
VN2D0nYTuXlnDrVt83zl0J/yHSJ0MfKFICM6pAmJX3Euied9dNSxyEo5PVD6XArJufXRdO696OiA
5xJniV4neMwyb1ZEvjpn2MfTQnlW01dfxzROGFIylZW3gaZCeK9UV561r7r7qj6o5hUUMmLulxHV
KXRktewWgnrVH0aMzjEGv9sl/gYZYMJgwenngBVU9zFXbvWYJJLvLZ8YYTbzo7iAkttt4+Cag9zo
38SnHRhLECq+ftMBA6wtRJWRNKPxFIkXr7gWGpUlySCjlbCYJjmaFEpXp0gPdenf5KA9GG/olTdt
yn1GhyRxqVysZdlvFDvCLEz8a9usbZl5Fthi/7GBj6idRHAlGn+fFA+NuQExzkwS6aj0FEQrnSRh
fVJRddUo6wvjIU6uY+2tk58TKV17SPAc+C1GUS5lvT2JZl64NME5ACraqg+fXDSZjJFKTSLSgRut
TzwaMpreLVFBMr+bK9XOVZ9G+h5sFJGek3OWY41eyNKCuzMxxZtrZsyMzgEyw8w6VzIOVJKFYT8V
MCi1K4mAz4Yzbxj58LK7iUf2pfHS9Xc1qrm+shftm+TgLaHMrglk4s4w0ZCe8Is21YuhL0dHbikh
6AzerTxegZ4Y6lvM05EK5UbAF3pQan6cQp0SN8OHpIt9PYBeQQ1rGwdLnJURZOI8kFOwpcEEQWvq
c+XM7U5mu877m5bzTqfNOCxDgcEWtWb2GttrX7+iB9xpVw1dDsl78bNzb4KBqm6EubWTk61vXRIL
1QIWo9eSetEzgrwPwvsw2kOZhOCE3giFTTqmu2i08t+UJl3V8nOfPQXtQg5XOiigir5N4dxU3qpl
4YKAIAMM5YHoyL+u0CrSU0LgSSVBlHF3Bo3ccySRaO2r/XGkq9vyS6a9O+mzIWmzwn4u5aeeYG2l
3OsQ7sjaco17LTuiXlwTL09cRjoniaYMQGnmiKJidK30hX35Nfd1mglnTRFTi4MnjipLerLEIbQf
eatpt/Tzzxee3xUYlGmKLUONsxHe/HUx1dvaMxOblFyFpDMx9vm8Lxxvv9snDZnzrqKouFwul2tM
7i5tZnaVQeIgzzlh3sYHl/geeiyff5df3H0/tuQPlR8Kho8bmKhb9MaIYKfka08TbZlFD0AvSCbS
T/WY6uj0pyC9+/yiv/t6VLp/1DU/1DAfao5KcwJdcdmYO+bTxizgpVNWKoGuXxU3o5zjN+Xmf0oA
a/wkH640IExNqoAr2SvGLlMxG9bRDM7MpJu829Nqcp9MHkGGEx6LR2Ryc+PM69VXrqhfTLI/q54/
P8S4b374EEkXR9i7+RD1pp9enWzi2Jvpbv69nhhfPJn6+OhdliM8MH+UPJd+YK8vUX6nXOqMRHrC
afo63YP+ivfO0V/6S0Lf5+p1N72vJv7UmJFfN7lbraSdccA8PznoU2VyU08enji8T5sZCNQVA/d5
uc3v21WyDGdEqE2uv3jWv/qN7IsnsPVcr3R9PnMxgxO8hhQ6NydPTzDvT+/N5Gj8+Gn62WM1r2fT
w+o6/KKO+O0r8LGMuKgTZQmwtVLztvF1N7AhFtWu2iQr48rcNEv35vNnfzyy/fITfbzaxdcVbuLG
RCWCVphwBJ+AW5/71/me/FQ8c2QVzrp5tST2eom4dBZN9fVXz6MyXuHyIdF1Gieajm+c88tfn8cq
161S88cz2NQ9ANBZw7x8tNYv/saYPWbTduuRbcKjkG6lBbGxEwgvP2Vnf3sK/O0r8fEjXCyheV3a
juryEbDsT4oFwZZTMqIm0T141XU6K6af33QxfqXPvvLFKUeD5d0rAdfbP1zdTo7J5HBdf/EY/f6H
/XBbL2psX1UHeKo8x9ksm5Xzev5wNUw8flZndsRTMDPGpeZu006+f/WLivEJ/eXr/bkjXRptq8FK
fRMU+FS9UqbG/spdOjfdZhN8cRsvBZE/6u0/L/PjY3xYyFxDRKavc5lzOHlyJ+/3j98//51+tzF8
3PcuVkq/yf0mU3gTbSRbWbE0nb1fY21ImJ6eP78UrY1fbhoCPeR+JtRkEKKXm2yf9I2gTSZPI7Ob
C0a22xSyWFHZ/T4JGQb0fUxMaTpzA/lZYLmfQuTY4vNWRLvr7Bb2UnrlhcytIZNFFeVe3U9rn8Gn
zrzFMdlQdG1tFdk2c0ecj6n2k9D1jXkTqVNjTGfWm5uEU2JmfbcQe5TtlWq8FOXWr+/AliTwOyQN
Qh7JtsTyFnSA5mEakWqSLnRUB4kv7Ux7uE+dCDd5aG89D3PGcezxQulydTY7aYnI3NenEQIAeWmB
tsM7gRlJkglZJSLImPf4NKs4mDkoLdTkvTRRx4PODOpb+qcdqWRdQbQRU5QBdHiJTM3Q/bVGIkV/
0jsmZ/azm/dk1lFfF2TzzRElLHRrmDBdpyMLS3EkvSkHhRzdnOjQDmoLKujcllrA4K+J0Kk8UbVb
LsmwcExqEnlNBBYGNqtNYgSv6iA2OSgiVFU2iPXYPUg1pBk0dbC+abVn/jKPxb0kSNzZeHaz9PwT
X0sN+1OnxTtMHHvZ5Rs3DgCYxFwKLEaAgEiRt7tjLLc3Kdkmnz9XYx/vs3fxx1L04SXRu0wEucNL
ol8hFZlYt6i+JtUKTCJh4csAjcqBWEBAnBPIavEkmkLfv1Fvh6O2N2fthOTbJTa8rb5G2LcwvuiN
ffUGX2w+io0On3pETJ9ul8fdzfntiy//283twwpxsc72sdAr2kmsEM3MXm1ZJ94YOK67I7aslTcz
bhBS8h/kQktnlVOA3JPQOw2m5EzP1Mn5q4Xxt7XFxwXloiVRFn0ygNJkq7t2rWm0Ayy/ACF0DzUU
zNRRJS14kp1hQiR7Z+5OGzTeSGqMSTBxF7gPvrj7v932Pn6ci8Yhz2OuyWNdT86Pt/YWDI07zB3k
T9H6f+xXIVqj+BR8VeT/goEYF25y1ayxSWJS7F+sq3DIJAj/tsx2W8/xEU3BQCxY3WbMnOfFXEzn
/eRAKHg8cebOz03jHyAxJ8+C5/uT9j8ayOr97W/b/z///s/2v/1NBk2k2sZIBqJrbPET/PQnW9/o
g1tsRDb/q9Ht5xn9o/1vfkPJZKgW3mW684pFWfNH+59YPLrPtOp1MPxYzf8rf/Iv9dEPGDrpd+B8
YG0T2sei9mHR0ryKgrCtRvU474KrrxnuLtSo3uKd3DWatmrCGCpwLWahlMeLxvpi4x/HFX9dNvkE
mqbwEVDdGDot1b9+grRE+VPZDOtzV3pglb/RiC/yFeWOecFDkYpzmHon3fQrzELVGQnvLO6UbVz7
K5wVcxefKh5rvMqIja3e5vAQIKQw+ua9lgLiQpLKJGArKRYGaqeDjqdM1xoSq2mdgDYAshYW14bW
jEQ2bZnDslMdgSWK6Lm6Mda1R8NI5c/mADi3kZ4zB4TCEJKkEkvEliDLzmViyvn4aUeSmJGSZsLk
d50QQ+qV8rJIhkXQA4pBQYSBEj6uI2E28g26cpHYp+phyORTEIZXpVf2UHwA4CtNgdofyVlcREjy
RCkOEaJdEapiUZbxFZPYMVbLU6ZxY5zwIlazFJvrPJGUat5r+VXZDQ+GI69iM7zHO712I+TqYZqM
qkpySHUiV5YYweV1GrctlmaUpEphr1L2akhg3Tal2zTt9fKQxsWY+ul5M+Q9q7QR1YwRy8YI+7Xm
kdBkYUgz0JJnWk+Duw4O+jAw6E37Q0Re0KmK1CfFae86Nb8jyufUVJC/OyKAXEKahqpAlsAY4rqs
kX4lb0JWz4SM78i0WMKUu+J3Igi+XhfOu1x7JLGLswbgqbOH7xJ+8lkch4seEnRB1xLK1qwR3vem
I69QSaQHs3K0bR1INfVSUxIM0aub0snCuRHZ5kRpzWksA8Ax3Udm2bA3cGEX/UpQME7kMsayoD3I
cNAWWp+8B2rSwujGlcalHluwhwBPz3gUN7aE8W7o+n2m9ktHpFOP9jH27g2yeI5Per/p6URco1aU
JnJbH4Kc/ormFs8RIb6lhrwmbARs7txaC/DD0wzfYy29aI0BIM9cSLUnYBQ2yKSJRsgLc+qRnhhS
EAa5H08IwromqWGatOUpNpy9PiiLwnDItqG7orQnPc3mutkVDLaDQ+ySBiQ8XIOqS2e4leJ12aKx
Qm/Q6mOShbtMJW8uGR6sjBxam8nDlHcOiPWwm0UyKvE6HeBp94V3dHqFig6q8LQt/OuySHe6KOg5
DwsXLIcMxUSv8bInJhqZvo/QkPnDGz7bs0fLUbPowyLP8ApvTGtnUt3e+4MxJ00284naUopwotnx
qqcgdIQ4SKLeJG69diRlnqIXd1viDT07wbeX5AZYcL2sV4M6ON8VKalnltWrEcRBwIbq4NY3tSEl
JxcDxClq+uQQGiSDZF5BpqMjzOSxbariOcCNQrMkqbTXzEcwVVtWsm2KEmVjr2PEjZHl+6VfnrPh
Pkhwb5AwFM+NFPF2mbnLOrdOVpoTf5Rdm80ZDtg+NDQif034SpLGgQBgTWrdaSNxoAyPTf2si+Sq
K17ygDS4oiJ+HJZNanG0yFYOnXRM1osmYmO2gN02lXml40CIIsw3GsMDLIihph6gX9DyL1+Zhqxy
4MlOSAtcj86hhtdUdtrOZAXxGE/VoZ6eQPDGe5umy1QGDgDLsXuLkjRe9L0cvmu5k6591ej1aYqM
9M4qK7KLTXmr+WDcqsCnv+2QS5R4BpLtTgYXWySqtk2ixnQnDGiMiUFNX5Q0Dd12r8U90cbAi5kX
VDNiwXph4Hng4e9tdeMRvuIOnKvsxpwHqXquAZcXdf1SaJxfY+8m5PkiVAw2dG+01yXULgGtdpJi
JnZMiFwKjvu8MxbO4JGBdK85yWnM/q1D6YiOhQ6za89KlSKawJjYlw9B0fogCJk1oLr0JBJZeNIV
z28E2gkYlqZCxJA7c4cKVxBcVkQZyNLcWScRARM707zj6fBTHQcyvlWzpdsv8mqrRKGELsoA9930
xkz3bbGUswL+VDWUx6D2vLmXhLy0qCsnmUpLPCpIElP6Y9Yb+dGMpWbuauUXbbXf7adE3MIbwb3G
Ofeiw9IZQwgxjcwBS1sgBoU7l8x6c66jwvlQ8xx/dhk+OlAvz+zjxv3xQhelQ+ClDYAzLqQh+hTh
g9oEi765VS0fFz0q5s+vdnlop2nM/BK3qSFbZHVoF18L4a2rZSlk1TI7aOAniWisDeWLr3R5Shov
gnePmSLdfYxDF6eYOGhbEhZJ300hLaenmkpEbZ/A0hNUxeTuWGBH+fxr/a4A+3gXLxu3PsZDSxTc
xb00dcGVJVuWsDlgpt1XZ6Kx1v/YK7r8vS66f23v2qj0uVI84WiqHMUSuPJXgVQ/btFnV7k4aJpg
Pcp+fPxIJGT/foF3iAApcqaA0cBNT8x6PaAiR9R39fmdVC+/3+UTcvH9VNv26LHyhMwWi5d0aRwN
EifevBf9wJE7WbnrEXpHOMnaPJb30sLYV3RAecEnNo3wGPs7/7eYbd+S6fXsx0f7B5yEMNtymz85
Cf002/7tSejn3//jJIRqCdMmnmrZGPtuH05CHFIR1CiKafOK/8gH/+MkRAoQhyPefdKyxpwe/tIf
JyGMthaGYCzwP2RQ9PH+CyHU5YMr89JzPLMVbN8EQ5nGxbuv5qkB+6zNplqgpv7cwSZwF7k5xUij
uuFeCgzG1mUqrvTYQBcbp2p3q1dR0mDGtP2TVRIEM0n1aMiQomIx+vkM/W3n3L5Y18fPBz8bSZhs
cAe5I389J5mFSfVWZDltuaE+Jpjq6KAoefPdGTJMNIGWs0ubBSecZTqiSMJFXXvtPok992DUTvkW
FIEz80QISaMI/DiYU8Fi2up0T7nr235oAcnDpA/CXrxFRMIugay2t0mbMhOo5HCXt6m2bzsQ7nKX
BdOG7ip5KcSkkJHbpYi6ipBIjM6ObuTME6vBbLZaTmmouRXSS9faFR2puMSutgncNulVCw2JhlgW
k5k+dKlD5R01ePFUZQAs0EPq6KaUP46DuLEGe65lwrOmvfDKTQCfXmA0caggKbZsCKizmj7/pE8k
7+AGUFKzjZuCx3WJYZ4Ppq7ME68jb0InFQ79EVk6SnNl1o/oyaXntAM95M77QHoCTTXrzKAhKnWM
N0nnWDrAZ/XxlZLVd9251MQ2MZtrr1VXNsVaUYfJTEHwjRW48LA4t0LMh8J709y2nrSFNTcoKOcy
6UdhCQeqdtwCYKpnLP4xSwyxX58tMefnKHpPypd//W/498vMj3/Hf/SWGkBi0MS0W1TQ0Lwo/wbC
Kd/wrquaLOPy/7Fq/Nlw0b+NmRvUFTAfQamZlB9/LDP80Qg6JsDs/7HMXHbkWP1GuRjCNBPqAKEb
FzNHXdRVIKmhPG3NQ+mFd33gmxucwcVE9BgkROJQyDsJLQjfaRGJte/YM4GAB4IgBp2Qll5Nefco
HQ2/ECsbydgKUC8uHVLsCr/+9wTtn7B3wcf+/MEq3t4/eaTGv/3zkbK+2QKX2gi7BprDRvWfR8r6
JiPCZc8QiqyoI53k4yPFRmJZJrpfW5ZV+0MPT//GBjNyIpnCQjXlj/6LnUs1fqnEVYUOI1v1yKkw
zctBeoJpjxONlE1Fk2gLRVQcaIdp2YVn1/evuthaohtYlW5pEL4s8CCTfDy1JRdLQZxq8IWkjRrb
6iqrb0rd8lYRU0VC4FTocj2dkSyrxwCy6mRaFVwmPfwukYZQWcltpqftoo/kDCcTwyeI/+6q7ADy
VBIPoucML65bgqplOpS7Jq4TZeFk7V5NSjI6O6hQxG52MPimvRY94/HbWTLdmQRUsh0H1VMjBR1m
VaJvDEOZkLNwNMoML2EuovvG19h47G6DaqpZOKE9abTvWZEcA+xkEUfZnV6b5lZONfKrWwsdmHqN
0L+dNSX9ssHXrnOpdudJZu058rfXLhHrZyKD9GtQplAkRlBbAW1vMBpnEg8qh7wyT+ZpZz7ZPo2P
SIYrATMPN3DKLpMf6kzllD6w5bituTSVWoHQn2VPUqbFB8dzsRGMWeaZ8+joJv4Txm1JjqPT9btl
5CT8NbKYymmtIqhz6+tE77Y9MWi4UWFURUST2doU4x/Wrq3d4qxKpPeAYFFf0O1Ium5OAMKVpDCs
JCir8L2VJg9T23D1eZ/H4GNNSAf2XATkh1mjgVh584ps6RJwZJBBakX+gTgg0rgV5aSpzonWIbEf
yqTqX+M48RcxaFfNZ7zZkFtQ2NrKahQLG6qG8auJk3tSBGZSSYZP0GPvr0lDXfuAWOn2kbKRxTOv
rsHmQWsY0tvCOsEwvpWle/IQp2lbEUYCRqIShN/A3ZYbmYaT1+cLA2+0nr8Rv5PO+wORQ1H7ZvcV
9mlMoPgjPcGgEudpOTypxD9UOOqEyN4iUZn7JPeKrUKykNGSwBHV0dnHidSXsLBbLLJEGQ00OlYN
WMnIFMdQBjbRebsykbB+Sju5JvFBqg+CkPRMrrVJEhAZl1fKthv6YpN1/U7NxIuTwR6rCUgmBClQ
kW+2Gh2VOkCTCGIwsMR153HoqVuJWI++93Fzc5NNcAGkFpC28n/knVdz49aatX8RppDDLTMpUZSo
rBuUUmMjYyNshF8/D9rTc9pqT/vzd+vyqbKPZTUlEth4w1rPCspXO66uKF3uXQUP0Q33XB1XNe4s
JwZWG4rxSQlmBIPWksdFrjWW1I+oyNG4EzDgJN6mAp9Qjh6/BVctBg+LnG4P+3c4G/K5X2VoLwYz
J6a73OEzz7eVZZQY9AgSCiBEUe0S11FOxl0QQlOfXPKgdW+llWQ92e02Muvnuu+NreYwJImqrW/P
1iaT8HAGcG6ufesEzsxpDE/EuWFnqo6wIZH9CjnJPfQPUuUi8VRpxBUGBrt9c3zNi+LNdBLIbq0N
8y+u6qUeeicjacjiw6w5xAPrU0s86OTrdEW9ltDvRqmWQpM7ZUIY7hhlx5M4FKVl7asuZoCLayeO
SFgZYXMdclIJFrqejsvYGnZaWahL1Wc3EhgBqBBUZzV8wazCOjM7YysN21jWOTvmYoi0tfTs8t/o
ybdGMME1U+tdWM418EmD4W5NNuOUB8uBLjZuRL1OJ+In3El8FNVza3ZnVOAX/SAXNUlJQYwq142H
kyRjJq0q64N5HXG/PllCopQPbS0InzVJNu4a+64ENnmh4SzwtPo2ZemuO80GliQMxIwtQlDfTOn4
YflXqQMKVAZ+shpdB05nEki49WOwSyRR9Z7pWRA1ZOjgmMuTSD/kXpteeLVsL4M639YOPvF0Al/p
BnH1nuLXTpe2xTA48Uf33Ug5ev4mSuDrXMW2dZunHR2W51CWfe1dqHcDxchUAgCqLzI89WstkPWy
Cc3bHKl4aQyXUpYe4uY8/Pf03gygflu/fCafxW/ql/m7f3Telm5ZDij+mXVMnUt1+2MH6WENmMdp
NNiUuTNF7j+dNzld9MMYjf5UDZMyjuKYXtnyYRv/o/WjNdOZ/zyUslhRcwlDt4KvxXDgz11tKmRG
6cG6Cajtm8rhFnWGc9IzHnp9Lg3S1enzVIky0AlXVoMJlzSyC1xWxOPR6XX92oV7mDVowZFSt7H3
1lfm84BtGgMz7F6HoW9i7kfNIdgs0xFS19lmSqcU9/R07JPmBYxOsctTLn/Zc/iVY3UfOD26rVp/
iQdtHcp648V1twDucjZGdz48fBpfm/45WnSVixePoLHIBBegvnk9N9d3WvCUockvu/uosu+AeImF
1hVbaTNBFJ3iT7To37Mq6hdFFR/AYSwnWecr2xAvOtbrSVokhvJ4rEzv3DusOVhfLl0DjEMOz7Np
CJTNLQQ+ZT19dF7xaWbN/Riy7wIksE+zaUBjO/gzmMFatBGz7Ci9a6NidnHzWJ+kRrPcGfdN076J
Ju92+OvLpeFPxETpfXgQnBjQej5sv9/rSkiInu4KtNQ6ipOHSVfrQGiQR6wNfxCUD5ztVJZI6Jmr
mec4H496GexkOdFotxrQZ9df11nMDiddjk21LxSBjkK/9Oru2LfmAZQWbNwORYxnH7QR3n73Vk3u
ySBmtqQZmjSyIcPqorHae81H2FoOw36CCLQeET6sstJrnlVi1Dtw1K/jNB3H6rE0fPYqt3Xn7z12
MHFXrRwLsn3b3ueVufIDdoNzvEfNXLKccCPFp5jn9FJKFa5Zm5IygFWimdzHrp5IAVPafGIRyDvV
utpkkRqXo9WBjRqKUyKQfrWKAYPus69hXdB4Y/9c9lq4LsWBdDd4QmuTROTj0EQ7q5aUApNx1eYl
QVK9c7L9/CO3LfIxRnsiaU3We73wjdvE6NMPJ3cO4GTeIoqojmIqq9DjztVVF+Xj3nJGd1kbLkEQ
FGEJO18NdsEiLR2PqA9KtdCKe2IF4O8i8+7ciMtnfFeJSckArU33z82kn+NwLBdpE105lIM9oKqI
8lA100dJuVj1pEr0PNB4aq/g10L8HgK5jBqgKpZJZe/Y2m1m4h1Ixq64TSYtZZuUf5ORfZYB8MQa
SK+f8g++TWB0EFQLrw+PeN2vIWm2C7/qH3N2KHghAsqEem+XdzmhNoaWpBcyIafP4OFgPof4AQCn
AeCy1I54k2RVYXlfErXLjqsYN14nN0Hf35d5A8MGMpldWKvcwScQ196GHCgqI8CcETO9jCoA4IUS
73b/bRwVBwt7SrhYA5Zn/NeErB1aY9PVl2VEkkhPsJmsm1srCdiKS8AvEw7dsNlJ6vjRDWFUYNc1
UMwNI2IKTAukGDrMuk2QYA53lejT+Oj2FhheFXziAkdLZ10LjUTBIJJwFgw2xrWD22QoxcACQkLu
DDAhmcbC1qLhUSLg2igGlGDLDA/CWrkjRfOIyslYWCW0MUm4RxPfj4SLeQZBOeGbKYJVlfYfnOXc
1RR2cw6NEYCG4zwJnYcpTJ/6wTp6XTK/b8V9PqmKNB112w6g7EZ9PVnFuuWSDuOemFtMR+XQfup9
JmAh2cUlMYnNRvYA02Pr2lJlvBSDg1XJw7Y0lNY2ixUf33hlmtW7kUPKsjQmpx2QCF11R1Pml6oe
V0lq3WT2ADddfkt9DeNJiCehFoLqk9F97DjttnXIufLKjCoyI1lTuf6SG2CfddCuvF6As/2eTN05
72ksTxapSP+e+ZrNvOD/HuE/fCbZ78Yg83f/KCM8zBvMNBgymOY8L/tRRiBywgKJzoZawmWGP4uc
/lNGYG2mXjAY3+sAM6kA/jNZ4yvYJ5lt86cS1fBPxiC/zsdtBj4GNmaXcsbXvyyeIN+lRpRbQD/Y
32u3sjphoHGtv6lkGfn9UrEg2woY9vgkSzBNnBeVPymm6inrGrNDiBLbID1CSUxrSiqCURAda9Zs
BorOOetW+BbO4QlN8VnBK1gYVb51CgF3C61SnjprWxNwBjoPZELuXaL0aJe+yB7IcHhjAvXCc4GF
fwmpqfVAx1sFkd4C8kfT3vR+dnCYOiz6Sj5CLrss1FPT0m9bcjli8Yo7nsxIdgjNZlfQ7zIOxlhz
bggpOrnFuCw747Fvp4smpDeXZncIcmYdRWAsAH3fVql8qhrtys+67TQ5pKC2zsYv9DfHrsKN6WcZ
AMyEb9R4xjQZ/8Rz4b3NCIzt04pQ+Cq7Tpv8bA0SfW/e75KkJWxQiu1kVGSnkQfo2DzoE+FJmGLD
nvn/1TjhJLQCBAu6Ja8cYoXp+SnedGx/jERs8kl1YhxZLhWLwIeendbFwUWRpafNbW5LGMSF6t+T
0nwbkzfJlr4EaNRnwMg07b2dvItopv2lZtAco6LbG5p/53NgPKhZiSwnykEv5CfLUUpGolqRFkzw
JYt8MpirwtxMHh93Os2poWlIhiIqlho6DZmAbx0Y/gJQLNOC4AZ11TPw920wxNGrMEDFh27eXtWu
QvJK1ZiRMcFj/1rNeXANsZ510/CqyroEFrh2++xYGjwb48E69527naqRUZUgtKqoUfBMJtkLdPSV
NzwaqFgMTRuvRZxdqNIxbnobJVE19PeVRnaPCf6fT5Ooun2syo9aUv527b6yi5O0/RUol5jkAQta
UUxEzXRv1CSsRyOw0rC5Rli3geAVgHql6uv1xyyzb6FmLvOxIOezNPeZ0T1OpUlwMBKLSrXNylYA
acjTxkMZ8m4AbaWCR4MmhvpgevrWsTIyF8IC5j0c2R3WynVoyxuVtY9j3u7n6IA07G4EwPdMeneT
l6wSm/zooqu2BsoR2Hquufc0b5k0GHUIAS2h51Wklg7eQ+TbHzVgnSwyDXR1BVFFRIdEJAolff0e
mOHOncKHfqxWaTAH1oYLu/YeRe5u6Iq2Tpzf6CMPvik/aWGjVqDfT5ZGVVpAKBcDPA/yCnqrvksB
2yVjcjC8+N4TI/5colUzb1GaoKFhzW1HHRCfP2WnRMWPsqz3UjR7PUZWp8kbx+xPg7KuUXyKncqA
0Q0odhxVS4iQ8lmvc8LLizxdKps0FcUiCmqeL9tH6n8od4azCgZgSRqJvLE2dVvdU5vIiNE+5Re9
/axyA/hkiaC4ttZMMNaRH670zH7lcAaaJ+G8p3u9o5ReZI05LXyXKzKliN7lFbWkPVnY080qWjey
2411DymqDKbrakhRr6fBKojybwmR8ONUPCRT41PgmOBMEvGYdAbSx9w/Q1z4DHvGJAOpFgtPuqQW
2LqBkAa4JtWWH/orJi4Qj6ZyXDh6uS4r11l0xOeQpFK89iGZtR6hBzo/Qj7x+UbGqp88eICql9eR
3iNhSuJk0xlVvxkcaz5gqY/sZD2a9bmLu+azLuhqqPQGP98ZPQVZ2fvGAhVMuW9N2K0lMbm1I8sb
rw6AYGa6tje9tCBt1rpjOR1fKiiJVRLKo8WkDxvKIDYJsDvIc+klZt9FZFM7EnVELndgbXu3fxCu
cxZ+vtQJIxgi47p1rFeYbKtaNgelJ+8Q/XlXO23fJWFG51BfuQ1aV6Y8ueZZ+yZE1DpERKHwSS5k
AHGr1vp8RYxnASTK/Agz/dhpIR4B1Tg3YeaFq27uTVhlfXMnI1yLuW+p+vQkan0d0NDkNDZp1NEp
mKsmq+9tGp94KFewbQGMufvBuC1oj6bq0XWHI6X9azd3T+ncRw1zR4VG65QmQ3Qy5lSAQWQwfHgo
bpnywOizslMs/Cs/QLJXAZz5qf74C2ERxcKXmQC8FKoBA6MYdYX9ZUUWZG0WpCkb38iGs7bnvIxD
uUnDewbYKRO3f0dlh6AcLvhP7+wvSVoPn00r4jz/rLPX4uMvA7WY+fz4c37UeC5zIrZS8198yfu5
xnN9G9Y5sxqCLbxZk/6jxvP+S2eMo/+PIN36eV6EXB2t+lzd6SDJSMD9JzUemp2v1wY7NhOduuvZ
lmF583L35+oraxVGoonFfpjwmHaDQ5WmlxR+B8OONl35ERfRPpuSjc3sg/yPC23oiPuMt8jsV5yD
T2Oi78MJbRJ86qJ4FoL5rD4rkiFqA/HcVMFwxQJojxhkzQL2OtAM4KXgF7ndeegxgkGcXZr4Jar0
sxxZC3WeWCQoqEeDZQx8mFlZubZLZAauwuAPABHWGsP/aelqbJ7gxl3oFSQFcNJdhubcaNJtbk5A
0ec+ydcXfWxva9u6DuoHGGTXtUOUh2nfE/q3UPjup6ntlowGjmkDymJ072DviQWBVhzriuF6DToq
qdXO1rQDCsOXjjlTPDI4M5uaQC7aYD34iKbyzXOavci9F7Ps9+EQZy/BCHe0cFKkyW2pwFLJJc/r
O+FR+Mgq4kB3ptus7x4Km1yPwaNdFk957j32gbkJRMU3t9pjHIPXVZ1/rJ3usoHGvawD5GBGZoIK
TMW6zBQLJOHvnRzBDCqS6gmm8lWE4NSZ53K9Q+NrkjZLNiLz6+ElGSSx58LYetq7IVYGLflQgda0
zlMU3EjDZqLWPkedBBIn1HXt3/q5y5DtwUarUvaKyDBoCo4JTVQuIr8IF71+hxYAhJdD8RV/qwjP
UgP8cm280WIyXV0WZGZxmKcYjg530C53ZEWQr0xd1hQQu3mW+BVAA5+5UimM1zhX1F6ms+qLyFgM
hgV3Qef3FneULle6cZfmRbQcoHCjBuGx0V6rvFsRYAw51cfUNqChZ7m/smjhh4BRISlF1SgP1QjK
Lxx2AX/vVLaVuqIs5gthXZwTz/wm/X7lhgQ3uW99B42BjIxjm9rLsZRbL6XgbPw7lrWbuqSETmmr
J+mtc+lQZzib2GbUEeitWJBwxYaljXQQ3AOVlKsuHTPZ9fEAGZa8tg57g5Uc0qYlp4vU9z7Xsbkl
1o639myP0SZVCQNMNcE8Y5GboaurjJXNGmg0Efv1oBFFM6yJFzrrPk64pG2tVdlqzaWlYNxGtgc7
UOcKnhgHLYPhtfP6U0/CcGQF61BT8FWyS1BnlxDE2Zw5h3nIYmfsVOfVIBr0ReWAjE3praK+hzZJ
+E5DkK+Z3gdCbGIVrzpLB9uizC13JlKi4WhU/muRxtuOGnJhRuWDGOZZBndZnTH/7Aw00oBGt5aX
vY5pvBkxMZrKvXfcoaLaiGHAxVJZV/Uo7+hzgFh6WoAAFopiKrEKGM2hRjvA5ybeOno4vN/FIhPh
SnrmdjRDj1hlyEtop4hHj8RyJLczyeJD6EWnouwQQNtmykFSX2tu9EJNx+N/ShvOmyzcD2HD7Blc
Cih+BwWayRKv8CrvVHR8J7olNmrhJeUECI0aazXRqZukUvYiD2WxEzKMtn0c3Wo9W3tWndrK0Ef4
Mzl7Kem19p6NmXEM0+TO6ttLo7VP9RTeT1m7TZryKh118H9p0SzS1Mw2qU+UlOEvfbx1TcSrJ5A2
my5z3vxpwuat19lSqeE8+VNOmEA9wHF1PFjY00JDUzd2/BZjWDgrW0Qfjk0Hwep/DDoAK5HihEgS
4Jn6oRFPpfCttREyI9M7E7FmEI6bzrPPXg1hZIzb4YC3Ya8LqW3YDs7sXLe+jWHUrxKekiM0mXVf
6rgSIfKtxWCKdepLbeuaKSCSCAhqx4xYD+Jj7pEnwab7HdHx0hmzRRVUmNM7h+dES3BXSRYRJLBF
5k97VT4ZyrrIRaufwtjEM18F8VKr4FtXiXsb+YPLQKvxT0XTlH8st/5PUeAv/m/k3a5lYudndeOx
kPkyjFBNrbRyzBVBX/sqIe3QO8jyDrTgTOnuspumuWOc/FMR8f9SnrETMj0XjBvlMKqYuXz7aQDS
x30USYurbsIWsZqi5jPOiwbNRbZh0rxw7XIJpOhv5i6/mLb5TXFs84s6xKCQmPvlwd/XpG2TBEiG
bQo2HOeVcSXt4Vlj+BCZ7nsXhFet67K0h5YC3xD0FDoQUQh8QZFOPodgl1QjTyhZHvg5IB4bFqnb
5ONuyqdr+LGAD/qCjakr8mVj0GbDVbcZFCtvBUM3hhckm3WXk16ihRhQbOfeIX6qQfSHy7ftrBsG
nWrx+7f6O0Xsi5oaCW1gOXOAKIF1X37rikw4FWl8vhYxcjdaUjVXjttt7IQ9xgTjFugmIVmmnTA9
aqpT1k+73saikY7hY1iGYFXt5FgKc6u0gE4gp5fpdFbebdEXWxtF5PnfUUzPJLe51P3NmDT+baLQ
H9/+o4ZmBGri67RsaxY8M0D9sW3FZckM1dIZoAJc9PjKjxKaOhlevkWlbBkO61i+9GNM6v4XikSM
k673h/jsH5XQ3neU+ZdrilIczDkGUia2X5fxYa63UTP5JPao/rHUdQxZ7btNKWUCjt9iIiS5BWXN
IrQtBBJGVW5NdiFRjaEt0ZZjP5jLwSwsNDXEKOSudWSr/DJVtlybtvYh7BTCleMizkrH/D2zm+Qo
ICcs6rTU9iokpCVmT2A4uPPJVwNq7kcjztP6ZiyaEjBYEcJwM1CBKbJ26EcQcqhyX8gKk2DtXorY
pKibPhgK9PhMisFeTmFLKKHgnC2bBFtXGuMBUtp4qSrtTuUfLoVFGtWHuBObakpuW9HKlevhIjUN
9Th2Q7hwuwEvU/BUFz1WHXRBVTHcEZm3GpMcBrJGXjWg9iuQ7+EKgPRK2omxzyMKdeVtZIlRC08K
jGAvktuMiUackzsZakyIvLJ4I5mJMi2yoffGkI/cunt0SRrdJ2NxH4mRwtpDcDKZ7kXdZdtE670T
Xbd/mej+WoqRLNHitsVrys7lOZiX1JEb0aWUGwIrZ0/TuqmqkwjtjRy0e7Q/h144TIfivei0Xd3L
NwtpVZTkB8D62jZoHLnIBdmsRdNT+RjXuqV6Kqnpwk00lri8hzM026j1x6anux9Eg1QpJmXEK4PD
1CdHvTFPiP1vR1ecpGludJsAqK7r1sVUP/qluqV7N1Gt6bspKQ9VVe+ioTz3wt0SBnzDQmAZuQwn
FBvSodoAJd+apXXHPIZfke3nTBhDeLh1C2MfTN0chnoygpL63oRcHBRgBvDHNps+H+7d6D4Z8o84
whDE49DeOzFhirrwmB2n0UNtpYcypjyo/XgRBtozyVINj3YNCqB3k5VxutFD846PhI0t8QN2xWI8
h3isRQk1uPxmJSWSKYN8uwK+WyRYdlo5XukRL7DK+7VflK9h8ShxpSodt+bkW2j2ysve866pK77F
s7ogMteqw8s5trjVkN5TOTp7HTI8qp1nxq4HYVZnU4P55wW7oEW9Y1frMDQy1Fv1nT4mj+PEjoGK
NVNUoR7DvE4F/qpmNCeIm/Br41shumPczDKrXtI7MQSKEfzokfOkOy7DpMEMgMSLlsbQMG4pVCL8
zEGywfSnLWVjP4VZcjmY8cso7em+1JO9pYtt7HPzoIOsuVC+iyEf6j5jhenu/bIEWZwdLMvdeGT3
lr57l8QGPlVanGaQR31oLkaMmyRoTksMz4sI5IqUqBgrBrAGXXIyt8tSEa5L/xzOVfzcULPg/azo
sCX7jHxuuSt6b9KIrnx68VjD+0BvLnx338b9FXq9taB3dycKQkb3rFCfSJYFsZ2tB3r9uBifvJJ3
KiIGmFkAgVUw7FFUqZg2LtrnzrvO5CDNUCExSZhK/xAwWSjnWo31rn/q2XgRuzNXclJdtXNtZya4
t0OMhafKMy668imnDCzmehBlnbkQlIgahX/gwJDJUgqJ3FomRvuOc9AhVCQ+dkziuqqBJaiAo9fj
pWYPd15J8oMuYThT6VxXU/hhuj1X8tgiiOjuhpQ2t66fosDL6dLqO8mkGr9D96wy8y7VEZwxT2za
6rY1/P5eqOiFBVCy1Cumwk4PGZE45+DJ8rv2emyYkONLRbsQ4sjKUGkIOzv3vrfgILqJFF2mPrwT
VfOoxcgI8cts+rnX7Syo4QC6CfG16qUtx2ydVy5pWkQyWU24rHXMxkhdOqdel9I10G7YmySbDgnH
tOE8SiVuo3TchUl2MyU3XcnFgFOj0IdPq5tWrccEOFl7rXYfKluHc5lF57G2to6LKLYEhegKnCem
TqpNYNAT+zK6ccuBhwvjYO87CmD8nvciJ/vcJR194meTawlrClrDMWo3U6jm3Ju1zbY9BHfMTf9a
1S0tm7/OG3T0EYU+IT8lx6C1RrvTLDk8V148rWh2Nlkj19YYnzQwXt1EeqwYLXzYw6mN03fC6MRG
I80pjlDniBTsZp1SEcuMfz3w8UXDdTSaO2ci7tYevMcpUW8EM5wMv1ux99nUDpnqWbWFNS6JWcqa
rZo6iso6za+RkywbvX8IrU6tBIHri7AzWMo5AOZ1a9/Dit/RrJH3boitp5dbzbc2jmVdsUj6Lp/u
oZMS1YwsSB3cjJW9ni6hJT/ENoFXQXWFax6tU/M0tvaKsxZVZPIgNRgDXr4mZe6gue6xi9LLMIYW
QMQWp1Gx81P2jIY4u/awcnhS1Y66HFt8zDXkIrt487jNRkWSWYmO1hW0jUDlFQzQSg6bZFIX4VSs
mKwfSjJdai290AdyhPxw2zvZxhodTsrC3EVO9ug7HomD0SYz5oiV+Jrp4KVnPQb29DoiC7Vx5bcV
VBOrJ5doWKF1v9Bx+maWD4JVridukAiBiYEbdqBzTdrqNLnMtRxGBra5G4N8n7VQ2UT9yPPiNqMA
qjhy6zpb+1Z/0Egldll39FV310zhybPSi2p2UukN6qOGxayHjAWi0mjUoASYBsXXgc8KVScDTsmz
PZDDMGEX7obLWn3LZb0KxmbXTgh1oVq2Jtl4EFhpfVgwxEwD2gjd6gfmoyMp9qwCpnWklytUJ3Ok
PFF81cbB2Y0x6aIG/W6UqPpzGwmzWlaTvtHjdNvizIoEE4DuSdOjq4yPwmv0QwZPs5IkNQHKt+KV
zkHZMDrTMo45tBucF+RgBKxl5VaVxY4zaxez/VGBOCDWW8i2RrmkrVCGHJvxmjLrNjDJBhT+pmJj
anjjsm+ecqO6CtDXSt7inlOP+OgHV9zbsHjK4lFFAX8md5NhbooxW+Xmo0/hpEP+Z6GLIlytHQoR
KQk2GkkCAnqQteYSzzWL7HQ1ETanSH0w3e7sFXScEW+3SOaMichCQi7UuRpycjEMboehGQERSC4P
u2I1l2e3oilvChfheyRLBMJzRIE1sIxO4U6xQ392tU8wHJeVLksgVcyYvNw+BHK6MgJ9Y7RjteYJ
8S3xCE9KvZT3OJbVXcXhuSk7z7yxza5h2JpMHcCv8jWa4/bIbR90tR2CcpGbYqvmOL/ORa6fbDOz
X3rseuMyI2qWi86YrgIF/m+GsSK8T3VjU9vpZvC1FQFC2wZChYERPg65NXkCDOJjrJJjbr+USlwG
zB/Q6cDzdghKv0ZPefJ5xjRuvChd4MDGsGkH55ig9UsjnqruU5alG0e/S8hSm7g+BzLsO988cJIg
z47WlfJPocmJHqZrh2DEie+sAFD0jLmE1u81fdxaab2PkCsoxImOO27drF6Nfj0LoJgQWWfT/pth
wDzV+NrBoPFwSB82Yet/7Yobz1Id0tWWmtUE4nZILFBxw/6n9u4vxhy/EL6ZOEDtN2e7GFsohg9/
nnPkfFnmeswN9V5+Gw/WJl3rz/51fvBXSJRugqP5HhzcXbA39tbdv6WNNjD2/vQ+/7qTKut5B/Pb
XvqPP+OPXtogI8GZ8UR4gP+I0/3RTBsGvjyXPT7DqMDzHQNB0I9m2gGfhBpI56ODGvP9Sz+aaUzD
/Md8qBZG2n9oGZ4lRT9fhziV+VkttloOrb73VQpECIBnJBGSGvIglpoyCXVfF92AOpHnAA6EcbiN
i00dQ50JX5kNLuzOe/np3fuLq/SXCdH8M8w6bHTdBr/V12ncEI/olBRaVAeGn0G2q/7QN8Wz7V8n
brOfWQbsYpAFZNsZMGMB0hY1a+J6H9oG+hxUEv7HJOO1h3bULHepnx1//xMajFF+eZd82lWkY9AV
mOD9+T4Cp5zHwPFGgoHTVUQxNgaXoppWUeSTDLvTCUZtb0xr55X0Wepvdsnu12Xy9/eHvSX1AJOV
X+5i3wriCXcxQWkM251AIV/gJAtvGMnPAWAs8s0F6Sda5y8NPHL6Sxl/ZOJc2y4HabHo6SPj6V4H
nhMR/jqXETMwKIzDhTYSR+ev2fjYs0p4NQUbWwFEn7Zleal8xu+ehtWXE1dOF0ZifJoDTVAJnz3M
yQ7Sq62mRnJ8ohOrw4PvTzsV3VSd/ZayrzQrd1P7FTVLfbaz5Kz59LB68cxItlqMlnYeCTGbzFWl
X4TBVagPp/kgV8NVQgaqro+LpgtZXBItx5LN6Ha//0zno+/rhU9c3v++qV/GkpYTii5MIED6xbUT
v0b1S9bO5p8VrKbfv9IvE+4/Pj/PgxjgEIL9FQ9WDW1tlzaEzd6FSXZT9i7W8K3GaMqca5mrvmJD
sP79i1rzJfnr7/efF/0y4s7yzqocl5vKZYreDmiSZ5eZmz7x94vAJ6U5fiTtkEkeQqNtVE4X3GMj
91dP9ZdANi9PBpVaBTzMyNJjAqkqry/89M5CNU2KFbMSnOzEAmXtyxzzMSQO5XL2Nykis+Hjt7/G
l4+pBG+l2cDxl+Z4jLKL0X9IRQbek44Cv6C/6rv7eqAsqf7mpvsqkfzymX0/EX7aELT4jezY5zND
KrQS7bVGL/f7T+iL2JNgD049AnD+56owvuw98kKXrip4hVIc61wuZX9hElljDTf/H68TYHVhZssT
yP5ydrVaWsPTacbl5JbaMhfvLkl7jqKfGYq/uejmH/nrNRcwEjZ4lCGX8Odj9Kc3rYqmSJ8aHiZa
u6ew27IoQyGV/M3y5i9eBRWuDtzGD+b/zY+0n17F5zHZNHM+wVwvR+SNWqjeVXH+m7ftrw79P73O
fIn89DoijTx2uM6w9MImX7WNvYl19eTg18376JC67VtHomhhpqcCCppmWaeumo6VTQMckK7XD+4x
s2CbtR0jThG0F3phvHR0ehT0glz4Inr0BGwXN3kSwshQnzFoGVOd3rY00Bj0wbrm/zHUi+4a4bI1
twvJtViB7ZpTy/yBZaCdhXSFhcCJa8cHX8NFFJntNUZEYsj8UCIKTdYu90rphMuWQecS8tTORCjq
hZ+afFbxu1d+kpTLWtnTdk10l+kXBdv4KF/Y5ilv6dkWBkoGe9siQS3vkVG6Ix7rAJ7uPMKIkJGK
tQ2zJjOHXW4l+D80Jl6EgdzBISKJ1Ld2ZtHeFyWZvr4g5K2+651DV6X3ENBIohRnI9J3tiXXAte0
FhhXfheTg1BddurNM5ONmV4M+UvUqmOPUYpmBz1nuLRqQtyRdbST+miRR3Ltzakfe7OcR6VsAFpR
rK2ZiYFomdFfvh5CrV5kqApT8ss8ZT/bkXHCiHiylFoNytvlarjLSJfQw/o6rpO1bhcoH9KXtndP
iG83EMD20zSt85qRcmwHn56Q11oBQXAwTlkXMxzPY6wo3bEbq10fhqD6IPx6NjqJ4CqZ2vknJPFb
TkSWuM7B8sZzl+oPehyNF17cJyu3bc5xMnwORfcQo49mxnwYFaDHCgczY+NrMycK2EnrdR2oTwa5
3WzL1V3/Q1jsrutAnrWxSGl7tQ1z3G8sfW98yjhhd+s+eDN8Lr4BA2p0M8xPO2PcBS7uDcKg/eaZ
UNpTnpIFMoinYrwJp2s/uvQYV2v5NzM7kkwhwKxjdW+TI3HriCOXZZStdZiHAExEu810gXc+uAUg
wxPlwkURlB1H4uH+m73zWJIcSbvrq9C4Bw2AQy64iQggtMhInRtYVgporfH0POgZGquzc6psfs6G
tF5120xXhQIc7ve799wGo03n544PWSxTTmF+6vsRr0+6HE2gfDTrDWW+lVR1YaivlvEDGsBihMqG
NYLyUmSV6C7RnaR9TvPJxaVD8zDtK/GmHR8wthIOK1y1+RT5pkb0V5tbw05vSrlyfVBzrY7jKaZm
gz+WB0Sf0h9mdq+2pyDZiho7QU8MzXw3i4PRxrsm3McVe6UrSmQr7mLVXHjJibAz6zh9kOaiIQOV
WE7NJKJyxzJeGjmVqAwf4KStPLZcwt/aAbpolZ2Y2pCs8fMYSCSmj2R0MDNjHchdgrvs2cpx16XG
Vvh3linBwztLA8Mh7J6sm7KgyW+phuuK5srEP1S0SYrhWES3cts9lvEutte5R1P9UaX33FD2UsWz
Pjm1MOIQh9uhpdBkQO6MWaIwVhpLi/8p9p/ocoe8qa9knms0b1PoEpq3ZrA3JaeAOKAqS0+HzbMe
hOqWk6sGz4G2MzHkCChxQ1Ou6WVmx2teR5WVIXxQFWTaAFVMOEnxgjOlqSkppHnkCBvP9b3pgN3j
KIfaM4EiUfsOZ/uGCimXcNs27Ts00ipMFgabTqvJHMlXMKRWj4yj3YQUYUoPTIdEQe3AMpy8tWyt
R30boS812kDGqXDlzqZh5aaZih0Do7U8KCet2fnKIaQODhKiZb4Fnn3Ed19SFy/KZtdK+mqygAhq
K3UM955sLmQdf77HmQfog0AsqJnF5MVDOckohVc9oV5hYM9kwuFMn0qVubV026Y/JmI7o6fs8nTX
WtmN0d4pQ7Ru58EQ3cbKLlQ7tw8iWrzml0oTp2SCB4WyaI6a2V6mrnnwooaLkG4chcbb0GvwnTer
BkQAU60CRgVurGB8b+amNlEc8/E5lU5zmFyS1op8ieQHTZfXeNCcdPTuW23YKxNTJf3qz13IBlNI
K/AvETdBSPqfSigpwZfVA0GNyclhuc02VXJrcivWylWNqSG21X1fkXOXWUfInG4s39hb6ZNczz/X
bWwFgGQ9FH7lJpXFa2RsS8ZqI4JnGdL+o2bBQSm9DrvC0YNeKxcRjvWB+pxO2lHffVUCpnXd4Paj
cge1YuW33Xnq4zvi1NjROmqjmY0kcXeqJ+mpKoL3RsYQUuPSfpokZVf3wSGqoKxWhynjgUlD0z6r
id935SnivosMjbxmycUS9dfaT0jV3ZkkBFoDb3CQLEZy6AaIDbaqXUF3rGtmxqHpOqatyjIVq6hm
Tlfyjzlcmi2j8pClrBxmj2ZvJAu7s/ZTUd9yPxRRfd8Z9Wqq6k1PbjK276r0Ue5BWMXhY2oSIuug
OHnMaftTSq8VwVGVflQhiZVBK6sqEWhnfmZedEUsSyHWaagsCGO4enSSSvUQ4Ek0U1ZC9LWiC5kI
ElfBrZRzI+kYJj0dlInEoKg0d/JdGQwbn9CYLzN/8ylUZRIRWCuRQr04913MPuSzpTQ5GQ+k71b9
4DHUk46+sB5aGVsejM3EnYMBaLl+qj9avcYcGJ4CcZmmumiecCJdj5fygMyqICosNWPXeXXwm33x
d6dd05op07CF8AZ92fFr5Ii6oSVGOj3Fm27xyGPS+c3Zj4jTX3eq5KzMObqFJGMZXzbfiZq2hUJm
f6kFTBsy25UTgjQU8lZnbAW47Z5U+1nuvF1DJFgpnVhoZC2pUwg4Q91JdL8GO/wJqBVnJXzp7Pte
efELfU+t/O3kPyTdqYI3nbEy+cyWK+9OtmvqrB6rsKHhWNsY7EQKA7h/US3UJgLpB2Vh9su3z57v
cwHft/WLAa40FcAdhuAYyTSWDSmQ56rfpFH46KcDWx6cA5RxG3vi2Lp3wij34MvZVq5KnkHZk+C2
A4GzK9B1un5g7Svpo32TKIKI9ZqHW/0w0hFWM0HGE7+Z0RGk5U++aM4ya3fdAQ5piUs/pKF/xB+5
6UW8jpMAtw5DexJLdi4DdVCdlNVkYeBz6FmtKmnaGjgCLKBoocY7QQZOmZ2kkbmTknFdMByW25On
ApRmyERa79p29W3isZUfhuxmjgQofk2HsmsRX5UsYCAWB9EU54P3kHpHG80YebZJd2XHsTWL9kp1
KvplT/28XF8lyPSyMdy0yfRgBvdzecoC36ALxhhDiFz+RhyaI4NfTz2qgkKnm5opcDd/OWBB2zSY
ahHKrfrbjsL5llJpvd5POchGStDKIuIQhCG27BlaeKji47K0XpqmZJqCAE6Tmd7WbpzfwqBlwvjD
rI4TZRIsAkq+qWh9FmW0ms1xQFrYRV0HPNNpfiBJiu1g3enLhtLieYik1J9d7+oc8ZO71NsEOHFt
3XeUTLiBqFwwM8cs8ubBwXOZ3Cj2vCFeoQIN4aVITBK3pGiyi+BhC/yP5B7zCyOWnNCKMEiqv2Fd
6t+cf1VkR6ANmOvBNHw5xnUwDAtP4xiHHZnf5wOAuShdP+Hy21DM5yXvhVAXwEZ2QZ5uwiyBnxJc
BJTlnjemGNY2gm/SB9Wqk8etLNhcefCSGxCZpdP3zdr0ub0T6TT4J3P4aKNTJePbbKOdKZ9Lho9G
6IPYpalPYahCJn5EDAp67icpyPHLfYQ1MA/2rp13rQ1jjxT2UE3yheX+1PCWu7Zbq7I4lr66YZyL
csmPTOr9N6fd79QjlRiJOau034BH4BkzV7V4650WGIt6zkqHDNItn9EUj/ORp0k7fk6QpUF4/Wah
VL9RyYgqKFB4LWYUwDf+fAaOG/yvYcGJvtOcKXxWFErHX1SGjCokFMyo7JcEwytylEGurAIrYzzl
Peve+AB35ocZBzssUevBgOLAxlC7Dsaw1/LLyJGobweH5B98Z20rgt/pRn9tFbJUYdqKwhZnHoF8
eYq0jfA7vUGmmuw1cTdMKLfTgNPwTefKqPBRJ+y4xvCfSZx/7Wb9Tpz46XX/kOV+Eg2kJClh/0Lt
8adNXj9EJe732q2jbmeN/tKSU0Z/YisRNR24cwf7LBUEVO2UAVZ//2sFg3DyNysTNECGejQ0Y+j7
8iXojZwGAcLqss+oz8TAv+KEUxN4Sw56xTatWwJyX2SyBMba8TqJQzF7cPZKfkHqpHIaJpmNtPTG
lz43jqFlYB7ajMprZ9+JaHR8MWOZx11ZBxfIvGtZZayuNuugzZwyTtdy95InySUxyeC7GgSh2Kma
gtvrPuBY01F6zvi30BA2ZpmyxL+lEtMvH7TYvI/0TRP0ZzisuEt40HAaT1j2ZXq9Es5m/H6Ngpcq
feZw2zbdSsJiDVi95JTgt5zgRbUq8u04noNxlZrPWXkTgC2pwqUvxY5dSlghDA5gPTLIWikt1pO3
qCiPBMa3Xb2pU3OLvoDVNr1V6qehDwk4fAK+nAFb5yDYEr+JB3vtMeb1wkOUnRVtyTq5Smz1tW4t
V2g/UEF46JJ8KdIoWXlTfA3K2uXMewkhi7afA4RznaFLZan7AluPypZAGfqNP7slAlLZl8k/5vpK
t3dR/Rn4MKcg8Cf7ybpBLewhl1o4HmS8VCNYK6rqkQuoRMqpkiUIKoubDJcbm5PAMAjJwaeDxlBm
ayUSAKbqh4T9gjkcrA4JxnZtsX6+QcHZmRFf6+h6zRGgqEFOoirv9PI55OxYF4FDuiZs1ZVob6Ti
NgfbSCuhdtbVBx7SxrOqE3O7lfK7kJNRKZYprZo6zpyJZIFy15vZ2hrX8fiiaAeNyz7MeGZ6Tlm6
qekoCg2cTb/k7RHKqCimrPb59KrzqSz90gRXXDPQyPvCzfG7YR/wGRp/yglXj7TTgPLZYpVEryqp
IZ7/lXaTqDpx9DcOqhHPTy9ntg/OjMxI8Y7vbyVLrcPGLk2bVVWTU48yNvIDHpZyA3xlRRJ/N5fX
WrdNuVP7V8VEIrIBLTd4fLL2pgdqL8nFg4fjrVZiypvWOns5yrRj7dafjq2Fl6IxOMQdWjtwAK2x
JyjoQL2v0rtQptKqcRX13qsiEByUKWp0Zuh0m6YxGS/6ouwLR+OV1uKp5Hroi8mFtOdkc2BpthhG
nETg+TMdSZQnlSIFs5JXUviElxfKPw8iezqlHdlUM132JCXMROKsXi3xeT7CM9z3Ey6dtUCh6itv
GxRiXeQfOsERobXrMlfWYxduPNth4D6Wb2lwU5eAZZuNF48P8YgQlHMCTouDJ3ZZ9uTFEg3R1Xpe
EDr/3rZfg+Q+S45BCz+oJmuFrDea6yninNqtyA45RXrsb6QDbktqyYJl0lsoBCTyW2UnG/FLxtMl
TpUdeQwnxYtKvJszrUnb0HjWEqGxFoTk0CTpsYgGwAUyuQetPWj9g0LvRMcOuklXcUMXm3qsEM56
+10fUyBi+LcqeIxcKyQTkX4kZhblwQftI+rCxcWDxoAXVU9nFuJGDyPC8biLbaLF1BtN6jq0nVHB
XRRx4YfjsjIpv5aLHzwiF+W4F33lkhXBiwYfBPfTIqWrGiPHYSwQDM23KOBuIwM3PWOuXeblsAMd
tR0kLsfpnJECG5VPhQEcmluR5zSyoflF7MCkW1yp1BOwPGpMrIZHuZZZAb0V0g+NrrAPf5jRRrIe
8GctbPMmxsuH/RObHz0b2rjr9c4d48cwv8r9qhzQStzYuAR2hOFILEFNYAc96VbjVKXDWXsh1z7+
4AyCXIB1ztI/re6+RfxKQ/V19DddVVwNDLWivlV5Izp2Lk1cPN1FVF3m09bnKK5D3mGjmjmVgbVl
0jZqJG0bBAcrtX5IBt4qKFY1wwGfaDMHlXM/wjqI63rV5u1FKrz7tNEOltpe7Q7qjxStzF7ZB+1o
O35nv7YwMb3B3HvRxS8HgmLSQXhYMc0alGB+bhhr1fGHSdxFZ2KZYl+bNGyPaV5iosnPQ1ldgVGN
6UfYo/CokiNDwVZqqSaGuK7zPkY9C/YjGwav5KLJX8pyPFYDxuUKJkXWD07SpAef9r2R9h7fJHYe
gsdS+cbeNKrwKLyTBx5AfbwPehiYiQ4IADrApu/1bQAyq8eUakbJJWtV+HktVRn1bW4rqw72HF5y
zqBBvi+T6pIAecqN8VJjfEk6dlspOz1v0p0AqGgy+GJN4TGZu/k0yrfnBQJ6JMlNTmReWaDiFKsg
ntaSSUVpHLDghqs6rleRlQCI9tdhqrosBXZbHig3qfChjiFOkblwRut7BzjHWZUHtptEv7zKWqp4
hgYcNMIb93rxHoWfOs8f2cT3ZL0ZgM2w1mBqgQk2AL8BA8EWPjvmTXrflMPKiO1Din8OtiiIwEef
77OD+iTz2J76i0xxi0bwsVApLfHd2vssiEDpPWDPWVIk+GlM+goq1DaFOmB2V7lCkmnlFkmk3iYG
6xeTemkpo+N4c058amXKC+2VYqw5aqDfJ7s8P3k8TlPtJqzYj2CXjJhW0XVyMYvnyQOCod5GiH9C
ZavfHSR/l442UZuNrcEgAcNRGY4kv0IywlyMuW6kAC65tMZHE1qriYEOO12Yxqn3AhPoXcLnvFSt
k20YO8mKHY6JKHoqNl/6a2seyMbKK1/i8jMQPX+IGlds9kWWPmgU4PjZtAq5RzP/cyRIUCn7xNYh
nMtOmsRvphRdOjW7jyrWACWS+OjPkxGuZ4kWzO9jLShkrVHWVZ3kvXANhQFBo7PIyFbo2Hq98hXj
3bMYJZhsnIzNFKCFZIpTYeVs+xs7oiZFrWB1DMXRDttDNIXHSLvXmPkGaOaYsH5ovIdyjNhFdcl9
mVIvleD5Ew0z7m1U3MYJcT1JCfi7WIQTLTqnnM/LbNiNbQ6AK2hhftrZrZmApKRb9gpLD8E8M06c
ijcmfmQW1eLJN1LqxeutVysPg9q9Foid5tS6/Tx9YkJCuwuVUOG8ZOg+9aVjyTbtfkAxicRjxnUL
5NywT6FM8Q5fqSamnYz72/Y+RuPZDK5tUDjK7PrsmxWjUpp+Dqn1FFMvbrEOoAafB0t5lhjTA09l
GbcvDVMu1coviTpdatifQ6qBSRnPmRk5RYTduBrRLQGBEInV11lZb2LGR23UHAO0HqUii0DERLUR
XyopeC49iClGxB5AkaNmG8xOSBn+g5d0TlPgXBx0swcTCyfCVqFngOZZFPYMWrkAP8YPg6WPjex7
W/TBIlXbZ+YdCCSkq4SK+bJpTibe1CHug1Wt859GjXFXKcFZtQyqC7HfGU28K8tirenQeUt/J5KX
bhZZEqKmr4k4e+MPiblEbOrvpRLfZMjgNj+OnZm3DdmxzsRaHBpr7ptVXsVH3YRLZ3HEoXHd1065
ftON/m034SaadhPTRGXI78ykdJKAQWGt/yDXUYTXyCihO1jrOGN/Z6rAVVv15I+TA7JiZeXlZRhb
x8jiW12iWTjjg6slaWYRLo2iOmtRe/GStVe1z5SWLqSan6TGw5xDt6+tx7xh2xFXyb00Euc1XwsO
vYtGZtv361OX8c3JE6oSNCgQAwbz6S9HZlk1G0MXJWPjXN7n8bQKqqMQrwVJeoamqeftsI+vOxa2
kAGBbIglccSLVfPjs9eVpvs2PzXaMavwpyY3BFnMfL4wSpZVxqVhg03dVq/x5Or9tlbbGDhcdBvq
r7n2kYjblhut8lTHS2cdY6lB3wmBOEnwHeOIorWdMi8oZgVn11F1fkb0DliHPC4KZxjHo2TVu8Gn
R0Fam9HcnXrLSu3TbE12KW7LI97vX39f3ygMfF0mGpDAd2f80YL504F5SAJrTNViAPb7WDXBwYSx
Q5OR2xpvzOh+/VrKN7KvqcMkJfopw0C3vmhOQ4XtvmxyWozI9Ldl6w4hVTXchUPoRlV6lfWLzyaC
6djkOeMwrGRxGNPfCYZ/PZXz+jpNIRzNNUP/YsqU+jo3gQnTqIoR1g3j+K5Q6pXadtuak4j7x0f+
/459D6CN0jEQX+//878TLCRxyG/3r6OM1w8/zLP/dsqr92hMZjbIt3/BPw2Yyv/ANYfWj3lO0VUy
iv/bgPnr/kqT34h7STWxbvKPn9OMlDzilsS2qXIZ2f9WmvHPipGBqCYrjCJm24wsYJN8uSb/a61Q
X5qF/voq853x0232n28W+teS2T8sSP/HN/SPN8ezxtDIdOJC1WYd66c3l//dnyn/3Z/5d3+m8nd/
5r/Rn6mliXrhyYmqlynBzGRlXOTjqupE/YM5jKtp4VFYHrZbfzqFGCHUBiww82qzqs6NUa+1IVym
0vAOy5IJVK0tceWUy3BsaKP5Kxbh34Y2GD6CH7AS3B9akqIDBWro5KkpQZ8syL7pSUnHrnweg9m4
Uuz1ySTA6XvuiBS2bdJI2xV0X5AH3xLSdD0yt4WeEmrL7hptSl/GqbwO+TzKMCBPi5HqkgXz1tfY
j6gAV+lfKAY/Wc5zSHkcX9IQHJCe3ktk0siIhXewJFS6J1vTFbMCGkB+fCiqCatNSfdEFPRur0mX
SePAMI7SRZULUo8kxzdBqi79Mt0aan9JKqoyMtvemjB4pBEaT4i3g2fx0Rhfk1R/DhgT5/p08ux0
zaCdqokkD1wr1mgQhlmikelbqORQBxWVMMBGCPh8nQ4Rtk6cJK3XvYpQpaAFbCHtDOoGbNTCINXb
ohmr5IJsg6KFiq6Yrurt5dSE0SWbQetWpElu3pnMlL34hhyyYys1vRt+SDK+iVT4fugsePMWuBBu
dYOCYtDZS80LtiaxVlJfu0DpNzBEHatUmKr6FzXIT5VvHXM1s5+0XJDQl/X7ocSUEmiLsqeOIG39
BzEx8Dbyfi97MYNo22EOY2zriL/YxKw3CXmFrmmvIjsot6GuLu36Ykn+egLkTKZ+XUeg7DqkaPqR
tx7YgTEwC3rb7Dvd8p+9nM9aJYaTxYT1/cCx/RF74+DfjykdmaKspE0eM2oREg6/aMQC2tn9OWE+
OpEjo5WEbW+mGGAL4/3U1vfFmAHepFV3oXmQnmPTfpWkYd9RtshpLDnHqbpJq6neTLYa77qBj2BU
2l3EkRRZOaq2SjgRDhZRvR1yONtF5n2g53WuGnr+qiriq+l31ZYOXgNLYQ+wB2hsYi3sytxxAlpM
A0O6gk4ThQ8J86nsbmLKS9W5zLszEV6xMVm1m9c65IYRQrVOSw56QgjSVOJsn8qBxhgqBKbZ3E78
CSVltJ5kBDCjMZidV3u1L922JjFd4aZVjI8es6EqfArlyYDWBRbfzIgp6s3TS+zhKZJlvAltpL3H
ZvWkRNnTaNYkG0j54cAhTrzgvS7aLj3HtLyZnnSsPb91I6ajnS32uWHAvSdwa+rPJnoP3UmfAbSm
sIf6g3F5LWsQ0ppoGQbakj4S0Ie8XynfyZY1J99f2+xHXY8PllXfxAytwj7o72vTo7clbBHesiI7
9cQhqYWeMWqqf8JP5tZmyoQ8PlZKP0v+GbZXhDQYulJXOBUWf7nN8W+VO6OUXpNpZnkJgLYG36ox
kfDtM4kAx0Mb8PkTe1hbZf4WJ63maNEo7/zyxTbWrWIc1Y7xTwe6qY+1H3AHXuvEd4lLHbLGm65+
W0G91LuoAiLeI03KCSyCSqFuuT7Z83rY5ZhREzcaitWQRBc0XoPDn42UpsaftozrmFNyQgp10vCT
tGKcM+x7ooiMUgQOlkefqXMmJTXT2+IgC5INk+kxd2h7sTNa2OzBVFWuMsT7UEnQu7sNDuStGkRr
TeRoXfauAWNpjLJrVere7PETEGrGvnoZBmLgdYWCo18jvj1mKohBivLYib5fNV75rhWCYZ+ZOV3s
MQEkdN1Y/WliqFl1xSrNhw9IUteeCgNt0tdjat5FrXTNgLZVBRM/gjApmVT4petghuSmPIByQWyz
QJOhWNmYxvWQhHcSThVf7ndaSyYr8k552e6muD1pScywgIqe4mXox61PY3cs+xQFFG6LG1WpfGfC
P6s8w9CpFbcEDGwqeM/peTEROrsW49adguIfqwONTeNL7sOV64zuqiQJsziKFunb0RBcGvutz+p7
pm+rCG8c39zVgv6BqQ9Naeo3EkhbXVE3fWWeewlrG8oLzkpwVbBpu3TdzPYEEO3brmwBlNKtgAVz
nWijzdMWITwnHU6tM8XouJmN3mn8t0I81em0VSb4wp22iuQPQDQkghEZu1WC+7ZUnhVkLWlqHB4C
Fz2mOhqLumebpyaw7kPZ23VTthBpoW1HhPIuEyySrOO9XDV8eiPJXF+IalcCkne8ymtWusp2gH5j
OPgCeUUXrt3abpZ/5AFl3r650mUep/6m0YvgLqD86i2njgannCfBA6xSWNKLHMlqGw1jt224bYyW
Ma6tN9mqScjWx5zzt7EXrv0mhsBfxhuD4mq78Vy7u7OZMvdiuJaN4qSwEZd4ANa9Lt1VzBEazV4R
BeMj4pjNYSMRQ4aD4Bh4P6ZWf1a9bNGp4ZnKo22B9bgQ9s4OIqdsYwqpTcdo7XNuB+dKNpyiDgE9
TuOyTuTHwGMSMEj0O5DG+0x69giLEEtfVcb21qpl615uiAipIjf39qA3lwwAt8H+aSW81nquZLt7
9Pyoxw0GzClxPHvw7eXYDXK5ok+LvnBDS+TbpKj8M2ReWJNCr73HIU3wd2J6FdvALt6q0bDv05Y+
qyxgoFJPhYPChTN5DI7mFD1iD2JqVzZQsDNY1IBj/PrJl6QT2udDHZrrIiZdnzEmJl09mMmLWUHP
8KLg0hvN0WctjHCYF6N2yGSQ/r22M/x+eKZ3A49qPtDyZfmyfC1o+AKe7BuMqabI4ZGs/SBOC1JE
AoOuyzVchonBHvkowGk2kaPxqqUQfmUUXqiKVR24Kc0oaGqC+LCGTR8zOevmoqWxTVlQNdXfsQpb
1j4v7QRgcNyDNeusgpKtOm/KDz0dDVcfO52+knmhCEMfuc/zJdtzPXBh91YOgXwKFemDBEXviLZR
XR+WJ5+w84Pz37Xw1+LvWvgZofT/XC38n9XbWSYCSUeNsklqjsYl8UUpg/nFnalD4PH1mePCTuD6
k4Z4+Yfi9HMd/Je04V9f4YtK9h9rMv/rK32ZErC5Zqn5d5vM/2yx/OuLzP//T7rawDDLA/cFpUxz
WzXcQRBnp+zog7/8zRf3u5/mi6b9H6xMn+tJf7Lf/vNDou+iH9ok6Y0vv1mhRkkf+EBIDDYyOlBj
DBwEw3Eilnq5DuD04Dyud1gBVpWMRYqeJJ7D5iGoangporobgGQC78SxWJwIPzxmQJMxLycXo+gh
SWT2wK61DzfD1ELK0GRwILTTbQAUL3pB32dfXOLBYmrR+yfNIDFqSuucSoOkp0lKaLeBHW6iea9j
G7izjI9UtnJ470pyblN7PVkZewGe9+QFVMlYqT0GD4oUV1Oe3evDWK8KRcEj2y0tnL0aO/3IvEvI
Dxp1TbNAv2jq6DG3pWUkg3nxeEpJGIZsmlQJe5AcwTPGWDOJzE05KXxe+sN8Ha9CmfBHKlxKcZ+r
18Zq+wNRxrc8C5OtEfv0OgztTqqYDrd/NG5Bdgl8fVs3zV3Q0IZUJGu5sNZSZW0YszWLoRzwRnSU
K7SF+q52DKbGcCJ5k7xYQe5gY3WbADcSQ/NsEbU6DirlVSes5Nntg2947LFKWMDyXlIkjpTBMh/z
I7xTkFg95vFalj4KOKoO3nacMH4877LSixHat/Zg6cdarjhVtkuRmPz7O17nTVXZbmLxaqGUbvxa
ejBDyhXllOhr1OI1meCq6UNKCUmuuCMx4x3TVzDHuSOU8aB7zV5MpljFevEozOrTs4j+G0SlY+0h
wrjZZzOBdVLJxYUvXgfbJB/EPkyeswQskWUo9DHih1Xmo4rHgYhUXcbbrzNawaYH6i5vsnpqXC1X
MldVK9SMSj+MUd7sjIwAigbUeElS3nOtEIYtbRer2DClnRlq6SE31acRB8ay1tvokBM9XFbY3LdY
LD7xxeNKU28TMSmE2yOxrjPvrKnvKUUT3iTnNJL3b56gYxU67w7KrGOI7o5f7a1iRBtjHkvocljY
GugAGWdVTuAyN2axxIdvXWcrW1LvZWIFmDtvbej/nJcxUia1v8tigjdGWar0fzBfVAzCPIK9YY0T
i8OPFBfYMkf1sU9hiwdZheEImMCi16ILUOWABo4xXeo+EQfTDu60QILHFcATVwreNrXSDCU9HFdw
v+4RF8TCE8l7KEkp6Z4RvxuuBLSw0GlnBI8/CfIIeeDBdIQnrkliX+rmazNMr4WIZ9NYj8uqE7rb
1XblBvQVrDzIeYI6WIov2dAlh15o6659zQvZyUnweXK5KwNci3LWL2qB1lAUcvGMk50Jb3rUufWW
cYX9oYQ72FWTEzXSVUSm6VqRvFRj+iy0z7ogXqbr1bEniAvSmTaXdxMigp3JHwodtNCEE/zWnqGu
IPxwrSagXpWqMpd94++mDkdGYlMWYXp7fURI0LP7jINLhFNryN4bY7oPq/ltypS8pGtL5GszHz6r
mU7Jf7MUo3qqh2hfVNyu+uj0iv6m1eo7FDHX68Sxsdhf+xxApVStab9SjzR3LVB3oA12K5FrpzDV
OLBrHFXhQIhAHPshhhztL2NOikndc9YJnVjp+CSNdmebHG6pBXkWxYRXsDl4Y3hv98mq0jP60GAN
5ze0Dy7D/HWu3wsE+34vdb3oLa/mU9ArWU63FrIzjhP3kf2savpzwrGxjryHxpwPYHPvTIxIFQeH
slYXv360/XU8Jyy4JCozupnd+3U2JUH0LIy0HZaF16C/dq9eIG1RHeL/y9f5srmhzqS1JRvakxLK
Tk0kjQC3KH+DWlG+eVjyaeZoPl5+xTK/7AjqPi/ApNYMwKtNWFjBuvBopAC/9gAQYwM18SYXSKV1
FzuxMawE6CBNGhQQHxhHO4zLVppylJb52ivbDA4E13/j3P/mHZrKXDduGLBiDfNLc8Z/Bs38zUYJ
Ngd8Wp1JLP/yZQ+BdGYbzWxOjHp0YGwRhvfOKn0aKT7+9eX0xYLwx3aFD8eI28AaIgO2+bInywI8
Yh5dJ5UbbScX3pkbr/117aIXraolgPzfGCy++0IZVOP8xV8xZ97+/IK09tBxUsLNx6uztS7GwTuT
tv/Nzvmb/Z9pa2QtDEMA1P76qQzNaypkNHKKLMZa+NigEv76i/vmPuQVdHwTM7bb0r58b4lkDTa0
xn6ZhS/AbVJxDeunX7/Ed1eBTb2HZeERUYFz/PmbspRJkbAsYZmrsztfqa+2IQPZMZFH/N/8KF9S
Pf+8DEjusFoRcMMJ8uW1pqZSg1Dm4ygfmQZ7bIe+Z5OyJc/Qxbtp2tX6b3wnyp+tNv98TTrv6EDR
ZaGIL19h3yOdhulEzoKsqU8Wuodpt6Qa4waBHOL+ba7eFXaA3B6dGSHgnjc+MzmToROXT5LNeMXI
qteoaNxff+9zDOXP43+sFD+9ry8BuhAH2KjCs2dfzbxg4d/XTwTJ93240C+/fqVvfmELbxZBFH5d
imG+BGLGEZ5pJGv9MiF0oJXdWivNFZ5KT/N+c7l+9wNbMlLR/Hq6Ti7wzz+w3mqTlLd8qGDwciCw
9rUcNTYkyUjhVVYulB7iJT6+vtYmPMf/lR/7T6//5aOCtKC1wPQxsi7Gpbl4CRfQ7RbN4u0xW5xu
x8V79Lsz4Dd3KNYqg+cK4HAY918WUbuTqQYOebYo5+COiMqwol1hXWzEkSPY9L/YO7PlyJUj2/6K
TO/oi3kwa/UDkDOTM4tk1QuMxQHzPCXwQf0j98fuAnWkSqJSiSupH1tHZkcUq9IzIjw8Ity37/2h
rny7uVC251f0hO98MTp5RyuV7+u0sxx4/TWA2YEmL7PwrdB/FumqiO8UdQZCdmIPmegUqNCVqSN6
a+KrmtRRsROpWKiV+kYUWdA1yLXEfLFkZRtp9YwbjXM22Rq0QRuUigAC6po2GZ7f8k2KjltBmYdX
5sG96XhSnJ/B0RGnJgwyyRwOKpFIm4yoMli0QEceJYE7sgAO7a1HLQrFe2uqdUUu8ry5Ca3OZxQy
j+1NIp+b1UNjKUhjcZXM1MVY2nw87Kxb+L5cJ4tuBXTM6jnfHG9P5wY5uV1ldU12SWaQavrWCJQu
6KOpLlBhiKSLofyQjQ01lZFlKqYaI834zKm00pchT3YGBOJZjAJCjfCDDIM3GiPi1svbJWBO6m7R
lTFcd/SgVfT3it7MfH8CKH8f+kjaLxH0UGD4Goh0r62KQCQ/Uix5OmlUaDP7x/amv+5vlCv34WAn
69ZGudB5+l7fqhfBAp1Ch9a3mSU4FR0Auf39a0xWoOF5WPLOrJ04uxUTHghldm0OzeN57zoVDo6t
TGba9UAWZwesJMlHCl+yi/olZCAyReRA3FfBNqEX9LzJU2fKscnJFpVjq+pyE5NdA+v/PoWKXy5v
re7hvJmTTsRhAhukCCuCNl1H1YeQLO5qlJnHyjipmCTWVkrcQClX7FtV3bQRHVImtAORUCSr1vw4
/wVOhSITWKYpU58m8E0OlC63uibP8KN0oIsEci9auc5bOBVbuaFC6iUSXBHB/eqpYqPGlEyRRTqA
EDEaeRVk8gLZ9YvUEFfaIK7PmzvlkZBfImxqgdNWppeBQYv9w0FjQPTKHcRbWH/7eua+cSq2HpmY
3riicEBAq8WEyku9qiFH9v1LZBxBG/G2dRXHSrrb86OaqMx8xlcLiKUkm8DPZdmcrFMIwF/xCmw+
LjIbmjGOf3jwrx8fibCb28QmffDgf1/Zd6TAkF3aS7toqy9eeUdvX3j1L4qL81/oxJY8/j7W5NaZ
NVpRGi6r6iN3YKGeJpuQHdeWt+rqBypoJFiiG0XJlBlv+kz8TgLfF8OTg42ycqbFoztdUCHcXxfO
z3Eueuf5wrCvYVKxM5vy6lK7Dq4EfirWP6EQWBh2vxSX+ZtlP9I7tkjs52b5Yxuty4vWft3TW7uP
3l5Su1q8PpFes+FMXCjL8sqi2HgVfS9Wcw+F8VueG8UkfKNRfEjSgVG4CHgUjXARRC70YsNSgN4s
NnOSIkN0HYAtcPq8/In6xsz6nXo2fJnHSeQukTfNCxOHImG0v34AI3WjbtXF03IHMMw2r4T9XC7k
REj9YnEMRUd1C4jDUdrtsFgGd2L2TU+vDXgpjYfzjnli/3+xMgncXWgJrq6NM0tWMvA3fivTSDLj
hSciwBcjk5jWiNDLJ+R5nYN12Wf3XggvyI0INQspvjlixLmdNsbXo2mD704EY+i1Dq3taSnd6yl9
XXTB0yQj6wIwFZrhInEmxM2t1TgBR0bVvmvkVGKAVn4J0g4K+JtMOCw1iJzOL9eEzPpvgU3V6KuB
kkKePs9lyRADd1yvxL72F1TwgW2YD+YeGaBqceWPnnhBP6FwUeTL0Hk8bx1a5VP78Jf1SVht/YJq
2lhmIpFig9daVKgR24eVyQOLjs718yUs7nQ9/kSccwMqbI34Btz9QGZmjq3Pl+PvEeHv32QaUBXl
AI1izDeB+G4xrJRV5dCLvxaWhqPfx/YVYLzl7aO/vXgb9+eL5FxtKGPN3HpOXePpiUDuSTUNxNum
zwbBywoFeS56aNvLUtwnFv383Yvg8wRLb0z/pSx/pp7saKi5RNa/8GaxEF22eFlLPLGnxBZiVVam
Snuqk13pgGPt/k1CPsVWyxmfk09FX9UgMShSWCQhOdm+/0i8zPd4yXJV/58SL/uHzRQQZf3mp2yP
ke6VhJ82ZlW+7sfQKATX9WOSPFrj222ibPxY2xdpt3IzYxsCkuvN+iYJQPCFenen+yBtYdADAFhn
QHnFAsBiS0dvarn0pkr54FSIFzwY5qHfaJ3wVLRwmKga/aZxTIt/28KS0CIw5as6OEDvNg28dhX7
rbtEYvlV8bhv+0FnrvRc7C8LkIU2MCqHitG+h6jA7npjnyu9Ta2y8W4Vqha0g0FqU90mnfFNjI1v
Qsbl3RXjBUBESAw0/SIUveuyRZzTCJ3cWye5ArUGUg9plkKiWnxIAdUo2rYaT7sWOyRQ3PAtS0qn
VF1kJoFjwwqFMvePBnHFheAt486maZNOTHFYytVPqTYQnLbARwY0J0p3eRYuiOM0WFL3JGVdIeLV
BnuqNG+qBM2JIlgo5VTfDpnGyzJLLotSjxaHIaQnG16cBKqhQYJWsoXywmjhwjKCj0om4UvXNjGl
p0M/X6A1/y2M8295l98VAzW6EpxYFZuvcYmKBBioQqL8AC0CnNkwbqXrGkJYcO8jfBllBARwdkXA
+zGskL4tA4QwpPwGtrkrUx+2UQCwL3CppyRFeKULLrj3MnkscvO69cR9Cnyyyw1eiNZIdIxitRJ/
j5ts09SwJIYg9+ghRF1VECXfViq4EoBErSO/vq5ygHUl3cjOAOGq1XRw6qgeZDbwclUZXEixgc5N
TbpLqxDnrBHBcWpD2kk9U+mlypr+8GTZmQErP8pb+IAYO/OmhuEL3RjP8UqWOHF9CE3b9LGwoiXK
sUikKYJjGP53voJAs2B4k8gy9fFEtlPdaOlZJx+UpplGMQ7Bp9J4MZrm+RDF+xZR3rVYKtz86M+O
kf/uDteSy6nRp8XGgG2ik8EJozRfw2wEsFxC4dOrpHXYQXuaViGyaKMOR1IZP7TSQo3CMp4sN/mm
qzkcNL4CEpK+VpDUya7rcI3hNSrYhkmt012QaPA8NLSlH5Kgtsu6cAyE1GkHNS/oiPvWVwKi7feG
5BtOBSuBolu2EaRPPohIYHRw7AgJD4bwmxlq99XIHZFCBRwmzbWS/8hS66FIM3RCrNi6KODMWRwk
9x54v25HlllcBEVApTtHzTRUUAhVErDlgwf3uZHtVNfroGp3Rcgy6usIzeEDFdu4Fh/9tn1NZEhA
QCiYQ7asrfJb6KIPFiDuYVtxK++BZkAvD42QFH/jQZIvwtrfqWW/K/Xyoe2FC62tVpLgXsZJ+dRB
pQiowSHFBgQCCri08qD09C9ahY74BiDXVRS7S9Ub3gQYo4Iuhs8+RMq9u42NetMj+fIwWE2z1lRq
UZGwbmuPKjiFxitprEyZMPCb4MGlKlz6BWyi8J4O8NDrbQ19q3y41WvjXo+bBgl7JCSLlA4RL3I8
tI0pPQaHy76p94kByw5Mhwo0u1pDPVwTFMph2qqC7CVTq11T9YuD31+ldfoE8PNO7KNv8Ap9qwqd
Ki2EQHn7LkIoOuIxeyVeGV5P9DLWFj3dngRFgCxCjx9E8Y3VwhV4j0DIMhDbGkVWC6boEklwBeZF
+oEAR783gKFF04XmL3mRhtT8VjextJJ5WN4Xo+wKsONhIYphuDPbFwpqSx1ylFUiZdAuiHF/QQ5v
J6TcA93WsMvK3XZeT7zOG7iACBRDm+WQyYkgLaPnjqrfVaGjTd72BSheKApSiCXtMBGqTeamMF4k
3sKUAnMlRbDOUa2VqPR7+jgCHAy8I6q42SbLLICx6QWQy6IM4PdJeCoV/J8gu/ursHozrX6feSll
a+tWh9tU6CH50SUnqrx9FuXXYd1a8CxbthnVzyL0q2a3E0uq4SHmRcrYAeK+cq/BaUGDcqy67aK2
1Ful7w04UqMOIIgs/FR9pfH4hlJ9HVcWXKtZJC4qVesXAHYfDTHRQAC4l7LaDNdRTsYzs0SHKwdq
CIX/VoKrLmQUU9GzqnT/BawLPGi1HVjlxq+qpZGMOeZ4N3AUrFQl/fAOWoMSWPFikqNhIWHRK/m+
Kmx+On9vUPN90bL/ddG9kGEKrL1IWiPqcHXI820n1xclYFXIsiQ0JhCeLht4JgfYP6TvLcAIO2gs
2FsDcQEY1ClC4VFvq2VhHK4PhkeWv3jpDtqy6PHVBAXiMs8uFE7AivTjqMUU2FGpX6a9ukVU/ocm
wx1JrIeG8YGHw1YvRdpKSg3tOxc9qd6CrsC31l3G9CQHHueWDNcItAVduo3FokLQbQCJ0CSHHPqJ
RDQgAPpfJen/VZL+p5SkXWQKBZ1oh2xhJHk7CRnDJhvFd7bxEEIZZ0JYTZoedjR0pOibMRdmZTzS
+LFzYWALEUlM0+8+bw767QGKQV4Tld4qtw5Ii5rbDCJhsHw3FqKLJuKLgKbteFRj7MQfuefy7o+A
xdN/0aBYBhYOHg1lFYyCjrSVIFsORqk1WhBIETpedEagAakLOrxTbnEh5tVlDmOV4Ur3ldzuUqQj
6V66lJGSzKGZifT4e0WStkBq0s/0H1Amb4pRgxKiBRreaGBTk2AbwpuCjmm0potDlQeBIBD8kGE4
phvxmQYFwYlGfUse9d6FlwbyfTeqX9J0IVxF2S7ub7LQGTSkMQcPzUix3Is+gRxxvkWVUdbUYHQp
XWUjVd5Wh+EA8jxDHk+ONbf7FY3y5sJFBNT2CaFS/QLAMYVuLHzSo+ahF9QFwKgHRb8eEq6PlMZX
klrC1d/vDoP4faCZhxajrYqcIbTg2ZOp0kEDg0Uc0tjTL2pRR6BBWPiIh7Z0P2Wkrwb0fQodgED7
qKTVWzMKjRqCCJfJ8CHrjwY6pEPULg/oksqjQKngwXCfGCjfVEFP55q0SwIKRQqUtcCK7PCwEv1L
JYItxUK8r0HDTUHyz8Z34IWJBnJ6pW4HkrKtoufYusvLbaiNJNN1vbIOon2A7Slq9GdLfag8tbDz
BI759qHqX1Vlhu30RDl4FPvSIQ1QSW9rU8Lh/xGV899TFqrGU1BWFXRGJFmbZF47L6xAc0JMK1bJ
evBh/NEMfKWR9dX55MiJFOFXS5NUa6aJBwva24EUYUJa9ceDZ7+/Pj3td87Hx1xy8MSoDLSqTIqh
4DSoiX594OZJldRcAUmxoFShcPEMmxdFzGbAEietqDCfkmqCysWczJ0S+aUsDrT3wTNzL1TOoKo3
ZjOTyhnf4l8zOarBMNCCV8d6x0gxcZw70xBddrN2lPCEFaleIVBH2yNJoyaeyUJKY452YskE/6N9
1jpQIRqzBkdZOs9qXMmTI8jVn6X8MoH2j1C4JUfXIe8MSQ4vbGNbbI3tjGOMI5jaVVQqOpICLoBc
zVe7ANqsokIQ2TFpVaoMdIQTns9EF+kxr82VnKZrT2R3/0gTBIRn3PL3fCheYlIHgW7FIkk1Me4e
BNk9QBHtWLG50RCnKukbkLEHiI1s70qlCNzO5OtPLOnolTJ+QxXLmoIgFDPqVbdHKUyL6HkryXR4
qGfWIvoq2QxS7kSmB1OwulrgS6C4neTlSXk0RZdCWtw0FmV7IHwCCciZBRznaLqAx0YmjgMCV1Ra
vSQC70BX6LfSq/rdgLPzpqv/JVNwtCio5bFi5iR9rUdAXsOm6Z1Eo8ct0sJtKDW09GfZLjEf4u5H
anm2aNV24c3Vik5kM3GVI9uTLHZmZrDoHmq0NFWUALR6eTjUPNdyW1BIMuvaIvVv5PYiL+4MHh+u
8c+XCVQTTiKIkIgIsEZPAmglNbRxm4g0Vcs+ttUbFBtfckeb2Y6/FyO+WpnEm8YMUuRmsCIO1AHp
AIRYO1S+lUG1rV3YZ5uZIDpnb+qhkdBKJnIgXJuWjb6yfhoyyDZneK9+nnfTUzv9ePomXloAxNI6
Cy+luaPSFkijW3d+tWoC1CVs9+68sVNb/NjY5AByNUSoLY9RGT60BQdhp8nXhfQtd2ckQk9U/KFH
B44I8AdkDjX/r8ETilm/9PVCdIT8oc8uLPGjDzZN+tFB29De9w0qFSJU+nNIjVm74wQcHRa+JBRQ
jWK3Qw3Eg0u2vwyUa7rkeWqaJHHLtSzt/ebhn5/W49FOtr8ZVYaRAZx34op0Rls5uv5eIDqhyDNw
HOWUtxxbmmz2XNYHK0iwRIHDroVLX/+Zw4KhwhldW+s+J61XvUV02hj5k1sVixHMeohu6f83hgrE
jljyYjCBvDuaUEJ7el3220OtwDmbQnWBZMMr9+BFUTwO5GybAwXG4Lo4XOhu68TNtQZVrCErpJd3
EKlvkBP79+ZxHP3R6hmguWQEpkSnV9YtYJS+2NK0mqOad97OJ3hhejRYIIqoMwAsgkbzq6EqLrpE
imjHA1MkDsVah4mj9x7S3L2V4EGF0hmOxyYfewTANUHXHZADqcrbuu4W9GajLWAHfmUfsu86id00
W0uQFArlN8m/bIxsP4i3vRtu89whgbVtpJmQcSrkA4umo5CuQgB2U+I5AZpe16+g3Ly4vH7Yvu+X
9/dv52dIOhEpMAHQW1VkSUTF5esMWUOJ2ivN/DyUVgIkwkN479KHX6HDaxqLQefe5SFJ4RBOeBPh
VKtazVYJyiqxsJr5LicOcgtxCkURYTOjYjO9DCVRqJT00aCnfQl97cJKfkTam9TdDcJdQjOK9SZD
o37e6O8bTRO5CYm4B0gU6VNd4MgVZTSczKDVRKfuUbZQBkgHeRy/CjTdu+n3OHqES/68xTHQf/XJ
rxYnWzsRJLkNDXr525CrXrMWZ0uPvz8MRgu6yq2dE5ur7dc1NcKgOSQKY1JdfVPmiwzNOhIBc5tr
jHa/D+SXmclRnYYWwxgww/sNVnlhlajPTUnDmieuhdh1xMa/kUTUhUBgVGu6A7tmCVmhEcFRG6G/
aDd0GdUoYCmu6CQ9hDblbYAOWHXjltFdCeNjWVyVUQ1H51our3P3nQBsy8A94Rqo+x+tRyln7oqn
nFqeUdeHVgEw2OrnO/LYIdB411VQ0eAsh7emQP2lbw4PQxwOtHjBXOl24UfQvqYhPKZKV1moAUh2
nyi8UMx+36juY678VJP81Ux4xsckZaqIRHMBOar8kVmPvRruaQVzcrG8MmuIhzLU8ix0tTP9kEP/
goKFFgUrteoQ+PGKGx9GqH/eAceyNCwlkoWjTc7OQo1K0lOMUC/2RrmnE80+b+CU/x0bmByTBzRd
a7nHwGCuXVjd4UztYLY+b+T3wDW+epXx1cRAiO9fnVwWDgOIVYyguhJnyHNAUjMsU6mdiUonUBVf
DU3cvKnEuPG6TgREUS2TR/8BFfkrc93ufw7gUo0rdVEv+5XigP9b98+HpeQgy7WZawv4fGhPdtuX
8U4CdXwwM9U/8DWaXf2MH6KPdCXt82vBARmLaIPdLklLLaOteV3t5ZWwle/OT/iJjfHlC4y/P9oY
lBDbsIYawiny2KG1Usn6Gb+ZszC5TNZS4nVhg4Uk3sFNQZLh9vwQpBOe+WUME9dH6gIGzhILlPzu
64Xo/ERlc6ktva163Sx2H3NH2u+vi6++M9kJoRw0QkrXgROqkpObZIMqo923SXEdVPG77rfXjZZ6
m/OjnNsZkwPGqJoBIUsGGfLaOJibOr2RIICW5vIIpwcHUbAC/RictZPLVSEMDazuByZTcRRzpSmw
XNAxu1FJdHaxNLPfT1sDB2uhEgx2ZLINub38EVRCKvxGPfYjIbQAob+gUg7XSzjMO2/mqP4H/vLL
6GTT6UVf1egnkP4BdvnzsBEFO794/X7lL8NvaEeszZlB/oNd/svgZJOlShClg4nBRb0Xri1wn8GV
u/5BrvLgwO3+0CwOS3kVX5X21WYGRPmZjPk9wvyyPdl+meXGgCix3Tn0CF8lL4cF20NwIDdbWz/y
ZeCYD4HzdNXTIyN1trCfe9X9g1D76xtMtidsbNCxj99AvTQvKQTvoUy3/QWivG+GU+8C5z2wEwcc
sLEubYDAod1sso048/g6HYZ+fYvJps1Dua3cik1Lr99PQ1RLu1RoAz+/SU+8YDV6dhVDou+K+8YU
BEVKNSsCgV0acNcua9UxxvoAjIGuHiy9IUcSJnhuqVe2RcQ9PJwJhaeCxLH5ySC7Q6ykctNzzYHp
bYCJW0OHo2+kK6j/Z1Isp4LusalJPBqSQ6GqGXGipe7iWijLw/ZRzXjvqUU7NjIJRig+IvcdYySv
n0MB3KN8P7NgM8PQJ68TsXGpZRtYkNfwlq0pBVLB2dZOuEZDcPVWr3grLs7bHBdhuiOPBjXt5Ar9
rBWjFgCjatQPUvSstOGqbx94saQU6eYSqXMDnERYN5ZQqolwCbPe5+KtmjjNHJP6zCrpk3ja01ZV
yCpzWMvvYHBsYDjnZ2zGradMKwa5ezfoGIPvgZQHKm0M6IbeKOVMsWxursbfH12GXKg1KcAyEAGt
njwtl1HW7+lsXp0fzqlD79gBJgGxM1tVRkSAkJzcDfGLAc0ACL0UNrrxJSybh5nz5/T0UeshlSfr
qjXZqjUgJiWHd9ApPgatc0Tt5jBe9tSZvXR69n6ZmWzWQsLV1B4z7SFehnr000KPrMvmFun09vmb
GU2c7NjeCxolGGOcQDXZuBWVp8paI2Qgkg06v04nqotjNP9lavIaqVLLT/wSU4rdLBeXP663EHcs
n75/u988njd1fu546H/1vLQTs7YQcImq+VmiBJKRGAHFfd7IibQQ46Hre2y3pOygTlYIico4QoyU
tz0swJeyI9kIv0M5dIPu10Lbddt8F63gAl7O2B0/97eI98vutB7WdI0pCaMD0tSyQsjN9uyH19cr
5+P+frf7eDtv7QR0+ssop29IKY+0TjSx5mdde4OotQBYCZHB90StjHfhkPW0JEOzKdqW3qNyEave
+4Aio2Krup9xL2rgb13wnO6eKwtxQLeJunpZV6ryYllZ92EIagy1pNJdpJx/ZM+yRKtmtqx8MqaS
ITQh+TeRJJ44RHOI6rr0JPbsEsaGBSirdbVLwP8f7HJjcGuDpG8lb9MNYFz7Slgg+r0tZ+LUybih
a0BAKfZRKJ7utM7w5RBeUUeKAWAFQIsN0N11sxEBOZ5ftJP+f2RqstNSQTIsczTV+9JKSYqNCXQt
qrvNeTOfrXW/eSKqr1zODKqk+uSCVJuHwChL0nQkQ5cXz49vm8fnsTUrDOz6Nd7ngR1cwZq01ffD
bfjYrUgklzzCP66WMze1k1sCaVOFNC1bctqln8D2gH4vfpOp0DHeNWK9UrofgrgtFYCM8k0ZKDO7
/2TcHEvEpsFbC7/6GmKGrtbSWiFrLoxyTNUC5ILkOan3jqjg+VmesfQJSTk6RjW4O11xLOMAkwRR
G6C3eFnGu974lkszF8TT0/j3QX3ex49MZSkIqgh1Fae6Ku+zd9Jst951dK08nB/RSff8NXefKf0j
M2nd0M+rjhWH4Idp3SXmujdnNtsJpARh68jG5BZVJqiZmiI2KrCtkXoLoMtOpPuhWAbGYw6jWLYN
8isF5dIWveocutPzYzwZcUxyb6BCFFmeliWGXBbSMuUIKrpro7M2RdPNXONO+8UvC5PNZxZpk2Q5
FqRsW4f7RLVsFzIQOXbSfi7Bd9oxftma3HnihCdJF2ArjuVVXbt2hr9Hh5qmkMaCkBgaPi2FQE4Y
ZrbZyaB5NI2TbeZ5udzCUE6atFpIwVJGLq7/EQDNP79ap0+5X3Y+i2RHLhlpQNSROeXS/do+q+vk
ytxJi8KxyFQK63KpOMICicyNaQ8OakPOXA7sdCSlyESLEqFUnzYo0fCXimrCKUsVC4Ad59L2wL8S
58D/vLPXS8eBuc3xFrCs2W+d/fEx46+nb2dH32DiTq1RNXo6vgo0G2FzO1i+v7bO03K529xj8V9I
f0Mt8mu8E4eCHz+KILrnLkji39IXybAXq4/zi3r6gnZkZOI8edPp4NnGSf3x8PBQOdutvVxS0rQ/
5p6Fpy8Yv0xNy3KHQ+hFVoEpsAv2j8L++WNYrGTnwbaX+++m/V1y+kVOG9/b2/kxzhqeHPWJCjVz
I2G4WLqX7aJbWjZNBTvy3qvV+82Nceve69f9qsH6y+hBc+XjE+2cBNqjkU+uVgbajODI+QIaiEGa
sZ2If9S31rO1ZW0/XcGwt8kuEPez9nOUWHM+a06CfB3QkQaCA4o8+2Jxubq7eb/Zr53NxezTZXTH
3y46R4Mco/1ReIBQr4v1HEP54jmzr8EW2ZEDa7x9Q6PmfYz90GnmLq3jzJ0zOh6jR0YRJk1TKOVF
55Hy3qpeXG4RPlyj4w3JBzQfewfOc8e4cZeP533qdNrtaLRjUD4y3LUHTxMzDC8uH+4IPfczBk6e
/0efPwk1hRIlmj8OLAZiUdwf+q08y9s0Lv25yZsEmIBuM18dx5DYl6tt4rw/2Tu2/cxIxpk4Z2US
YVxZTgrNxwrdQb5OA0v4XFT3BkIaM0ty8jrxa8qmzcJZ87clubhYXW/vXglkzuxoTtAKftnL06J4
4eulF6Wfkza6Oe/zd8F5tW3HoXWNo2cmeM3t3ykXSuK7HgI02Lu4JE9oP2y3a3u5++jt25mL7dz0
TQKFpIm9q4xlmCC2ixqkulHO3CDm4uBviNHMNYrMxcRIzZHZCKLY7oK2RtuiHHAVkvf8MBZjnDjv
GadvLkeeMYkSCCVrnjzGwMfLH+/uHk4HkMf88/32VuGbPNLKTxv9HNDxZNXnKOxbkxjRZLInwTs6
nju9Y9lo/iwE4r2KZZcTFllrR1ucH+qsu0zjxhD3vRxg8/IucRJHcJA9dr5zPaFFgje96cx4jTJ+
4JntPU31FU0K4+/onx2nG9mWy8vr64fAfri7u9kvd87TTW2/b+33/f77cvmyqS7osuUoOD/qmRBj
TUJMiHZtDZExSISEFkxH0nahvMvU7XkrJ99LQHxAIKMhKFvTNI8oaV7tCiSzYGQOPtj8Ea1p6J87
w/rp6jafuzCdOlCPzU1uDZIQSFXgj+YAy/ff6d9+D6+8cFVF0cwGmbM02fqyXw/KoRzY+pa0Q37Z
osFXZIOUzzWkyIkwd1c4dbgdj2wMRUeHZ50cDmU5ZudyX4XZRQRU6puXjUqH9fklmzM02fgI9IKV
r5lCPRDf45DGqZx2wTqoluftSKeC5/GIJltdzNVatsY8p3pZLDVAFZ8FRiBJtyln6tz8zVmbbHLf
QACMvnMqLBnDUYt4G6jDTGVizicml4Mi0YQAMXWezlAY9ZL7HDe+iPp0gMBOOdC/65kb2dBmEjmn
dvLxPE52cmW5vdeNCxbU1hZuBzuTwp0gWptaml2z0aunkevI1rQQNxRxEJOdZoQ5eiqwOws2mz9d
D/mhXOhZfSP5/U2f1XCPdI3+EpvBfWjVkV235trTu9V5FxpHdu7bTB4pQAcp0kaMvMjeBjV05NAg
tiTZmwo7Qj9I+8FYDroxd17MuJI+CTIkSOUkKpiEfEErWvIoO4cHhAEdRLTUZXg1LP3ZG804knMj
nUQbLzULK20w+Qwe4ebmaXn/Npd5PD0qxQJcDDDNml4F87ymRz1nMmmFXoh9vjblOROn1+uXicl6
gaoOpaQhXS4L/ZvfpA8HiNQH+FbVvFiFcQWM+oOS/Vxl7eTIaIAxUesdNULG3x+FTqkQm2QwBcjO
qrvAWBXtXJrnZMg8MjAJmXrXk4aTMYDz52rh+MrWasvFeWc/eTWim0emsc3Q1d/gslkjyb2hj3hN
W7P19fOP67v1jWojjW1/mztHT5/bR8YmoaxO27aAc0Pi+UmXkuc5PVcwFktyMupR3HQPEEWiy7RQ
5ooMJ00bgGhpC6MKan3+/mi5Ajcwpd7PQF7zNE2cNS9F3ggzd7BZKxOnAJN7aOIAK5fb7Ts2NrfN
nI1T7n48kIlbxAo8IL33ORD49JabGX84FROOP35yfqpNASf5OE+XK3ttk56Y+fxTsf748ycnZu4N
zcH/6zqstnfr/Wji37UxcTOlLP1c6lMJn37+sVrd3T3tS9uZO/tnF3tyRKoadcBiHErCJftmvbY3
HxdvM9M1ftVpiD6armkdrvz7aj9fbu/e79brvePckuC8PW9HOXXcH9uZBNEWacBSF5iyxcXF5eXz
6nq1Wq9vbP6zHv+7dHhWbzaL29t/d7Gm/ah1XsLuETGLI+3h5fbmab3fzHndqVBqiJamw/kNq7E6
2TN1H2oHKwbBSOMZirZh+y03vZkb7ri1f1upkYV6FFWHjn7iDUVqDfRBqFwFy32mao7ZhTMXk5MZ
D5LukJ9pOoSo04xHFgnKII5Tdbl6uLPvWJblYnO7uVjMeMOnV/02liNDk7uI0FVelY2GOkxtP0PZ
fkzibFiZuSfjZ0nwd2OcoopG/yol0a8HqZz1vR54OWot4mMR/4zKAGHCeNeGCNe1qhOJ2jISw01Z
lzNx4qRXqL8MT0Jd0/ZlHTcYhmQBToDY06CRy6Gd+leQ7fRYKhriC7ARf6b+j86eg4CojCfQ9RO5
Sx8iVjXaHSIqo+Ly/C4+lQE4tjOJrV2qCxI8QpJTHq7CYZUZe9XdQfqKAst5Q6dD39GIJhEWFjYt
yQxGZN76N+0+fKCTbWvcJpC9X9EgQnbjvMGT4enI3mRz1ZbWcBfCnireRshcQh9dQTTnzYTbGTPT
aCu0ppjrGVFwcOOfOlQ8dmz2FtwbyUYzhO35MX1WjieOP3Y76FyOZRiBp9JyoZ7EtPZB624CNITL
yltGV8FS35Y+lJnwXC2yLYQT542eiFKKRE/8yNU79mRNdrYoBqWAjuTBCfNLQSodI5jbzyec8IuF
yaMi683AaHosdKXdtcta35n6sinvESg7P5QTR6MCUYJFYg/mf/E3ZFHS6n3bgojPn8tX9ETDBdU5
XSKbd97OCadQODdUBEbGxndtMmWSpULyFBjUUZvdQbwSgzcZ8o8mXZw3c2pljs1M5i2IwwIFLBcz
4nvav3b9/T//+ZyBaK1phkgj2WQYgZBHkqoNBydrFVR8DWjGgnCOL/XUXBkosny2Z8qgbL7G8lQz
UCSVMCLQ5Y127wLUyVPntfmmCtK5J/MpbL3CowUYDVA9CzDmV2sCp7AS+6xMvegcYS+t4LHaPChX
5kKgtGc5KH2RT+5XycJbUE5pNp8z+n++EF9W//Wf/Pya5X0ZeH49+fG/rvP39L4u39/ry5f8P8e/
+vc/+l9ff+Rv/vHJi5f65csPy7QO6v62eS/7u/eqietPm957Nv7J/99f/un981Me+vz9L39+eUOl
axHQyxC81n/+41fbt7/8eVTLUXToS4+cZ7Tyxx+5ekn423fvXpClf7oP/+9/x/FL+vYPPuD9par5
RPk/4E7QCSbsD7q2LI7Z7v3zN+J/wJKKdiZ6JCMtOB5N62nt/+XPmvYfpALgNhUNiW4TuAf+/Kcq
az5/pfJx9JpZkkojG99U//PfZuPmr8Hzr0vA7Pzx87G4pvo1SIDzEsebkgTOCs8DcTW5XAiim8b+
AB1N0SlvSenR/tCo2SY9IAZfxVAHx15arqw8UoHkD0sN6B26cyjVJyLSgrlYR7ty0FUbSuMrN3dH
feeRpTGvYJZLH9HRNRxMrLtWWFZeva2T7pJNYC1aAjDMevG7WoWgMjwNzqRC8Z46GQIEPtQNxZsa
ZWUopiBFUGzU1OxCUFZ+KMN2WVzwyHs38kFYDCWNdobWgvqDuWoJdzQqWEnXrmvRLP/q0F/8+Xi2
vobuz8kakzSiqIxcIqRsvu6nXGv0LkKvx+loITgI33T/lYW1VWWvV/o/FVX/sAVNoyTRtqjSc/rV
VqhpOdyl2CIxZGeQ+IAVk9xlfJi5E00Swn8Y4oCF44JQDRPSV0NVWuaKp4JeLBcydZ/6qd6UF1Ri
SsffuUuixsyx/jUE/m5vEmfNUikk8f+Rdl3LketK8osQQRK0rzTt1C2pNXKjF4Y0kgA6EPTm6zep
c/eebqpDjNmNmNDjVAMECmWyMkcbGjzaex1uI2yg/CyWWiAXP9XJqmafSgulBGUfVhXWo9siXIjt
KJD0t5kebGNhC6dP8W+c8p8VIXcBVvErJ5herpPwFQLwiQqlanBQF4Zr08JVyntaeCce5sJNnUVD
/2sFxSGIwtiTmzq3IjW9S7gONS/q1GxVxSyAxDcDs1e7cfICyqeKW0ZiK+N2b4WYmQo1yHFjCHfh
Z1zaWGQh2DvkiXAcszelqo24cUobDGyWBKRKp03QKJUP4kF2w+umDgrarobE6rYcEpWU9PWqpVm8
6WPqa4Im65rrsV+0BJoyEdkpytJM5aXzBQc50VFBwQsA4fN9YlppVg6N8DVsUG1HeTBgHDuf+NqW
ynWXLGHaHIBx1G4hrTT77jFQJCaFR/NK800VByzTq6CspP36ecutS+fLoYiATbCO0G+MVLmmD2FI
wB6t5j1YLLtPzckPJNaue6ZtAJ/1UDZ0S9btMYZ8CFXziaURZtGj+6xGk4yyI2Tsd6YjX4SdQv8z
fuJi/C2HJ9MQ19w0rwh0PCFZQhz7IGptb+ggrC2qG2WUXi6Fb9Tdq8JBo2GqnW/HKtgB2QpPRu4W
ovpt1lmxUnr9Qwv1WyqorxeQzWykF9rkwGyQ53R5UOrKQdXrdx39QSG115JDwhYFbz3jq8iUO3Po
94MIt73ibCE/uwXg4wBW3KOd9NBDAwFerPbaumDZG68MyFDyB0HkphkoCHkTjb9UWXlnxH3vF5Ez
3CWi2SuatoDQnDWsvy6go2Luc9IlQX1hHiCyKmusynFaMEcV9orEsgsYjZMr3hug8eTNn0TpG9A6
xw8Dey4jEGbHsV/F6EtCe16s9RCso5mib6tI+V1pJFrwQrM6wT+/jzoqggWwW1h0fjNRD6es5Gnr
QYQTBBaqW2VZBO0icFKjP7YWJpSVDdm6lQEgf5X8/vmUXrgMDm6CpUJB0TLxmpxfO4WxaVADk1ua
5eV9sdEL50GCnHQUq58NXXKEZ5amkObE3Y4GZC8HPikqJPHe6Iz7gdt+pLGDWYF03kkDVJn3rMj3
RLOecpB/oT3s3P3tjzBxt5EpAJUMxTpQmZ3/CA7fFYPyavSUY7yvn0H4e23BGV+JT4ou3Jou7O63
MO3c3Ne3P1mzlWR6roCM0nN440NL0MXSuXHjgFO3hj4w75ZemyWDs6ggBkd9KhUYxORQ/8c+mqkP
lvRoj4ngGzBY7yUwRKCV/PzVSpf+apf0m767PIx16FNFEn0xbPLMiZOa90rOwIDZgcIHktLQLqj4
0kH6tkYFRpDpKQpA3VCvn33DuuIdIj0LRqLaV/XooKWYtOalddTaFsyWkMKNm4PTjvcq+rsS9NBN
XwQx70w0lumeKbR2Oyf/pYkkB21vtF04Y1OMch5X4PeZmOICNyWSuPn7Upgh+FeJg2FIPGTqsQcD
MahpnNdMffzi+t2IwlMDcVgaB/7+xE92odWgT5qM31peoiANGRRcZTHuaQmOB/09g5a5NJ+cpXnP
aYu/L/FfU7O7HPFR6dSKoN0FuQB0t0jUHEgeBx2hr0VrfyiJROknX3hRL8S8WCEiBGBdIR9sG9PO
n1wnDHtV4B3Hzpr48j1fV/JRVY4Z5He1wBG3mkBcwtFt94n9FpmVW1kLj8kUGnxb98kPmIUOjNEh
TU38gC4lV5ZEcUYjC+/Bd4dsg8wFkmBIWLDQ+RWipBOSjHCTvIQaRNg/WDz1FZE/F0r+8vNJvbSa
U1Mz32+znkRGxFsP/K6HXOVXYa8upENfiejZjpnIuTB/jusAwtZvbAhhPo66NiBRLUm8H5L2xeq6
rVm3m9RJ1prTK36P6atwBCs4BYXNqBFvLKPPcKSbti9R76ibgCbpoRuNHGMVxRWry3aFGPfGzvRD
pg3bWrNuoVrvqjpEVf9yg/DjLcSIFpQhDbCcTe7u5LwpRlRHYYPa1VjGgR67bW36P1v49rXxHOEf
5hfx9oNdc5ZVxYUGkalaB9gfdRTtsWsavzVvBRjgf7YDie350Z0sIQdBZqtAauGrU3ayFiNpAJPF
7YEgnIJJn0h1CId+hEy1wKo7+7m20vxZAek6pnWMvkz9EMxB5bpSiIUJUbpPaB0hqhtJleI1w35B
dIGXL06f2G+22aIqWkU5/eSiE/aBRXb9ywlxW90OkJNfhBTtTWZXdQGlDgWMwkk8FKMfanEe+ikq
HbmXE/DHoZhibvSuAPtwmuNLew0nFIREFBPY40h5YBICnqKMgQdgqMbIA1c+Ac2/LdT7SpoV9cxU
oWvdiSGGbooM3XjiJAa41aXV3tRmMrHKgSdQeFWplzcCCOvEs+MGymlNL4rRNZyxuS+hMiv8rG3r
tzANtRcmEUC6LWEZUEnNpIhogBnlFjXmAW4Ob4+gxqbNNWH6eRxazyDnT99YrISvrNYpeDYl9Pkw
OZaWqO2T2ATFmzmk1FVEZRWQpTBN4vcdtfCrdFn+EgYrlbXMnRaQmbaW0aqrxfgopFAe8lq3oRXR
gxjJBRc9SL1rUxmEqzeQpfYbqCfeiKLVN2phdsCkYPYpEOByfKnHMAIdfSGzB9KAkTDgSW0Tj5sJ
8t4kq52AFX16RE1aCT3edmJ0O6u0+MYa1SRZNxqYpxUwnmFQs0Y6skoKCcasLLbjF4NACsYivWP5
vOBl7BYJKCO80q61Tz2qy8oLS4FXqe3HAiJPCbGhrqaoaAwIIwEhYqflB7QSMhS5GQlRXcqSjkHg
TqiQmstyIrd5BV4jbHRb3EPPQbxT1nbXOuhNdT+cRnZcNWQWXUOop3+D+Ayne66FzkppzEoPULMv
4n1OzNZy40gvn3OWVUFJG2CsqppDRYEXzUGPqXiKeaHdgwAWyWeV9mHjN8RMmNtpiEOdTOP3sdOD
FaJLZPimjJp8q8a2Q/EFc1nPGaqIJvgBVbCB4myDipxgvN9xC7swDIg89Di3oo+bwMBX2yrOEOqu
0tTZrgKr+qQXS7QHpC8yKMuxAGkXbbaVZZX3kIsr/IFwHPUB2jYex6zXnyGTBN9fSYUPrqWd0Ech
3YoPnW80EFZx26ruG3dIh7DwFKm39zyBvIabD7rholaPjFqhAmxa5VBanmNPuxuzXLuKE473PCuc
dyM3i+d07Aeg0TjVpSs0VV5Basb5GLqW4eqCE8hxFUg5JH7e2AWUtiPBq7WumxJjWpqjoJ1lQ7ls
VbHYiK7SIkqugXwFJXMPgQVDpyCIRWMRslY/e7ovzurZiwMvh7cGSpQ6SHhmsUlOLDWrMw5Mm97a
t0SgKamI114wqFu1FPoqot2USgkhoVQ7NpV+K5IKIPGs8bPMkl7p0A2l9R9LGgH0XBy34V3QjphV
jkAzGLUfSdR6DSqXXq/LB82xbu1EQUk0+lVgQyo8TBSKRXKU16Vm7xhNttBZQQ6e7EF0t2+hyAt5
dxAD9W3ullJsaI8qoWyN3FMznAka2u82I9umEabrqEPQVfXWKAdISkUQNoLXLUrfSDEmrcAdKtki
y/Q0AT3bvtMM6SuNO3knaInHOZpSluqDXjWNC8Ul6HPdOxto1OSbn7/V99x3lh/NArow1utYG5CO
ZUoeZFn4kmVi3aamHxMRFCLE5WxWI8AHdGQLZC+zLgvy7pntWSxnOaOtdA1sVwGwaFswF2GS6Hb/
5Hlr4e6v/avGW8Kyf0uPYHIajNYVy4Tg9Xwe1VHSLCqdcoRHHO6abqPKVV60CyiHy0YQuOC1N0F5
NQtaSoBCdLxfoAln2brrH9IxXFnZ089f7usWzY8J6tv/tTLL9HoNBGWNDSv1ygQH0rALD1AQgE65
5rV7hBQr0xN+5d25+wDq1D7kpzzqVfs2sG+Mo3G0Ds1Kd4PP4zJWf9bE/+fDnv60WVjbVkZVwYeP
XlF8ZhDWafgRUAXEPbuwWyWt5U9eTVYTK8K9w+h2YO1C1Pu91vH1oYGJ0JCegi959g3ADFEJMH3h
XOsrBdKnG8ibwUOWEHZxAXLObqFX2VlLVqfb8u2bgE1Zg745Tpg++yY8wfQTyD3gTkpfx4h/5BcY
vO/X8WsIatQaMg5eAh3Q60JbsPwtHZyWa0+q6mhEfGfEbzIyOHaF5drH6q5l7nCDr+yB/5ItHLvp
031b4XR9NLStISE4S/2dGE8dY9UIFufGN6IbxVwha/BY9TvRl/QKLy3KVFRQRVCUy/8RBzxxhLoG
BrywrkcvD4s11I2hnfbBKJAg/Rh07C5lg5v+Jcrgn7N7anR2cCqnbyvWgWY/yrObSueBkQFRkyZu
iHQ2F88/3+LvCTU+HF5JUIiBURbpwezElIK0gmegEYcQyy4DXOMqvpFX0T73rVsapMfhabxdMDll
NPNPeGpydjsjUaQmutLwgS/6p9O4/DaFmtOb7bO9wz2lBTB/4XRecohYH8rwqBvg8MwCAilkEQkd
H7LX9pJTn3VPospWC+u6kF8hW/zXyuxohlaXibaDFb0AnQFb0+w9tncWDZokgJ6Yr6lggzOeTH3h
Hbt4TEEqOOkygNFkfiVaFMp68Ogi3NFaV6Q3tNwjb6AGKLUbBA3XZrowtzGdidkHRIECbCNo0kw6
sbPtFO0Qjwl0KADocEt9EnA0JsJlqwl+3tGLdqCKCmAzmKXUuS5pzrOwIw7ac7xb9869LDWXqBth
Owsp+IXjQW2IakArAUB+SIdgvSf3XILwnlQVGbwQ1CVadFuU227p1F+0oaElDGgSWGf06VKc2Aj5
4MQFh6aLRn/xStzIJnZVBMQ/79jFHB8aHTpii4nzYj7+iDo+E1kNM2NZPCQC2mMtVIJEE+8UAxyQ
cbdlSvGUSjwOBTQEupy8//wLLhxGDA6oKK7rijF9t/N15pxB8T6PUF6niQWqj8pLOkyvkf4RLYxH
sySoTUZBnqQLt+/C/uoqFmwC8o96zZzhM7dqWyQhyih5+tmjFY4raKULu3vhPJ7a+DbyYYoqL0fY
CNvUnxQfybaqoEbfL3VCpwM3u2BnhmabmMg4pkNvID0qg6L3MD6DWgT3UR5QwaWzJOwy45H+enLO
zM3OJqsc1CxSmON7DH0ggqMYmy38G7kRVySALq9HD+q63oknHFryqF4b1/zG8l55YG3bzjWvxUO8
Tp9jcGOECy5gaSdm6UFe5bqEetfgpQ4GKHyATazr8IZ/jPWCD5ghg/+zCaDABaG7BaiPOUsG8NQ7
0uRgu063HSTr6632WG71Hfkl0S71q+f6kxyaPTmK62LFA2f787WZ/vf5F9cAK9MQ1qDu+yWycOIe
8lSBuE8RI9RQAND5pOkSg8ulREsH/w00dDBQNIVps4sZkZTUKi7miHROrFEuMDt3fOwLSASvEiiE
Lby5l1f0r72ZUyVtkU/CECOq2P26qEGel/yf9uxfC5MrOtmz0e6TTI2xZ110MJynoVgINS8509Mt
m+Mwoa825koGA+FL+Zw8jlsD6pfH6rezSx/szc8H4FJci3lfyCoBMQRCxhktmZ3KURQRku6efqSD
3MhBogl/kyF+J4az8G0uODLA2v41NvMvZdHxPFNUJL4liq9Q1O1Q4OuO8biYkFy4v2eWZq4FmBar
7TssC3PhCGGPzUFs+mO4yieCPpO47EAD+QAcAnN76EYvAT1mY/n/RNOnK535j9QZe5NksD+u2E6+
dbfGnXHH/RxuxDlA3eaqj933YcMP1j17BH3S/3OjZ06FGnpTFwM2OgSWgvHnDH4EONWB+j+fnguv
7mnJZh6RAYuGqJpimXz75ly3u8aHVurKXnDGF87oJDsGGm30XCHiPvuYYUedPgYaBxllELYQmFbX
REANtV3rEFX+eUUX3IeNaBq4GaA2HHU+OetYuR7HNlB01HrTcTqyZuExvxAwwMCEBpn4E4AFOPce
0D+WgtRmB9gDBhyHtlJdbgJzJIcFN3Xh20wYoAnHi7/aHMtbqkyXtcBnj4dVW6+zD8XcoLuR5655
Fb7+vGsXLvYXC54BAhEVQdjMJRI1HfqygJqfQcdN3787SDnCUPUjVDF/tnQpaMAzpQJOiS73hHc9
3z8029VSDSHpZ9yY625nrkdfBUmW6UOYxZUb8768Gu8kmHJ2kPvyTFfbtqAFz/wEkGW+Btvt/hcI
Hjfs7effdeHcgAARaZANtCeqLzPXNuTo3HQ5cgZGYr/UTL+p//7gQMHQxKQSmnV4r6eDdfLsGAaa
DKxTAeqqf7WQ30xzKGNK4v28jkuJuWOrwPYCNwahmbnGIMlIVAgOmMig8Hhl1Fl4ZdICVffUr/FV
9R5kj2Pr87p8zSXKA04V9n6ErsAu1Z3nQSxWaqcLMQtRHFx/QNmgvEmxvefrVkWt81RMwMxC1Vwt
yTIPX2ELqTcIgwDjq/fXZpzbXkeKIxnSAASi66SW7wv78t0JwfegFoPuP0V935p59JrwPu3BNowJ
rh4nLgk0z3LRJvc/ACR2lQ2UygPFtReO+5e4zvnqz81O5+7kq/eyLxipYdZ8bG/UFXHjVXtFN/pv
e5sc2M72yw1yHtDLFFf2Ndly1BcfBlcepJetxHFhD767FPwYkH2aAGwB5uHM9sBRQPlpoCvrZZo4
2Jjk70Z+FRnKkffFtklA+9maiTsoDI2ZLhiLbAPdrGutwkxTRK5toBeQoKI7VFypURGYMlq4Ihd/
H3DwiDOBRzHnvhWUiPYICgN0SXITlDQk9+pGumpuZF6HwXkoNDUFwOHA3FpAvC1szvdzis05MT7b
nLivVMKmL1WWO1OQ52ZoXFBTQ8eXeRHoJ+3QCWiHTzhEK3VsX6Fss/ATLjSgEHl8idNS6NRCnef8
sPB+qJWqYJ2X8OG3QsrKz8ciCcABse2bsnFFUmqeoaXcT8bhytKgGBhGzR/LiZ5xn7XdkEBySG0T
4bYyKdeFqaADRIGfNOrPsg2hI4NuYJZWdxVXD2PaCzcj4qOwpbamXbZzTBDMWR2ae6CSEK28zyzn
g4pwBzDQZkJvZoK4KgRCKwt9UD15ZxZaS/1gT+3WZmWUphMMdn6tRy+99mjgjFVU3UKGZ5/2UPkc
8yH1KdTaE3T4JLXIoxXnSxwB318yaKBBJVIDWkFHqDHzslbIpJI5A5AphWc1Bnqpppsmh4T//vm4
fA8Dzu1Mv+PkXgu1FwCWwE6ruk0F7djhKoLU8f/PyOyttEPEoYMYW8+Aely+Nvgqse5+NnFpvxyU
cPEUg+oUArGzdaAYlIKwHlTGY6A6zTqNsrWWgyFi+7Od7+7XgQDZZAn8mNMgy7md1IqsQY4dYsBj
dN1vxuPgLzIafF/LuY3ZdoVQWlY7Azbw1rxMLJj308wTtDTyve2CLYT5C8nXFwT/3LvDIpRfsX0a
ut/zSV2aMj5aCiD6PPGa4o9ir3IRUOu3rt6PGP8cN+l4RymeNs1NtNuo2OndeyKfft7ai8s++RGz
rSVEKyxp4UeMsXKvJxlqyG3QtOq24dz/W1PnDmoWJWV2DkQVgOfAdB90gBYsKJrpgaalCwf/QovV
Qi4LnmtTpVNdY/ZsVrGGdyqsEMb3CfcxpFfc95rTQWSo6TcRDamfqeLBroRY5XHfYf4VggFhbpjA
GZUPworxgkXjajCrbQegEG1ShOqj64BXcGNL9TqCp19xJ174FBfad1BLUVXcJeTiGgiMz4+5PgLf
aBdA7jvWA7Th4qbOt+NoT3FXXLpajlnnVGPVugHFj9dSyFo5IFbvxsUNnL7E+ck8/yHTU3vinzKp
doKacefZoe2hV45Z0EHEQTWkdZA5VcCj8r6UKQn0Op8AWMOTEnXg97YocPzVilnl7Tgq3EXl+5ZZ
aeLHhfkYTo05sPlWbGly8dIZhstG/Qw9LITh2vnPTSnN4zZCcFzl7JZm6t5s2sTri7D0k8Z8/vkU
f/fd095ALhMgYAM4j5nPk5XaRqA7QApnY/xN4XTtlGnnsnCJMuq708NgKdoDmN6D2CMOxPmqcgez
0n2eY57ZuEIbzoeKhpuMv2h+F3bJwtWcbsT8g5/ami3KbDAHR3TRexKFe7s5GukCgvXSrp0amF3J
PqrG0qRYjJ5s6nbF8pvIWOhIXd4vNIdMCE0A+Dk7tNPEokVGVK6duhIBmJL2fTw+spLkbqQULtO0
BcKDGdnPVOeZvtB/Lc4jLgmJPVuChhtiUMrn+ByuJ2fjFn+sY3pN1nI9/qbbJbboyxv5r82ZE9Vy
teszBzbr/KYSe2H71tJT+P06nS9rdvAyWTqsjqZljZusu0n6p0gDMubu53t0+XPha2lQKUStYnYi
xtqRGljyYCUK3aL3SwAaWxuTac5TB7jUz8a+8uNvB1xDN8/GmCw6iLPD0ZlVp2cN1oSBQtfu7JuO
jusIbXUOecQoj12lHDAREl1j4Wsr6t5zZj5UmIFhdv/Ge3SI7e7OadguddTHOiYMoFxQPCUEsDuo
S4AvMZtQFlVAeYqBprRdqS1ZVW383kHj0lWLl7IyD9yu/zTZAP4zEV+lER6cvCe/h3rw+1B5pREG
I4ostPyaUGTfTO/XpGyjfUJYtOYRqCd+3pUZ8/h/DjDkOQy0xzCi98WQcurnR2AM7BZXBmDKHOyI
7aOGXM13onQHXoMVU6ZCbb+vFXKI8+aFGDxaRY3iK1V1SG3ldexFjpMRHlQCkdYoz1/SsYQ8UnYk
XSiCTlhXzWgBx2sXrqGis+M0vq7EdwjdQfjY3v+8nO9XwwEG5d9nYObEci2x+jzDM1A75JB10uv7
bJ/S1vtbM7gemN+DACqwIIhKz/3yUKI837XTDUzkr8g2tk0f3mp2upBvX7wfJ2ZmqxFmNABVCTNp
sXXCG8e5V7RfkbNO/pK18j+nwFZUFZMtkICm076enAIAZq04JrAEqsw1Lf8Q+eCU4cKuXSgtYdtQ
xoEYKVDggJ6fW6EZj8CPiRfACFsfjSeGIYaU+EMKMRabAnKnlHudWa6pxTvbqO5F02OMSAVuUWMW
sOFLYysXelP4QShcGigootNvzja46rUxHVNkX+2fnrsqAQrazZ/ze8hCVNIXf59bTtz+0LIDqIBO
RaTz9YMEKLckyXqghqi1ipLkXqqVrzXttiqrfvX3Z9ScyJnoxBSALP3cGGQ8mriosdmN2t84QtsC
ulu5SbM04n7hqVCRK2PWFAVzQLFmd0FjGMgaVRTMFc6eQ9N4ypzYNfr6KnSM15+XdAFfZ0GAGyOD
ylevX5mtqUswfVHrSNDa9pdpyD3VK8zgDA8FHQa31tvbunCe6y56KUoL0j5lcZOY3ZtjLJHnXDo4
GOzEcjERNLEuzH5I3xtGlaYp0nbbq/fIZNK3TrjdFlWwfJEu5UJkdmZs+gInl1NrmJNjlgDepsw3
NAvi1FzIQy9Z+Kp5gDtg2tlZ3YiEbQ4sDK4/Biv2RUyORbnETnBhHAdVcTSCIeeI7gouwPkqFM2q
0eCZHhpDfWe98AeN6W5E1V0i5ScYuQMNDEiB1QHMF9XVpo7S+5Dw1s+M+Jc6WK5SG5CHKshBxQGj
HLVEo3JJOm4xRftJ7GpXOeaeQB2ylPZC6HppfyhFNQjAWR1ecvbbx2xMBuzRVKVZN+JBOv3CM3zx
QJ1amH7ByTc2Rdn/E+nTm+zYJGvlN10jexK9WzyR+5+v0XQ4Z4EQUFtQO5kqDmj6zg6vBEkHzUEG
hsZQDFD36BtdvdaM/u9frzMzs2NL0rSwLTWZkDGaW4bNnYZicRiJp741POBZlgqwU2r8bVlwdkBU
YXUoT59vIaZKxjGSYvAii/nSSTmmOpzIbUgK9cGIg/xZ3mIWfolD7tJuAhFqYp4fdSlwkZ2bBf0i
U8YKZkm9zap23ZQ9kt7Y//mbXfCyFMphU1ZjTfntbDNrkoAvIqkGbzRz4mX8j6nc9kaLyYpeBD+b
ugA/AJAJsLcvIhGk07MaRC4tBn61dsDc0IGlV4P9mPAU+ABQBvRBZftd81D27bqXS/HB5GbmX/DU
8Cw+kH1d6rneDF5nXnH7mHcYteJrQqFor+xS47qTbruU6Vy42qeL/YLnnFy8OoNOcmTD5jAKNLVu
CYhaft7Pi5/u3+2cdwYzoRRmK2Ah54cyK8Cbc6WhZEKX7tul2tHZUmYXIM0aKg0T3y3rFNuTRqu5
mLCnbqmIw4BeSKHXG0YFc/W6qd2msdHi61y8C4voi8nStw8JxWvQw5i4EXN/iSgA9doRvyQsHa+r
xO8xIYdJn61tQBJkOtemwo+8LLdWkb7YlX5g9bjg5C7Ezgg0bQusR0jP1S9u/5PvSo2QN2FcDJ4t
bo3olZUvaR15mO8ow4+fv6928QidmJrdF7QLo3GEEKKXEXZf5mbv59E7TeiH0mYeczIPUckdqbM7
wVSw8w4gzVDrY5eY3NWKsva03mSuzVDao/E4XGvSXAHUnm857Qcfo0SvnLE/1jDUPpEotP/86y+5
L8OYOqugKNIx/HvuvpBLZZHRS9y5vLoqtfimlrrXSmP1s5mZPsZXhkHBGTUxUKGpbM853yDPZ1YK
BJm8hCrP/dgGZpFCQ0eS32kbPXGj5Nuc5H6L/iKS8+GQK+1tYzeRK+LwCCaK31YexW4mMWudDmoQ
2fEqsbUFgPGlQ4NxAgvNMwtzMvrsnTcHgCmkrSAf0LkJ2otRdXXRHQdC/aJlV+j8LwReF3BC6FWC
0guBqwOukHkG0gLKKkMds7EV7mVadxigaN00K+2NtKX0RjZCbCgMXTiRYwdtYxcpi0fM6E9lkycb
skoDjjjvRhMCrtg9/oEZCWyZGK95kyyFQRcSuCm9dgAMAJ4Ygy7T/p1cqsRMEpCOAoBtoVCzMtea
R9zRJRDQrD8ffonHhQjiYnsEpA5Ar1AQLGL24tye7cQliFCQzse5m71qj9GGbfmd8kyP/BOPgfNS
bCpA496Hu4XTOj3a5w4MCwVZEaDmk/D4HLRYADcjIbMK3Y8Cl/lRSse1wStRWw9t+hkV92m6qXkF
lpTfPxu+ECXDsKljilAFbxjAzOcrFmh6ysyAYfMFnCtsE/piAISlfOprTLe6QnVbJKp7fpuj8q76
feo22+LGrl1uuMDEgNjmailL/v5+gQ4AjVAHhTNgu+c9Kt2WhQDdauuNUf7pmGFQT/yxJf/omL7g
JVCF+7bxuA8OEgEbc5oKYD7n64eDSKldIMMDLhZzkuhsIOJJ6G0KJelb0Muyl75Wyh3TWvGIWddx
x41Gi/CmpPomLhrzrTXgTCHnx1C2EvWRIz/24lYTvqVhPlYClb5F39tYDY3CNrGIFDcGQxDYeDhq
W45b4nCbbRg4Fib/NJr5ohd8VRTxu9RBFJBDWpGk7Z3mxNUW0sKRx9Jc83MMJntWCfqovtUgBda3
8qbvsvuKcbllzMrBSmfsNGaDzwet8XCsVr3xKerPbnhLTM2NKifQEwfHvCGgw8pQd2w7JdCF+aCX
nc87PdCt+MHswOheIwg0oeca5e8WYWDOcw7t6FyDf6mFEG9y1YSfbJArDFXHiLyZsclretN1juET
bkZeIhm4fhrux2r8KJpCxUBud68OxTRoa600LVzHfYNnJw2y2NjqVqj7PCUJ/FHzQCI8SJF6y5E8
cFXftEkdexOmAoQOOKZC80aJU9ok8RZkC+uyS/QVV7TXpO/fqiZZpVxZd3SiHJsCWRPgA22ldKiz
2DE9yDhZD6V6MOqm9Bkf3jSJ5aKO+6JmzlEIZ0PbQnGLAX0Xh9dez5kAkz9fs2J4jlRyjOy2DRQj
0bzIIPm+08A3GA1kAA9sFa6zuq0xpFzQHRvt3NN46+okfR+sqkRABBaHvg+rdZeE8LGW4mOs+0CE
mb9XzljvNEM8dSmrtjUCVC8UTRsQFYw2WWc/1EQ+GWU2eOpY3dkmHX1gFa+MPttGZZm6NWt1twll
HFh5XuP7I/tJlfhTzUfXNADKkIP9i1jVh9L0bt6W0N/p2Y2IJffH0Lpv0g6634MKzSrmBGEGIAkw
l5sUjmurFI3mqw3o6QCPdGsVYrekaxuvKe9Ts3mxVPqo0GLPZbcypl7h2OR+2tJVVdfXaqx3e02A
sqaRw4dTJlDlBq1Fa6ShH9dCOyjSfrJFeCxk96DWZuihO36HUe0iAJ/GB0grpM8zZ50KhJkOZWI3
OtiDbAhvqt7AGDI0JJ7T2mndImfOLsskWJ5GgrnEikovNpHZdlZxjQl2rwQqsTXKjaql/ohZ7wpP
HGbjEnc0rMht1dhLddQAcXjt4pXD7+P7uRRHOEsfGla6mfUBrgK3YYOniwpKB4grNHANcby5Vxln
0ULT56tOef46gL9tQjpSMGcgpJmVS1INbQQ1V4GsNDprFefDMe2dbTJAW7INd1K3XsuIuMjphyBt
kr3AdDZoPK4UzAsarEd6WFGx7kc8opgVjR/GqLln4xuKlG+KhbS1KAELsbV2TTGAr0pRo/dfPQ4T
8C5KVrbBNzr4U1xZy99ZxABN6V+TlG/GGJ2TuG52InV+xR3bZrG1i+j42MYK9ZNK7YPcKEYc8c4t
xgi8a2UNmiBLZdcs6a5DXSkW2nFgy7jgzoEW+wqnEP3NJ5x4wqzG6v6HvPPYkRzJ1vQT8Q612JJ0
GVqLDZGZEUmtNZ9+PmZV3wpneLujZjsNdKPQBcRxI41mR/xCg0qiVvJVWRooQiG4tQ9oZ9mprFQ3
fiyJH0MXVnemoOH7YeXqZiq9+EIOS+FGFtrkNkkKWWGAMFRvcsj3kuC+WOmrcopXAYdcZ+IvPsjb
OJqQTKudfgQsaOcWBhhtwecEOSfbtInAN1lbnxIagxz0F1Jsai6KHZ3re91d0Un9xm/qZpV1UXKZ
99N7MUytU4zxOjNi884zh1dRVsZ95BXmSuvb9CPEFv2OOVHkDr5Xb/3Sz3dyCpSBx2RuMHr9UDUE
5oQxQ0qt1Yf1IBf7zApWnezfCfD8JUUwnTT2AiecUUZmJl51lmlztm0w1xiAHbX7ysgdxWw3AxJO
/RDvxwni51iau6zQId7pz5GEephfrBWxu9St9K40p2vJiO4gsdmmUP7QPdibtXGl5YprxEzxg/pO
y5tdpmr3ulJnzoTn1i5OxpUl+rdJwYTJ11LEWA1hzXtwRM5gxIKdomlspas/NEG40uqpXUeSugsj
yRY0REnKGp0Lk4lrdy35eWeDYK1sIdY2uRiaW9+bLos2h5LlG2uJ6fmdqkUoZWvDs4zCg+NJ1qNa
CC+NOtRACIu1UWIuMzW1QXsDeH4lodsiepErqdpbX8nu2OcfXYw7r8adnlvxa5aY66SzXFMfKarG
NFmVYRsAAyyaq0SPmucs7T/zqnzEtuCyiaTGpiQqbrQkWhdoV2QJorEG1ZqsB3t/DNGkrs1dILWJ
0+ij59SkKjskA9ZiMWtig92f8gLUsWjS9B2lxzDoXb/tbipvzFemV01uVQQfmiogfVtUl9UoyW5m
Ja+hGmlrtYmdpKhePRzh7bFQn/HW+B2hndHL/bBvMuO+iOqnjnG/1U4t0rQvYo86o9qKu3AyH81m
hgtZ8lqtpoiRCQrnCoRg8Cg3PmZSsRa/j2bwhDmLqyhDtFH0YFzLVWht21yTz9Qvx6rHr9/3ono0
Uc2BiUb5EkQdyA7TVpJZ0fdMOv49A0U9COgArS8mGci7HyaFcpEb7ABabJLYvaSM20rNWs+qMmpr
nBGmOpZ/YmUjkudSBNJNPAylCm3QDa3C7nuNt539ou2V1Zlnph9p9jIyJKemugBHbJqLIL0VDkEy
dcDyJFPYKK3+kGfB5Vh110Yk3XZmlrpWkZVIwaRI2HAc9KWxqmPpV6jL/oPlZ9do+6JPG6mf/gC+
AAt6vRcnd+qQdWjSl0hprjRsfyZBuNNj8VrtxWxVeUJpk96t2+RnFzWSnccfmoYET1isTQmWsKBf
AjQK7ETycMuCXCElvg6WU96RvjlG/VQjbbLrxPKiLLIbAykeQJsUm4Zi12oZOYofe44wCriBWBp3
99zu0cUKsZLKQWDzxosR1VLJae1K6N/q2Lrzyb7VxLs0k3ij1EizGJbtm/VtX76LirU1E9CiE4p1
zXRhdArnUO6RclbzuP1CYRAScCOIVn+nWpC6/fyNTM2ZjNZa1zm0vSZtblS/VVe9BNfbr0CgKo7Y
1dsElRQoaTakBUcbgwuhk1dktT90abBbZAxtQeccGjl5PcMIHJ85sssQ+HeqZPiUmeOw9s1maxmp
6FJp647It5u37WtTkbNoDBLNwdoW3fBrmoqV1CfrrhBR151+IRs1C68UyLLy83zDX6lqhBfhKFxV
cYgSTkzdT1Nr2+cQDodEc6s4DShaLN/RJlXbTKADpaxqqF7QR2lU8aelFJuhFlK30Riwp3V8lSXC
h1ZH2UOiTTe17j3jhJtyttA77cZ3MDNOE6VOEQmXEU25weieobNxNMfDXc+V5mRGeZVTDY3GcG3I
YPSKlEa6t/IkxoeVkCDjG90kOQq5A3wLOXqB3W8Dyr8tMwHpoTL8CRH5ZZDJxaNEcVsDjW/yCwcT
+U1AiptUeFq0XveQdNzAk9neF0J5aerB2qisxrY8ENtGKa/lUntVa+tZ1On7VBJuXRrpSpur6WqI
QbkDhYoQjcsGM6QWyZMduj+iU5EtV7H/mYbGyxTH7tSMu7ipXHESN1Qi9ihnyGEq4caq6YFGwDba
7gX6wBXKOA/kXNelNaauWCpIZI7GjyLkNhpHsbym/mTsSJOvni/Qzrspav/BFJvPyIh/FlBdGFyt
uyzZFZP2pjXyLqJ7zbdrD2PEL0o+kfNqLqZQ/Fn0Y+g2GWK5NHPq9yG2+HbSGu9GsUGoREIzDAmP
x4j7S8/8K0auK3TDPMeKUOqJLdPflVPLGIo6iAz3YhSGyyzopHVT1DBdzCB1JGsCoCFLFISxnlxP
ncwYKTAuvEzybCvsASgl0Zb22UU+xj8NcZbLFdR3Ixvfh1r9tMT+CWENKr1ZFKjdQqis7VZUJxpL
leZUnmbthkqPHV1JL2Sr8FdRIdcOX8e9pnnUB7O4VoUMlEY1Rd7mMYRBJsCVc8VYGWOAGVmvISmU
h7qTtl1+1VURN1lMg4V08ZZZuB1O0lMvDE+Vqthe0bz6nQlPL75J4HupQOzTvnWp9HZT3HQrrQIa
qXTqdRTEN0GgoG4cPaJJ9dgb4U2eGNtBHkbH8Mh9Yb4bbq7Im5HPzC5pRyJKz1Q8/pmSUWsaNWsE
XD/iGa255323G4vWToOhW3eSioixRNNSqcUrCw3jSOg/5lPekUXRFVRpLUaCm1WhozUV+/gd2bZV
VYv7vI/f0d5B8VMm5xCG7jWMvWuE9qWrsiiTVSI15sor6RQUOdLXMBM6hXI8UdpfRd3Uqy4vdAr9
qfqs8cJ0ku5NF9RdImt2n1VXUZO6tIwfokl2YtV7EUZENdBxvCp0dLaUUbqhFF0bQUPSDUlmzN2g
ENR1YSqJPQneZVGnc5+ALBNWQJOtac24NcJ1/J/dfdXXd31au7HJxGKKOhN6/WtZegG3jxG4wTgg
8q9dDI1ZrC3kindS1CSOXkWPnUhO3JFxkLnwo9uki66kTn9ui+xJpQ60eymzZW0nY/uhheGzafmu
Z/k/8kjjgKov9DFbl6FwmwezaavXX4x+Zks9onX8NM2rucuKcCsZGXJs8gYrzbXQa/u0D68LGcEb
o9QL20SqrqG/4JiD6cRmtAsRO7b9wnQTinl73geaXG7GkGMApY4bqfMfke15nfpkk/vFZyZY10KL
r9XUS5dhmO4l2C1tK6wTlF3VqOMwS2gjMDhOUfQJ1r3V/gzEbC0o3WqUTWRYPQYs4RBthUzT8Cqa
nio/Xeltfj8VSPLmZvfSCMmqUzNXjhJ8+uJs1/bqXiuM675Ff9Lqi87WTIQG60G41XL1uVAwP4iQ
gjO7p7BWn5SpeFW01k2SPne0NNni/DXatahdz9KSV6ViVStJiW48DVmkwCvZM71nq2hOS2W+7WRU
T6p+1/lVCq2idUnDYKxGId0UnQX4SMmB12ROLIXBO12G26FHya0x8sIupeZ3YtEUFcK1lxb8gtAO
jWI/efHWK/IfTcb1EjVXYjNdcylf0Dwq7VaaPgvT+JHTaIeJk27yqVAcQWgvLWU0rtsg22U+vJmx
CC7pRH+Ce6v5LpnjKtW0jzO6a0FubCNEzDb+lPV23WhYQJU17PJwUlrXCoSKF2YN9Q8jn2gTRRLm
7Proi1eCLngfI1P+a0Nt2WGoZqyaPvOpIKutwrkpdsGK9o58J9srd3zwaRr9toyWxp1v7eiBpety
FOF8K0L40Csy+o2pPwsI6i7M6RAWWn9VBvGq68Ld1AMPjIXdEMrcMMZHN8SXbcxHxVXu95Y9NOqK
ga7DL7QDUh+OxW2OrJ6t+gzjR+MzK8S9qVT52qjzvVxbzapR5ScdwsCG1xm6VhfQQrHCUH8WQrGi
Z4MJjToN50Rhv2f4dH/xtgHjQk7MhPswIR5y3YCoCiA9THbD+FPwKXl/nm56f28SMP+QLCZDf9lJ
LKYKOMNKFl49yLpkN0F2VUY/Tv/9uTw4bNfw92VZ48aDP4lC3+ESlBzPjNFntuJthotpU69Ldy/f
n9MlOzocQa0JKgyTHBlvlMMwhZTFYaLlYA9JozZSZJWbcorMVdhwXCr9m6bm5boWAmWNzK5xm+v4
TJQDEvYtYz6zVTVSP084U2x8f31zqUEHhlkGPGB9UWqIscZlXAVwFqVPEOZOkF374zln9u9FEzZO
FEszPxJMyRJQkgeVV+vyzJkSGdj/yvUrS31XzXV8I0gvp9/l91LwMNRiPVHBHaqWhErKO8//8Kfb
Irz1wvXpKMee2tcFLXak1pcCtqfDTM6q1zjNXUZBVKDqWJxTx5j/0OHWZDnopvENwW79ZqOoyUUV
zDmMkyD28WRyZdnZavzX3xdBrNkMApEmDvDFahrstooxQTaSjbbRu0q3oRKH9ulHdmwlTHkZEKEB
xDGxeDFVljcRP6FzjNTcDdxTyWMKKRTtof2kZ8+ng81/bPnYDLSEDZ1hEUTHeUN+mUO2WdaHkAk6
PrX7ghpFRBenE7sStdPOX/2J9f+FJxUn4f/5j9fTf/Okugo/mgjt8P/iSsWf+NuVSvofVAsYt3CO
zMfpDEH6y5XK/B9Gwhyr9DNMkV7gV1sq/X9A26P7LPK65uOBQet/bKk0/h4cyD/SYUzhLOnf2FId
7gi0WAAvz7Rf+imAoxBkOtwRUZRXNfVhTf30VvshY6BVPn3W2e7LE7r9a4t99XM6vKr+DgO/mEtd
UUwK2cMwATWBWMlNTQUfbjLL1Y3ur+32Xx2j/lhC/bO3v4eYz6ave7v0m6byCIFOrGYXjnyFChGz
UA8i81ZcaTa81BVa3XixjZfqTfEs3TF87M9KOhxZKjQatN34phUVVOjh7wgaJan5N5Ujfpa1aFtM
+k4/y8ND9s9C4WhzJOEhJsF/XDzLIrLiptb0ytG14CrNYVEE0p0a5e7pMAsQwd9xmHWhCWaZALAX
D1TrgyLRReJMD/q7fy2u4lVzod33b9KdcVfuZDvZCJfKv98opEz/BJ3365e3KIejH1gDQfua3st1
ET6fXtXRh/fl7y/2exB7VibU/P1GQier8jdFcQ1v+8yzO/JVzTKiiFOBTUHXY4ZJfFmFPzZVI8+v
iFVk+Uv2XCAiapxZymH28Nf74atFc4X7Y2YGHAYpCr3p81yuHKUf1mE40UNrQ0oYfWrsJkMhyKCP
Ssfi3MY49gg5d0wRzbg/Fm2HcSNwGAMNdRqUUnaZR6aNOjwAaHH979/U1zCLbV6WTSv1MmGy/LH1
jIvEqFwjzZ9OR5n/yuLU+GNIgoMDIn/iskWuGn7QouJUUfnrFyPlMrC+M9/r4Q3/13vC/YTzmkSa
KNwMXzdD48UDKN55y2n3YVA5Hg1XMAr+ZSr+O93M/4SCE8Z/+Gr/ULm+7DuDoaem5IQqkogVMYQp
bC+9O/3Ijq/nnyDz5v8SRCrFcJBCgxcT+r8mq8+ZLKrbAjBISo+wMbLN6XjH9huolv9d1OKT7UOo
gtL8/MYxfvGRmDfM7K2v9X/9mma3N7RwFYvrGF2vw2VpnVG0zOHAR1SrRrruBxB9donKkClenl7Q
Qol5fk3z8MJCUn1mwZLIHoZKPKkXEgVhXx0xV4e7PnwLwoDeX8/8NoPAGNk1ioJXSDqVu3IYH6ei
zle9Z/U3ZdQKjILbdk1ToWOGLkrrCA+2VZv16jYVxwvV13ap3Ib0JxrPaWMr/Qk+qd/gJpy/BqH8
UioNg2xdyLdylQ2fImr6G/5ieBmO5qsnixXZNMjKfDWUifgI30xmTOxHq6rvg30j+sM5WACrPfwE
OUxQvgbkiBYCZLrDp4FxJVbAFiAsk3mrPQoV29c0bk8/8++b6DCIfBjEwz/MTGWCTE2BFjBJgvha
aNOZ2+tclMWRDInDS0eRKL4w7vtGvaprphNjeCbM90PrcDGLo7FNB3EsCsKEcbeV0BeBdfqvypJ5
ixICLCf2L2zVb8JUkkDrvdJ7JJQLoCeMDCNzHRWrJkGU9NyFciTT4HsgoYXJiubAN4yr7EM8T5kr
OLktXfSbGh1+ex5QvyaGa776bnuR/lTpIP6r+u7vzxAWOihnkzRqyXqWtCGLVI8vPvDFTazIO7QM
zpxdi+bGXzEA5DESRdedzvS8Y74clnnQDANgDOwiEHxbwyNN1tMomG5A/99tmhRhlkgQ3WhQ45Wf
qsFdLdfYMMR9tIojIIxIV1U2Xh55eua4+549IAkl43Axq5xB7158dVWLloCoo4bKBFUOPopoV/mr
xnuumssovT/98S0Q9n+eAobzKkBILNxoWC2uQLGoeoNRBOZT7vuwjVfx9ld8aWzo/rtgAk4H+/4N
Kl9jGYtzvBk7gKBzLL/+qYoX03jDaOt0iD9MjsMjixjyXK9ToWnUaYdvdTKSIqOib50wqK8TL/XW
ngqPzZKm5rLW/A+mZu0+Fev8ZaiieosUO+BTMfYe1NQfKDriMgTqYDU42speth6EbHzCLad+Ms1q
dE//2O+HxfxbaZJAAJRnI4PD3xo3YTuoI95rMTspIuVIz8lLH9lKfLsUuKgMmny9i7eLV0yoIhfC
02itVRjsoG7P01A7UHu792cO05n99H1JKnxbxJ+JhlwJFfDBRzWAWAlKZWgdS5Zuh0/mEGfw7H8+
y8MXTLI2tySptBEpXiINPI/cCm0KbmhfHkEYVB0+QWXh1BWT5D62KlxZRinfjpY0bsZo0D6TtvXf
vIaK0IafL+5GLOXspvenleHp5yw/vqdg2N8itE1qMPPQln51VljG3jiWSBlbtRupP1qNgzIqyTCN
ddI/nt5A8+tbPouvwRZHWKsmwIALgrHLtiLQuklML8ROdwMdXIJBV8zMnlr5zOF85BsjKAUGLTFI
st904+iatn47u6oVUoQFlB6vOV7WeNrS++cgibBFsNqPPEHgKkiVX0rd2ImZ7/2kcLIRkHPKOCc2
0l9lJq+FKTh3zCyIGfOZBmuNBiFod7Ygn9jhJkzpr5WpGPL7fuW/x72yRjT+zbxNkZbD3ujOupJ/
WXt9a+2knXLmjXzf/6RK1h/2CXBKcPaHoccJr5XK4P6PdX0r1P0Vurru6Zf+/RTVFAMov8zNyH//
ABS/3FsBhM6QriT5kh4BpPgYwl2LduLpIEc+s8Moi4X0lhTVqUkUqQJu3gnxiswTIOAU36m1iZrK
uIUMuUqV8Tej3J2FlatSCCuxAkatdJtiCranf9H3o+wg7fmmYtqCSm9a0h5N+kw6b+NHmwZBt0oF
hd5f9nF97iaZj6rDj+sw4OIoM8IwHuBDozErFDYSLLbGBNugcot2esW7bVyrvlStreSdWemRPTR3
teFw0w2BHrm4FpA9Bd8XoLtpIl3dQEXpzynCHtlCBxEWSzPTrswyHbSF5jHsxDs+0qwrNR3OVFPH
wqByaXAKyrP3wGIhYlql6aDMC6nNjZkyJcrKTxHAwpnNOt/pizdFJ+yfOIvl9KOvAyUiTuPfptpD
U0R242GJdq6ReW49i3NFx9A7TSMRRlOXPMn+3hh2pVU8nd7n54IsChUNGzEGXAQJxd6tUU0DpbMy
9P7+dJgjzwwXSejrlHcwOZetyiipBQjycNcnY49QQ1O4tfI7iYUzr+bIag7CzP/+y2FVgQ33TZjg
eFKleyi4YIfcOq/PJQXzTlrsAMIwzOVa4vw35sPjSxih4MbXJ2R3UmCjez+81YqN769o8kIsMIuN
dU4u5cg3SkCTkkin24aQ62FArrDSCGcdEzHP38JUftDjMx/P0Qiwvmfi3rysxZMz814sJy+g9p50
prwRkh6xCSvq9DY4cqpq3JE4gaukK/hpHa4jVAecKWXeD8a6roYZ2kWQ2SNYzTMypse2G0os1DTk
RejyLFZTxiiJWZLJUWD1t5XxGaK/GybZla+dQbse2XAGlQz5FzY8pL2LQEZolr48M1eHNHLbvr4f
UjfxpTONkSOP7SDKvNwv+w01IyMqEe90+vtMxMehT5zgYsZSnGkn/KEVLzb2QaBFh61COKnGBRou
9516hzvYbxNc2DWC1ybsmOfk2nsAMHJ6Sxx5VQchF99SCW4z0HRClqlyKbf6PhN/RKYLUPNMoO+p
Mt4iiA8zd/tDFF0UJ1FQAHrqoVRXQOfGVkA09L3xH+oOWE8tnimq/4yEF0/ya7Rl8RnVPcwKEc76
hMJfF1xPirQSGjDH2K5J3m+jzaB9rVtxG3SPsrGHZSHAzwSd1Sn48XSPpx/yIr9CVldFnkpH2Amh
TEaM4uIAEYw4b31BFkmtEhXj5cZ6CJQyvCyLznxTK9+/Nf1JcevREgO3TUi7UsDLN+GYB09U84ot
gU94RpxKdPqyPqfHdrgHGFqI86GAMxFTMgNc9+LXmRhoxmYIoUEaLMEOowvKLtQ8AQN7Z1tMh3nW
n1gqyQGlMKCV+UY6/JYspfMB9OslcqvtD71PeA9Z8+Tl+kZvGA2K/qWhf2hxvTKT95Aj6vSL+LOU
f/bFX+FpsvAGsCphFrDY7lMZUev0aul0a6gwu9F5f1+XjgoNGF3jh2k9Ybxn7kwX+x/8cB1pn+6i
e9P+EdkPT8GeHqKjr07/pO8CZuwOeq5McCjcEede/qRMb9U5R3PSJhS2oZmr+zwMva3gm+ZHOwHa
UgIvWI1e8zMrFO0ZmtCvsQpTOwsmzQXVLLsIM2EBG3qFo3uStIoDAfEgMX6omjzdeVlt3sZy9DYj
Dj47S7sLuZmVql37Vf4qp5lyFU1exfhIKRvxzF39Xf6bdgcqQ6jWAY5ivL24coQa2p868r6fA572
6IgOv9SJV6ENnHR1e3/78nZZ/FjtRfspWPX2x8fpp3t4Qfx534Dr4D+TlqJKuoROCYPfSNDRSvh4
CMHlvqw6mlhufTAkpwPN61hsLFo7sH2wqaLttUwR1CJLxt7sCQTZZ+fpERaxNWjU01EOD9G/ty9V
IPgALnJp+TTDRi1TI2L79oF66xm3Fdl80TbrVJouMuHMdXR47f0dzJrbzoBvsPdafKp+r5UwM5TS
abPfBjOYbryMkJDFz9XUPntQ3qfXduRVqXOdQp2LgJux7KV0Q2PVQhhzCoVhs8MoOLGtqoSgbLTd
5v8hlIb+O+NAJH6W+UkB0kY0CtQOdTPaRG3nGpq3rmTjTN5w2LD56wECJiHVojmG6v6iIuq7jh5y
x7ka+cFNkOpuCHgykJHZj8QdimMrVGlvEti1p1d35DhXNUaoClIJmFlqi+O8TPtUiNuscmYIcV1c
xh4tGgV487//tmYzAQaps84vuKnDo1yLDViMGnECwULKdyuAHIdpcnoxx3bFrFLGVaEo1C+LtKGJ
kRrxPIKI4lULZF0BSGI+no5xbKN/ibFMFrTGKOb2L4N0fVXMzlyfcvTeyx9tMzODb08HO7OgZb8/
LFQzyTOC6caF5UNDchrl5XSIoxvgn2e2VJ3w4kgae9i7WMBsqfmq4UZhCnmu3j8WBWE+Whcce9xf
izrc85RJT1DZd3LM2+tcu9CKbC8LcPXH7sxJdDwUBwMaI8Ysy3O405ooA3oMcQra4I88fo69bVzd
pdbbv35sGvsZGzOAL4SZ39yXND+KQhQaJ/hafgCTX5u6G39I75rWek1K+Zw/25FtcBBsXvKXYE3d
6gMUbIJBkAL3gpGiLfgPp1c0f4HLS0mbW7ZgyjTSnUVq0avoqjQhly+cpcwOYKauEOn61wo8h1f8
Utm+ChXFSDui4NIgFJuiWZ8Vufpz13xfyf+mEUvTnFRSS4/0onSyX/IGKT3Hos0rbeMrfedfjbc0
ejfpTlqJbroWdvp1fnHOxeXo+/onj1kaRU1F0qqdzg/Q05Wg31kzZ2t9+m0d2eVfU6XlGBQf7zzs
ZUJM1WtrXUp1YpvpegrPXH5HcoivYZZ9Oq0fdMhbhPHT3718ZdUX8HwcvuHBONPUOLOgpbJcniiS
VvZEMvQthK6p++hmOtg515BzYRZ5SkSS0PnzqxmAkknJa0YXV4TCDb3g9As6sweWqmB+G9fRIBAo
BPwyJt1WYBgSq+dgKcfCMAnGu4tkEpnVxb1apL0k+7LBPlBXZfsGG0pSzjRozoWY//3X06cNpUpW
CZFL+6hENtZCYUV1Tj8uVDG/nT+qQpuOqRFmtzI132EYqwxVq8j9FiJvnT2Kqp8O61EJjXIr5BkV
RyR6sb+OTNmj/sql8UYi4xMBQQfBtYYuTrHK68kad96IpK9vVnLvqnCGrgQgd6ELq2VWoKAq7rnj
0LpBv6ydBROzRH3v0ly+nkraEWBcc2SHCj/XErsvJnhzqImV5nVSKNjGoP16TUXY1tBgRyWDbxXE
4I1KYDpuZ6SbQQ6szaQbWejkRWG5gO0g63rokO6yKjEmCMZtwh8uzfhjbOPpWfXA7thdr8GMALaE
8Wc/NhK6NWNHSqYJFhlMJqbPou+VP6IOdLujRKL4Jg+h9CG2zVi6rZROv2lA+68YkzeZi0CoNOzG
ZNQUOxAy5bEiMX/Doki8w0XKuhOSXkxccVSifZpHfsGFoqCyg1+ENbiZPg3XTTchXyAUcJR2jdca
v5DChWJspUbc4MqgKnstNuk8xoxiwT/lSoucaaH53YWvwph2cWU35Q0cLt9fB1EfGXZT9nnhRmkR
3HRNHKNC7oVIu1a+1+4ik27PTAum74dMnxjuFT2uYjfs4pajxitVeM5eQB0j6Xn5o5Nb9NpaQYNz
FBpteU0Uxa3IYu4Gnh3zPL+Vp32EZQPSOGOXPSI3G71lka7y4kvxRS6ECJkJxt7VKhfB8TMBz4e7
Mp6C1x7Rtg3/FIvbFIjOWgC49eENof+g9jV70Kwln04yRE0fh4iGHxkKMTTWzGyyy1izjPcibwQP
ImWdfiSjUd7h0FnnTiuMhr4RQoGY8uhlF9XkB+kq9AvjPkklMXNabbJgozeK9UZaZP4m7YNV4o3F
c54iSW4baO6xc3FhfxzHSQYpPRUm/OhBgH6uhb5k4DNkCm+S5usFWWJs4UkXaMqtjxsp7ccIQvGW
Xot81eCUZ0LHUjOkPYrEIA3vSmTOi069t7Rk0Fy0nerJzYeyRF4ibvuHYkTUDbkeqR5X6hi1og0B
CcQZem0pVEFJK9ad2QQFXPhcvFDoTt92Q5g8iNARsedKFMozeMkQ99KhNV4iTU4ZkUVN2DgtR8Gw
MrVC2CpN1gVQ/3TpusgjZVinRupvJYjNGG7Xkf+BNYGPNGc8iPuQDw+HpaSS1CtpVFEPs5oUxy3D
6wRhbTa6+JTUCf7LflxPiLPL2ac4KdELf0H9XQte24PeKbM3M63gp9FDC0MXGRIxs30lRIxoNNXc
FQMdGqYSiEpo90kV3kuhpU8XDHllt0UvK7sx5QK4Xo6IVeCIlaXfx5E6Pqd+WRkO0tgYCcTGmO2V
wk/rrVq3Y7zSugpyitkwInZrmCrJdpBIvFwmZXkL57OffnP6SNe4BUuIB9Tq8CoVuRc51VgYht2J
PVjXpEJe1ilRsUHFPkG+wGYa2VxqZiJSxdEmfe4kQXpHBql9agpT3zRNrHJchdL41NV89jTPWvN3
3OpRss6lKYV1KqCzKqtJQyKhRo3mKuB/4I/WqYFwlypA8m3l7ENAdqzcFnnYtEhgWVPhtKbXRG4o
+Vnk+F1f3lYUYeUeB3cRLSMljH7rRZ79QoZTi3ZYyXLCSyAyPKdPoCMjpiVisdai3104fmbpD1qv
9JKtJ8mIwHYle642+PKzHMnFW8hF2NucVp1mj9XQ/wQ5E57LEL6nPFTCM6p4nnnAoFsU4rGQa6Fl
wOGvzKK/KCZ5z7Gvo9HlJ4qTNPlt2pJ8nckWvksjAvRRTdABM6KZ4f2iDq8NJGvCGABUuYp21la8
g1Ym2bXd7cVf8oPwrN13F9nawHxPuO23kf2v3dlBROG1KJFF0HmGQnd4+5rY/HpWmEJLnCqbQu4S
hAdj7fhMLvFdDWQRZ7FORR7qwq95ulNUFCjYeI/A3yvko7idcnWHMOR9ZYR3TZc8M8vrz9SG31OZ
w1UusqWgHKZeteB3DqhUFfSPPcNDF6E+k8seDUMPbO5D0FBculxLla8HyIX0OAe2dqI9CabodsWZ
LfM9k2Ut4PIMRTLBqC+704hSpP7IheVwFjOmeIqDH6g1OCijnM7Mjr6yWexZpVE5d8AWD02HtRd1
OQ/NsN/vPxN7RWv7+UyM751+0qgvMRbJ3xRbRZDM2yLYTevaabbaSnCUfXDFcbY9HevYy/kaan6u
X9JZv20MkJqEGhv8JEvrIs/w2CzTM4/t2Ov5GmY+Zr6EKRHZa4KQMJDwjWtjY2ySM4JjxxcyC2Tz
2YJxWHS7JKXp4LlDWY+HVWs899augb1/+mEtAF1zW1LD6JX/obRAAnWZlU9pZ2hxq/ROmbhxZY8r
GOH3yYv+UbwgGfhJStsbtmdrDqymn+dsZheTub+jg0/EqWU2XFiizLNUzIShwm4BhZrPaedvu8ty
U1xUWzhNq/wxsfW1detdC92ZPTI/usMOAmfhjP6lIwtaUV70QsI2Vmra6sRdiY5g7Jttqzi+EzcX
6rkD8cjOn7E8lG/koSIX1uE+CXPdk+NCgkraifsAGZQo8E3bmC/gqr421fJNG7oHS03QPX2dkK84
/YLnlSxWakg0l9D0UjSQmYvbDumMDukM3L26JqNeSCCMNdm9P6CKhD5Dsvfjtl7HVW6ciXvslv16
3y2WLRVFhSoA911tShWDqeqxtcy71krblY8+50Up9memS/NfXK70a8TFEaPWVSekJRHFNtxOU/xS
Rv6ZHv6xo3Jm6SKYCMUZmePFvjGjWvRDZLU4KmfVVWkj/TIl2/+/5H3HjiRJkuy/7N0HzslhL+Yk
OEuedXFUVVaac86//onn9tuOsPQXhuk5PvSgG4MEQt2YmpqqqEjgQnTPuATu/bVbcAA31hgHADXS
OMcLDqQW6PFz61/3f33BgV3/+tdYrxyYKJWgEUgwljbtwQdzrvxqg2GovK7wLzwRuzBXk8ZmfroW
iA+FYhgDoS7dZh7QYF5un48va5H03uT23uhApNVNVvU2X1cer2zwFdLd+wIm+EkaFVx8I4YKtfWV
9jvagyzR9l3zYP4Y3lKwy+/952QD3rHTdGy2hWmD2rYhqh3b40m5gP8m9tDvwLlAlucFjU2SIaEK
ju7RW89ghH4gRXLc2eJqLj5bBNSJKIT+GSDHHIKJGt3zJCGAadn1HprMhHrtruUc04VcKjBGVx/B
XGOx7KMmquEjkKh1yi/+63j1ZyJP59VsvXIrF9qkEAsF09B6ery/BZecBNLrIviHUb5EcHw7A12m
DlDr8MFMOXWYZYSO4LmSdLrOkXCfoSBF+tH4ecAZ9NeO+7YfDPS2oDqLeJgtIdRyrgt4TLe2olbV
CTSIIsnMwtgOajnt2jEXT+DXUbdUixRHAvf9loKuyQsz3/DuT8CXIMO3L5l3wExCjg9ijniUj1ql
0KSzhXW0F+3SfhJt72FVuTG0WjW3dsABDDlsw+EiDRaP/9+W2TpXEatq6CewXDnqCjIjpCPSESpZ
IKeNVxPBg5GcAPzwhm3vVDb1tE2PJr9Zs4KUr1wJIt7XMEUdLY+LIojwNZ03efoWFKUH9TKt/LX6
qFzyvehVJLFzjjtf2n6YeTRToaaNajOz/cYWBF9op4ZjMtJDVPU7DaXYKtJ2Eo0jL6IVr2K/5NCv
DTInvp5AYKTUMBjWHgIQB8zgujm59/cUzwh7ohu5ruTZSGU+IM1hK0Bv6TpHQ+gbiAlxI2rYM34U
ihoKXMjt0QWDgR50bY+XfZC/9+24BfXuOwiT7CBpnKqTJTQztpfGss5T1dkyyNfaorW1qnH81jzS
YuB404W1RPgICCgCHRk8xoyLLztkLyUdpoL8ZJaGA7bXckac6j2yS13EA7cuhFVoF4Wuwtwsiq4T
ZpILte+7qJyjOghliskaDV0vOWSAkRM6SPnw3NQqZ8YXLVo6YuW5Hc9gi15wIODZH2BRFuPPoIdC
j2AdCqROvDx7kyv5R1oqn/d30kJEhc4kvAwAl5Hx68wgfb/XezlKO9uH3sdPcZLCEx48PH2VpZVT
IWyMrhJgN0E5xOykqYG4rQrWmIKiIlmDMTyG+8kuEd2O1cQ58ov79toas0/GCGy7cYt9YsnR6PgC
lR5oZrYR0dXI3NeGoNop5OJBrTiAiD9KP0A72zyDVSrYqqNkbSNLgR64AIVeNPZX+eX+jC8FmJB3
nhVFUHHBu4H5PF/2qYp+euSgSZ+ulDck3jamvn4V0JR339TC4t5YUm6nPQAETQYkbLD96CiafwIu
7HLBDyFRCsZA5I6hnMPGl3qBcoAxN6sIFMV6xcxKJOUVcOSVY8lxeQu3h4U2N8wYQJVzgft2LEWY
mrE/QOygG/vXvvhd9tKLkvTHQgg4j4ylQV1bYo5E6o96lpmwVIM2UhTEnQR+9r4bOANaOBM3A2Le
GfVI5TgPwNGZgYV2anuwv/9Mup9pOEHOfH1/Iyy8heGtVRPPGpAhALZ2O3l6VJtomwAQYCjjnRWC
PBDkk4kq7aivb5GcJ2JDN1qkcrb6slkTvhqkwbPs4K3ZMBLrfqjQiAI63BYSQS/qCUQFCfRU4wMv
zuTZYlaNCjrEu2dbfe6BBwtoNfF38tCfClwRvBaepb2IvoD/HRezdINWavrsZQDFQ0k1UbWaoA/T
k8pfYRY831+6RXdxbYwJH8WxTNqpxj6JpfrYSuNOiaPdCAq/wQgf46aw44A6cgKGXLX6J+s3l3KR
vJlBJYz/UCRfU+O58yaM+lWWvk/FSVZDIoEkONTJVPmOyTt8DCT+K11kfZWP/7I5+7SrJ+tohFXR
VUiJzi3pAXC6/sY4Ti56xd1s5bva5v70Lh12E7VPxDJ4JuBo3JrThbAAzTRyY3HUos5vtuhAa/UV
wkbOrcQzxFyBnSbG+aSosxSI/mzSZJ2oVYjnEO+qXfL50PlFZgvNzYA6MvOHei8qRoEPtxKFz7qQ
CXsamCUnUFkaDByKOL9qERqykVgPvtgOvSWorySFm4h2nYIEkdepsBANzSxZ/2uE2X2qGeip3wpz
f1mOjNZDJViXPKlXypTYCQTE8bz5t9dIByYb6CXwdqObxWR8SOKjJQ+sJ/BXU+DpAqDXaQ/qfuv1
/p777j5uzTDuo+5HuQEqC/SOjWo4htA8QdDp3S+HxsajpHbuW/t+z9xaY/yHMmBEhgJr4N8o6QUc
YFbphf7T1Lr3DX3fFDeGLOYoZVoXWODGQJpZ821j2gfRo5zytAmXjSBbjpQ5etFN5ibLUHlF1R9G
kjRAcq4jYZfsY1ld3R8LQ5wwu6F5MH/bYTafFvnxCO40uL6favpYP6QPyu/pVdmZT6ipjRkZRF5n
0/zlt2mCW4vMwe3DEXD8mbP7JcW7fHDoWnZ1W7cD/FPbv3CNOW8GeTs4m9BWndD+vXpdkdRenffH
kayh5nRO7MfncV8d8Zgnz6kDDgvycX9atHnYzEeiiQO8FbMwHiJ5ZjPpALaINEYdyaSWTu1eAmGx
qA8PtK0F1x/6fTPEF8E3Yw+3MRrD81rTnhAHQyo7btpjjPYGVI571EKpBNhJLD0nlbJvgqZ5AEMy
JUNmxutkoHjP5hCdd+JIiL0hEJ8bUfXd2giHXd/W8VoRg09zom/IsacIaLoHWZoGJwX1uoqXPtS3
bSO2UEfPhOpHVPTge+gsAC7rNqp+N+D+cc3WT7dK0E0D6WqjXoVRPjxCSD79qUhDf6m6vn2EZkX6
MnS58VSN6TZNrOw0QSZkqyBj+1efzP8PpI1zxMIlbVzn3Z+Puvn58ScDP2MGWMi4+fjv/0JqAWlj
df6Jv0gbtX9BNQNdFZoJUTmcPzjP/yFtlKR/6ZCfmJtK0G+Bnkz8Jcuh7/zf/6Xp/0IX0xyizMkB
DQ1nf5M2qv9Clw0eWih8QaJOxO/9X37J8/9s7Jr5/9dsit+DMZSw8FNgIEEyDykRxi2kvuRHci1N
dnSmbrdD15Bbr0eSuDyuwfm03xy02RBe5uijATwZZJS3cUmgUNGXR4jJRSbyxLJ6zqyBc4l/u1/R
TzvXBJHj0cDXwUYK0A1LoyA3wTIkN0+A4u/MqR9AjoJaXDh+WJ3wWQSBZl8t/l8zej2D3/w3iI3A
uQtuXwNPYBDw3o5L1c0s0NRQstVxY4oTqXMKsjTOBfvde8MKchnm3IoEO+wy6eLgpzLYtO0keLcA
UJK9ZASLxQC8CnR2fuvQI/QHIuGB304yJ4j4dt8ythk/DjFA0yhLkDepMeSaQKVAQKNX21nj3J9J
7iDnqb6KlEXDl3IRDL+oLeQxxNSAs3Pk93yfenLuQHcufARj+X2bS6t3Pa9zZHNlsunyJoO2HyQO
fbQNurgKA5688cKuvFm6eXqvTABi1hVGiFEJ0+9gOE7yuznsTWNTdM5g/bk/HJ4tJhAz8YIywb8r
AsoVAnkbEj/ednroGjoAVZIdltyo4tslP2+OmW8YIAz4EZ15BSCv18gmaENtAeI4yjR4RaxAdavY
9xDZgwryZigUR0abO5SViCX3D+2oHMVQhmaa5pkmmPPN1EW35APaPUByUzlNkh3rslvLEX0opNgW
5Y+mFt0CMooQdbSVufk/Lo+9UOxBt+jkVrsBXM4R/Z4AtecNuuIGqf8YgXMbUMw0A2eE9ms0R68Q
xJ9oTiWqlrttFT9k0H+qQVlQZistKE9pdjHL9CUoeyjk5D9ErX8Q8BNjlYAdHix6priTUX/WhvFk
mdNFQT+SIX1Qo1g1/rQJjc6J6LiLVPkQTl+Cen8EqG5Y4rM81q4qlYehHNewsM6k3Mvz7CwIFEDG
Hg9QaLb4b9UQHweQsCQABJaqta1jyA9b0FgDkHSkQLFZkLCELocS9KtIDj2EGWsthYBgl69b8edY
/DBqwykrC3LrulOA5avHVECcyI4iw25D0PebAuQGCwfSFY7fQcNFrg8t1LDj7vfQJBtBK1eZpnuF
mv3CgttT2buq0iDtXz/e36ULhw5EV6oGoXi0dlgsy9NQ6kCy6Th0NRS2OkPGa8tYWc37P7GC8tRc
pQJHNXPuel/MaFrAyqBAh746Dcmj0a7v21hwjRjJ3zaY85Zl+Vh0oQg0da2d0kJ+GIN2JRr1K1QQ
C6IPPOTLwvm+scdEq1qQKUXW4bLpgocxemuDx1rYhHiTJBm2aM5rF1gyB91ZXJW4T0FQwExhIpuZ
lmstLlS0T5Iq9CAvVHr9a/7r/jQuRSHANP5tiJlHZLUriNEiCpEvxqP1QFHVDghCBVd4D185tmaP
xAQiN7aYOfQnQE7QXDbZxkkciLnpkFjbCAfJTVwR+E9eU+jSrXZtjw18Yip2gpxgbPnR8m1TIOUb
uHhGLwOu7E8PBLNIxAfOGL89yHW45b/nky1PgDu/b1od+1JYpwf0UILB97dqByfjkJ7DpxJRAsri
QkagmsKxvHAf3Fie/35120ltnwhlnEg2qoR2pq6K5C1WIRVFtAe0a0eePz5EPOZdhvURb9t5uBI4
MSFigT4+tiTfZlpvhngw2cFZekuP+TH/bNboP7ehugowgts7ki0SHtJl8XRcWWViB7EDUzHA65N9
2gzk/djy8Iff6+zMsJjj1/U11KskGAjBOB7Y6rbaq6vh9GN6mFbTFrwnnmTDPzvJihesL/m16wll
zmNJpUQb5qFBRe6Xuins1FF5e5RngzmHMjS203A+88J6ejsoXoE0wD7eoHD3IT/1XuRCVOaZh2xb
unqgKwlN9xlYjIfI7fasjbhNor7UkIY1cQb/7eI8VgzVThQecb+hhZmZN2hqZZMaI9YLfVdVjxSq
kHG1jqfXDCbvnzRtwY8ZwD/ifgMw+ztbFcamiD4olO1JS6GVBpUkeBIK+h/RMcK4fa8lCUqiclqB
tAPlubYiZj5Of1qEhZCqN/Jh9Jom035UQauC7K6Mwf/eg8yzIz5yifWmj/VOJzp0YcZNYQm+RsS+
grColmXSU9Erbb1u0YVkPKTmiMS5EgtF44DpztePStlrz1Y5dB++r5WWM/VBegnARWURpRQhtRUn
4fAsVxWkQkEBXSgentAD3aaamMd2LTbVKQNJ5By71eDXQPwMYc9yUlMYTyvIf1kREiJ6bygrqH9B
sg2cTdITypNo4y4lM3m1otKHrqpRZhbHwS1sIMS7IEoAJz/wPyxzkwV1WQukJrib5H0JyFN90pPL
/ZVdOBg3JpiD0ag+elEgygv5QUguO1FBGnmtaF7Aa7NfcGAoy89c1SiUowmaMaRBej1WJ4wFbUKu
4frr2UtO5/ujWZgwoM01GRSxijFXh29PXC9k/ZQBkmF32SHo/vgZ+mYGyjsM3+/0GyPME9WniDJV
FUZEICj1o1YA/IOddH8k83SwgYMkgXx3Zpa2cPJuR5IJepTJNZVmejinEabsZbAM2VPKLNhW6Oar
aJY/5GNerEElGXByGwvTiFZ1QOrB+IJbjoU1NGgEjPsB0Wz+IH/kZ+nj/tgW75qZUh7ySWARB/PC
7eAECAAGaa9MducoRF615CTaD+TpxSCC3dm9A6Vjr3a2yr9/nAChNgHzxZlCWohZOCAJ+wi8PtiC
guIa6iFHulgVun9gZaYl01RwNIO/iLlIsxE9mOi+Eu0c4tSJlIBTtiNRygONzh/LbpBrM4z3T6A/
DfhwM9m6jo5HyCOiBen+Mi3tguuXE7NKnax3EnhLJ8iw26HhDtBjF937JpZCx2sTzIqEuS93JtyC
7VtH2ruyeDCbxLUa3posOJ+bR+A81KtA0Yx1pdFQi0Ur8i6P1n3wu/Zfk0GHcB5Q3u3H/VEtRuHX
w2IufhDpJrSRsb/B92nXhBJwvBKdPPdAiSYcR8EbGrPdZH9oO6FG17N4CcVV8552bls6PqCpz/dH
teSRrgfFbDjRTCw9bvCUEYRxA13Mx9j0N1KcvadqRToT/Y2gN9WnlmMWFDPfdzpiDxP/w343QWpx
u3i6mohoHMTDkGbSuu1o46Cj1EYT5msWzora+ccQPbZqS5RQg3gIusNiKKMKPkjKB79+aGTVS1Gu
S+vQHkXRTQXppBcKGgqiJ1UHfGiEg42tbUnHUzf+MlvqaiNgJFaABJBioJmwxrtJ1tfgP7frFlmR
sKA+yazuNQ4gXisaKuT8QDOcKa5Z5edQHN8z/ZIgryO3+j4ZCvSmgGBqMvdBUddwBVAf1AAHlEHt
VEOuONd+ZHr9JqT5NpULLw6n1zGqvQFAAQBQnWYQ3lQxvQgW9D0zP3wLpfx9gn7KlL0PnbofdfS8
938SZTgYQSGjUTRMSFci+VSgCdluq0rcpGJ7sMBaRyUN3dFoPxxlOxKTlND8M0snPETB6AaJzAzg
LrNQ3UivH+PEUIgSvYEE/Bil8aMBB5MC95Wqr2M6PVVWaSMWSzAecS2PgDUGprFuNGUX5sm5ytVP
AOP+AD3fk1EHFk+99AO0opFY9lpV3lSDoth+V+0ToLiqWH6Yn8nACUEdsqE0Jf6Q+k7QBRppoX9s
Bt0WgoxGRgrLP2i02CLndG6L8qOHzKCnJHTbGUp61rNZ9Uw5oP7kDn7rSiWqeT7EhRWo/4Ic2OtB
ElkHwj6bIAcrdOg/xrO8g6YFQUPnL033m7n3M1rj9go86EspTmF226aYCFRPNqIEXhC/gRJTFbix
4btxmkNNNouexj68gFQbvKTyqpkCaMUPcUYgH+kNbXiowxG5s3F0qUzRsYy2+X5ED3wERF9evUWG
vtW0EKIY9bopf7X1Gbqjx8zwHyYRjWB1Yket+aoiBSegTRsqmpnigM38owlikyRhfEEP7UiGUnEt
Ldx1Q0eKojgnFC3l0JTqUhVWIuQCfugmWlMT/xijvdcEaXGVavs5GWekUO4wp2E7SlpIYg3tRUpS
kNDKWnus43fk9CQyihC9R57zpE4qgeqIRNrG3CYGuBbjUnzEOq+rTHUnDRKxkHAVcgXEHHnkZKDs
GcH15wiBuqrkoSexKH4UVNpKxlQ5RRwgCKfBDzUEf1zeIQ2PcCrpV1Yf2FlhbmqkJCMD+nWTLHxO
SmbLbQoNJzFYV7L+ObXSTqHdpoQMKtGj1Lvv877jaUDHMP8jyYBfInZgvCsqtqUqUoRhuMeDTeCB
OG4Q8SSADPOqfR/XcbaG7EDEc+oL9yJ62pAbgroDXpCqfOvyqFlKoWCOog1aUqIMI4SRPoEOzOKE
E6wsOPUbQ8wdn6eNJTcWDA0iEhj4eaGe2678tYHqBxrO0cbv5kPMiSyWcig3Zpl7n2ZxM8iDCf3u
+g1CmkBY/o5Bnqgkn20Rg8LMGeKn0YR0qvI8AT8wHn3hwUgcA+De+ws8X/xMFHXzIUxggP4FmoSC
DqFM2dAIYggXETlmoeEhL+SlW+x6SZmYwEIe2p8SBZyW3tsuJ9lmcH4h0eLEduWu9m7nmkSyn9Hu
Q1rC44DmrTKzi0coMkIZACFpqNd217pN+BqIzhD+6CDqHUdgU+LRly4lWW8mlokWmsnMQ0NIJVs5
ybZ+ONGV/zhst7zc0fJBAahVBAoblW9m/SyDikI2j0xpV3k0AAGR29AeIWrL8QTy4k6xwEwKMkzU
Er7W9yqE7CEt08sqTkr46Rw8becRj6zSN5sQtzvYju1wCqE8e8wRETKjEYxgws4cX7txJEEBrAg8
wf39v7xOV8NiJjDXqVIYAZL8oSSu6kk+hY1FBNCRdNA7htL6rpUqtwTFi0wDjhdYXLsr08yJADKs
aM0Oaxcrl9QHSNjcZIJrdjxincXdf2WH2f11kYPrs8dMmtleEy74t5r/1pQT5KzIJMl4OfH8G2/t
mM1vFHraqQVGNkM+Tcvpmze54SGgeUaYsFgyBjUrDWzIma+A5uG+tGLE4NF/tg9ZMgg9bYMBSiA4
YdIZ73lHUS6SzoPay18phW+O+O9FYvuc60SsO9CcQFBYHJBFnwTQ/qhlZJfNc9xFlqtG5xjl1lUr
56NTGSicQ/fccuogalywRpIpjHc5YrZc1ewpFby+LdeGOq1BC+T62R+Nqu8jglc1hOwbVcnQDnvF
aI6T1r4XcjnfLA9tEvpIWyI4U0o3az6ysiOCOtOOfPptisaLrPcAB3xojT6yI99IHTOGZJYm2pKw
sqpHKf6MgW2LWlsQ7QYFrFFvvAZM26ig2kgGQ0o+dLIMJUL0R1SB3UFbvNZGB2w4B7WLt3Var4wg
caXqLZ66vRLirkjic2EUFwGEetDoQmQljii5htB/lIJNl0krQQpWdd8d8qLWEW/6j4EJWppcSA7w
YbtojFaVkh5McILWXbhWwFmEzObJsKaTXE52Ec8os1xF0QQpzEAziJZmP1WMkqC0vh9pvfarZEM1
4YCodi+M4P5sI4iRvZZaf+nQjkamQQOBzhjZfjInbQNH6VD/ppK+ldoiW0EjG3qVaJPEhyOKey3B
3QIdMDsDAtadhuSlb7X3JFQcwVSJKmfHfMgeQP1zUjq0O2rV70TPoTOteVo3J72q82i+gDO/dmgp
4zWQStApK+hDFsVnaiB4NacfxRg6cT24IiLwwCycPukdWR3O0Do6hZNElLTeQ4h5D8bgy1Qmh1jo
D22DMIOiUTk0D2NY2rVcPUNI/EGvhXMyFRLpVOpWeBHqnQAND3SiWsl7piFIMsXCzcbEbfVsVaq6
G2jDL02lULb0pxXN9RcczeCcmS80kVSStn+09Czn2THsoAgiRJSU0+QINWiLdcvte5kUWhWftNT3
IzKo6R4h6EEEvZaHsHl8rjqEy41mvrUmNjw087DfIhDEZMEmscSTVOpYnV4YiVVEn2BHQAQJDMQ/
CZquzirjuNNMnPw6gHvrtI8I7F618LMBRuf+zcRxbwrjtQczLJswgdcuO3S/GuDagWRnX/KqzpxL
6Evz8OparyIq+YaAsYTjRJIgd0J6zoRVSt//s+Ew3jqaapqMMYZTBU6ZTRjNs6jxcoKcwbCaWVY+
JDQYEWMmUwpOJyrsRy261FL3jEI+r/p6Z4FUAIrZbGqHOlCmTJi5tgeLCJjQwWblTCGv//r/EaHM
Wm8WVINQB7l9Cw2ZaBZBipmb4tr2wTJXQ75AdHMdFFWdW/V7KmLVJl5ktJBXm9uYkHsHmuM7kYE4
KGoZUFW09WAM7LRVt5IveinUsegE0J0En5b2PLDK0gJeG2V2iY6SWGL5uFEE2pJiTFfICRAF4A6u
5D3H0tesX+171AyiNpnDWVHezq045SPIDVqJ977kmWEWDzm90egpHnpKtFfQLyjH1SapHgSj4pQs
OMv1lZK9Gk+T9+g+ifCQa5vKSSeILfknK4FACGBcAX3jT+DS9jfmrABKJCre6AwUs7PGpO9ng0Ur
vFoTqGBGkBfG+fD57zsOIHChlgVAKyg15nfl1cCGQE1z1AhFW0YiJymQ3Y1QWsB/75uZ3Skbf12b
YZ4bUki7ugMBEvjjIFo1NU6c5HMGiARB+4R67Oa+ucXZU8ApjlsNxVUWRKFpeTn2s9utjOFoZP1J
CtIfWhSs7puZv/rbqFAan5uwUZJhaaiUKjY6IcQrNEvBXEanl4ardrJoYu7iBKgfzFBftGZX6yOL
UVvRFmlxWbq0rW8PCIXuD2JpaaA2AegjoNioKzFniFYx1KcGFC+i6DlHSs408pWsvsrQz1MsHhnP
7GFuZwxeD9qBoOOBvoXxJR93NZxOGhrdz+AXdvIWop/e+Nnsi71u2pKHTjIgsuo1Cv2S4cRPa+39
/kC/bwqUbCWAm4Giw2yy0g5tDSnSNoSnH5PYKYdtqENQjEcb/H0257owJOgBQgcsg0VIaZDT9cNY
guMbUlJaAzLKFCpmT4r2i3Yv9wf03fvBFnrj5r2HMi6bM6CpVGWoHkCFJH4F5aYzTscWqdee995c
KDjdGmJObzCCGDJWerxEHtWV4iUeGjjVR7pH13bwEEPwgnOulO+7/tbgvJRX20QboG5Y+jhY2glI
fmI+zYwYzbrH68amq6gh0zFwJjDWEroB7iuxwRz6qDxNZ/VgOD2RPsZVust32sbYUE/nbGLex83L
cv1xfRsYmYWPQ04P7CTIZwScR/FXlzl7TK5Xdt5lVybGVNIaWYOJl86x1ruXmHyA6nEznHu3WgeO
/qisKP6xbAkMHSWocl5N0toRIE4FSt4vPHaQpVN7/TlMwoHqUmKEX58Tkx+U/Hl959xCC4nwecFB
0Aj3gKI9m5Eu29ryQcMi2WAnJpUHOKE9rCWSvEL+b5OD/+T+yVke0N/mmFtPBuZmyAbM748ntGg9
vnzc//mFbOztcJgD05SaWaPigC1i0yOKPBvopb+bm1/hVnfeC7vfBVspsGWS7wQPjC+E2jwSvu8U
O8iWXM8oc4TUSRJHOcInHN5OT+SckeOl5WX35joBu03RbYPAAdR1cHqMDRGi5JPconwhrMdtdra8
Zt9ss7V+Mrbdikefv+RZr40xxy4Eh25XyDBmhZFdVCvDP4StSBTIoQgvnPWbf+vewJjzV1djNmkT
bMkXatrJXiCa51+U17gk0lo+A94B+c8XcMNmB9+lNkp4a4WiBA+eJhDlmP/A4VyPnDl+oEMVcHmh
Bh+YemObwWDaesgDgy0cQVSirp7d82Jf+ZwoGkJNCJCJM6Jqr/vdQetyp9OAhvNzE2mX+i3vGmJQ
iHFbmIewRO0okiCxrvbgrr2/AN/n//ZbmPPZUp3GjYAwYRB+hqE91ej6RT9SrHO38HdnfmuJOalF
KOemICEoaIZ93/ykdCs120bcDflWbX7q8mOdCmRCBsuynLF8MuPJ+8+GypyhgRpJKM9DTfOQZJI3
5A1Qg6Ag03nP94UVhricBu8Kpn80yLFUhHB4yZjjiWm329E+PVi2CITq3v1sCZfcatEzXJligkpw
FSM6oWilUYhGAHIgoRteykPkoRxO/HXtDG6zgiTxCopjwKxoG96VtVBQuR0ss51zPwQzfAtIbiWN
+zDutr4ChOYYjB/gfMXaVodeqtehFgTEp6UdpcE2qEevRcsbLSrXlCg+PUw3Vg0sxyCt6hjFWdA9
PPWoB5E2Dp/QkbMa1I7ESujc3xPzmn9zP+gtRD4CEFfwBd8eRZDoTwUQenA/7YUadly/ZQUPMPl9
42N+rmwwK1Qk+eD7xtzrh+QHEUeklkXz9/1xfCm+fxsIuClMpDjwL7bpYkrEMmsi7DhrPYuNSc60
SRC3TWQgfywbYUtG3gFxcXxSkIo8Pvpuu+buhMW9ePURjPuEIMoEMW18ROFAadVt3bfTRALsRN85
d3bt6PM3PINz95NnenEdryzPYciVS6UFWpj6BJYl34mNfQgWev1yf4q/2BzuTDH74AhGSLpaOWwA
3vgl5nbJDyaAMAf/HK7Cle9prnIZ7NeGhLY+kyqS5/Va2OtH6ojkqCEIeWzJ2w/RRb4VRHS4yVe5
W+/K136N9LoTkIBcOOEtb1uwLR19QIOa4pUE6jsZ1IudV7ugPv4BUNTDn46c9a/dMDrvjds69nF9
4RWsF/c+6sd4VsuIklj22Skw80IV5/BMok4vUrdteS/dxWjlygSz9Cj40MickR2TcFEHIidunwJD
71YND8zxPTWFgwyCag1IdnSMsOzRfVCkeCpgMpMs8CpxNQm7Nj5K5a9MfkOr//3ttjisK2PMbSUF
iSoKCmDWjZcfp104q/ys75v4fvffjmf++9WhGQwz7mIF45ELqEj0YGKfDsbkxgUnpcezw8R4vgTJ
T7HGJhg7A0W4wVaLHyYAEzkvmFn0AldzxvifKBQBSEkblNqpsQPo/5ShNBYrPKGaxU2NxnuAuaEy
Z7Jspt0I9p90wHgg6FKrvjcJ7eb+yiyf2ysTzJQV01DEeTerNp5QQLV+P52eos/RB0Uqtp6/KWsC
3g+ES4a32q+kLf7Sr7uedJ74o+bVBxaXzwJvNtohFaDwmJ3Y18MwQWUAwFQ0ptR66Zj+dqBrlHQ4
+3EBTm5K4E8DhQHyVjPy/3ZDRlUhVBEIK/A2BezPmSG3kZeuwK/kFGBnlWx3JMcAyEXiuz7nofpt
lAjYTKgwQlYZmm7iTKtwfRhUdMpKUMdBSlbTbKN576R+C1yi12cp55HxPTpE9g9UBgCE4REOrgYm
YEoo1Ep7AZwCYfvcjogJxS2atmwl3mjDSpKeAmE3lSKqEgRvS6JYL/c31zc39rd52Ee24Xak4Nbx
a3mEhkxsRL8Ky/QgNuSMwP8mXf5TR8N3PPGyxAuTC3J3UBCATwb0axbjo81GzCQjMjQQMK9UNNqI
P3PlRew/7g/sOxoN7llSkfBEl5YKtW9mp/oxcIamiKapYI+eQcc8qzZ1C7ewBQfkf94RlXzS8o7H
95wdY5XZOYo4BSjaY9dE++LNOJZOsrNcsAxjs5q2yNk8C4t3M0TmiChKqOcWJFdA5x6THuTJdANp
Fc5Z4BmZ/351MYBys4tpgnkcV0iFOalNN6MXEc5qffPWX/OGmgFoAMDarjCbghY0hsoLFB8MEm/B
LVg8hhftkO2ETbYFr8JJT4Ff4j6Yvm7pmzAOZrE10NgjolyBms/t4BLserUHdZ0toUllc6Dk3JCf
ARSODYeX8P9e8mRsMRvSbDMjslLY6uHQSvILCVZQpbzzKMIWt+D1mJgtCM5fyddBbg0uTQXe8QXS
Fr/PZ5f3hl84xjdTx2w+E8RAItVhJiers805vbwfZzZdCg4iMZDx442zWr1ygvf5y+4tOrPXpDHv
wSqLH3/788fltm5wfp2twSpFL0vj/OuHhwf3kxPD836ceT4CVP7Xft3hPNj748v9Y8iZdrbeSiFw
FkQKvv0HlpS3YZYcydW+/LoJrxyJQptYL+YNo5G3P6uE8PbM0lV6vSPZkNxPx9FM5sPseG8biozH
mdific3ZPVwzzDlGA2tSifMC99vBM9AHBAdPasckjy5oj+4vyLwV72zVr0vuas6koRXRlgFbAM7h
FYn2ZgrHxBMK4O2q+e9XVoxYFxrD+hoRKNUgI4omzvvjkHgmmAOt1qJQFiNMYPGNr3LJ5BX7wImg
Nt972c46mJ7p8R5pPKvMSc9pYWXjPLCUDB6IlbxtwbkdOQvE5oxMLYevNWGh+i1uUUNZZzvR+8mz
os7n+s4++D/cfcly68iS5a+09R5lmIc26w1GkiIlaqR0NzCNEZinCExf3wd6WZUkyCIs6+3aMnOT
uleOmDw8jrufM89HV31pgIUZZoAgri3vYYAtpOOcve4GpgfKLefjc/8YPOwTpDU2X/cvO/dr94UX
vOGaTujcLF1mvxVU1z5oFrbyQocccDtoDsQsner3EBheBHc9EfU9SdBzyAA0vT3utyWgjMOhXJWe
5Qz29mcANFl4pmesBZ8u0g6cJ2BOb9l5dhbC0kITTScGuDU+7DO1NyACjCGBcX1HL3izX5WLozOT
G1FXoKVWgw2UmNmq+wNmjoXNtWRj5mkEiCD9y8YQiAH8jJOvPLowjoUj8vv4PBpHKaLgtpzGcTc1
NL5xxD7XJ2rJX85ZdCTdzPQ0rHH0H3s3scstGiQew1W7mXYGStAP1+2dZ7GnHYA2ZBmPN5TYzM8K
IGUO3VGMKLMhNRAYtgTyElRk2pOuxGPvpPZ2gtceE/vmcJs6XxwbEjRX7h/N/rqPN3+xGH72/4d8
F/t/nYljdreLHkIFBR/a1zXwZ85OCsRFY0nEk8CBzFT5pBUQFkWCFfqRkOxh/4MHAaosJraiqQxn
Ts8vAGw3mwq2Ms227tQX8w31thACiJfuwOlZeHb8jwzN3DnIBaJGavDyiNdykPqNP/gaODZT5P+v
r+bF3aOIUKkAzTkAgfnDIJRllImOI6bvR3Hzu+ZHdMiu8ekDC3Q/K+zh4brB3zb1+dAUZMPxONVQ
0T6nlgJpdpEWoTKF6Yn9otgQVENAYa8De/+w//7+hKyCvd8f3t4f729W+BMLke+lMw92PuQIwDEt
iXONlkwRTJQUY/eCCjeAWlAHlH7piXDpsXVsY7YllTQklsFRU9+OqGjeV6GtVo/Xp/GiHz62oZzG
FGUT5kky4IIoAW9LPpS2N+0mQZq2Q6XIdVuXTtixqdkjrpQ78AX1MMW9Ycpu7Lebpdj1N/Kd7woI
1SChIqFqD3Df6XCQ/M7jhonT+xTtCLtypeIVnAd0V3m4Yr3rA7rkk4+MzZMLAwGX1UABIgxOuC9v
xgf+Koj+dRv/zQL914jm2YAWjK2D0OJggTZdLh3+EjeO/GWi9L626Z/KX0qn/xaZzaYQqiEgCZnk
2ExzDuiZYq4kZtZpjqV6LSg89vXdMATU8k0XjD32MLpSt66nU703X0nm5M5ifvTCTgE1hSahcBC8
K8gYnq4iYYYZh1EJ7p4htUzHSIstiWPFrmRW7aw2GV0djcWZK8hjCzldQzpAYE6GbJw53pihCJa0
LoKi40arD9CZzp7QLwJt3FbNyX2IQmbVF0jX+QY1DG09dkX3po0oVhg4GihK9DlbtjXQioMdvKq3
aEYuUCVpxJXhyUoa1QtinZcWGIMFrCHDiwAGmw02rigo+kJAKmwLvuSgXxt+EaTv1T73iPvPNxN2
kj5JeIgK6lZntgxNZjScwNLO+XP3YG5T+3bV2cVqwczkmOZbCEWME0QEqRs459P1y5q+aq0UvllY
kRWaCOzmLXtVgt4xnpT90m65BA4BK/nb2syFQbyZRKEOv6JBokxy6R3ZZWtpj3jbkQG0EddaWLIL
z2/QvejWRP8L/z8PFQxhtEZJ4YC8FZAvBwJ6vbONQP95kDARzWqGpYK+6uyGScHlb4FXe3Jlu9H+
5O7PUsh3LvGGa/PYxGydQKWWE3XEOXtFpT2KTGXnibr4N7IPz7m9SdwNUow/z4/DailcuOA6fxsK
wA6vY4zmzE+j+0c3ILmOcAHQV2Hf2Q/Avg6es0KYd30zXlwslAr8ZWlO7Q4+zkyhHFQtYg6AMqnd
tthEKfUyQ16wdC7eM03nkak56nN0ul4RpqO6ddUB0XNWNMgOSw+bS0/1E2uzxWPikPQM4k8Ox2ku
fqsGZGii7xLnsPU2aPhyaQA1tH9vNmdnbWhprRcEDkQOGru+wRW0cKcuLdcsSJCoWAOyhIHWFxzE
jyjcvD6C3/T1mXM6WqXZa80I9QrU7Ji3SeqaIcVeedYKgt7OiORV7sauuS5XzZvxrOzQquggDY9B
lk4ddCvTk9bXv2Zxz0zzcfSuG5FRG8D9NrlKw0ZPehJYyLcjQ5CsvcdHcsiMhRW8FCKd7JvpaB5Z
hOJq0nfT+DvHsv2nfYSX1rvzszTPCyd8rg/ddej4GyIsZBiEa/7WYgrNpZqtS3HC8YGbeRG9gu4E
FMXhRXpb3YSukNjpzloXvvZ0fZkuRPtHcwb+qNM5S9JWsOoag2E+ekGwRFNq89/b+uCdOzWiIJsp
iFNOqsPTqVxtksP1QVw/WmdKSmGVKLytfo8WeZb34cNSxnBplmbOQQkbJASmWRJsfY+WN2SAbUhX
/mOa7RM3e8YkFuZqBLUOmBl9ZQWwBXWlkOleuKGuby3AAqeLoSelPID7Y8rZ4XWn2srtxnj6ur4g
0+/47z2RLs7OPlpOIkD5GMhHaj++XP/dF9JY6IpBcZwIUR703sxTZnoKplSQI2qOuSO3ZFO51dYA
sJIHS9He5JFPRzEZQnvMJCFtQBvudKakDmwlfYU8saJ/COxl7LzrIzmvMJgar44MzKZpjIu0jSpd
A1sGUCnhof7AiS9idDw0KDSo16qC9R8OGXTvbOWOPrc7dN5e/4YL8AbADRALTnx50Mqed8c04I6n
ORgwnGEDxmKImkz/EYjEV25stzo6fhfc9IXYDBYVkBCaQIpAmjfzBozoCWIaWHyx7D9Ie66If5+g
DI26oGlwx+Ah9IW1eXv/iTq1zePCcM93/6nxWWwBxiRTDyfjQAIDhkimt/+YLhqC7Hyq57BcICqa
y1dLeNW5Bzm1O/cgFHAhKKSQ5/UN7nxMpbH4Auft8V2/6ze90wKWiFzooi2Md/Lf8z18PNmzqCNU
GqXNwc+F2l99l9nUZRsD2SLQjbrXLS0NcHZYRg3CfHya2NF/KFffMWDcpaKY36qXa4OZnZeu1Qe1
nWzIQRK07jpBgC04avDnBrv3SXBe2WoHNR7LMZxbzX3boEnI36KFzo+DzxQFx0sR+OXDA9Ud8HpP
7mie8AMXX1VUIHV1XjU/f+zX4NNfBcamuVMh+PBXdfD/72o0gBqgA3O0mdx39v6X2szte/b9f//3
wzeJivx/PQ5fX+959l4nMzGa//wNf4nRiP8xkVeZFkom0Od5JEZj/gfURWTElKC3Aic/mPn/FqPR
8JcU/C/oLaLUCfUdx2I0aLjFQ1TCi15Fe6L0T8RozvwLCHUn1RsQ0mqoqpo3/lNGrTZWYpDYKfVN
KlvME6yqdppQfszAc19I/baqCsPLYxDRHU3a/l/n4BjnP7uuYBrcrkCX0DeKR+Es/LV6S5BarUKt
z3gbagNEuL6uG/hVaDk5f5MFMOBCfhhzeVbRJIpgQoZ4euV0lg4p3OomV2obPMlvmdwzG3MMVuTQ
ktx2AEOgQKVb3STgP0lvwmaQXFA8t25e9Y95rz4Q6ICvBS57Wm2mXmg0zzVHXybYDje5jMJpEKYE
EKJ46ob6ARTbIO0A+YCrMNkpiGg6XENrbNHUmZ1YBQgrCscqM4jX5gEDWUZotVupMl8bjT9legsB
cVywKStkG+zW+rrLRdVG7UjqlD2IU+pEsyvaKCAPKVZSryA9krPiDRi8W6VMAZ8db6gtyFR5Bpv0
4EUliGJssUrrQ8s6xW8Zlb1YCtVbMBAukWJMLu10yoH2ohIQ4spoOMacn8YgOYBliWSQsNBblwuP
VXmHqmJd+ae4D46FpoG/FtzWIvqNZ1Y0EVReWjpCzzG8A0gKNrpawiz04aE1yiVytEtD+k9j4L2a
y63wAW1ExQhdveydNjdvZE8WRbLPnmiiiuelDCDwl1PLnI7K0UtQzJpkaPOoclRmguvYMjO7LQni
aamzXqNU+GOQvAb3VBc5XWMNtmQlZBOpremzuOr3stZvzBGchGbywfqBuEWxpFZ6ju2B/GGS9ICm
Fh5yZzreSlXocl12paPGShF5IeLdZ7Dv1gl4I0myE2Ld8ISmkMDZosfIpxVK/6RBWKZ1MtOKHsxG
oLFdYNFKHzE+XZL1BhP42c4DTA2SQOShoHeFWsnTOeQFl5vB0vFwT+sA1I4pbe86q7lNCV8zuGan
Ua21wXtf5cPKGrXioVXXckHs1ESmuIw9QyYo4v6osnINDvRv1kB3qUW2QpL3ZHR5E3l1JHqmSoOC
fUDILUizdDOKWgBRApw3iThU2JRQl6ij11Z91ECWhAkCidM9SELBrfpi0qQH01wcg7JGjjRU9CfG
C0Hcie5ApYYInjICErGllOmfmVww0CVRVSjcksQKMKREoq861azYSxuUupZhmQZYADQTE+sQE5Fs
0X4tgY1TMKliczEy9jTVUrRSmCn/0ahFX1Whr2N4CxqNnqiVDXGyRoR6PZax+yjLg0DDinqsM+V1
bNUcdOiMhfaYsbZ3w0QO3TrXNdjPk+dYzOMHterEOyts24CO8nibUb2tQNKIj7lJWnOEHk7eDpZT
5FXkiCyM7mShi6ndlJK8FovSatZJg/J5W7ZkvbPNpNQeRdprBOo7KmiIanUS4cuHoRVs0dChuGf0
mVIHeSSxZjMMPfOzqJBSV6WR+WNWoOS1zV6vXnSJWx3a2vHL3J5Y2vtYjWC2Z1X9LYfUyBxFy7TR
LVMh2iBNBYZZIuSjm7acPfWaUrymYdR8m0RBBXwPLijNbcqUbAdIFIe+KAv9G3Rm5JeMNOiYMdJ0
eJVQeiDZNLf0x1bkcelA/hn6gTnvwecEB5rYclMXoZMlVeJqgwgqXI1xLV4bZZF/ZkoU/5RiLMZO
JygmJJAAEXwz1sLltF21R0dphvhUikA+q+TWWDpWJzGAU7iEqlWf5vlXoadobywY2EDB6tS1Nk4r
T+ywq7U3RU1ZaodCRj9LaczADwUurhRNGNz8iUdp0rGJpOFZGwZwsgLpFm4UnmQUpKut/qKbqVja
pZCzbZhmQ4tpzdBRSrkAQphO7MBkVfUGyMRkXoQ3gCRbxLOYqNHmuZLz92gUyk2bj7qdtVn9nlmR
la14p/JuS6ne7FMaNrpLRq16i82C3Ddx2mROT0wygC6FaE8Gy7FFagu6qoe6j9qgYpraoSogAdNs
K9XqEJSdLrKb3NSHjYgOcNltiZqRVR8XLwkOH04W8lO9gxQh5NvMtgxDvxB5y9BLIVEQs0q02cRQ
ElTczNLbe7lJH6zaZC5HazKEOpFRIOAt6MoNKXgL5QN/9EaEkV5Oe7JttBsq2KTFQ0xu7wz+RigV
3ou+2BnEG2LhTxvF0FmOW5B15SCgLbxKk3I7G7I7ueTP/UsDDW2wo9/TDiiKVq5qnuSu3DfYwlzX
QuqEBdhka/qlkg61F9oe7G/orKWtV9FCt/vYs8oo8mgEimNpVMx1ummHECIGkC/o2i1AHBwtQJlh
VNlxmaw0C9SiVvUqlSTQQxV8vGloCxpeXGA6cyOjFl0i3g+sy91Gl+5bUe2mKvc6dpr6gcY4ZE2W
OEZUmYeqRd5xrJpdZuXNN7A50e4H47WUv5JQf0YUvQl7DVxBbRagTXcfG0jvUfRbtFV/o5MKIlFi
V9hVhDkcBfRGVET2F4LAs2sBaQ3crlOQCzUKbXa1CgYqr0rIZDg9+LP6g1r+VN2NmS4VnJ0hSKh+
ODYze04aFVhcKsYmQu7oJjNzr1GQxYmS9fXRnEMwkx3Q7BhQr0TWcJ7xyiwuiQXrsHORSG9d2ZPs
KiAbc49ORc9+b2/jFQpY3EUQ+ZdC9DSwOzU8AwRCNOqmicAQBeERu374Vl3dbW19DdGfLWrVVmSr
oZxN85DIfLwXA7ptNtK6QMLFcLU1DXSIW4JHewEuOI+bJgVZ9O9CfhJsKdZs1tHuUgtoNsess22c
bftUW0viPS2xX8Ebd33qL9pCwwkQPHR9AGE7jS9yM69UqYyZU0iI3A3qG2nv92j9buUdCHa869bO
H0caNiz65KCMLYrYvKfWOtYYQ6Vn4FOHDmMkpxu9yheCaOkMAkGz65Q8laawU9PnlX+JEiZcIejj
BhsMoBaSmUE6gi/K6HdqajhQ9AEDIOiE8IRJKqeCSACuAfIcE+uVmu23QsubymC49bg5brI+WfeC
sZRYuLDhNRNYEwQpEN7hSTEL6+Si7EWQj/Pffdehr4ms2n20iYLyJlxFa+KUgfYW71LQGzwvVcMu
Gp+tQlIqEQkn41MDaGE/PQx3ifOpu/0997fOTbGqfd3TPc29vvjnuSgUvx0Peva+yeNaTgYTp7yR
hk8QhGuOmFkOkbV1GTJ0ApMBIopa3KzFXJ7EAlcFMQovqvFICKui2Wojgg+Fyp1z/cPOn0JAq9DE
Blk6PNnB53O6K/vEssKwUbgT8mfFpAHr7yj/CJUsuG7nHJUAo7eMijzoHUiTDP2pnVEVB6MwIByi
KVtFilyDvo3WwZJ2ef4gQmhmaMOF031pyhUdXlUDTgOqO2s25WOrWkTihGGpjTuL2ua9dqcGuhuu
4hfxTttBSc1ZyjOdt1zhBB4bnTnVrq1LHSEEXsvP2iPdqjsxeIAw99N4n71Gwf5tEy64lXMEcLII
X60bynSJzD1mD+HcUkbFrwMFR+pVOly29YZruwHlAL3nrLKNjFR+bfaSnbfgDAqHD51z0Q8hirmw
ypd20/G3TD8/evWixLMLTUqxy2XUvFnQgqj7TT1yh4QLQcC0X04vL+gsg88LewngnDF/wqsiNVLE
xxg1apcQqQe9ma5AjrrhYQQC8HrB3O85OLOHmjcRJ8WERutsM6lEHzoi4V7iRmR5haIcSGvpjqoM
mRt17YqZ6Wek4NVocdzhseI38WjnNHLxNnWkuqBOPamnttldnCDSjcKdXhuof33F23Gf9rUfgvlO
rcNnHMhvRKJ+XfMVFQxXQtA3RHjUcrm+D0OV2KbwlInxqwnRCGAMvsaTnd6pXkjHbVzhhRulf9Q+
3PFaRtwQxS9jVjV+I1LQNcvUAwf+bZ0rj6lQuhB2WPEaihzDsLagpIj2agSopfCR43220PT8WzR6
NoPQsp+6SjUQlc32xoBYVu4yeBpskF2q8pu8FSW7NA6DDt0szFQdUb+SqeBYY+/F0HVtKvT1hvok
BiF0pqdxCS1+FQP1F3AhP2u751G2drJUQQiimpRLJOFt6IrHOmRvYzx8VsYzVySwWJRAAZri/bpH
u3Sf4/n9X+OZebQ2FlDik+HxMHH1SmkwpK/XDfwia9dmbLrtj05T0rG4tKY9ztwc/9Tb6mX0W3/Y
xH7itF6yztbFety03hYkZMjUZh/XP+A8zwnXAuoMhGKgkphuh9MP0JUeEEObQCmbIxE4NvKqpSCg
RA2gNOierAoe4WxdkP7QtOG4cDNdHj4wc8kEmqxr1syVElkgFj6vQc7+1X9CxjsLHoiNCv3e8TaP
HXqevxT7ayE3fXFVj4xOPz+e8yatALFaDXieoPas/4EC7cK4zosSMatoZYfEJqoSAW/NTEipJAgA
XRgeqatah+q4r4PgnLWfdQ5OFBCIDoJft+m26JcqyS85zWPLs/Wse7WpAGg0Ttx/9WrvtqnklnLu
stZFGZl7ffdcikWPjc3Ouwr4i4MKETNpTbzn4IU+8Fx0xeqpLR8Aoyxc9/J5P840ryry8pB3M5Dg
n0KQo6WDLo3Ujjp4qhoi9PsiDHtA+3RcmXn4EUO0YZ1XQrGGNoxN8X7EnzIUW1JphfpXYz2UfbRK
OXV4UX7gKAybouC8gQAZY7ZYRK0jU7apq/hW41rQ5ToKxvta8FOWexlEIA2eAUpQHb3qvUGGhkzz
I42lXSmyCx2iQKQoM0f/R2RBkjcdGkhxoB0X8XUXV35CGffrlPZeL6Yba+CBoSaoFESaxhnChK55
mqkrM66G0rZ64Z4PZGOMDQ5dXSgAC8piG8rgz4xrpvnMEB879Oe5xmi8NHr8wOIwdepQ4PeA9naJ
8mmSatdYRgXpR1ZuAMVkLlSLRVtDhObAhyI3W9T93gitbd9wJ9VQmDxITiES3HIK2WsglOlFAGaq
9BkrY7ROlbbAHMmRq9XgLqcCdHSYALwbJXIoOVunUtzavGqlJ50Y99FAFd8c0Zc14C6oOiSi6RDb
eM5EADU0/RZlxX9UPGRcQ5lQSJK6tNY+655+MnWAbEN+3+pkRyU5sxlFr3TWrEgOiSXg+Ugb2ZZR
ulkNYkYhcUX9m0Wd3evcjfRQxCOP7+s80QMNQtlGD9C7qbEdqvI2G2Tc3V19K0iqG1OoetagICcQ
K/fSEOihwAigJQjwVtQXu9w3AOyxYXgjrPGJjGRbrTAXiKbNrfaTl6FjUQN5G3HNxu4HiIXdJm9y
XQRx2ysA+aKbOhOgcU3NtQryL2iq3WmCBsUhswaFvuYKY+wMdXMX6v0G7P81RIJabg9W/hyy9tXM
CI5UTA5VVD8QXgHL6uFA1MBMq9euiXfK0G2kpjzUHXTTAKQEtEkOUkOJjfcct6ukQ6oJrdcCdzvQ
+iPZBFkxMYbQfXdnAjvzFSqtUfFtgD4mcikDwlSwG3GgjwzKTbUUPsj6MAa4Pd6SCsTtKHZHpzW0
C8Io/hIH6VYV/whKsynbUHbHBkjhGLaQ+SjTzgNZPnuycgL2HVEYHLWAygP2xDcRM20/FmSjtckT
oLI9ZfFGxnuZ8cLTZW0jdkBCGLTPcj2oGlwDghRU2rPIf7o4+2iY8hOlPcIBI1CEzDpkVqct+JhL
l8ORh5nXu0JNtBa7jOOTxGQtsG/ozyxF8xfeSejXgoAkun1+KbhOnVjStVwJe/DxdwOTAyrRTdmb
eCr31V2amCvFKgPSGB7IrbaqrCHl2QCfl1BhYVPoGgjCT1vi+7RGBYideWoYHYZmWKJ4mFz3aWCi
40WFzNmUAUdGcXaPlHnXDQXUqZxERWCiJ0iWJr4q9XZqLCAa5zOOFiSkbS3ZnPLsvzHCkU/Xe+D5
IEZonTZqX9QGWCaN7q/fU9PHzgYDHg5JhZwdZG6R6zydcaExEynlmLROTYuVxshLmqixy2izsHvO
Zw1SxiAGR5ITawv+9VNDVsNNZgJecdKBuoS7ag960QTSJotlqNMnnw4JbExgPTNVGS8kKCmfWmoL
vRCQLYJkXBboQhAnbwNSBHK7q8AxN4o7Q/cM0U/jr+sz+dtWOLeroNkCgAISxdZ8tQZlKMK8otyJ
1Kj0YyF9i5DONeRs14bEDSvoCFrjsy4nka2XSCF0HbPRI8VsJiChE7fitubhTtXyztYTDuEcUbmD
7tohSUgIdHopgr9w1gB+/P25swAzpV2ep5QDRebibtDaFWoKFKMkSNdWmC1pBd7mwCCf12fpUlSN
gp0p3/2LB84b2o2ejSqSclCEq2JPU1M3VT2TrELDbXK49UlnGqJw6mIh1jSc2erAs6gyygktVNkZ
s+GCRV5KoMvIHBKh3QeMYHF2p4WF3WUvrfotAShIqlejUFc1Kd3ClLy45wsx4aXY9+QbpvN+dJ4j
y2JxHAN+S2tQxkHOBlkpr1QRL0mlG1tIczTWTW2Nt5YyrLJuiUvgQgB8Yn7muAw1FwhcAVZ8fLHk
TncrIYFcX3gzKGylDs1SF8iltYa4JyAKQKvWdBxPx4tKURmEbBLaXKkFdirBronuMSRQZRBRht+Z
Hq3YQKBRteQDLuxtGJ4KKTS00pjz1rYiKagmNh2H1FXrSUZmN2EPWDfxRjQixqrTCv1Kl5esXoZX
j8zKp+ONzLDvU1ViTjgSVy7VO4VWtwokglpdS+2ib/YNVQKz7rJVz6utyd/VTvfAVp66JQ9RS9NK
HwZES12kuaDbrSjEL7Bpwbet5P71c3jhfXIyQ7PjwBsDSA7D6Rc4oPCkv6eV4vDSrxmIv8FipnbV
+rrFX/j97ARqJiifEBmBom8GGUhyWmooU0Dv1FgIz3Hdxrg5rRi1RGj3iFCdACArcnLZcMsyC0om
KraYWBApLukuM9OnqAMPeTsqBzjgnVQZTx1RZEB+o+EUKVccY+yQFG6NPzkitYVvn1bu7Nv/Ru3n
TchKkoo4rzi5kJZGM6u5GbzxVXQa0Bzo657YY9C46O52hH3m554IeqQl7P4SoHuCoc9WTB+a1GTT
Jwg3+XpqR0t9yxsfyHoidUVlvKvsiwU44MKdfWJy5q9ARjyimgMmiwjha+KT7L6OnJov7IwlMzO/
NJBSzCKO05oiI1s+tIaPN3JN99fX8FJ66GQ002cceV/ozI40taY13KRr1VFuGtk3QdYZBF53U+84
nqYb0U18eaHd7jzEmpIfcAvTpYdU22wW8zqOtILguSfmtROr3wqzdZUH10e3ZGQ2h4aRaMpQw0hV
7/XqT2ahRqhbCOGmDz0/BH8PZDaBfNSUTiuQd1YH6U7gpo4iPP7y741j5iTkJi9iSmCjL1AFZ7lS
xmyhW0BjlyZrBi0qUQMRHg0brtFeVbI2jMekW9htS3M1u/qGAi+ZvMd6hL3TR7kXjkvSlRcHgQZH
MFWJyH7MezxAPipIAkV2oRjXobBqiNfT1fXFuOhzfgt9gf1DrHt+gfcWqbQorfDky2tUn8VJIJhs
R9B/5eC6z+y6Lnchym1YYuyYbKxEgaGuXkvBqm2N92NS8ztdycnCPrwYV6DkW0LhgIqWiXmRb0ZC
oxamSFsUgy66ZTqzLRmpAXSOQ0UcJ5wZmm3GT9dn49KSHludLWkIFW4r5iJ3oG3feBZEdIaB1t51
I+cxmi4hTYjny0QJiVT2qZPSAXonlSVwh/I9GRIvau+KwU9GwS3Gj+umLuTOTm3NfEYoGSwbUxkF
QPfGKlrVrS3ZGUoewkcltVHxAX0B/7rJyUOcehBYlMHOgqBs0mqZjc4Ys64itdI6Ip49qhCk6WpM
bkXx/bqZ86NxamY2sBKCMyKvMDA9vFVGBAW1i4z/0i48f2eeWpm5wxIYGTYArPRh5ERQfAyH6Jsm
6nOnMYhWWn4YVtuh+aHpsG5GbcHBnHdboi70eC5nnlKNLUa7afWMlQIBCOsG8iwAsbT3ap246UpQ
3OuTOm3v2dqhuAKJ5N9Uq6TMChcA/ZEcCrJ4wPsFd6uglVdWUOSrIvKrJb8z/a6ZLUDYUNKY9gla
CWb7pKyZkJAYpfStXyLWmbqSBr92InBZXR/UheN2Ymi2U3ITLoZHMBS9k3tzG94lbna4buI80obE
kzVlOwDiSsb8wWvJpdaqqBsF+g1Wy4i6eQjF+X0ov3fjh1Vn/5MRHZmbbYuUodxFTWCO+Q0mrkEX
2VIf0AX/Ow0J7Wp4XU0CGbNZ46owmJkKG91G3RAvdMNtvxm9YbUUOp23ooNS4tjS7IyFsiBmbIAl
vsm3+Vr0AIDe6Gt5Ha6UQNmAfsiz1s1KWohIL1WHndidzWISjSqq+aBb/wKexalCbFeBP6qxn6Lf
lrXv/d7wDimUR7gLKv3N7SOa6EKH21+QDFoqCru8gf6e7ennR3FrFTey2fHfFYVAKZrWps7ApUKK
C6f7ZMCzy60vkFROShyEHHlWQKdPyj06LxZbOi9EFABPoaeGmw1ZKsBkp4Ohid4OCoqRUfwbf5u1
dA9Rsh127GijODmyNUG4bVVtcAwqlU6lWDedrn2BHdqvO/XADWTvUUK0cGQuXBcngO7sZdVXEZwp
QW4+6oYgH9S1IWC1LfZvmpk5tbbqet2Yio0aNXNSeXSUErx0SbRgBopn02+au0+wFIFEF7lrACCz
81lEidyjfg2WYrmyUy32W03ENdhAbhivDwtCpayz3FGL3vswt3GWG7sT4oCXBSATUsZuFUf5n9qs
brsGre/UqF0+KoHYGA8janWVlPkWJHiFPLf1dLgLGbrXm8zTR/O+TVSbpaipLbIX1Ad4ipQwpLCQ
90mTb6CRvR1H1k6DFHGOlpqEaHuUeOcI9en7kJYIlMVy04SDq+bGLRerIJMRbI4pkihlCw4FlI5o
iexLpbkpNSoDDzC6h7iELmojIfsWhUitMhFNCz3n+4zmm5Jw4tQiElhtRzNkCbN9Ew2fugVBADRu
ooq7aF9R245Gb5KHjhbRoEMBijr2tsHuLdRFUnH0GFdi1KvEnxp4JGyxLT84r/8UzQBdetDs+CYr
7q06J65WtggLQXTYDDc16tjtRIzfk0SDrpZWqH4bCpGHMBL5Rhk820yjG4NFT2EHaqxKf4Forexo
GXlMJK30IiyCjSiNe7EWrUdkf/zByL6qtEAnv6Hu8cCwDaTN1KkuRonN9QiUKc30J2scejsyk2+S
GH48AHSnCg+gOPhFjPED3NtrU0xvJQE9mSm180JZp8y0MzBCjHKPQFME+QzSKOhPoJawVgfBi7lg
ywICKoo+4aqHpnS+TiqOchsNfWfZnaWgqhtrq8jYa+yFqLKrWDUa1Wprk09TWf2MyXS+U22jpxFa
jtpVxcobYvLaZYrhpE3iWZJ8KPGIQQJrE1LRG2PF7QqKvzwtPn0I4+iPjKoMRzchS0uyCoLYKCOK
QsURI/5Ugxs/6omv6tqqaqodFwxiY+CQzdVBOTXaZQNoySLo40JV2JA6IyC3DAcRvzxbFXqX+RJu
zy3t0GSWmJHuN027M2vwUhV1hlzC2DAnHsvqAEr0P2I8Kh4XSP9S1mYYQN/chLg2muJjgiK7uMju
QUOYBCUyhRsrBQY4FmC9EhlSj/xdM9BQx4anLgOBXcL+H2fntRs5krXbJyLAoOctTVqlTMmUpBtC
KpXovefTn5V9gH+k7IQSMxfTQA/QiiQZsWObz+AUbWVeHfOCJlmtPdWoFkfrSvxbMlnfMSrZJpW0
ERFy+6IajlLxolhJQ3ylhIhip9p4MMpgxywhP8q4v8pKejWjQsNfvTXDxMBouSr4rtqNvXBxVhW2
y12zL9XqpgnlX0ie+das/Q707nFScy9M5pF2T/kHFuLr2LwFdvgsZlgsYrQwU3ixSxnBrJFWfVHY
mzwDbGtJ2u8IZpsPZSF1RGj7liJtpbDcxrLuG/VyZFjlDwgAbxJtMfgt1u2iVNtBSn41Qoo9W65f
6jh9bLRYcXQ7MHy5EuUqXwJciJc69jo7a712il57FTZBvIApgwqpbyE9axttXKorOek+LOYWIBtc
+B/PSbxEazXQP0a8uNdKlN8EDYTHYdFab5HS1DPMEUpjOihXvWiild6NLI3egBf0sz8pZeCXo3QT
BYYbGzrUhdgLw88wtV17+jOOi8Ok6bErs6skaUbmZ/Ytj7ljX3wiOm86pZm/caPGTmeKj1Qyjn9b
OmDj4Wdz/1uO0o2oWt8wzBxwQ/MgiRralvY5L9Ee9symWcTvOsyuixQFx3DUf0f6vCnagBE95Uwg
NRvNAqEx6A2ukIrXgb4YWvmdSfzeiGdPGZL9rEsPTPedMa3XsRH7Sx/+MmL5cQjnTWiDOYvm+hen
R3KKRl8HxnI3SsHDUqf3CbOHoJ1mR4UTukwpnCkld0tFXQURsWZUhl2cq56p08NndBAvyJhR+GeN
b5SYXGUld3cf79oKqaw43GaztWvm5E0uzL9mDDIBX9Tel1JNYhIDLTwZLQfI2qaemycpA8qh0hFX
JvVXJrJDO/W0WRvrSoNS6GsjxlE13xKtLCYHCa65sTGkbgQZ1RM1pLOgX54KqMb+IAxiXWpu42ML
IoDA5ZJZbMUkvzUCws1sFqso0X4z1B82i4FVO7vNTazoAXvZX2Gn4pDVDLKbDvASowLOEOhdpCFv
im7ZTEROV5SASo3xXikGXI60ZaekonX4L59b1b7PButBn8x7EWoPx39vDfFg1k3rdIkA2Bf8Ki2u
rbkwcJu3c+JFb1/lEGIdtV/AbwT2OhHFxpybzZy3z0sqPZRz5xdW/Uyx8ZTBDXEL5l2g3fU7ynjH
6NSSCzK+NdWmcnF12I5NFToF03LCVq6AZpC3WAe+K/QwYkvs6xa3CTV9G1UuvzRaz3HsEdSfiQ1H
4OaaTAA+S+wXfeUr43itNNm+H/FWFRVJQSqP73UfVQ91l7oYx60U+XgHkF7ERg+0R0MFKP47aM16
MeU7uXkxR2WfWI+xpP9erJ6reOzftUmKvEa0fky7jxam29r1o1YHPj6cjmVez91BxOrzUvZ3hV1u
C5AHcEH/qILdiy+BfOgDM1j1oJeS8XXmMgtia18gf3/T1rnfpe2w02bNMW2xHsriDS4XVyfIpK6S
7tspXw2WAcQnvDf0xQa2w2g2jMG5KEVUuOQbV62KuNDUHKRhOAxN8WxWKT1cuT8s1vIa5aEFB8p2
JVOeHW0oYJjF4qpPq89hlt5RAVwpi7U264oCHZ/CZU52elt7DYwyNZ9dQw93atm+t3noSfOSO4rK
5WSBqVHKDDRJmh0UkIezUt7lQ/WZjPp9Q+gN1BXJiDnslyrfyPpjY08fQGKeMtNEKzSqwo2Zwm/Q
4qZ3xaCVrpwknadC1yWOwMUjD2pXUh+Ojq0q2ZURg0OR1d5YJ4XJuTcYn19FYIALR1qsWHNKK1mu
4NszQlOlFqdqmFLuQBDzJaPaYf/dOTAGb0pdu62q6alWCsidkXoNbxPEanm8bLmaV1FeP3SRHK4s
SRmdBeL3lCehN5Xmn1qOd7YtPzRWAZeydSpyy+4YUfJiuZ7bxW/D+UO2VXcywEGYdIUH7RGq+gc/
DyXHD6NXNDLIWfdFkQ8hQCfR3ox1sG7E6BQkagnT/6bI19kU+EyftnbYHaY+QPAYD9lQJg+QtPa3
HEzP0aCCm5Nzr2+s3+nIb4ADnGNLZwHBbUj3Ssv2oTIA+UqWg7GMb3lb7OtMntZWJN+keTKsiqJ9
rgLFAZd0F8bE+iz2qcrvyinOSLw7GGzz76i/b3X50CqCVFJz4A8u3qS3KQGl/5MIqA4l5ZMTL+mL
LC0b0wI5OGS7oG5/Hx3xqlTsUqbkigZPPDSuohh4k24W5WpQ6vRGmDA9Y2F3TtsRjlCRjpFZl5tu
VeVFvuKbSa9d0xjboNfHVTCrHyKPPqoqlNw4lR6ZZbzr5fJSzEUN37k07uNuRsG1DT/oZj2N9G1c
VIwWkEnE3rKfCFrYH9syCpNpA8gp8I2qg8DRvoJWvtEa8p1a7p6XXJ68Ai5O3kh+cMS8ZTm1oL3Y
t+B7dgsPpqUk4cq4CmXJ6VGF82qlcRVSgF0WA3dD0nBt4QDv5dAiHQLh3tCVvT7bz0s2tuSfmuyY
SfCaDtnfIJqKQ1vEr5Fe+zLpg53Hr0s0UsBUveKCsO2ofZTnuRb1IdO12Vvm4leJhpmbQDppZ/W6
zNIbqdNRU6mQp89UYHD1hwUX1lGi5yiPIV5b+3YON32RPWYDwvaZ4fVtqbhVlvKxG+tvNIIZg95b
1uon0JjQH7UudmKOqTQb5CC42YuokTdhIt9ZqtSAVjS1K2u0CN3TEjjw1FRy/Kkv3NKQPZ0bDU5i
7/dF0/hDLiVPedA/zepce3NfPE+AGu7JHQNPIwleGaYcebLGFCJWzIDDXR147g8aCpve0oj7gl9k
RBLZT+jMlUZ4Zf48BUni9RUuKJm+EmYGTi9vBzCZS+MWRXBE7TQB2MP8t7xYraPpOVSEnBrLHpXH
NEumrS0pHJFJOzQiWUdKQA6TFlulqJmN1kP3psuD7pdV0zzOLVG3WDRQH5GMDI/ZPZmtvFPHbqWG
7TZO1BuYiD3d1bFyppztMZA35WWOD3T4MskBdG9rwA1VeFr33ibDHeX7YViSfTA13rKkOx0thbSx
dE8ejNtBzaydHosNpqtUVxRtDtTOxQm0WF6lSbM4yjytxnLcSoEGADNwhRaQQEueIDsmUZmFcKbm
JcwhLccUoBGZBJmSHg/bsRo9tQ9+5/Fyl4QJirEjoxO9/ByziOtsaN6YDk5u3+SfpV65s26jnzOI
a3vBgk/nQFtt6dmzeVCDR9Rj19NgbgfuBX0mNSy7azlQ3xX+kkbXsCJ6AVCnYgDzq8bS3dihZKQc
iw278KQm2lbFRNnTuWJKEwdwxpPScE4p/HlR1ULkCQ6UbaYnVWPja1apb8pGuesViPwRfNg4s2Kv
zqPnfGGyQ2ZYubmwmK3kI5sv0w4LHGy9/AP4bs7ptNtrREVX0VKDIEo1Ba2H5feQdHdTEl9PbTlu
4hmufgbatCR7x8lTqf3WHHcdpdbL0ub5PpdESsHXZT4unDt9Hg9h1k73kalk3mDNcI3bLN2VhfQg
lfltqmCZi9g5C/W/mmBaDdGA+rMor4xiptsAcNVPotHPC+rRPrTBtIdbsNFeqMStk6bWbSFAHyhT
j6nWdK+ExhtsPb8vl1VgHUG10+hLJRX4NE3b0ZAOcje4CyCdpik6ypEyvm6BUt+kIdAFtYrfJG1+
7Sb4/VDkzcA8mHoHJKCZrxI2qlMaQc0m1YF7Ku260bV6P1v9i9nr+7qJ7/iKvJzO2kix6Vf6XV7j
jtiZXjnE11YW/E5jcj8IziBdS9onkfZclgDFRPekRcWtZU3rRa94B+l0XecxNvFFtQZO7M/BAPKk
DT6B973GMzVqq70rKrOCWS8/RNG94SXtGZT4ZYiGgkQaqQ6Ro2v8Iy27T7sCJy7lpdtzuuNmfECr
LAaHHV1Pi/QL3renzPI6b+vPUmCk2waJb/ST4QTmX77WeogBh3fKZwpkfGc08+zm9bKRMvlF4DhC
sTS/oLRubpUMyG86V9eBbbZ/ojynNxK3jQtr/SbhbgNCbxPdo3xXNyHczmN/Ylo4rKoyvMyx+q7B
K5r6R9HFV3bQjZxpBe0BrV5HEyg6Wd40trHqhLmSJnEtl8ZfUdmr1noy5RaP8PklWvSXRU78RFF7
pzDFOqmVjSircjt10Woo7ateK9+1SGr8eCJfjmdg5AKqfdKvAai7y2i49QxoL8KytmyPCCNOPs4Y
i/DFgKIpLYZQWXzNmMkcCjeyR6wVtXWv/1kaydPsxmmmIF/hWIZU9DIJLqtpqyfyp5LUdx0NsSwD
1h0G8r0t289l3oSrgRqLh+bfhv4aMpDfWjVw2PFvYZJRoApo0RsxH8OFnC1FSg4CANIU4O/J9u27
uOg2A6lauZj7JIw/83lxlzTfaYv0FhiGZyl/I8DvXTxvsqMgSFPlpH7iugtpg1iVlvrpRLeoCyl5
Wgq2T0uPLXKO+1Q/tuUWaGJW6SplzmGzzddy0K6nPk7vfp6unO1b00gGU4qQn37UlfraHK9CZSrD
phlc7dVa8+ToyBGLP48NsY+fVzrXJWbU/H8rnbRvi0Iso0YDlw7L/LeKtHvN1HdVJReX5ornurdf
Fzrp3katMVQIUBynKxQZhb3l6crCm59Mn7msEjh27gXqVd48pN7Pj3h20vDlEU+mLUKaJ7vvwGaa
N9Tft/phYroyXRhcnpkBQwD6z3s8Ga0YYY6oyJjgAJzT/iWwWJJX4Iktwgvo6Utb42RuoqMgoqs9
TzPeZVfgLb35Ztgh+/s/fS9NR0gRooiAPfV9C06KlkKUi2mYOqt+rbnYDDIkGhzf3vGEq0uTmrP7
8MtyJ/tQjkq4dxKjqSXPj0jW3luMEvkPcomfd8PZffhloZN92CZF1xQtIyG7d/sM3kQ5XVjh7H7D
dU+z4bEa/5JCVZp46hSAgG4S2K7I6OKIB6m9L2jkSsqDCPLN//BEhg2ZDgcHVZwa0bQLEEKlA1zR
0i5ZpCtb3Py8wNkHMoF/w8klvJ6SrnOKMCsoEZVIs7VphftpzvwFzkzYradKEiR5Fw7TP6Dy01HP
EdEsCxO1LVCV3zefPIleIi527iuUqWvrrX+KPgpuhT9HeMpR8/mtahz9LrjhqjgStDbF4WiG9PNj
H4/sv34EWqLAOmVL1U7pwX1Iq4KUsiPs06tLm/JWqZJDo2OCPcXbfGku4LfOYR++je1PjlxT1SKO
NJTRan++PnqU7sdXajJrO97U8JY+hvnSimeCiWbhK2RbvGjG+SenLi2lmWJTQS1jVJ0yMaANGeM6
taPrpYrXndIf5Fq7jwy0S7XkkI/WFROcVWZGn7IVGTSUKhrB/bAto+J31lKbq8aFvXfmuB5tLMFo
8CUY+p3gM4KJCFBAeXKriG5sxbjt/eevfAZAaXxb4YRYYUrmBHuBvTa7tFlvjZfyIDbCM+Hi2nfH
kfRy2+6jXfZ4aRx/bmrMyly9R4dOZrUnu9yS9Q52BRPZyEbAyK5UCro6VdyQ/EzMywveGntoRUCs
A9sJOslvaWg5ZUAGH/XgRhp6xZndv/78Qs5EYh0EDtL8/O+oavL97OnJovWDPFDeY2OWPOTRVRqt
fl7izGUJW0IhNCJnCQPoZNvNcZZ0IXRRt9gKsBzySvJ+XuDcrPjbCidRXmWLpuHM2Q0oLI10caSC
SJJHJdu1WsOGqzx6uIxkWna8qDddWl1LAe0poEfSjsn8JbusMywJ6AJA99nJUJ/RZ/7+WuOxzsbZ
PDI1tOnGLPJDHi352ix0zZvqflt0jBMby0UHFH93UF4egfiSSPKZQK4TyXDHsHA0Qa3l+29oQ0tC
yqBFjXlUrxXN2HdWdV2PimcHyTql4h5E++vnL3FuSdsC0wXWkhvkH/ecLzCPSuq4DEseW1GuVaQt
k1+qvBOUzEt5BTLzwtX7j9nOSczWbXYtDAlEVxEt/f6EeR+1YlaPb7kxbIfR0Rp9NX8JKk9H9Sky
uw0t3xJqf3w3S6JiBJ0WTjkb1wZhV7brh76Y7qvGduNwvp6DsoXgwaxJr5g3MXnFJ0dWVlT8u2IU
1IpR4Ki1hcJb0W0brdpnuvGohcPdQDc3Hf4ReMgzp4kC3eMw2I4pJVnm5IF9oV44c1Uhsm+Y7C2E
av9Fk4bcI5lxwkS8nCj1/WFnL0CmfesSF+TM10SckCvhyEVD8+Uky+2mdg6y0uogg71EyueQ8LQ3
qXKVzibT4Qtb5x/1iJOPiVq9wPBNOeoVnEaippGMOAgCIrMFR1W/lYxfJcp1Tgl4wOmPUNXAytZN
CJR0mdOVuujvMMscBu4eFiZo0eXu0EnPnIRXUekTdOHMk7t4q9OdWslmfSi5wGBH6ztJ6IcxEOqF
OIfyEfvtX4/ANrSwPMNDwzq50kt9zrsYPhoaefRpxo55Yx0J2VkMGpOjHT8ZCKvY6uCXBmOpMAru
4uW5SfQjuzsHZhIkMtRkDqmmvdsEBC/OOuqnuGMCycxmMKARi6HRnN4c7tOp/4X7e+lrSxDTW1Vd
VAudQtHWC2pvySAeFWEc6sg4YL/tJFovO0xydsmgrFEq2dZasgvzcl2A+3fSReD4lCf3VT8+12Nb
rCvyNA/ms+6kFWPDOCJalZFquaAuNsUo7cpleJ6m2sdBxk3hYKVk1smAwKCYtkkKq1tuykNt1fZN
EFmV009/kzjE6a7skaOX2/04y7RGIMe7dgLURRqMfVjTGC0BScgmkI9aeY0YijlJW9zYfFwUMG/6
QfMslFL6wdiV+VGMdaSrOHoiG11kRCWHpOouRqULBR2D3olR36HblwD5SFeizLw2C3YWCBq1trdR
0z1KWuD1hQQXv9s0gqlg0Hb62ii6VS+y0h36jHFQ+oQNWONLlUicvklpnwd2z1ypuFMbbNNiHqp7
T7XGXTQGlDPTXSeR5C1+qkAzqjbCM1FO1xYtp1miQ9yr0q/66FnXYwfeaDqNMH1lzAa9Wlo+Oe2V
Un+Px2BrmdNTmIUfY/k6wBSSktd5uG8SZMf0dwZVtPwUaTfDGf85hp/JEo95PzBP/okMw8kmRn2s
CVAP69w96ABn7W8+Pn5e4J+/8O9j8p8VThKCgSMcZhMrMO2+OTrMcGCc5bYCGStt6sbZr34l71rv
R6WnbGngqgfz0Htvs/NBG29T+nxz9bbeX8LRngNqor9EuDtSorlRTn4XRC3bCiEHuIMOUWCuPLkk
2M8fpfRpBsNTHUyP+lJ7Y3rUF8hfIUEaPsK2m5JOTVtJmhdkiUq9NFxoApyN919+1zHB+nKrZnqR
W4FKZGwLfa8PuWdVyg7N0PUkD5MDUfASOeFsHDsC3MH7oksvK98XjGLR22icMHLP+51WLO+DbJRu
wpj7551wdqt9Wed0q6Em1ocL6xCo4mzbqrJjy4+idctS3vf662xd0o0+e6V9WfHkExtph8qDworP
+rySKzf6Xc0cai+6VGsdX9HpHsehj69myoqC2vn3V4j8SJAxPxrcJrZeE6n+qGspcWpSUScrm2sC
q281yUaE/R8zUFoEm02mFVF2IUU697xHYjxOc+hsKad2hd3cRsEs0f9gMI+gAEodnvxON5za6udP
eW7LfF3o+EO+7NHZGEReRZyd4M5K3hlGa8mFrOdMGUFiya2KjyqI6lPzSpBii65Y6OBrdbmmhwz8
a/YzQBxDUV3gDJ4rKL6uZZ5URUOpSLYUkSJjPfg7L9NDKexnRD4pHyI/YQIdpLdFl/8a5eExspHc
snN8svIBMSws735+s2cYueibIzkgkGPBlfAUqa42QL/yimbZiLohMO7aeQBpjDE0A0MH8Krz9li4
o/N0MR4eD8O/9jAOe1QwOF3Kp9X4MOA2YGboxsdPxXsNkkHyQbQwumgap9VcMftK7DQHBgF/f37k
cwEPBaD/W/g0r7cHZa5rFhb3MsZV9XO76jc/L3Gu/cJb/c8aJzGuL4JcRgwZ0dZ1BPTHTf6oiStv
q7+d5mR3RzGU7c8rnj2KXxY8iQjNrGj2olGkipviBtRYKVYaoD0/vmRTf/6g/OfJTmKcnQ0GYKvj
2/Nqd9rFq0vOrop+9gNBgga6ox6lSo+B/ctpz7QGcZOcrgEzyeZvX2aktZLAmy2bi6fORNmXEfib
qhY0EU3cakKjBaWApDRsXGVjmEB7ulK91WNSM832isXyIkMgw154qtIiOB4013o2ZJuuHLXbPJOG
1VQLErruCGM2vYY/lc8Rg+DSL7X7bkR+qKnM6ypj1F1Hz6E13swVhqVKMWce8wCKXltf1mOtMWQE
YLlN02B40Qe9O8DbldeFXBXI9ej5vhkMDb0cBUCukHRrVeiVvIowolgtvSTdhKqQnEUY07M8l6BD
k77blKX1MWXmS77k+y63AP8ywz6MVfkemeI5jye6N5axligra3kGTT7RX5wCxljJSiWzbTPeZBaT
PwB8wqSh3xRT8bSkHQM8mVJUwjpiUIdPyZpvzJyKZiz8HpEZIBRS7kaFFHgiRmgcNUVmY4b1CpaP
Zo5223Xp62J3it8bqblWChVwiJyDIKyyzWhNj8tkCS8PY/MpGgzloEzozIShuY90AI8mmG1kvjdD
qL9KNh+3ZcuhdB0uTgxmTJ+DyTOLChcLYbzBf/HlUmyGCYAL/ZDpNrWtZNebysNkD89Ip74qQZs5
ITk2Il5bnDuEo2YfbREcwdvTdlBnty1pQFn5i8G1H2vFujeWdWhM95oYUz+QyO6n6U+QvqvICB0l
7PT6tcjGbVFEpis1Yjep1WPSJxZHq9j2+ny9gKTtZBn75gycHEPFLLbrdVGSv00YlAZdqF9lVCgt
3bY+lbZ9XB4Qv1edNjM2WaY/FEG/jhux72cJ2ZWZfkaf4tNHj9z2hYKEkyzTGKUSe547q9sxeK29
UHQbOwbSLsrw1dJqcTWo4gmv3lutn66beWBmHj8XQ1SDXctX2pQzo+3WelvAxz9yCimatsCoqRiU
fdA96w1Y2TkC4Bqi9dXALjAGygwFiJ2qJ4VfNKbqiTTr36w5AuJbBR8W0hzZlDwEAn9UgnW9GFdJ
F6zVmElfQ4N7jaJaBSDVDF0F9WrQ/OACUpEzdpyT5NnOUpbBZGPXqBU2J4l9mDT6UyCehrUlFqfl
hXhWHzzWFcraPQIHytgc89PUdNW5naDAJ49JYrzPvfZ3NBi8GF3hGZq0hw7IZCE2Wy8sREizLj3C
oJIHEOH7WrJyyIba9RwZOAlg8FCTX3lJEcZuZPXhNscg+LAMYb2fmuLSqOhs+i/g6hmICNEi/8c5
6ktQs5RED8H7gXbxdOeVzgLedqABnPK6eEIX/9pypFW7uxRMz+XAX1c9htovqw56Wid1S1s4n3ZV
veHUgV7zjZHZeeGKeDiU2n/f8qW4Owp4EtjJKk5WTGtsboB4oQk5BquJrNQqrBu29f+UAttoEtMH
RZ74XzQpNEmXAdcHV4wlsPthG+bIxYHJ95QRmzIRPjVGsK4UUOg4bvbOVN7Pc32hdjr7VRlqoHtx
VIZi/PH9/cpTZCatrnJVuYNH/uukPoZtQNshFuo4VVZOsRvfzQ/l8N9f91/XPbnubdwd7DQdjh1g
r162i7iNA4QCg8fK9tOLlOtzu+jraid3vhYp+cBQdXDnvryd+syvNWlVZPk18d4ZBZJjin0N/+F/
aRHS39Y1ppGKia/T97dL03lQl2M3tfRnf9gEK+Fi9+H//CrPpuNfVzkpLjJNKW1dB8bJ1NMfvPdF
pjMRu2hQOJXzJo24+f684rnM9+uCJ/kNwoPyUAjKpgx9fOa5y4UC41y19OXvayf1RW90cmAe/34A
j7zER36w9DXtpZ+f4lzG+XWVkzQaBE3USQ0fJ0Qcy7iFodYgIgazDmHHlSkJ9+fl/hmRntYLZIQI
hBzHiwyQTzdDhYhsQaHSeLnDCXMeShcXomuuGmMbrqtN7EI0d3/7nuvRYXM/Zuf+/v7zo3cq72mz
2bF1CjfwxfaiJt+5lBgenCybVMEYfp5s014uA7Xv+GWIiJv3Gt0m28sxt/Hag+r9XXbRZu5A//Je
HKCgP7+Wf1sqyziM4guByzZNJQYW319LlDBz0VqwFZIUPwDIdGHSeXqEaXIuypssMHbBMpMaNYqy
qprSDccMGHRcyBsbJF4j5pVOgqOpsNS0+dMMS7+r5r08hS9woyA+6L5N2o2TDjpR3WTWTq9Fv7so
wa9ZMe9/fphzgy1M3ZHq4JpEc8862bnxImOA0HFdoQK2iiPl0HfJuhsrcP/2VZlOsjODvZVSWtGD
vtxKknHhdZ75lKZsovqG2J+CZ81JpOsydCup3FBzhVcjR+MRXji+K5USubacXpC9OXOCrGMvH2Mz
6l9i3PdPF0IRrHuIG65maY61zCspA/eYS640JGuDtl8eD//981kCjX0bKATiyPrJvdHROh/TGVGr
JYFeQoIqV/X9oEjrvGg2P3/MfzKakwOLJCMMeFwteILTVm8lKqOsSIXd2Ry0m1q2TSfNXiS0IR3r
iCuvpKdGLmhUNbA5kpZNaZI61zP2EtawG4zqMZ+YUuCPg8hHrPvKUDsFObZbQe2zYXTlqfg1a+GV
3eWk6AbTbgw7NmPRriAkFJ418x8YWto+KvPoCuROB1lO91HbP1VFzDXdErx+fuYz24dHBmxyRHkc
Xau/f9E8GPqxN5DNiQGFq7lj1I/SdGgpnH5e51zX5qgCqsmIhdEIPM0m66kZgfqB3MISZjX6WJ05
iRetLKAGuA17yLZ6+GQgecUIwa8u3F/nuhtHUR2mvuiwKNbp7FeL62jO/plyTs44bjSA5IUbX417
OXCDxG3mncCj98Ktdi7X+rbqSaSbpQW/qxq586YDCO+obOCPco1YtdevqrtmNzyFCh0rLQfx6XUv
P7/xcwCLoz6fUDmxEGhOmxKm3newtmp283RDAaRmZO+QlKj/bRy8Vu3z+EKb4EX6CC+N+89tKo1B
O158GBJDK/q+qYp2UYMK1ra7SK9GgRMNp6Rb6cntz094aZmT0FC29TzWBstUcMyUraHet3AKkMHb
/rzOuXyLvSlQbKXtiHL8yfMscZKjf9P2rrIrXrI/Y7YeUyf24/WEn7iVuql1MPaXsrxzMDBSB4HZ
B7R/CzDY97eo6mG/GDqrSu1zHlBSiuGYsNDJgLxaG1sLbiEVc7PKuQaL+ugUYSVHR1Rfl+xrMxj3
DMzxzGj6KzSdr7sheMTs6SYI0ycA35eEKM+kcPxaC8/ro90rkObvvzbtlHSyLGa9zDCRrJ4rKtYS
Nc5Lwg7/vx47jdJfVzoJWYgxSyaMAgbjQfdQM/HlNsrQVy3V64KZtleGWbEO0TK4R1ZdPByHJkV8
rcxuFrzWKGyvjLYzV6YV4xmEVL2ZG3u1jV9S674xqtcsERjqpo4WWU5jKCsZFwwFyg6Miiszsw/Z
8rdMwr2Y7I3NReDVZe+rU7PTQwnwtOnH9mfevcV6fT9Z3IuQdNr8L8QF81peNG2FOZ+vQeHCNM2G
ztZvZTVdjxYoq1Dj/1VmLy2HXYcuj1PY1Cp1oW2GGlIkmtleqnU4qpbKvG6yfBfLCREziiDlZS4N
AH82YAM1kMexMnuy2mlCaa2/En1WexWltDzDn7WlTZUij652v6Y4uh8WEaGzTGcqWn7lBaRtxsuK
DwFI9qKFdkgYj3eyic8hfnrIp4pVGI5XfF1/CKxVawtfUtotzp+OnURQ8FKagWW2m/tmHTG+VUoG
4TJ4exgTU2ZId8Gcv8WhepNkjAfRlIQbaOnQn3sDXq5Bo6mTsGnHRBBCzbDTe2t0tHpeZQr0WpPp
zbrVKixoO7GFj/5kJxkD+2UyvFEt1kOQzb+EBKy6q+wFS43hYWRflF2COHsNU9q4qYVYI9mwzXGO
Uaup30wlvHl48v0eZDFUVOsAah87jjhC02eJV0Yht449pLkb2DmHPjMlGRKfDrEJZWiiwuiMnSqv
l2wWV3CN7xNFAB00E09PRPhaiKl1YTXbR6GJUtuXQZM7QRJOaHKO9sOwgMSqengAaVd6jBzSC7fu
MUT866gwseTmBWUHROb7oQzSIoBBwnjPmO2bJJYOCqaKjkF7xelH4SadFVy4aY9X2r9W1GzWFCYa
rafp2hRNVaUMNnCiwMy9gk64V9bZXsx5BUZGxY+eCVJodfcjdIgLYfoYYn5a+yQVLqz/x9y59bZt
LHH8qwR9D8v75aDNg+IkboomaZIDnPbFEGzVli3bMk1bcT79+c1yKXMp2gqwBDr7UMClQoqjuV/+
sz7P15f0AT1cnQAZcrNhLrY6ncXlxzL8/Yjm/qOv5/GeAGBU7VFnA/wGoJNs2MxXp3e34eaI4sKm
uZx9v/vn/Buo5nv8iDE7BypTlBhE752GwfpidROu4rp+fcq61bP7NQNGl++SYvnby+j7HpMaic3c
oSE7gUCAYpdelQ3U+F1y3RyVITY1frd5Q0Tz3+Wb08O/jz6eHZ6/X7/bZ+NG/bKs97iBLm/Kh1XF
tidpeLic/fF19jmdzT6830O/0d+oSsOMPipA14fVS1Cxb5aRdJq+pNGUFdSzy/z95V4ArbGnEDhQ
UyYek3XorqzVjEA84GSTza2+ASUACgWbI6MFEGu06Fx8TsiOF/fM/W3AZz6tzw6qzbfsXUbyOCqP
vsZps+eXHGMaSlG5wK2BtlbI9V4e9S75fl2y65hso7RUsmcjpxx7ER6swj3UHdMx/QcNdMw6j2+a
b2s45mHz1019EhVfltJb9iGmqLVHwMXPGjIn4Rn7BmkcJmU7yHvdJeXmdJkjbMkmObhfvn2ZvY2L
+4MNg5xherCuD68u/searqpZv07q1R71sqvZiB+qgghUlgSkJsDpETSM778310LQBtjBavP2KrrC
Fr8/a5pZHR2CVnBf7OsHGQNlY1VQBPQbFecwHu6Yq4m109MLXvjh/e3LWfOJvRh/nueAKs9y9Nq+
PYZjyQwel4H/SxWzQqG5PMM+kSpLr5hSull9/51umMPzEsm/uWzepPGGbVZHM9aRHNBe/Nd5yo6M
m7ObNmb5+fjbf04X15/a3/L21S/8fXy9fqiXp2fN4M9XH9eLqy9NvVg0f8zXv8g/3X70lfsn/9Le
+WDezJ0/3lw1TK//ebeoHz4vbu9WzfNX2+/AV5QbfWIAtPl6vXOLH/qQebcnb/SCYTW+19eH9eLX
n+Ynl0tQbW6benncQOr22m8nv/4UYUzouirg7593bmhe6tkbreY85O6ER2R5wIYGpgdSaSDl8JjV
NfWh9nIZ0NklApVU7eEyD+wR9Sla7HyrEXo9/5ln3+CRFC8LUj/MaDAE4U2MNCCBxBoSVv+Yg+3r
ESMKA4AcwYYkSWAOtuhfIcbx9R1TWPDtKbuH+2yRt9+oFaYtp+7yw+AGPXbIAqA+sQdgPZgzZAdm
tuAW2Uv2r7z50xKxZQPR+d4ykScFs2n0TpnjskEVFHiv8EgnE9gBZcQw6oHSXfsz7WWHIVUdfqCR
Ka6AgG1Jgcfcl4g4IE0PJrN0fqqkQSEFNk92yAIa6HCqoYM5MFiPBlWApWeVrOUViqZKSVGW7Tfz
YwfGsGhxzu3bom96pIhizIX0v7KStT1aSSFhhjdXpMxo4e2xqckclxRhQCqwYB0RmXN7WamA4Pd7
k4LhHOrJ1moOfAjMZk5+oWARslJ2IAPuTYM8iIC4JXi0RHANJzQgy05pWXK4GvkAkBN/u1mgKHPK
nGYYSeyCIxIVroWkQDrnSjq8NZICZOsfdKOetZsFuR4m+8JW+rFCrqLMsBgoUe2KMpnCZjDZSYsY
HU3muOZTbEaWY1QsoaTYr5MrpBHKW1FSF0dNug6lkCCWPfRpq4o1RVfWk7TfzM91oAciyaRU/wQb
5ChI06yv8vcnR+79+4uRINO2dY/g9Z5WKAMpiOZRpz5DEogqSUGrpzcpsoBR60RaUtrAwrUViIQ4
29RTW/ddn0gwSzwBDWIwQ6qcSl57HHbAXpKOYaiwu6rSdaBPg22o3qRIA/Gk6ZEa8EFEgEmvJHpB
qyykU/BBQTWA0oMNJVxnAbUgYQYDaZZLVFpIHJ1UGhC8LSR+QIrnZPMNAzcaNmGqCqwztb6jTOl7
04DQ0cDOOPoAnYiTTpGWgf9OXWg0D0Bi+fvPRcAIKIkl10KiEml1yQVaoT1qHSYp1HizQcbKWrLv
aWshd5zGPGGTqtBILzcY6zCFVgDjiqa8XceZvk8w2PQGDTYx6uk4xwxi0EPc/s6udRCtQM0CQKJW
6PR5SmU4BQNI21hZiPqT48pCGWAxSDq21/hv+0BNpNiWJ2TplLdiYP08q9ho2zRnYCPDQMZ2qMOq
DB+MRvCnAY6AwCWx0m9UKKKAJg7BF1QpFIYG/n5CHrCVj59afuheGEmuERwSyURqrUSQFp9ACGTm
ED/xKSGQjhZJRZonaVIFbUqlmMBRpFwdAjcZAlBojptZo05JYRx0UsJIc7Q6S8WPlq2fzbfGqP8C
Q+nIAsU5BhcohNruBilNaPSZBQh1CpFgohD4MddpjqKAnbIFyWh9gePWLMb+JoHWhSik+b7zh11O
ED+JSTaiaK0swHTNBCyA2ucdac4yZ8dXJM+AlNhAXZ9W7PJ9nv4yOTNSyTaF4PqKVUAZImWO2ypF
vYmlSbIpGYtQ6Ea0pReXHTAQVF4iew1+UekwMlaDmZ9CMgpGZLa5VpcUaAcBXKX0p1Y7VP4GIg9C
gFVZ6d5lEh1bCQ1yogriKBtIqfSdJR08gWQUAfinFN065h+wQwg7JDkwZFpdaNOj7h1HsnGPbduS
PenHDzHxQ8JQWalWFmTowPvl6fNkUR6o3ubwri4N0JlMp9hGIWWW0gSQU1Tm8ZhoVpeOTjkDIaD2
Iml4Yqz2sj73kVDKkGKKcJLRD9pzyLOZs+M80vEu15XqRGrGrbD6OU4COkOibcAHtCdgMQTz3Eid
MlkwBsHfNmIQsgIy4oW3x9EHFB7IM+MhdcGFSlKILCT+qhE3AcvILGD3sg4pcBNYdwKqZKpPFh7D
SX8qEE5CAPpRxpUjRjIqWBVu0zjqhAJXdgoDgUjQltO1bg0chYh5CJCMCp1ZVgkcZJuFt6PAUFcK
vJktw7mOAgmmgr0g9H9btaE131hZ7e1jIHJa9SrKDrmtwqAAej5TSfiQAWsobY3m6NMP3VyEv7nI
AuRCYFG6tkWHFFVQAoZdMEGizmJ2KhLQKW/RMD3P4KWElgiu01QFYPAW9K50+We1/DBJ8lEWapDU
H006SfKRGq00rigXjaT9kXy0RMbkA9XoFK1ojssVkIJ9FVyjdKdbS0jvibftkLYo4swdGtAICxiA
zfgqcx7EjYz8VWQRgB8HnBN8bw7uSM9akHxMEmboAHlrj1rtIOBE/nxA+Ej60Zah3JQ0BRoUKOkm
O6umjB3wo0ArmIAGwKZxr85Y7ASZ4q1V5KPNk/TRgJUlE9AAhDpKD08UrelaoOULHN3HkTIYTyEp
BN7cWyQIG4DL6uLtHXYgrqe9Q214BWDnBDRAHKRuvRNX4ShgNPTWpmTXlDcD4B+g/isEfmAXmBPD
d7Z2oWU1dUKA7fZngJxRcuBfCVTHXKVS1EGK3rEGVObplOmDLppgFNabIXIycKCmxNLOaY7DF2aK
lCVwJLi2l7USQ6ArvaWDDX0hc/UDV4HeLrxncGZa5lMnFmDuTOE2x2TiQSC37pKrIXCXirwgfBDc
YGUsYBMMttPGL4oCa1WcxtGZEJknFjx65m11e88E/xPIAjn5AmZ4SjGQy4jxK5XWagUOypsGKEfB
s+JNt793z2hKyyeIJeyeV1uXEMhUT52YB3S1xqzwHMWmIecmm3UwH9ZxaImuSUN21pIi0wTEIJfE
UBggW+a4dqIMhA4E8p2xbB+oiRhWVVqnxk9VAs8CZBF5+jHHAXOBKgV6QH3ubYogmwogPT5dz6/L
FeTeQgrcsVnUqM9ymlK+v6okNR+xvE+QJszBS+irSlKxIDwCN6AvN29FYpLIEoEADbBLNAw8KGhA
aj7uRtr1qQUAPyfQkHR3MRjUFS9dPqjAvaOMzYYCqzTaB+ojBZM8E5AC5AWyLQCPjhgLmhsSweLd
6k+lpMD7aSNgH2MB3iHj9vG2/OBqyIrWBypWRFgtoRSG3K2SAILOmysy5okp7vPGo4oyotqLF4G9
ME9SKBl2msOHHYChIOeAd2Alw63uS7GKdRBR2GWj9GVgOnaYokiRJuRjww6NYpCRpRsQ55u61WNQ
rs+FkFqFABl7RhoZOHYA1bC3Z0xfwhVJWQAIqLU7GGDYKaIt3EjQTsfdqJLeUPLz2/BDIVZNF23h
6ngzBJ0vYQTCOuBm5gzUBCO3RUb9n3y2OUrVBCGhv5rIZZpM+gNttIW09dxrmoBIThZkcltKqDWg
pS00+hkPlADoyHFnQR1SoCbglpz6js1IKOUKulbaRKoPKQQ5GdORyhIJOa6AUMnAdtAK0EXoSos6
TBpN4VbBFVT6pauoJxnGatAeRPre+lta3SqbRPRhB3qAGGmlf9a6VWjgHinAa8C6ojHVx14TINng
ZdMnjKUczdzSJEfsRX9pp0L0ZS1tVkJWC3i7VYYdaLQfCziIyGXCIo27BK5KJWGao6aIyEs2IVAd
sUkq19mGFDTZ0gpi3Q2tY+s4mlM4FKRvKxaR2Eb7YZ6GtSyEHSSr2tM6cz8Ujf7Ah7YrG16fLVcn
b2T5wnJx21sLsfcD3RKD3Rv09jWAcOB8TvY7tHduFxnI368ceAPT9tO72LUBmcfYf27fb/fJzrO6
l+r+5+FyUc/r47MHc+HBfssP80vWQXy4rpuzFweLq8t5ffFid8GAjM+HElw8frPBmoqeknjuQe2t
X/y9mK/mVyfd/exqC5Ex6X3xfchrblDPV8+8D7rNPAyt6/2w+XrZ8DD7Ztf/dI/tbt17OUEH833e
43O+XN81Z4v66okHgh0YC2DS8w8c46Vt79kuhw12pjz1AXhcbny8WszrV/8HAAD//w==</cx:binary>
              </cx:geoCache>
            </cx:geography>
          </cx:layoutPr>
        </cx:series>
      </cx:plotAreaRegion>
    </cx:plotArea>
    <cx:legend pos="l" align="ctr" overlay="0">
      <cx:txPr>
        <a:bodyPr spcFirstLastPara="1" vertOverflow="ellipsis" horzOverflow="overflow" wrap="square" lIns="0" tIns="0" rIns="0" bIns="0" anchor="ctr" anchorCtr="1"/>
        <a:lstStyle/>
        <a:p>
          <a:pPr algn="ctr" rtl="0">
            <a:defRPr sz="1000">
              <a:latin typeface="+mj-lt"/>
            </a:defRPr>
          </a:pPr>
          <a:endParaRPr lang="da-DK" sz="1000" b="0" i="0" u="none" strike="noStrike" baseline="0">
            <a:solidFill>
              <a:srgbClr val="111111">
                <a:lumMod val="65000"/>
                <a:lumOff val="35000"/>
              </a:srgbClr>
            </a:solidFill>
            <a:latin typeface="+mj-lt"/>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'[Geo- Brancheopdeling 2022, 19.04.xlsx]Kommuneopdeling, sektoropdelt'!$A$100:$A$193</cx:f>
        <cx:lvl ptCount="94">
          <cx:pt idx="0">Aabenraa Kommune</cx:pt>
          <cx:pt idx="1">Aalborg Kommune</cx:pt>
          <cx:pt idx="2">Aarhus Kommune</cx:pt>
          <cx:pt idx="3">Albertslund Kommune</cx:pt>
          <cx:pt idx="4">Allerød Kommune</cx:pt>
          <cx:pt idx="5">Assens Kommune</cx:pt>
          <cx:pt idx="6">Ballerup Kommune</cx:pt>
          <cx:pt idx="7">Billund Kommune</cx:pt>
          <cx:pt idx="8">Bornholm Kommune</cx:pt>
          <cx:pt idx="9">Brøndby Kommune</cx:pt>
          <cx:pt idx="10">Brønderslev Kommune</cx:pt>
          <cx:pt idx="11">Dragør Kommune</cx:pt>
          <cx:pt idx="12">Egedal Kommune</cx:pt>
          <cx:pt idx="13">Esbjerg Kommune</cx:pt>
          <cx:pt idx="14">Faaborg-Midtfyn Kommune</cx:pt>
          <cx:pt idx="15">Favrskov Kommune</cx:pt>
          <cx:pt idx="16">Faxe Kommune</cx:pt>
          <cx:pt idx="17">Fredensborg Kommune</cx:pt>
          <cx:pt idx="18">Fredericia Kommune</cx:pt>
          <cx:pt idx="19">Frederiksberg Kommune</cx:pt>
          <cx:pt idx="20">Frederikshavn Kommune</cx:pt>
          <cx:pt idx="21">Frederikssund Kommune</cx:pt>
          <cx:pt idx="22">Furesø Kommune</cx:pt>
          <cx:pt idx="23">Gentofte Kommune</cx:pt>
          <cx:pt idx="24">Gladsaxe Kommune</cx:pt>
          <cx:pt idx="25">Glostrup Kommune</cx:pt>
          <cx:pt idx="26">Greve Kommune</cx:pt>
          <cx:pt idx="27">Gribskov Kommune</cx:pt>
          <cx:pt idx="28">Guldborgsund Kommune</cx:pt>
          <cx:pt idx="29">Haderslev Kommune</cx:pt>
          <cx:pt idx="30">Halsnæs Kommune</cx:pt>
          <cx:pt idx="31">Hedensted Kommune</cx:pt>
          <cx:pt idx="32">Helsingør Kommune</cx:pt>
          <cx:pt idx="33">Herlev Kommune</cx:pt>
          <cx:pt idx="34">Herning Kommune</cx:pt>
          <cx:pt idx="35">Hillerød Kommune</cx:pt>
          <cx:pt idx="36">Hjørring Kommune</cx:pt>
          <cx:pt idx="37">Holbæk Kommune</cx:pt>
          <cx:pt idx="38">Holstebro Kommune</cx:pt>
          <cx:pt idx="39">Horsens Kommune</cx:pt>
          <cx:pt idx="40">Hvidovre Kommune</cx:pt>
          <cx:pt idx="41">Høje-Taastrup Kommune</cx:pt>
          <cx:pt idx="42">Hørsholm Kommune</cx:pt>
          <cx:pt idx="43">Ikast-Brande Kommune</cx:pt>
          <cx:pt idx="44">Ishøj Kommune</cx:pt>
          <cx:pt idx="45">Jammerbugt Kommune</cx:pt>
          <cx:pt idx="46">Kalundborg Kommune</cx:pt>
          <cx:pt idx="47">Kerteminde Kommune</cx:pt>
          <cx:pt idx="48">Kolding Kommune</cx:pt>
          <cx:pt idx="49">København Kommune</cx:pt>
          <cx:pt idx="50">Køge Kommune</cx:pt>
          <cx:pt idx="51">Langeland Kommune</cx:pt>
          <cx:pt idx="52">Lejre Kommune</cx:pt>
          <cx:pt idx="53">Lemvig Kommune</cx:pt>
          <cx:pt idx="54">Lolland Kommune</cx:pt>
          <cx:pt idx="55">Lyngby-Taarbæk Kommune</cx:pt>
          <cx:pt idx="56">Mariagerfjord Kommune</cx:pt>
          <cx:pt idx="57">Middelfart Kommune</cx:pt>
          <cx:pt idx="58">Morsø Kommune</cx:pt>
          <cx:pt idx="59">Norddjurs Kommune</cx:pt>
          <cx:pt idx="60">Nordfyns Kommune</cx:pt>
          <cx:pt idx="61">Nyborg Kommune</cx:pt>
          <cx:pt idx="62">Næstved Kommune</cx:pt>
          <cx:pt idx="63">Odder Kommune</cx:pt>
          <cx:pt idx="64">Odense Kommune</cx:pt>
          <cx:pt idx="65">Odsherred Kommune</cx:pt>
          <cx:pt idx="66">Randers Kommune</cx:pt>
          <cx:pt idx="67">Rebild Kommune</cx:pt>
          <cx:pt idx="68">Ringkøbing-Skjern Kommune</cx:pt>
          <cx:pt idx="69">Ringsted Kommune</cx:pt>
          <cx:pt idx="70">Roskilde Kommune</cx:pt>
          <cx:pt idx="71">Rudersdal Kommune</cx:pt>
          <cx:pt idx="72">Rødovre Kommune</cx:pt>
          <cx:pt idx="73">Silkeborg Kommune</cx:pt>
          <cx:pt idx="74">Skanderborg Kommune</cx:pt>
          <cx:pt idx="75">Skive Kommune</cx:pt>
          <cx:pt idx="76">Slagelse Kommune</cx:pt>
          <cx:pt idx="77">Solrød Kommune</cx:pt>
          <cx:pt idx="78">Sorø Kommune</cx:pt>
          <cx:pt idx="79">Stevns Kommune</cx:pt>
          <cx:pt idx="80">Struer Kommune</cx:pt>
          <cx:pt idx="81">Svendborg Kommune</cx:pt>
          <cx:pt idx="82">Syddjurs Kommune</cx:pt>
          <cx:pt idx="83">Sønderborg Kommune</cx:pt>
          <cx:pt idx="84">Thisted Kommune</cx:pt>
          <cx:pt idx="85">Tårnby Kommune</cx:pt>
          <cx:pt idx="86">Tønder Kommune</cx:pt>
          <cx:pt idx="87">Vallensbæk Kommune</cx:pt>
          <cx:pt idx="88">Varde Kommune</cx:pt>
          <cx:pt idx="89">Vejen Kommune</cx:pt>
          <cx:pt idx="90">Vejle Kommune</cx:pt>
          <cx:pt idx="91">Vesthimmerlands Kommune</cx:pt>
          <cx:pt idx="92">Viborg Kommune</cx:pt>
          <cx:pt idx="93">Vordingborg Kommune</cx:pt>
        </cx:lvl>
      </cx:strDim>
      <cx:numDim type="colorVal">
        <cx:f>'[Geo- Brancheopdeling 2022, 19.04.xlsx]Kommuneopdeling, sektoropdelt'!$G$100:$G$193</cx:f>
        <cx:lvl ptCount="94" formatCode="0%">
          <cx:pt idx="0">0.48132235242652949</cx:pt>
          <cx:pt idx="1">0.29760039771216129</cx:pt>
          <cx:pt idx="2">0.33007823891594046</cx:pt>
          <cx:pt idx="3">0.41120764873025645</cx:pt>
          <cx:pt idx="4">0.26715900531230929</cx:pt>
          <cx:pt idx="5">0.31961341735471038</cx:pt>
          <cx:pt idx="6">0.29871898794227519</cx:pt>
          <cx:pt idx="7">0.31430338891454179</cx:pt>
          <cx:pt idx="8">0.25125577273099375</cx:pt>
          <cx:pt idx="9">0.34320172911520203</cx:pt>
          <cx:pt idx="10">0.28290151452727336</cx:pt>
          <cx:pt idx="11">0.31998115324209103</cx:pt>
          <cx:pt idx="12">0.23907791230555406</cx:pt>
          <cx:pt idx="13">0.31147666070926727</cx:pt>
          <cx:pt idx="14">0.26336099237054722</cx:pt>
          <cx:pt idx="15">0.33244625815475159</cx:pt>
          <cx:pt idx="16">0.34306181553456772</cx:pt>
          <cx:pt idx="17">0.28500941617940051</cx:pt>
          <cx:pt idx="18">0.37077768397771022</cx:pt>
          <cx:pt idx="19">0.40757211760711337</cx:pt>
          <cx:pt idx="20">0.31936563331586904</cx:pt>
          <cx:pt idx="21">0.22950431852749073</cx:pt>
          <cx:pt idx="22">0.25872354720991447</cx:pt>
          <cx:pt idx="23">0.43772810315275645</cx:pt>
          <cx:pt idx="24">0.25514512617337659</cx:pt>
          <cx:pt idx="25">0.33384343160087299</cx:pt>
          <cx:pt idx="26">0.31980844295150945</cx:pt>
          <cx:pt idx="27">0.26198798866456918</cx:pt>
          <cx:pt idx="28">0.26205666154660551</cx:pt>
          <cx:pt idx="29">0.37400959657301835</cx:pt>
          <cx:pt idx="30">0.17964722947767864</cx:pt>
          <cx:pt idx="31">0.31606103551691356</cx:pt>
          <cx:pt idx="32">0.19964077221800494</cx:pt>
          <cx:pt idx="33">0.27507673331969895</cx:pt>
          <cx:pt idx="34">0.38725351807043557</cx:pt>
          <cx:pt idx="35">0.27491420287721746</cx:pt>
          <cx:pt idx="36">0.2754973759263657</cx:pt>
          <cx:pt idx="37">0.35299768654037439</cx:pt>
          <cx:pt idx="38">0.31055818745041563</cx:pt>
          <cx:pt idx="39">0.34650678469301982</cx:pt>
          <cx:pt idx="40">0.3037585283416252</cx:pt>
          <cx:pt idx="41">0.37484042284186669</cx:pt>
          <cx:pt idx="42">0.39403405849045553</cx:pt>
          <cx:pt idx="43">0.29293396693727236</cx:pt>
          <cx:pt idx="44">0.22939234912225728</cx:pt>
          <cx:pt idx="45">0.25642091532533973</cx:pt>
          <cx:pt idx="46">0.10698955833221449</cx:pt>
          <cx:pt idx="47">0.31503767669800453</cx:pt>
          <cx:pt idx="48">0.39387899463426929</cx:pt>
          <cx:pt idx="49">0.39676447083764255</cx:pt>
          <cx:pt idx="50">0.22185437449681833</cx:pt>
          <cx:pt idx="51">0.18118913646292056</cx:pt>
          <cx:pt idx="52">0.16714835888624122</cx:pt>
          <cx:pt idx="53">0.14874219005769998</cx:pt>
          <cx:pt idx="54">0.21063309398899172</cx:pt>
          <cx:pt idx="55">0.28710783490251596</cx:pt>
          <cx:pt idx="56">0.26074247243706994</cx:pt>
          <cx:pt idx="57">0.35124575153290633</cx:pt>
          <cx:pt idx="58">0.26021698551061628</cx:pt>
          <cx:pt idx="59">0.23132187395329193</cx:pt>
          <cx:pt idx="60">0.26696198169632396</cx:pt>
          <cx:pt idx="61">0.31025825472328084</cx:pt>
          <cx:pt idx="62">0.24251882065570393</cx:pt>
          <cx:pt idx="63">0.22864134357370627</cx:pt>
          <cx:pt idx="64">0.33474262652493175</cx:pt>
          <cx:pt idx="65">0.19387857002924402</cx:pt>
          <cx:pt idx="66">0.38078779478037073</cx:pt>
          <cx:pt idx="67">0.24184241911227611</cx:pt>
          <cx:pt idx="68">0.2538468101641802</cx:pt>
          <cx:pt idx="69">0.32635697336957881</cx:pt>
          <cx:pt idx="70">0.31132893161025643</cx:pt>
          <cx:pt idx="71">0.2484653887870085</cx:pt>
          <cx:pt idx="72">0.33356517446495448</cx:pt>
          <cx:pt idx="73">0.42377358752135852</cx:pt>
          <cx:pt idx="74">0.2880221052990426</cx:pt>
          <cx:pt idx="75">0.28343553080009393</cx:pt>
          <cx:pt idx="76">0.2905539870394705</cx:pt>
          <cx:pt idx="77">0.25248033855167418</cx:pt>
          <cx:pt idx="78">0.24578016592821886</cx:pt>
          <cx:pt idx="79">0.1913787306894747</cx:pt>
          <cx:pt idx="80">0.17878537778473919</cx:pt>
          <cx:pt idx="81">0.31540667686321461</cx:pt>
          <cx:pt idx="82">0.26180799136720906</cx:pt>
          <cx:pt idx="83">0.26967710018881319</cx:pt>
          <cx:pt idx="84">0.28663073985226056</cx:pt>
          <cx:pt idx="85">0.28494862604305088</cx:pt>
          <cx:pt idx="86">0.29054872871099063</cx:pt>
          <cx:pt idx="87">0.3806571836645985</cx:pt>
          <cx:pt idx="88">0.19757163962465352</cx:pt>
          <cx:pt idx="89">0.26561840862241687</cx:pt>
          <cx:pt idx="90">0.32817902256421261</cx:pt>
          <cx:pt idx="91">0.28535233890710915</cx:pt>
          <cx:pt idx="92">0.29039872843382175</cx:pt>
          <cx:pt idx="93">0.31086621699242289</cx:pt>
        </cx:lvl>
      </cx:numDim>
    </cx:data>
  </cx:chartData>
  <cx:chart>
    <cx:title pos="t" align="ctr" overlay="0">
      <cx:txPr>
        <a:bodyPr spcFirstLastPara="1" vertOverflow="ellipsis" horzOverflow="overflow" wrap="square" lIns="0" tIns="0" rIns="0" bIns="0" anchor="ctr" anchorCtr="1"/>
        <a:lstStyle/>
        <a:p>
          <a:pPr algn="ctr" rtl="0">
            <a:defRPr/>
          </a:pPr>
          <a:endParaRPr lang="da-DK" sz="1400" b="0" i="0" u="none" strike="noStrike" baseline="0">
            <a:solidFill>
              <a:srgbClr val="111111">
                <a:lumMod val="65000"/>
                <a:lumOff val="35000"/>
              </a:srgbClr>
            </a:solidFill>
            <a:latin typeface="Georgia"/>
          </a:endParaRPr>
        </a:p>
      </cx:txPr>
    </cx:title>
    <cx:plotArea>
      <cx:plotAreaRegion>
        <cx:series layoutId="regionMap" uniqueId="{FDCFB033-FD3E-43A9-9598-7F7E6E63CAA6}">
          <cx:tx>
            <cx:txData>
              <cx:f/>
              <cx:v>Andel af LVU'ere</cx:v>
            </cx:txData>
          </cx:tx>
          <cx:dataId val="0"/>
          <cx:layoutPr>
            <cx:geography cultureLanguage="da-DK" cultureRegion="DK" attribution="Leveret af Bing">
              <cx:geoCache provider="{E9337A44-BEBE-4D9F-B70C-5C5E7DAFC167}">
                <cx:binary>3L3ZcuNGEu/9Ko6+/iBjXybGE+HCQlLU1pJ6sW8QlMTGvu94nzPPMPd+sfOHlrYAFulmRyDi8KM7
bLcoJhP4oSqzMrOy/v3Y/usx3G7yX9oojIt/Pba/fXDLMv3Xr78Wj+422hRnkfeYJ0XyrTx7TKJf
k2/fvMftr0/5pvFi51ee5cRfH91NXm7bD//5N6Q52+QiedyUXhJ/rLZ5d7stqrAsDrxHfeuXzVPk
xYZXlLn3WPK/ffh987CN883ml3USRVW8/fDLNi69srvv0u1vH8a//eGXX6dCdxT4JYSOZfWED0vS
GSuKMi8KvPb8Uj/8Eiax8/q2dibyrCYrHPv6Et+++2oT4eNHafas1+bpKd8WBa7x+b80EaML+u3D
7dbBDf3lrnt62sTRJg8+/MANekyquBwIDJ/97YPx9kmvSPSXt/RkuH5j/XzDfh3T+8+/Jz/ALZz8
5B3g6f3+p7d21F8m4cNf/w3mwatwqszxsvyCVxvh5bgzhRMkUVG4MddjNKJj3ZGwh6r/13/DcBM/
7ULdkXBSTH/f5G5VzIFUPuMEDVBV+WVM8mOkLN7meEHg8fOXaeJtqP6wQnSi0yuiA730nkq/24N0
KuKkiC7CzVOxabdzMJXOFFEReVXVqEz5M1HWFE7iJkyPUolOdVcEnesyqbdPRbl52sa7Q3VXyEmR
vf/rf/HTNp8DrHimCSori5JKA6ueqTKviayivs7OynjMHqMYHe+OBDrdQ8Z1R8RJsSWbMNzmVToH
XIxagRUkleNovhPHnwmwvAKrSmOqR6lEx7orgs714KjdFXJSZH/fhA9J7swBVoFTLPMyqwovoxbe
0cgp1nhO4iXt1QCzwpjvMYrR8e5IoNO9SvKnA7Z2cntOC274sM3LIqzipzkAS2eyBP9JeHOLx6ue
YeRKMq9K7Ou0DK955EodqdweyDQpdNAHh/HvNDknBZt44XygFUnBOIZn9fyCgX03ktUzjVfwCxjL
r68x6GMUo0PekUAHfMj+7og4KbZrDOMtwhlPM/nNoiQMCN8cqBFejsUwx+JWFRUq3iN1oxOmCTke
Mk3KSXH+fXCz/vrfTLO1KkkSpusxXczSPMdJiiiPR+1RqtCh7oqgI/2HiXl6S06K6MUmdrZDaGYO
AzysixSsed98qAlaFnEpWZFklf/ugL03wMepRkdMkUFnfGhupgg5Kca/F8U2niVKJZ3xsgS88ptp
HY1d7QyBDp5T2Ld3J4GNI/Si050KOB7tVMJJcSVJHrtJGM0xdJEx0DRR4jWFFtLgxDOFlVmN1Sar
ojeVil9egvJF8APJDDrc/aLomA/O0vuFnRZxGN/46aGbhzjcKFXh1Un2AGFJVkVgi3vNHU2WSeQY
lfaQ3hHxM4R3hJwU2WWSzzdJIzcEQ4vR+vKaTNKqKMJ9lifxq2MUomPdkUCnejCXsCPjpKAucu8B
M2A9x3CVz2BaORZZWxpVBDc4TeJYVZzk/I5Sic51VwQd7MEJeVfISZF9mfW2eRFuZ6GrnPEwvAg5
T8aqJoqqLAhvzCdroqO1ogOmi6FDPhidpAs6KdDD9X3r5vKeJVlEfYm4sy5iNR5DV0XA8v2C6Chd
6Gh3RdCxHloO7co4KaKoOCjK7UOezDMrC5LGCpz8mgkc5xTUM5mTNE7DvE1d8R6nGp0wRQYd8T/Y
3Z2bdFKQrXyLXK8XFMVsuQWYVkURtPEMDbvLyngERHWy1j1eITrePXLoiA9a4D2STgqzkW+cv/43
S05fOpM0VRVlUXwZqpM5mj8DZtjot6zwZFV0jGJ00DsSfgLxjoyTgms626dNOMcsjZQ+go6Yoneg
chqC0OIwqN8b3iM0ocOcCvgJllMRJ4XyInmuFZuDJSJRSAyxvDw2tSh6lFhJFFCYMWZ5jCp0mDsS
6DTv9hc97kg4KZjLbR6jNHoOmEPVo6IB6OuadmxckchFGkjm3go22GnI4gjF6Gh3Lo2O9rDrNNXi
pOCaxYO/nafeRkJ9o4wI4xBMHF7jyVc9Q7SZVaSX9/DvSZXcMYrR4e5IoMM9tPTZEXFSbNd//Q9b
DNxNHc8xdlFto8oospBfgxPjIgw4xijRYBWkg8bz8d9K/ViGis6WKoXO96BTTJVzUpCtzeYBBXPM
MEchcDEPaV6QOBRFvi5jsdR5V26DegxR5VRNEifT889oRqe9VxKd+KERvVfUSUFfb4bSqoH7PLxl
VUCBM5A/v8YTNzwtJBYEmRemI/s4peioaVe2h/J+f4sm5KT43sLfQtBqliINmGVRVjnk/qiJBGwe
0hQJpbCvmxYm+YSjNKMj3hVxNOBdESeFd+kjiJHP5FMrcKywPUxQEat6fo1ma9RoYMWrIVf0+u4k
bnWcanTAFBl0wkNkeW+pM0XKSUG2NnU+XzKQlxUY3cHkjk0xK6vDJrLJjs6jdKFD3RVBZ3pwrbQr
5KSQDs/rk1/lP+a5HrlnV8a4FUSeH8JRu+N2qHpFBQ4iHH9n9d+HrI5TjY6YIuMnGFOknBRka7bd
gKhpRiaIHwc54E5pEtZR2lCH857oD+tBhzn+OJ3jgZDV+OOnBXDIBcXFfN6xxrES+70OY2eXiaih
+IaXJob1Of1yhFZ7qNKujQ734LqXqs1JUb7q5gOMOVZFJeS+5S4cZHnYRjYer0coRGc7FUDHemhx
O5VwUkAXYYLeGHPt6cSeMB7hyJ0glaBJmsRPt9UfpQud5q4IOs+Dw3RXyGkhhT1Dn5WZNgkpEsqV
sd/vxVvaIQujOtRdvKUWxoN1cYxmewDviPgZwDtCTgrwxTaqvVliUPIZAhSypsLffX6NY47qmYC9
vKIkva1xJ8b2CL3ocKcC6GgPrnWmIk4K7GuxyKM3U3siSZZ4WUP/i+fXeOxqZ9gjxHNvvW0QqxiP
3SN1owOmCaFDPmRwaVJOkXNQYGP2LOMYWSIFkeTvO4bGqIcskYBUvkr1lod6rh/W6yDmqRw66YOm
+BX1VNJp0p4rJ4jYo8ihTP1t7E5os6CNxAGvTMNTb9V7P6zXP9Aey6HTHuIUe4OP32mPJZ0W7Qo9
2f763zwZIgUZIoFXX6PIO2tgRJ+H9yfJA+sIjfYQnkqgsz08kqcyTorqIt/WMznUEqApIvv37tz3
oWX+bNgPxiPlP7bGP64Pnejk83SeBwJVk8+fFEv4j0/b8BuaTc4zSBFJFliUn4+SBHCvBLS6wQ6w
F896WnhzpFJ0qjQhe9Ae6ABJk3JSgBdV+Jyln6sqHcWQsihzIkdfBHNnqoJ3OGUyDx+tFh0yXcwe
zPuz9XQxJ8V5iQ56s+0Nw6Z7VMkpvDi2sujiqmmKqqDk9fsSGdEEdJB9aQ15nE50whQZe/AeGMUU
IacFdxsWyNXPtO8A+zoFFEkOcciX12iyxgJJHspwEOt6gTwZycvjdNtDmSKEjvmgX0XT5aRAr4JN
UTIkR3eUWTys5x6vsMfs62w9Hc+oyVHQuuq18IadoD5aOzpsuhg6btjf/W1f6YJOCvhyExbxX/+d
JZ0voXgdqFWJGuMa9o1xioievpMtvUepRCe8K4JO9/Bg3rk1p0W29p6SOp9lGCOkhSiHggqclyl5
Uh6J/hmKgv7q+Of5NRnGy2M02wN4R8TPAN4RclqAt/lMW/GxWQyuFlZNr+3lJjEs4EWPK2QMp1x/
XKE9VCcCfobpRMSJER2qNmYrelXQlgpte6ljVjvDJC3yw4aFlxcs88iVfi4o+VHV9uHduTw64YNG
d7mryWlBRlPQGTsKIj4lKejP/EIRI3QcwRKwV1uDL/3d0x5BPkq1PZB3ZdAhH7a9u1JOC/Jf//O3
zP0G3vR89Rwo2uBE9rVWcuxJw7ni0VBD1BAXeX5Np+rj9duDe4+gn2G+R9RJgb/oYuehG8jnMx59
Mpx9glD1yyDesc7YBYx42NSt/hnN6Mz3SvoJ6HtlnRT1JSIjxXx9CVUVpxjhoIyXoYzM4XhOH+Ii
HHrqTCz2UTrRSVOu6ycYU6ScFN1V4WJqmic/gdottKKbxDUxe+P0BX6o7RkzPUITOtCpgJ+gORVx
UijvXk5EmatuFt1/WRV2Fx0ln19jo4y0k6phSSW/hbcmgY9jlaMjpkqhcz5U10MVc1KszzdRtM0f
KmeW1KJyxmE3Co64ec0Vj2flIcMoaDJSjy9z9jSSeaRudNI0IXTQBws9aGJOCvQ6CZ9m2kmInaKq
Jmoq/Ozn17gGE/knhKpFnCP4upya1MMfoxgd8Y4EOt9DA3lHxEmxvUST2HkKeGTs8hWHLd7UuRon
WA0tzYS34T0dwEfoRSc7FUAHe3DgTkWcFNi7YMgx5XNZ4iGnKGGVhJjX82scocYWYIFD4vj7BvCp
JT5SOTpi6iXSOR+MeFHlnBRs9BhxZkpEiKijHqzsnrUwN/TlQCn12I/+cX3oZCefpzM9ULE1+fxJ
sbxGwdZM7QfRdWHouvE6IU/iGjj/Ex1YENN6LdqaIP1xtehIJ5+nIz04TCcSTgrqxdafK1MoaQKy
Cnt2EqI8Cz0nOUH+uxPH+4D0j6tFhzr5PB3qgXE6+fxJIb3c5N7G2ebffFR5zxG8kNEPVOHQRf91
jTM1sYomYLWLdMPrazwFH68eHfEeOXTUh90p+g07KehXKOUocaDtHLxRhIdydx5dj15cqkluCV1z
ZAXpBn6SOTxKJTrjXRF0vAdG8q6Ik+J6PWROZ/KgMEAVMN3Xc0PAziSM8El0+QiF6EynAvYQPVBU
OZVwYkALd5tj0888IxX9GQRsHaUXXqFP7JBLwPZ+6sx8/XSMavvo7sjYA3h/UTRFj5NCfPu8wJ2l
sg6NcmROkTA0qVMxi8WvwonoYTa2ucdoROe6I4FO9aCfvCPjtKhuH7xwllErn6FvFa9hN+gL1Gms
UUVVByp0XiOR7CQ1dPvjeu1BOxFAJ3vQg5rqcFJg71CpMc/CFqNVRd+N4WTt59c4K6RiNka+nhfe
NiNN9nofoRcd7FQAHezBITsVcVJgh06JAfoA4z/MXYBWz7N0iEXAUWNx4vIbxvFqSMUGFhGlV2+t
OqaHCP6kjnTgh4T9BPxD4k7rQUiKAHP3TG60jM77Q7+Ol8l7jH+odUc9LY9j5yYW+RiV9tDeEUFn
fGBxdLsj4rS4VsPWs9kOzlA5XuL2TN4Ai06yaOE+7dBxe5ROe8juyqCjPVhKSdHktOji8O0Z9zGA
LjYrvIawJiENwMV+JB41HZNRe4xKe9juiPgZtDtCTorsnRcG2/kSgGjBgfMV0PWM4nRp6K0Er0t4
696gTROAR6lGR0y5PDrjw67XrianBTnw5mnWgPZYOIOb/17hPLa4Gs4KxUZCnCn4Yo+n+fu7H1Zr
D9zx538G7FjCaUENkVkI5wpIwlHmUEP3Mm618WoJvWJxCJkkwpkaz8l3x6i0h+mOCDrWA57Urhan
xTUJcab0LNENHC6H1s4IJb8WZIyjG8N+BQ41GexbS45JdvfuCMX2wJ1KOJ7tVMKJoQXZeYLNooDN
CCwm4+fXJG2PYDOCWihn/jtr9D7De5f8qFr7sI4+/xNQR58/LaTltp7rmF4cIjf0MKOmdofydFWR
4TdPVrN3P67QHpoTAcfjnAg4LZ71ds4TbYY+sJL0FmWczL9Db32VV1AzNzGrR+m0h+qujD1gD2T7
7naFnBZcXNt85yag0FyS0UaSljkYTqdSJOzXRyes59cU8TGa7SG8I4IO+PBKZ0fISQG+d725tm7L
w/kI6CmJvSXPLyxW3+0AwxHbODhdwdEZ9KXOMYrR8e5IoNM9mBvakXFacP/6P3n80M3jP8GSopEz
/7bgGcGFrcWgltH+6jXvNxm890cotgfuVAId7sEY444WJwX38wY78nEuxV//DWYDjA5W/OSkosGL
QgMVbBd7GdWThO6xWtHpUqX8BGGqnBOjnM+W+kEVJDodUffn4pBXeNKwv2+njU0ijZ83P6rWPsCj
z9PRHtofNFHgtJhu/e0s2Vzs+0JrKiTlqQU2Gs5sRm8cEdFH+tD9YbX2MB1//ieYjgWcGtNwphTt
8wDF0YAv0MaBRWQEhnbNIv9WX4M4xvtAxeet/4Nq7WX6/vM/xfS9gBNjWpSuN2zHDVEUN1NJnMqi
dzNqMF7ojsNQoMthj4GKPbsvr0n0+PP2eAX3cd4jiU78oM+8V6vTgu/Nl+PDOa4ah0ON6CNaxMOA
bMHbdvtJtOrzj+u1B/VEAJ3wwTXvVIfTAouNJSiqmouuhP6QcJqxtW+8IsJpgayGrZvTrPznI9XZ
A5UmhU72QB6Iqsv/03D3KfdiA++7dPvbh9HvfDjycE90A0UyHqcuU8tb1TM06R7q1ZHGfW92jU0c
bfLg7Yc0Pegcv39wpPRvH77/3CsSPaniMu/05AkXZ6yfr+jXx/Zfzja5SB43pZfE//n35AfFzk8+
omy0u90WVVgeeg8ffBFtbMqN+dyl+t0nD7+756Ovd+rlpoye0e/mbfX02wdO5rBFFv1k3iEblBjd
6H1NOScCtuhoBok4tIZFw2ZsIsBRJjgIA9/XwIQ+v4Msn6Zh6IpDyevAM07y0v3tg4SuobIMM8xz
6I8yxDQ+/FIk1etb2JKArnSIhGCHETqLfni75Jsk7Jwk/n5/Xv/+S1xFN4kXl8VvH7CG/vBL+vJ7
g7rw3HE0ISKeaHeoII8hKlAifdwMhYz4de7/0/iOlSs3Y/XSSMzMbK3GdPVMtw3NVMzMKM3GCBjJ
YBudb0hZEiYiUUb8mAR/Fp+ij8nHor1MzIB437iEI2JtMEKsB7Le3YR/yAWJxBVb1rrPENFLSdEE
PsH/S6XOOQbb6ayrhzzxZCJVeiQ2F0Edksq+EkJL7YjXE55RPlcd8fMGX+CH4nka6/5FpfePGnkI
dPcLu5LvBYeUX/pltnDWXHzeJSRgiHAbXVatzjt6f98aOc8R4TrrieBXpL4Xc1L1DElkIodElK3+
3gsjwsUtqXnPCF3itecZZ/Ulcft1kpiFoses0TRmmywV1erjVVbVi9QlbGu0d6JIeiO96DpduY5C
Eick60h5ISzzu/I6Ofct0TdDS7GUR/k8+eyu/IR057lHik27ynT5ppJ0xlRIHeulRnhFd678m2gZ
taTQcQfcVZOT/KK89s6TS49UZtGZwcZZyrq0rhaCJVgP97aRrp2CVBk+K1z7q+qcWcZfHXbjfFMv
1UX1Ob1Q7pyQCHe2YNVZpMux0eiXl66OCyOBpHOeto4NpoSWqqZb16FArIebh4BcP3Cs9bnSr3Kl
WbWVGeuF6a/6pW9IV142PA/eJ7E03JiElqxnxNVlvbnK/xA3/Ka9+FN7LCv9K5ddKo6h/un0JNgo
d2m54IyiXrsPpUS6bNmnAon9pbBUc5Jwi/Sr6xtafh4GVtDplWJ5n5m1yxmiHsV6DTX5gig8saz+
QiCiXhO+uuj03LANj3hLXmdIp/MLdZU+8RtZZ4VFnv0hO4yuJluJpAZjCWRtOSTSlatkIdkk/kOO
F16w4njiW/51V6c6o/REyRZJHFheQBzifSxSK46/+jcJkQq9az8Wn/ov9UO91nKdca2Q0/tsUX6p
mGWUXMjMQkxJ6es9Z4o+Sa1gqVn2ql7W63ap+brc6FK88iqjXTqqafvDXRT9Re5ZwVb2ibryLvMv
9lP6pY8IfyOuhKt0aV/Ea/XC/ZI0pPmDTQm+wC+JvMrX5Vpdlesa/9greyXdQotPwXkZE/4Te5le
B6awDK3Q8M7xT0DSZCV1F9kl6yyDS5c3c1x/TPCsVVuVIaVLmm0SEPzBIFBYXLh/Hcl6kOi4EPkP
1jfwp6vNKr7NS2KvtIhozRPvL2zFVFKT5aw2Xiq57pSLfqFKN7xo2PWq72/j9NzhLY3fSMw6VEni
rHzfyhkjwSyjks4758qVpq2uV+ENazrLclWu0vvo1q11gSesTGLB6OwLlbsWQ+LdRrEpbnqMVOJ+
MUvSe6Z6wXlmsKyXSbL5ipvIlpdd4et8dJEYjHNdpZmRcaS+8jSi8nodGq1s9FeMZtq4+q++aEVf
o2ql2isBU1ZzXqXE9szWIW5wKcj3FX+VswupJYLt6k5DOD61NDx4glGbYkwqphj+v4+yZRqWepSZ
vp3oDb/i19q3WkkIF5CmXDKq7kQxSW/FcpmL571z3dhWUBEtvGGaS/4uD/DQeEbG2sTr+s9e9FHj
OtP2apIz+bpxCl1Q4x4jxsgjb9kH2TWvXje1aLlCWhMhuMnadlEp0l2oFEbhMUYqMWbglesqUa88
9aPK9rri+IvSdf5MlI5wqWAlvvu57SKdS63CvU4/1Y2ugPeDyi66JWemn7P7dtFxrSnp7AUG5N2n
b7m+qYwlu2RWilHpeEZcktyxpCORUV66JNV9k1/7pm8KleGawxsbz/DNNsNbLgk/5qQhMqBt/fNc
x5Rb+Nanp0i5jHVHz1vd/xgZvPaRJx9FzfIqEsic5bd4zEiCkefrKqsnrtU53o1a9WamGTZrpr7p
ZYuIM7nS4Hw8zo+lb7qiIcWWHS271hOMUBMMlfMMeVHyN7KZ5jfNku8wfVVW316W2YX8pfwU3fFf
3JY4MXExmbFEizFS9cQOzP7mncNAsbs8SzO7iorek1iXYcGNUOd7s4uG0kEh8hWr55Z0zZ8nV75P
wsdMD63yC3crXWYe4XT/Vsv09DbVG18vIvLeKRv5Ao9J2uWe45YvrsH3v/7nOt3G2LCy3ZaXm/TZ
ffv7vfFf8clX725wh0Z/2XHQ3vwRqve2583j/DMB69Nf30sa+We/hzgHsCzCKt4pz3rnog0yvrto
aEAGRwt+nyigEhY+0HcXDYVWWDHjZBykDCcu2nBirKJiM4Oiqeqwl/tvF01GDHvY4YAyAkS0j3LR
0GiH8qyg4zSHqI3K8hA9flZczm61IvJYPS3apeKYCib0DiW1XzL+XCrPy9xwmU3WLx1PbyRLEM1Y
/VTy36L0c+n92fbBRaNyJLDNKiSaSnyWtDX/0VdWKnsu1esCT7tgFd7KL87z5D7yvuBXS3kp10bU
XmqCGbYYssmjyN67zi3eY3hdUhZBdd0T/xqTeb2C+W+VP7ly7Zd6ZuJN7isPOym3Jsx/wS1KJtGz
Tq85l0CeJ61zvyYu95lrr1q4gXG1VGWyCMR1dekLZimaYpcb8Ar6dAk7lHY+HLJCr26ltZrpmegb
oQWr1H/pPSs3MoUI97KZmOs1hCvKQltKtVX0uqsExPbPeZONOuI6jJn1iybGb6uBEQaFGcOCeqFD
GtVsw8QSIt7i4F6VFv9kd5vb9ikJIsP7ApcukHqSRYFuB18dgzO4P6CkxSWf7qIvWgR/2CFqF2CW
Ju6CY1Y2/MZQgScUrDy3N8QaLgRczaDf8KZQ+0Zzy7BXTKCLlfM18AMiw076izaGKZJ6I/b5RZ3c
h4wRCf7HvipIsMqX6QXjDtNmpKfCSop7o+VMrfaIjK9PXJgXodND7hPr39S2Lnn1U5gY2sYujMxb
h/1D7BJf9UwFMhxmWeJSBH4ZJFaemq1CEtFwCxh5C3/k4jqoV6WtC66F+xPVJqcZra23vg4rJ7kW
fh9/YEYcZ5kLK6UzFjKzwqqPwy2IQ1l3nCcu/dKUhnrPREZVrHrVkK0i0OvPPS6mIqKox6oheHqn
noeO5QsLVziXRbMrTCm9Se5d+yoLLrr2i+3eBu1arHRV/Mym17yzztRV2P/p4YnWiF2vuczqwmAp
u+uK/cax9wFj1TmJ8hULF72L/2j7laumpAlYkmkkKA1FuCzgTdTnbWPIMeFEEuZ6GBtiglXHZSQ+
9rKB3wxzopZ6k3yM2UWYW6FwX7FX/abzSMaTdMPAzVAi4rSfNW4dBPdhzK3LrruMQ0+v4KAkYKt9
DCy3XcG+BUbH6IlvtZJhx18VzPN1+0cprEvlSpWWca+3vR5mT6x06yqpbodwFyrHdMMvofNRVped
a6qlqammqpLiTs7MIjfhi7uKnl3bck+S1iMuANXuMk70WiTNU38p+ET8Wv/JwKYskwve0G78Zf6p
WxX3nF7DsmcWZzKr4qI1008hVlkP7SWLZZMR/+lc54EhSbp2U9wUMO69EbG4N/AnLKnRHZWot/5l
s0ovcxh495J3TdEo4e/dMd1Ca1VScl9lBv58vui2MoyosJaklHjeN5l1iOPc4vtjx5BWMW/F8A+S
Wywwl+GKqy9VW9f+cP1HxYhqS4T33T228ATP1RIe4Eenwr9zoq3iYYW1aV1cWqKHW7cxFWaZiStR
Pteajz6EVdeVuKrirXKNWzksLYwkOc9sPY911QXJTZGv4+Qi9a/U8ipslsPaADMB3ENHVx8CDJWW
hK3ePbBr92NyXV6qCRGDCy+ycpm0C8k3RGHZYRZlbh1xWbRPcspY/7+xzaMY0VusaTCrMszSfpv8
PZb0ErF6+8CrAZbQsEpCs1cZmWFsEFOQkXgxwOoZLCwPmyyywxEbsgor+xYjUXDyM4/3EFbB1gb8
528DLJ5BHDKOCJEMhhMW881ZGPlFCF5RfDXEWtK/IySw4WhtCPcAHV1EnJ+HfuJj84tVINP6Xt9g
QsgFomWaZ9hlmpmdlyXLd/eE8lVjS//8VYj6ocRFQZdqtPfCJb33CgNPsXuxKhC3EBi41bnAW15X
BBetUscXLuukiyaPwk9+mquL1Kvd1eGvFyiXisPFhkOWJXhDuOvj768at7Mjpy91Twwc94bjXdXk
W9VTMUvXcUYY0cfiSnCa6rLzuXzrcHKm6K7rcHeKUCuPjq/YWPRpuWLkYcdGxA8kzKc9lyuZZQdM
xFl870fxQuH85lvWZIpvxLKbIeKk4rbmTBi5ul8nCDW5eRZ/a+2kD0nE+wpHFKXk7pxSi7BMEDP7
wVG6+ktdS1jnFkx8qdUdg7kkDt1Ph28Kanl3H4ChZkwWRDhzOJJ4uGvvQmRdytq53MG3aTyNdUnF
ivwmriXFI10qwQAzvix+YUOewylJaAlkKFhoNFhqp5jy5F7Invqo4RFdcG3JYtzQkTGbOuljwbWp
QrQ6jWy9Z/hcIZIvCfEijCrhkWux03LhSEF5b5d84xquH4YPEiJ1ocXUat4u1TJNvraVKiS6J9vd
rZRFWEHmqttWpJUZPzQ0NS8f/apr74tAKSKTwVU0V1xXuVd1W8B5LMTUla5du/IDi42UqFixmRTX
uKA26kmkpTKCFDJf5mbQaHJH8lx04WxGXqvoWhCXGzZkI1h9ueOSVVHxinzZq4nCGEUhqH/aXKYG
sJRuk5punXO95eWtohicrXmKEfdVeSdLouPcCLHf8rqdqe5GyXGS0pJPeKldNEob1bqcKwVPiiLu
MzMobSElaSEVpcH2npjpbu6xgeFLnoognNhLMsn6WqwqIsRaJepd3bKIYfZNIFzUjK0p68K2C0Q3
RTm89WTNY02lZWLO4Cs804aohrmylPzS9v/UgtJVv6IZARPdB7aqNJe2w2i21Xtq6lmeX3PwwvE8
RHrAxny4sgUhDBHtCAreLFNei699zu8RS4l8vjQktwmxCMWYuebluE8MIVQaDe56ESP2adeF/VD1
outZYikojg48HbxrJpMzo2800TWUQBM6wsaR2hha4MNxE6uwsZjAbj2L7VS2Ng4/9rSpCO0gVQ4n
pCBCPRQ7v3/oC1/qgpqtYNsTRVvILicahVxk1wHH1z2pmrI1+5pJrJr1U6KGlf3t8PdTBp2GwhIW
bQBwaKkymIT3319yjOOFaljrqe/EZpkn4povKu+cFyNukXCaf3H4+zjK3IfFmqrg0OIhtD4sAt9/
oZy5XJJy8DabuElIKcolwhFxvvbyRN1UWZsvbb6HsyO1CIFlNbsKs1R4SJog6ay242QS+XZo9RIj
rAXGd5SX5fpLnoNiGrhh7h+bIRy2rGIrJovMPY+4/Vg/PmK1NssQX8oYG2ZN66RFJfii2bBD0Nxp
PcQLnBZeYB0pGtxCntOFUuytJGLKRVEx7D/YqsEWjPWBpWYlSZQ0WG2kEcb6xEwRs5yACEYRiRli
an7jaETp/Ej/BzAD6ckXwTvA+SzikMqUpMn0y6WB1LBqx+pu0tQ3UlgyhZnZNbONxELZMm0Cv7z1
Uc0PB9HNOdJ3Huy0KOMQCrjSjd8ZQd41XzOpFzirkvOMNRRGDBcRU9hYoCQRlqqHVd59dhHRQVNz
tLjAjYEHMr41OHVIUmp70Lju0wdOSIqF3dqR5Smxe+f1jLg4/H3cJJqElmM4A0HGRkBkDLG9aNjB
+f7ZZZQgqRyGZ/WaCcXPmY0+3MTL5QZLJ6cXDDlrYhfxsdC59rUg+Nw0uSCTJite/da9D+n4mYDT
AreFFThOhRfD4hSOyaB1eynlUs7PdFFlmo8hoiaErYPu/h8ul/Y1qBHEKacqOgrAQRtfLpr/wCQG
bqYzSavddlmEAHyURfKtV4VYNYS+upThxiwqm8WzgUCwI+gtGyPyAf8lwMJMzoII63/WvVW8NLw9
rN545hxugoisu4qSOF5V4UdNJpJU9flCtKFd3kT2KpNUBvEFzl3EQf3JqQLfVMWaM+wscNdsVxd3
x387IkUqK8louq+IExfSy/nCESs51ZW+5ByzDJEySAKPQeDYdQqjbxPmMqj5JjK4lK3MXOmbPw9r
MB6vL9ePXCf6aglDXlMe7s87dwmhNBfuHR6COvaxvC1Tm0Pm0M/amyRFvs32Q6RpuqI2D3/tZIIc
vheV3zLcfgmzJLZxTB4+IUtkPk+bFLkKIfFMG8n1T6GTwSmqBSe4hJemmEyRcNdSJPsSQs9u01qe
5AWhkUhhn1oyK7mtcVgr8Xke/Hv6elaLw44TPBNI6KI/wkStKqn4otPkTC/S5sbJBPWjx7RFSmI2
rAh8sdxQwrQkfF8imVBdSVVkagg8ST6zUN2gDXTZ94N1kitSThysGVgiCDkea6G35YxwYSk/RnxS
enrhikxipI4vKIYbcO5X2ZU0pB4L+FKpnYYL3Iv+RnS0L77DOhfYXsrZZsCorgCX1lNu3BBzK4EP
VH2TXM39KjJt7pMY1Wq9yUpp4ehRweaxFbdp98i4duaaZaPyq6aSohbZj7JuDTvgbSOPZQlPudql
f4hZw14zKaciSubKNTKGMb58HdRqHyFIwtWKwZa2d80zje+SIuX4FZukWrGCG5UmBPvW5YaoQSrd
NYnW2HrVZD5HctFGYjfuupoh2CZbx/DiIiFfxB5XFudd15ZW5CVcaMCjUr+pGcN0RG3l7LPMVUgk
ZPDiW8MpghYRrfL/UvclzXHjWpe/iB0gwQHY9IJkZmqWLEuW5Q3CIwGSIAGQ4PTrv5Ou96KtlNqK
6l1vXOWqiARBArj3nuHCup+RkJkuaKKBv5k2UBddPSDBqgIAbe3kx4clof3nVqjhJ6uoBWST6C4p
k8HVP2WIrBBQahqznA7rBErTLfM3RHLl8g1B8oHElV726cZbd0ZbOh8hWNEA+GKRCHKw5utt59vw
p2fL8o2FUt6gUproA5epelJZtiIrVEN87YOwQ43URxJEp+r7GflJRHWhA89VLoDqNUW0kLHZpVnf
hbmpsKzz2Wx4MhwWlt20hqrPkm7hTTajzCzIsNIuH4lswFcK72y5RJIftjTrVNEbA+Qv7NatEGFC
zzvXghZ1q2/xo8jsf6y+2T7FAvssn+ZEnC92APkSzOsYFo1ZJ1fYJOD4iO1Qf2L96r/W08jjgtaE
PEfIV34gvQSb5UO9/UqbrPosGzl2ZUOWcDlf2zWhuQw6+uCCxj73fiYfejijPwTtTFqIB2h9ofu6
MnnT4cUXEZ/5gmpyW27GaQNZFBi6ZoAyffY9ZEnLc66zBhutj+lF0rBUHJDLop5zPfVuF5mkmi6r
eELBEKQDiw7DElTVXtZzneWjnXtT1trI22lsmilfEwXVw9gsy3nNpEnydg0o5uIZURc0bYCiqanx
WKXCxmOxCYlqJUx7+zXVzTgAQRdmLlAoRlu+mJ4AFzOL/RW3i/zKempckSybZ8WqGjbtNPG9yasJ
6ARep3fNrhkqzy5Wl8ZtYZsmOJ/WSAZFI1ug5SOCwDcRxNuSZ5tNzQWmb5YbvyZVeGjkirDsKTp0
lc4sNSlHEQqgXxtFSQeusq0HENiDHnKkZYYUzZjGQ3mMpeDJBywW6CuGiu7bqOdY4mMffUYdB4qK
KUFvGuzBJXdkTPVZlE5kLN1Yp2YnNiKiMu4YFrbXY5VnVcNvenwoVsZZBU57wjY3+IxqvLJB3wxl
lXYTzW0dM/ygrqLPlWINMNiEG4tEu04/zUMbTWU6eiAIbSfqzzFt+zXPAuaD8wY6mi+mHwNRTuug
f7RrZj8Ek4XYyQdrlh4CFXB8+FV0l26rpN6hKs/u+9SptghYh03VjpQ/RwFlv0bOxWcN5P2h160/
vtfluAEpHx7WdYvw3Jth3S5cAp7kiarCbD9kLHgOkwqxeKQNR+STCb2rQrXpva1lMp5FuPH5eqxi
w3bphlcD/LvNitlMFhWmmeJ7nrSAjTPHhq3skf3LPGr8/NGsCDR5P4XQgsRr7UkeRYnDAtkmfaVU
mJj9xEYJjQDvySUldrubFtV+JGTu1ty0VIDTGF2C6r6VVQ9RwqjGwpOILjuWmOCMjt0ki2FJwxvT
13TZAxyozsLtuPI7pFM/0KWvaoulWciFworgpW5dGF+Ha4ykm4+a+yJDih7s2ZgiCg8tYPGqGbYP
wRx1P8lG6yf8QvxrCISfy3qx3TPTDqh+uzVKlUoo0iHaKSPLlcV9SWQKVpZKQlU+t07dQ7GSbpcp
T6LS04h2tywyYC16S4EgEcfT+0XY9VPdLVNWoOZbnqa2X8zFOmCxnMWDX5tdMrlkAvaLqrAczNq2
Z0u4pSjW47j3eTjP2y+coeENrwXKOzuwucr9JCtVbjUdoSEyJD3385L5InRW9Donfbv5/Tz0jany
pDJNdOtx0s5XUqbDXSvFANlB2KdTMdTtoIulYtWKA7FKHrpty2Yc4wTYROH6huNECF28HsyckvGy
Y+l6QTKF+S5L1idnjePgiGm0TYCqZcKWgk1GiH1P/DQWsQklDo9QDhfYPiktNU+nD02f+H3YqPST
jdbgfuvDbTzfWt1cR8uAwCgjCUFWTb33h2Brdu3cB1ezF0adxaKxIKHdvRIpYoadKg3Ny3CtOZox
67Y1T6Gd79wEVgUpzoWpdK/eqape59UJgEko3lADRkfh2su80vcBV63ox6IJh3ZXhTgVxnqrkGBm
wSWQgm4XjS0pm7omN2k3Rvu/Z3Ivi7rfeRxFOgudNDhi1N8naX24Ri0RqBkLJ/l6s0lhDsHq4jL1
nuzTVNXv1Nev0+iEwiuFZhC4HwtE88l0zbKxuRmwL7vFVp+ZWUGbhX7ZM+z0R+7qGUeqaD/8fZLh
sVI8yVYpuqeitILXDk6s41v4I3kHzuamekqHYuDKXLV8CZ7qgUwXK09QZTuE9lkMdRlILwBDdwCj
ApYWkht38/cneWP6x3u1I7RPiNCdihxrwD8eJOgUa5UALzn0dQCMYUx3fJ4hoooTCO1kaAqyNuT8
74MeLw08nT6Qhgi0Ae5aQLO6k0K6iaeszboJUpt2mH50WA1xEU6O83JWphv3YzA2YEKBCYlDly4Q
sAku169yjAQtLI7RrtxM5LrdMm7V3oaJSkDpeX/Noy5tiyhziOzxzOZx35gweCZ0QGyJTPuwraYp
K1nHhd8aSPx6Tq95MvVh2Y0Z5Fw6cz00f8PUQ+vTscXkq47b3dZF4NMYGIGlGOwq0rICKDsceNAP
QDhJsOQzUYvY9WMm6DuY1Os6HPcnRyQFsAthwu+rGf/8RkBiMh26Zi601tEvEkrU2XSo4+qdcY71
/MmizFDN4kpAIE4EheXJWsDIY22EL9QYUhSyLEYshpR35/v+g4iRmhUIhZBURm5+b45vbHvswiP1
hCURwyDxcmwU+QRJewDJqWinPIur8dyTxX+K23i7nKRjT39fgm/MFTKUMMt+UzD0lIKhyxZtQQMY
Muwoh/Q2SHYNcrI8cGz8qE3GdmEv173oefpOAf3G1/xjZOiRX850C9uuZQ31WMcoSqsEsieRLe07
p/gJzvr7HGVguFAR4TI47LCTFzrDv98m1k1Fa6Q+q7DJr6mjTWF92D34NnNHsPKbH5BBxXqApkJl
1SMfK3IdryG/GHTfnNcu7r4mU8LeAU/C1/sf14HjyA05YCwKmOzlO2h7pIHKtVBoRk0IpnnsTVXM
qzN9kSSu+a6S2qdFVNfbbR0toYYW4liKCm/klCN1mUESpcjMoXOIGSJkJv0XZ1ozoIII4q5MOFHQ
0JK1Vjng4ta/Aze8AYIABjw+OkgmQmN6coDZJTS6XdKl4JYMkLrQ+mBWjfPLm3D8QTL7MVaJ76G+
adw5kG3y3STx8qDoArJqIh1d3vvev0/ql7sXWCgOcPRgjyEyP/3go8Ry75rGF5wj+7/os7YtOIsp
vnGfjmcpS8H+cKO4KdsoUJ+gU4eSybjGsiKcVf1JE+ohbWLh9IF3PdnyuSLgbJA1piwHOqzY7UBD
+RMdDqUueTtCBMIlcyuwpmhaj+NCT5QFgfwxj2k97YSc466IfGRrJJmm/WYdF+HF1nE7FyqBoMAT
fLR8CoNgzKdpFR+9DidoOvu1ehBIq74ORCy0HCtPf4EaI8/tVsUqb7j1GvWogBSDzHG/lHKLR1nE
gnGIkWYsu7NtzkJ1mVY6fWzV4mUhBXXPEiz2Rxo2OoHMebIO/JgCFciqCLDCOGZ2F4PgCy5pX8db
mVQekqQ0bSooFdbmlxpqm+ZGofDMZ1SwCSQKMYRLgyDpFVxD2Rc2ue3rVK91u3O9032eDZwEZVcl
nYHiNZiagrVdLcpkVeNUoNru90mndZxr0otdW3n75LmDat8nmaGFHsEOFd3A2y9V4CskrknfQhqW
TOGBZUPzKwUyEEOMAX3qCKwCee9GoZinGNsUqm6MKNp0HW/5Bgg2B0LdXqFeYgN0l8YM5dLICiKW
iJtrwCJJWIg+gKx/5rLn70SX1yd8in1w7C9AfjcfP9kyW8WjJF0gNU4jGR54ssy7Kq5ZYThbL4Ka
z+/s0TfGO7awiIEOx7ij65Q4IZPrt9jpsRAV326w/qwCb72I2xHpnSo0+IzgnSm+PtrBoXHEUJi0
8efp0Z75Hv/djMfDibpCjgxcPjKWzL4zzhvHJ9qrHLc7nCS4T+4khIS+HwYXI0XP1kHdIaur975C
WVyFLvjsNcCgBJXKOSLDtKM6qO/+HjtfUnjHowVAAyInIGCcGqieX57ehAi5kQnyhWkZ2d57yu9C
b5ZCE9J//vtQb3zEBFkBSAiUJFFCTwIFYUPVIgfHTLNt/Sh9FQmo2rN+xzgqw0Q2w6d/PyADMYnJ
gemBvOXl3JBrkcD14ViwJqn3DNzCmQDG8mCzFIL+dK7fGS86xuGTYxuSHNxnA070SLydJF19t6YD
Kk+woLpDMdrxTf6cWRID9LVpGQ4h3w7N7NcHkyaQBraWx5+CpoYKMMksgc2hqSVk8m3qbyTw76DM
6ip2BUsWf1+PAWRUxKxIbNaeG5hrqiF8jxF4YzXCXoWVj1QQEt3TVa+9HMKVAn2rAJhfOL80txoy
2jyyCaRkWVJV0AEGdDd0NT1vo2VL3tkOr2sYZK3x8drFY0YHfuLlN6sAOvouFlgkA4wDjml6WMhq
fo2iSYGxVEueEkgZ/r5Q3tjrSJUjgh5HxyaSx/vS/0zKDc9WPzg+FkuENbmB+7mgst6u//0oUCqB
58RWPyZzL0eBKGAMoxajpH22fXCohgvIK8w/xsH/K594/JWTNZge9fG4LOvoVj9d9A5FvieDmIrF
sX4frtqUoqbAhLoExpoOery/z+qNAwTtR7CnsV6io7nu5ax0YkgyOwZ4JuqSSz4GCo6bUe/DuAf2
8/exwiNgcDI53PsGS2CKghtar5PTCkdGBlRNz9Di0i9gFdylGSz4EMT/c2VGW9AwyO5ABYA7Ge26
q5WMbqZOr/uGpAJqyql15L2HemPXw/mPgw1ZFvROx2tx/lw903aElZrFF2MViFsWd+aMrXX/aQzN
6ouUzOmOGQFNqKlV/YwFDtFy5P17SeNxmJN3gyIBZB4KyxTf/2QRd2NFpZo0ckZv4yw3IFsfh0ZH
H+1aDVAsZ/BKgvqJg7Ag/bL8ZG7icBwqGX4HCBRBO9cwVr1TIL2xnXGLEKht8IsR3tHJuxmmgemM
DlCIBOJrF1cr3EIpvSDTsu24Qro2QxLxzpt4XQ4epSigDYHgoiSMj4voDxiEtQFrl0r6Iu62+rwS
VVuGccNzsAO2yBDndls9kSs5TcP3v6/PN2bLQwQ3dIrATaOovF+OXC2INzXnE5LehtxJkK+3QbRC
9owC52xN3PgN+WL/9e+DRq9HhQAxCzFTdozhp+dKr3R1RElxrqS9Y0WQ+Gi8QUchZcoBuYPIh2b0
0PZbDvJOANnwu5oMW3hlo258ypaoRvJqYtkVK5GR2wNkZjGEXb6Fe6vp5hqAtglvoEdbP/iGxT/l
mOBspqFAuVQlS7LfbKzhIQRekx7krKIFcX1Yr/UmhndyiNenDQQQSFgIdDLY66eFUdC2zPQM6HHg
p+Tg4qbdIWkcci5Uf/739/pqqN+4KUSMuMkMctijjPbPZdSIWteyZ1uho/Fhs8FyEG5OCiNl8m8X
LDIUZGJHXATsGTvdJIrpVYczClBwOqqcQyvOOxRgBQlCUy5DKEpLzXBPo27Y/32Orw9ULFaGFhdA
FWBpxjO8nCQiA02EqLaCQ2F3ZyFhfXAs7c+2dUvv2g6qwGADowsWjd4M9dB/CKWNcz9W2XlT2+Fm
6I8nx98f6lU0ho8b/cwoti+UCfzU50W4pj1mvRX1kopryXx6mVQNvfj7KNFrVAW3JkEmfdQpZyB/
4pPIlTQ+0raPlmLpoQbcq5AHshgz00a7DCz95zFr+89kSY56rWRxUCp29QzGnPbwM64owdd8BluN
ylwiHudwqbsvfGnYt77u4TWR3dyx6wiIc7ebG0I+BoGdbjUbRrtPFKmrHJmf3UoR1b1AGU/ivght
kMrzeLaRh1a/GmGVhbwZdCMqQblbBm3dPpw8u+a1FR2wEtvxnDQSBb6uA7Lk0LgkcZmpxj8PYQgV
aKQdNE5xpj0MGv26/fTWqxR+wFaSSyd93F9UtgEPMzs/TIBmCRnO5yadYPTmbb2eGx4IULU44eGO
nKkfzjyI8exes9WJcquwFn5ROyeP3C7Tj4T1W3cmta7hGs2ogfjQuRVxRy2wTgJsBVHqIFHu4FiY
xm+iFdEXMIgDz6eg0jDP+AVUTDJpezfqUYAwirSA9jkLqp9JVq1HIMgqEEWpjb8rG0cwho/WPze9
iH9BchBdbksECWngGsN3ac+7rtBr212D+Avri61uOp2nUGRB1kOPFgwIYCWyalx2WERr6ySeo049
/LMrDN2kG1DvZSpFKr7MNMPosXEfu6SCt9X00CGXyTRC2zqP3fapMx157MeY1TlfjnKTDesA9o4U
LHAO6akVsPbM5raKl/k7i7qF7Dru1i/jJlSUW2v0Y+BtmuxkM7KgkGlDbd6gSNU5NgoRkMbNMLPO
EPzKs2wLm+bgo6o7I1AluTMA3qzdN9aEpIxrYkdQuguHrMVKSFJssy490ml43GI1uqEQrgM4jDBs
g3yBosXh8A8dnM0J3Bx8jvprSPU0z2EDB9GtdTNXhdTdEb7TfWDO7WhMtYOsbV4hHvIermXZkTgP
RZXBndTOyzcDlp9eyUjwPfHpEO/86mx91QfplOW1it1nh7Ptrk8lgy1FWn8NFVL3VEsbPXjoM9BE
oF2EL31wBG3myPF7riP5UPOFwzIPOOQbAY38bdimOQIkxNPPGilaCrtvCB84NhdEnoGaV55bZpME
ZtYFFoFlEEHpQiAwxz0TPdIEVLtzm/2Omsaf64ZSnQ96nZpSSs+/I4MO0HlgsuO+izdAP2MS48VM
wwjVuJszZvcSKgB84jXoW3Q9AIcO0yDU0XnXOBAIUlv+I+lT+7ndgDzBMk7hRe+i0FyG68h/rvNU
4RhI5YS9PKSyKXvPLJouqE5CVhDDK1NSoOxdObJkIvuhgnj7skXOeYOKRoxw0fURDIY8qaJ3ItPv
8/9FUokzMovCo10TaOSrEnoALzKBwUarCxln3b6KuuyxSxlwshoQ7yV4zRq+/3RZ7rHJxL0FhX7e
2UZ9aOrI2IJRbMNCBnSGEXnMpH2ncHsjRqNIJWjtwYA/I5S9DF9Is9oOhgg02tA1/TZCf1D0cTc8
9718J8t6HZSOWAn6BfEUwrSMn1Qeamx0q2aUOXFlp7LBLj+YwGzvxeNXuSsgNfhzjkbYo4f2NCaN
AiQFeHvIJPwM4YDDxvnShluYSxHA+jcvw13UsunSxGY9tLK3z5DcYPf0LStacqRctsieLSvEYxGk
aAdoKZ5NHwSPPRakeydQv9LQoupBVzTUmBADATA4heUgn+nbQAxzIcHzl5GAlB/JJqt/AuhJb/3C
YUnzKyuA3FbXUi395TTH/t8WvHgIQOVgHpHBoBHqyZdJTE8RMME/gFALDvMqopzZ5ZkmY3wzeRO+
U9G8qq+Pw6HeBZke4kOdznmZQJ2xDATeJCd6UxGtvy3x1pzDogC7E1finSXxCpHBeCiucd0usjT4
gE64nwZhJiAKiFwU9Ba6Pm0cGsp0sE4SWe0EF9nZLDZ2PwAV3jkmEPz+nii9Ki+ODwDIDvrUiOP9
nqSIPeQW87bAYEX6rC+V19kFdVv2Nanrn1Ot58+LjJOnv4/5el9jTKRkwBTQJRN10st9TYJW6mjo
l0Kopgaarcz5Aj0QBKpV9s4Rl7zxQcMwQoDHJRI0i7Ljs/xRLgq+BjIGAVIAxVCqUFAtobeHi9Pn
eeaZv8zkNDwDb2irQ1wnAJ5TotTVJgRiO467+N7Iyj+poI4+jkEFORh8KJs/TIkJH9MgFDZfVHID
O5T4QEB96dySpW13tpn7Dtm1Id+2jsaqSCEzPbRADx87w+VXQaIK2jyUx5fz1PHrTU1M7qN4SqCk
G2t9x0S9Tnm6DF2G/i41jNppotE2oqVokWJd3X1ds1CqnQ6o+ZYMSG5BfMwx6rQY0qgxqGFCUYEm
UTGTQCaHjFbTL8Dp85pHw+YgEpm5q64nSLfsh0lLcHPrVqt+z9A7A55yGAzfQwve+hRYZSmq2Qgf
47QaAV8+pgm1KISW9lnrNLpaNGYXTDM0eJD2dO8s7TfGw5kBrBb1HZQTv6UNf3x6RrnaIEpDBsPD
Ear3WMDXqjKj0aGmR8MTGZN3wsgbRQfMQZDCoPkBJDHs6AB9udpUEoTYT6Byt+1mwTmeV4b2N5BI
DV/7UUJp3w9hCfqzvnL1AnEhSmlYmdLPhpP1DIJFtptqQss60LV752x7Y9tRQEe4CPh4CRL73VXh
j/cR2JnxLkZFZMNFPVEJAq4eJzS1MWm6vVNev3GsQHiNvQ3eFdqgU0PC6PWMvCDDWBydDZS19sr4
jVxCaGzx114eBEj7dyYYvfXFUWBTCFUQXjN2crB4NG9RQYIZTpLDKGXXNBWXXZPKeG/iaEqRoYtK
7bO5RVsTG8BOyYUheThCBltKpab1CjsSYW6tgWPlrtLNd8MEbaFeqe0TtHnjxwTQ21a4IbbLHg1u
2C1+M852wOP8bkrqxh6MqftfUIdD2OKDaWTvHGmvGe1j0haFDGawGPc2JCdH9oSNuwgAewVLvfuk
AETtAUrrKTdhx3eVcOjkFNOgqCZIFmVLgQw3wRjDcZMOV85yd/b34/yN5AnPwzLcEQECi5x6XFxo
BId+/mhkN41CGgvKKQcbVr1T08OkfIKBoo5Hi12YnHF44J8nu8vBj8rNMM8FqVZ15kPSj7sVMukP
a9bNYZ52UO+C0Kvl1w3ADzrfpMts4SjQ1dd6AWKdt4LKc+UEDPhxn+p7gtwiu7Ax8m8U5ENo0V0L
vawAGC1Pqg2IKzY1o+lRPMhAQQEhBZQN4E0vm6rZ4iLo0v4HSt/wZxMt6MAFCqK7h6W3vspWLu+a
FkLyPA3GQewZIZDp17OwT+FmIKRostB2BSj99FcrbLvtV2krbI2oTt7jOn/j5i/SfMg5wa4ixgPI
j+Eef3kqVWPGaqFMUkDLHvZlGsAnG2yCzqCntwmS0yx8AiYX3bMg4VB7NpPTF1CT64daZOl9M8Vd
9QGpxxDvBYhDfxWIRX/tVrijS9NkACk4nt7vssHy/mOW1TbbIaIq948j8T9tdO7+eeSTjjwnf/3f
1+q764f+1/iyG89vN/v/adXz/10bnwAlGEpuBtvaH5vvVaPF669O4fY896tGp9HT+waOLQRe/M5/
egkQ3HpHsISRzyKJx9n4314CaGx8xMZQhyAHBebKETH+20sg/V+oURDEIDs55kz/beSDixPhKULB
iBYDMYqY+P+9jwBOL2iKMlhMcWDjeplXAtK5qodOtUBGyaAPm0yGEog/DIhRuv/jJf1n3fzZ1PEk
LvweCF0l0yNtEB6n9HIDdEfRHpTMC+xx+iyt4Fmlw9NcTeZsUMhA/j7YyXH4n8EgH4AWEibEU5pA
BaZBBMZg/UTPK5q5XaLq91iQN2aEAxDSP+TQsPudWurQawnGEYX4GviLhdwQ9QPhR/ru38/lxTDH
uf6RMqgWW1lZgWHIz279Pq8f//W7QgcBAHJHmzHUvSeUCiHKBYxAqVmb6yB0BaDNd5LAY9OLP4mz
fz4HyBosN7ys+BWnAEEhbSXe1IgOj8FVuFe77eyB3rAS/S4LXow7QKe7da/Lqvw15/6d4HiSCB2H
fzHD4///4w32KzJOIGOIS+gZNaGN1AVLd959zILD31/laVrwz0j06K8EwA58/SQ61qlut2FABGTo
PQqsr9o1Nyhnzp3cI9Pj8PSdZ+adt5v81v/+EVv+GfUoRT3eIQQS8Jh0/jG/OoP5WgAQhErMA17V
9AyuuSvbzRBkZuf1TC9WNt5pNVR5nc73S9/AY1HLy3mEeNcTu5xRGHXKjkOoK0KzFQNOsIeMLetZ
MgdPdiK6jGH9y1uIMa+nqYUvB5IwYPLVXlUfOlVN+1ZOaNBF2++0gtdHAsjZp4as1xZqbbQmbApC
LERfzhQmU4eqRbemcDwwdPlbg+GDnrNH0maPwbGzhoCRKq7XAE0RTVgCkYbareu7fartL4cJii34
NEFvSWaKTKv+0WuH5hsCLFJdhJl81Jv94kOFuZgZ/YRaXizo6zQM4T1sI6UnLM/ESOG/QCfYyk3q
Cv7cHzFUbgca8Djnw+PSJ8Eh6fW1dWlTLludL9DRSd306BqiLpsJcTyb6kJn6tcQDSAbjj01IJCu
Y8gFXfBYt+YRps97u/UFcy3eaMu+w4yS27g72HAEUQ078vS1hgL7MKLxYBfKOIfwXeVZu11YBStm
PYBXdCrNaWjuIsVvGCqERmk0ghUuyrWtb9JAQJrl9Cdr2O1UkSto/MrZZLDj8/EuiGPQWu1z6/sz
P26sQK8PXioqBI4SdD2DyntHN7vCfDXeDmbU8DO1TbFFMQhubJUVFsF9Mm2XQ89s2WYeHi5ItJJh
VcWYpPgjCy+Ar9Ki6uhBLVTvZqY+UBk0OVpy7MOZ3Y18mA4T/BCVy/C+hGwO09R9srzZydWieyJy
5CyTz3iEoJga9JiNIrhfdJR3aTahdydQka7rk6JxyeXmsq+Z95+Xpr2aokkfiKPQDIovdctu2Lzc
hgJSw7WzZ1ljd3M0sFwwO5arn3LEpC2HnOdQz6SDRLBOUALhQfWQfUkcD9BYJHviQj+msUG7YEmD
PMham8dCX8wzlsb2vbFYfJD8x0WrE1YS7wA8aAV0GLKIrK3cRdWwS6hfHtch+GLqjwAHsmKY4Y1N
0YRAdU9yWyGQcPJuDXTBdf3I6uTjYJeLtjN6V2t/S82XvuMPtuurvOMtv7SpczA8ClhNPdq1cWYv
lVX90UHpYYoxJYG3CN3dqu4uyfqLWFTzHhgVuXbdeNss02fwfAWS4E8g42HJBTYxAb3b+t3I3WMt
GM1VguIEpVp0heICvbVwbIXtI274hbVwlBfxUaWUugd0srlMpmEfBuK61e5pNhBZLGsBZBvN0+Ci
64bqQJi8nKgc4ULS+qZpBfyq24/ABoWa27MBfVolhQU/G89WRbuHjcPTA8jxjDXBQTH0aNbSs0sT
ZggCXZWeiapffkZGHbokvZ6q4U6iO8LeEnT57Vu0r8sCNLSNlx8oMoc7C2OYmNEItmWeflioQEO8
FO7cdjqElMmnrp+2va43GDd6hr6+ZFePI1YAqedyXiyapWTn8AQXyFLQRU53kCJHcwkT2geysR9s
rQ5zPxWdrPcB7fVhtWizEkIVB/MjeqQMHO5ZNQ078GQzuna1t2he81Q5+txY+XlCU7SkdRek1mUm
yT0MSnvCHM7ICit2yfZBN93bSH6c2HKPdtpV4cUMc0vdxTNUx1jx+dLF7flA3XAFWr0qwmbBT6pR
XkatRcPoKH5UNXqFNvEFklCconzr0MXN6vJIAwZJt9yqer7rFuBO20JzbBGHDhUtKmx0w9P3jRlu
1+TrEvHvA7SvVLa/sgT/YugMjyrCyrjugV09jDO6tJljY7aMwpOa7DuCtnOZiC9shrjC0KK2iuxz
GEQ3tR3vZAYWKFDdD7LQ+xC95KBpLnvGD9Cyf+bg/iaoiora44xf0Giagh1HE8cIhGluArTijiJ5
yJZ1T7PmK0Dq+9qx+gbWrm3ftsF+nMFLLUofks0/ANwYc266fbaw/yHvPHYkN9Qs/US8oDfLpguf
EenNhkhL7z2frPf9YvOx1LoqlUyNMKvBhQqCkKpMRjIY5G/O+c7ZivvVAznZcTve6YK2lYeMX9w0
9k1rGn5UyWdFwaFhia6lplhPF1X2arakMiKefaAgeDCHbD+2EibOIN/V0GxzzrnNgOOLmcN9qufj
DmmH3Ut8GmXrKIgyvGvccqGlfGqZyBMPLz2zeqyHcL2ZTD6WeXrRBGGfNsO2aLCb5sP8imaJCRVk
K1uc9TuzibzSlE5CVvVO3wS3RlfaQiffD2HnRGl8ibSHVsWxqckbRcZ3ryrzlZxMr2LLrVWAdo4p
745B9klWdB+0wT7Vs+c21HaImf1h7B7yVjnUtdbYelxV9MvRRs1jfNLqcj/K8QtYp2PVqk9NwB0Z
t2riR3IYHsIilm9HKeq2BZfIZdFoEpZQe4rF5ihGpQglsnJ1MwLVW7bMk+evsBtfKSl8xnSmG8wa
HG4ZA0n3ioW4gIeSPOppf8flgCJcq70KDaRWCltJmFC2NTdSOO+nRXxe2sqZNX2nRhWP4a58TBLq
jyKUvYjNbBDoX4Nh8Kwrj/3C3cwQmKVZy5esPxgg+ZZ08CatdtlxcxrD0NguBaody4QInPEEyfSv
pWKP3SMHUCrQhKJS4mc1eXTEkrJLUErakhleySNPFku9Q737v73KP+qo/7/rldlFaTQMq5b6r/F6
uzb6n/9O/qxF/u7bv6PdUjSvqBaULui7fm2Q12Rx0WKQKTHBXLdPHPLXBplAAjpjjHjYvBhLrfDc
X5tk4soZhBFWjqBdNPnvf9Ikf/M3fVdh07ZislwbVxkHC9i1HzqIrKlqcF2h6CTpaLCNHaZrhosK
n/vYwMo2ZW4F6D8ck13RtulDbArbxZL4YKE1aUVB3ptzr/C4aVypeS/M9BLras+Sx5g2YScfl0bd
oCD7qgRrdqnSjppwow3mm94M1Y7hV4a11WByGiiDXVbKV4QT3i6LzNgHepe4cdW29mgKV4bUlNeq
+qIqY+UiE5kdxIwwaxX52PHE8ZhB/K828z/h6kXS93dX73+9vn0WzevrX1+/337AL9evxZXIRbLO
ASRMefRhv16/1r9wcCAeEUEXwN9hmvP99buqWqEFfTfdUf/FHBKo4zeXqcwV908u3D+MKBSJF4Pu
jYWDzIfnh360SbMaBGCzsu9jxC3Vs9FTyhrxTpCWy3cn5/9mvvPDoX6Y7whDvGiyWWMkrctNGCBo
72Yvo8JmIv2TffSPKx6mBaDIufms/yFiif1hZBEhnpoVwCcwQBJUttJ1MYsngyUxxin85zxir35z
5NaKdWBx98EJ95tRfeyN4ApZzOz8/e/Pjf7HKQeuU95eGRIabziXwe/b8N+YOlUibi21uhqt9gqP
0i6Uenmj1cMzFR2essJhWg/GHiIvXEQG0Ep+AE/ktYt47IvqUhPuUefV7huLJ6tQiuI382BBvCWd
cTARRTgsNZ2xTf7N5AmLGdhubYkHjFjrE7vxiuKzAXZDAyMdSlNuduEib5GbcSkMhY91MXOSRHew
aGmeWXR0icVnoofnoIapGM0fYDbXhTisBAi0Rt36baA5A2EK5hx7swldu+zohyT9AY5HhPY23MF9
oujpvTCcFS/NPqIAnDdwEMREmwjaTVsBrhOWzJ/C5WYQxpd0yIMrOU+x5zO2d7R09X7lp2KoDCcz
Sa0YAEvOabuj2TuMQaEikCpbpG51a9cy7H4ZKdXSdqfRXD4hWQl205YXFo66nWhGY9cFxvhSv9La
rrcLLfL0RtyaY/8+p93tMqzocXi91pD7YsGYIqSwsMbG1fPoJuCoOXuEbWqYTgnghwrRuJuU+l1m
PjakJn9NYd4w17sCQJJQGG9aNXpZnYLNaCmsVj7ioKtfWRh9yuFI4dhRICWfacBbUVgpQ4n8IKFC
o98mSSCgAJl0PTypoKEkY/rq1UmEKoFSTlbRgTV68Qw6Z5eP4ysivHtlaOez3nbjCyCIbtsa7NSQ
7Se4muBo86TYTwASstq4sZb8TsiWszJLn4kxvOR1dzBg9DEbgMFptg8ZIsoqQ9GXmk6Q9B4fKL8W
kl0VveA0OqSjcDMhFZPq8Gwm81E2w7ssVm5CcblKMtgLNVs6PbxISnSAgEd4zKgZu8VAwSUJWQBN
Bfx73td2vqr+0Jn1vBEFj63M1PG6WJN+I5P+4FXNmDqS2X3ht5TtOZy2vTVEbt0qSM8E7VKknccv
dm0BbFID1mq1KTymFKsjakuNLtiDH3EbYqMEzC4+tFF1DKf7KDM2cg79O5H8dMme43j2jXoisKMT
9mHT+CUnEdrOuJFG4iWq5C4LizdLbz7Y3F1Zan4oYmyxsTnflSqUrik5NLHsxVnBGcnim3iub6GY
VE5azMcoi586GfkAOm16NwrhQlJfEw3uuxZOTqrIkauo2c0Qa9dK2IR+Z47e0ggfrLlmbpQa/gno
q9FYMAcyZ5idOPuBxKmMULLXIeh3Bi3ssH5RzqpxU2nSBcZHaKN6A8Q+QejCgf1utdl1NxZcwEXx
nHedZoeicALQMToL8md1rDKW4zEQr6Hf92hOOHPiM0sl9msJqRpTJO8Spc0PSZDfdvUkHCNNL51K
zsdNBGIzZJEAyxHzVBs7Q1xuGZAA2gkF4ZDnUXilz8qnDBljPyzPQVDN0EyuxSo5yYt5VBuRvCCA
+EkouQsaZKQWVnFRhNVyMhSTaw5hf8g6k6FD+a6zh3AgOjUwl6b8Kc6LwyjkJ1A0XgjyJ5PD0sFi
/9jJKYp7wQ7SYwg2W0Zov3BRkKdiTaqdMFPgsoBDu8hMT8xtoOQnbfgEe9VwxStPYV0+GdKibDuG
n0Jo8cDQBssRGXkoyATcspGOIzUWpFMn1CjWelM7CBPXc2Dmp1l5g26T28vi6EB4amjAPlKhfTKk
91bZ2Cqi51CWbQPtKzuifV0lTlXFRxy8rmKAeG8Q8TmpNT6lIJfcroRyz5rqhXfA8Lt4GtzGSqoV
1qjbbTF9GQUG6YWnmZRyU11m2F3CyHuPX7WEPkjfvxE74RQDK37ukyw8oMtgNKEusT0EQuMMPeDB
RX5p6unQcmv6WITaNWuicL49Ef8TSkNs6t89/f+wAnSb1/B//rv568rw2/f/u7MhkoNyjh3bupz/
rTJcQ9g0xBkWfyCMaybV23edDTpaBJe/oMJXx8l3nQ39Ed4bOI48UWnB/gFG/Nve+bvOBo0dK2lV
xZTHJbXusn5ftFi1jvw9U4B0+k+H0i52k/sGwdhNncbbHL3BM23JuedJZDPL+MnmgtbuxwKVw6/6
CRo4+EU4qn6omX5Tv3IjZpYIFjkjRk16z3IMwcjxPVnaW9KDUd5V6nsR30/LpZTv6mQnS5sg90yD
2oh0r2BHXoBT7PRrgQcJr17cNuvtz+sFT2pchmBJ41qSbdJE0RSpvia507vS29QFbEXY1oQPkDqS
zotkVwOJgnHQcGYG+uGmwdpGShlhJaAOHyXFVnadK5z16+hIUfKYfaZvw3N0jHbZTvRSD4CdN7jD
U7WzfMwc+JHsfkP6yV3Ip3f1y9ndfMlHN37tXIvq5bYv3eUy38waI01ipKIP9Z60qRtr9Sesry9j
/iY7SeshCZZnu36VGzvIXH4EHd0iufp157f78lH32n3r8UOJaEs3GAdc/nb6CrAwXkf/Lj/9aXpq
vcYl3+tKvyJXzV7/7kIAWELGmuzoG06U3vip4MWvya705BOEAjs+TCQUifvOnzfSMyAxm5LOtjzz
Atkx3g87hvDBxuDndsdMOOniSZ9feBOk93lfeqLDlHyLkN2tC5LNTgw902KjIPbYhQ/wxjlZhctt
i9eSvurX0ntxl97MX8GLfjLOwSbepgfd6Y7mdfsVz7Z2bh/aTeTqrsolunsh6u5p/OKKOXc+oyde
WX3K+ab2oWu9OfCKnnEuOUu2Rgwg4z6urgzlr8OT0oyc+Ut4ZzL5IL4Gm/JheCqCfdv4DKCad/kU
vyG13Q9P7T4/hGfjEm2IjfEAY7nmJtl1T/GDdNbvy2297d+SfegSEXGAQ75TT4yK9Bfp3Xqajskd
yHHWIVxgjymxU4aNG4O3+Uvw221yCrz6gDEgeFVfxGtx37jjPuL9+gIX1q/ZXlcmN/93DK3BPTA5
oXPk68FfeIuh+O5iahynk1yunNBgQXfIabhmn30MpJRGcYSUed9BFzdG6s/LKVO98KFnrYP6sLEV
CH2zx8g1uhPO8WtjMfV353kbCTx7YJU5CjJ8FiUFlun1yo+MXc+kG0oCRfOtcktJmgdgnq+78q6P
dyAY1MxtxkM6ny1EWd2mDi5tcejTW1YZTlleqcWhHF6RGRbhBrljrT9ZkptzxbRb/iQmiM2LkTlY
dusv5Rw+mCc+qEznsSgDBrkTFIcPuzozC7TV03KbOR8fT7zbkDuc5J3fxM12EOEI/GLFktkdTVN4
M7pStEvte7TrtgIP8lHMP/lcIkJylea2M2+l66OMHpBAs4/gg++86wQ/tdcYwtD+tN/P527nfswe
l1m0UdiqVQ77Jj9MDt6KRvSqx5wztBMcYOobybBv1GfDPqGg2AbXpxPF/NNJ1A/rlypI++2Wm4iO
CpJiSZ7dNnDkm8YXN70n8vL1TUG+XHyj8ct089vmZkiuC8m5IdIuK58XvybyL3I3g21v7KMhHINw
v4sivoQxKbbJ44EvchReQvvmRnUnW/ONe8m4LTfLoRg2tHTsUNZV4qngzVo/ct35LNnnu3PuaX6m
PlV+5c0no95V9Q7UW7KfzKv6BevJm0gyQLKVtgf59PDiqxfLK1yWFqUTevEpuHs3nAtb3ffLu8FM
3JGHk3IwE1dSz98C/CIOMgxXmuVLpl34kBcei55sGF/99PXsylqOabRTeL6Mz712tWb8+SU5n350
Xi+b0Jk/jW27mUhGpMq18337khS0o2tAn6KyVWSzutURsGZOBenkwQrP1dpYml+hdYOV0eutD0l8
NQp2HYSrsHzW3Ug3WF3y6qkUFfCkaXE/Ej+Z1xmRkeaDXJu2yNVaa+oubr1gBWRtc6th5i1t8itp
OiLSZplpdq4MnQ6fxkP2kL0uzXsvXQrLWYCuf6jwsLw2dsvnVvRx4Dp6dq7gMYpuYzhg+NrLcGM8
9JfMHhzZFbbRTscWv4EuUjROUnBzclP00n7dXsfaQ+CE8FAuy0Pb3MXDRjCgUN4YyW7w6uPwJU6P
SbEx7cUpbCIv7dl/VvaSE9MhkRho2v25uJZMj+5U3A7NqxHdLqQfSYY7rTtoGx9ah1UYDwHJTY3b
d54pu+Q96aXd3PQXax+hp2Mg4URbZTfUF1X9AiuGKJ7sGZ1mc6A3ZuvRWGQaua/g7zrYoZ7IXjQO
tqP5qbWUneUm4C6WJI74wWghlMhxxECtxVTcnC5hU1kHMb2IS+tkWulAsHd2kvo061tWnbJ0VAxm
JilicCcY2Klto+YtIySrS7YBdiFTe2v6+6J8UKZzwsd/PHT9fS095NWprK75M5vnqL1RxOtf/uDU
vi9QO4mbUPVixUlyb8ncDoEq99h74V4FA2oznLGJODo13rRX3eXauuelqLXLMfiuTDuEPAaKA217
NtvJF/+zGQX76O1viYAsHfYG5bma1vietLcX2rxPTIq+6uab4nbZpvfpKXFbR3WYBmwLny0Rli3z
o3oLKvxTPLQ8ibokss1zsmUbCrpYmjZdCPKQa8ElI7DDxFTYM2lI/Fty5Jb1uZ3f6m/ssXAsDdlB
f0vFI5vC5qUXXFF0ZdkpFcjGeNJQ2LtqswkFN+iv8uXYkpQhQ451VNFeV+e4JTEsKuE2IFhW+DIV
Et72CV9q24M07OrpHZgI2M8n42NUznq+y+ebnt/IChn2RNAzHrXo0A24Su+jYDtYN6VK3tpGtzy+
GKt+1l+r0KcKchSQ9bqp5GlIFwtfG/cLt+IIvRYTKfLHElbKfnDFcEhANSI5mO6Eu+9K9z8ZXP5B
tEMtDRoGLDhK6W9QjN+XwNEMNzRVRtGRblWyazOfXk69DY/oHcj6coXxF5XQf0JfZKzMg79e+FzN
b2UT/nVb9O3b/62IxEsv4ceG6KjRLzEC/994Q/FfmkI8oYUhhyGvpKEm+60tYowNCwOf2BpaLTJk
/q0t4nuA3/BmwjWxaLP+QVu0auq+74pAOK3mI51/4KSIqyD0e0XVkAhmXOQ9OR+5BM18M2dP352X
P7nokIP9ySFofWDYYMFmr/SDTj6NQfspecghTN3P2AjVhj1jqE0r3xyp9IUvoZJOczQwbBV2Wli4
heDz7NP0rZH7OWkgso6IREltAKDO0j6pq1clie6aRbuS6tQBy8cKnfp0DrglvlR6aCt54ppgNOKF
rXnevBUSkHJr2Q4RAcq9ZYez4ayxBYUkAbDVt3XF86Aicxb7qVNhGx7S64WGImk0l/lIIJLyU6MD
mnaWMB8nc5OLbxh5l/ppkVqXQakrDsMOroxXKhYkq+rNFAruane5op/j+DHLcHZaLTZe8NZpcxxU
TxInvyfWZTEhezI+nUcGzdhrCQu4M6Puhitnq/REmlj9c1GLJzGzXsNu3hs9ZX4SXLRRPwAQAOxV
nBEAhRj8UlfqBarI+irmbPbx8Jrq6b0W4b9p26epQXKmzMOuqSWH4AE7gAeUD5seecRgEPBI2mmu
1Zd6Fj2FkB452yfQzCsFw4zhTHOzqVtA6tl0Z0oPhAx4SnHdhdpRIWVPzHaFuYtp3yxtuTbzW4PA
x4VsvDzd9e1XpZgOG0TXik1bLQhsLKCYz+lwF6aGv2pxUKF1CLWaYPEFlaeeAgHXLK5Hmc6tK12Z
WNispgMsUWytbQJZeYPTM59OQH6UnbuoCXod7PMEVjKf5OGpQ482MRsb9iJProWDFmZniPaAJmVS
UYiQskUhW7YPWvtcEC7OcM7uhp4ZGhIG4VbgmcNic0q8IYLFPJ4ivEQRydGIo2wz1kilpCZNx62l
RE6ggbeQE3/oHkJVdtmPwn5TPCsr3lYfeM3mH2KpEUT84o+J/o7n1qi/5Crdj5RnOQ98LdP2EXrB
ltG9IdihPmwXUKNTmXioHGvtftGJ524fZQRcapcftDHcdBQLefQ6rWV+flAyZH8E0CD2sLNW8lJ6
fbSSXHI8CqXrPHONmm3BgGQpk/2y31dLsE8JimzWQbKADE4ng9qI4asym7NEfd+NgieOpAN0oTdA
tG+yexGxSSLeBOZZAwtdoaLJrgj45cqoAeRTTNDe6DzqMoaSFluqqjXcyoJaJ9ScEYYA5m2rPVrC
a57JxBiFxP/GTCI4PXp9Af560Sv5cUkY4NVtrvlJZZUO98lTMROaqQ3Ce9sOJzACr+qauRgqZ2m0
DoISn8qAF5iE5jFZRP6SeZ2J+U00PyBgirEHINxRU0Yi0aMhvRkiYah9uBVzJtuCqtmtQBiUyh56
q6eXooUPH8dVTtFlkWEMk2IJrtc4gRoSvVLpvtyI4DVMHwD7UapRfKYGGwzF4GG/eqyyQx++weC4
CTBsWyBb2L0WAuX13ZAhopEXKuN8T/rDZUgXH9ItGcwkKk5X5BsR+51YNJGUpKOcbrI1UnMNniJH
hHtW4em5fptPhJvSr1i6eslX8jppmtMg2vAFPpEC+iZyqLQjcVuMXBQ+ZJyAWWS8b3S4oXKZUIJ0
flgGy4sl4ZRP8TUUyCqUfKW+JHp0jkQg74NZUBkP6FSWbcM9K0p0T4qz08xxdULMl94upYlYVyIZ
sbj35vAu94pbReox+2ZdQvTo4TCJ3FcG8kX/KjXmHmU5I+SHJdyF6Y3QvkFpVNTyQ8u8jsHCeJ5L
eBOJyINCbJ6nKnTTmo9CHut7LfwEJOYBxUip2wgw6a3Qac0EsWS4KzUq9naThTCJQVLJ5M7ycnJr
l8qvc7efYM5U1wwHnYr8N2ihI+Hmw6lNK1YVu2RI9gHh1F2sYEZ8wBO3DbTwYJjlIVKvh5YhMk+b
Vrlhe+OalYZRGqNVtNHCwGv4uBBqks6S24adneDdaXN1TyLFR9Y+rEq2UQwo7tq9qOu33K38Jep9
wTA3pWlu4xEWAmG7Xaa6TfyiBMuu5jIdhjslPJOWYS+G+EQSxr5PgltCdewuo+yueBTtRKX1Q7E/
tRUE48UXCW7LeHZFwKELu+0lB+SBK+PuyxvP6gO6yCtdnndC9T63rB2Az5DXMNZ+EuV7YXqNW/2a
UbnXGgxRWkICSl9oYlcMLW9suZNVjP9rLs1I4BZEA5TlyRGpHcud/i3r8qeR0BM7wdrXW/ssm9iK
INqbxV0plX5mjX6sMBOwvBKVn4oymIWjM9fbyHhsyTQlayIOa9dqWDpwH5B7Oon4Y2qkh4jGime3
P8zGBe2IIyTKraFf6l65j9E/yjsT7bBSavzkSD5ksDwYO/piNzqWgQx2qk5RTnq6QRZNUJ/NBXls
tGxbiWmG+qxVDIPEwi9hbRTmjajiYK3JWrFVMQx5MsqA9/odWoIS0ueSahuhYKhSmtge6B5T+qcu
fVQkr45uCsWVeRrF0u0orqvfMwSGQn4WlEezG0knPk6FdVQ6P4ws/PMeL+yl1L1xkZ6q4FbrlPus
+WoEgbUWK4vGYmW4mnnXBMBRRmLX2nlwNiJkoxYgD3kfcRefTIF3lh4Pgehq5rxWagYGVfxUC802
x7U+EC4QUNGJxrUWgLwdZOmuRpyqMxGJq/iyNPdVwIxPiJkXmfeWxKjTVC5Y87f1QMdX65ull+4h
TnmJpp0DttITzuwkfOuF0RuV9DpI6YJHbfYa1s9Dpaq/qAz+A3oH2Ed/2zv812v2t83DL9//7+Zh
tSuxGyF/VYcZQf3+S/Ng/UvhGWzx/3Q4kYhrEGn82jwY/1qN7ojIiGzDt7OKYX5tHnBaITwTsX6R
pLl6lf9J87A2B79rHngFuI9X4ZmKA+nH5qGndehTkfAXEUYKMn3SFreJct/ELbkvDelvP6Ee/rhD
Qfr2u+P9oIYJtIaNJTQwAPTieZqEvSafa4kr+WdhhH9i4+FALIoQ1qkAcX7wmZTmmnQzdTNBrIyN
NPYzU7dB6GILCrMKXXOL6CJDzqhvDBGTplG5f980rUu4Pzmzv72AVYHzndFFTwNdphWZKchThVIz
2SVIawgyL/e5eZeNLwUDCNHq7DpUfnLsP3SEnGSiDnHLmSTvGvoPv3tU1z15dfW8PkQg34gPiqCP
P9mH/dkbSaQwpDATcy1hB7//9YiAxx8/sy/XeApHDZ6ZsGW0LB4GufyZj1f+s6uUqYcMQAjnIZrG
3x8MJVSIVxaftjEcyjo7waLqLiJa+oJldLWK63ExwC9YBfdwUC/LbFIWJQT2KdNnt4rzy1WmHzQK
gv0ap0hJKKsjAd23TaMkJUwFx5p4UV14wqg7CxWiPnS0FvJEaWXc6gQQ+Bky3q4uTooZpk6YF4y4
lXg6zX13zI3ssGhoWVKGQT0mXjIsvRS9ect+plQpANoZfsB8BRjocZqHG5IX7kMhvW9ZafLIj4/V
8CmixbCixJuVzIdtha3I4IKN8B4xOpfFeEOPml2s4SEbbvlEe7FII5CnAHWsxtpXis76MBWOevXZ
0zqLpIGHev4qLYV535GO5ctWNNzWRq9v8nJaGLIlyd4cXnVDRAQUE/gllcWpFLP50KoUFUVV7gLm
fE0b7MZwxkJV9RspweOzDGXFXJn8HDV9Ag42XdXksQTDXG86syUXrqbXSwj62FLSH0MQnbCWSECW
UtPlZmhLk+mFbHo9MrhsUw0d0Sq3ZUnkZoFkYnqum3iNy4GnUfNFSpX5Kmk/TGs+lmFBxWNdA+u1
hVm7dDpBWW14JC3mDJrAoloCNJZ2T2ImoJ3aE7ZmJwmH5yOuxNIpkGfNlVOk3RmqHBdL5LUyz8ap
nCG4KGh53lT61pBXKHXnrLW6hwB0o9uqGlLXaX4wxFyzqyE4yWq/nImo+ehLS3SYyal2W0cfTVX5
tdx6fVZtQDe9EjngDCrDZTz0Udt6Rl74dZbtF1xcvqoUX+Gk9ftCrF9NKyh5I2lIG14vZk1b5/sW
tTrWA9YdXQyY3ubbLkylTVVEoCIQ28rdoSlE/IkK1jOhSOym7zby0rul9DwMtC1xbzlCFosufQKh
BMKDjuejNqbzZCAInuvXcdK8ehXA5SOOqqo8KCFbS0hl8JlCiqRGp29Td2nYvmhyiINdVSnb7rqI
9XUjgjVoNFhlgdYxDkr9nugzbCcBnz2Gt5YMdxNz4VjsqOzavTAvDUPZamg+xHx+Mc3Km3LxSRr0
+2kCUJvGvmxkr/QDySbsAf4JMzE4+P6IZsXKE5YPAOMRzZvhBl7F6xgvJzULnI40204R+fQvEauI
yM+H+J5our3e5SdYIc+ZzFbK5KMeGtjR2sKD3aI4ksbmOVT3OdgSq22P6JCOljBcBJmSOZ8OnTGe
p5AGJ4G4rJMdBp0CecyACCgUyu4Yd53C4CfhI6jWN3U8Tx7KosMkM6IgYgnSkEuo0k60stcZHRSC
ox7AAsvqNrnpFGmL90ciAnpK2JZ3ZxwL+56o4DiKPod4es7aeFujHD1KwfRRp4Xol7x9DLG6FRCA
kAh5nZ9HxlHEOi8SOVCX9DjNMPppa97piOPGDOebMQzMBUhCX1c1pukZmXU1du1O7ow7rNNOUFCz
g/S5k2ZBsIdIcNXW6Ox0+VqQH9kpsHNwcCyJQG/Ou7RU6cEr4Ukc3Vrjisoz7TyRl+lw/+Da66kc
iAXMVMpbE8SobJTb2AqvwnnYto0lXxOhJpzKeEpsAya+3eUow9u8eJTp+UopOpoFsx6BG4tp1E/F
3G5IuDplTfGVrfqvkA+Zrg03C88yeU7IDDYL4HR9fswF0x0BaTB9cIOlA5Ay65tOHVO/YPvTTm3s
JUB2UE+wWpMXkZlTghxUBhvoDjO0RHCKOF9KNfL5jdNdnfdb4srcxux7t7agDeGc9gy9uUP4xE9g
f0F6ueZZal9fFXk0s0nWJj/B0hSGU82E4WvpWDobWrK4XHV3oYQxLYur29iaYCuGzUYx5ltCcN5a
YLuuXMl+X8iXqFM8MdD2RMHdJUPGnr9k9woLkk3ZUL+YLb2huMa5j4g/lmCM/STuMFaVSF8nkSmA
CD9aJxPDyQn68uOy2OQ5rULaWoHTTMkjrgTCC+Lhlky1o4i50Pv7oudPigKiP3Sc+WvJCzvm989p
rYzSoBxmgnTaGwB5fYD2j/1O1mc/qXDWH/RD2croHPQW8BaZMu+HAylpBMdyDe4yC/WWRKlFVS9m
/8vu4y/Z2dIfyw6ZC1uC4C7D/Nd+NM23sL2gMOHqJHcyrsxoDQG1UMVQUGnBFhPSdalImQcTj4f9
5CoxPDhhov8yy+hxiLEKrhXGIJoY1ywD2U0k/aQ0+uN5WF8hYTBY9zgZP/KDslbuLcHqJkciiL3V
jx0h9Ur98vfv6s8O8kOpJxQtsbOgOJ2K97LShtcgEnbKhEn8/+046xbiu4q5ysmoYlROlZeRuYeO
MulfFbH8SQfyx+KYU8amZtXk43/4poz/7ijRYKh6PXLKmiq5MqfgMpo/A0n98br5fZPzQ7kaQRxH
G0yTQ0nW6771Zsh7BJfLZ/v292fsZwdaP4/f/S6txBBtNjkQcwBslRfmbq/MxHZ/f5S1J/vhw/Z9
z6b/sP2pcYBoMIRmp1y8VnNrwbNuotbvYzdEVHrz9wf7077p++blh6stEgJRGXSO1u47Yk0QWSFU
QXt0GbufXG9/dvZU3il8EDzs2KD9/uz1+aDPw8CRqqfmHR1O4oIF1yX7Z0h48FV/OIOysXYvkswA
QAaw/PsjmeK8MBRmqWGEQ7NDv66DxxlvBXYWYWbaVmPsY/Q2KKPpPUZ0hJWHK3JTD9cpGiMZO2Ax
GI7KrV8yW79sNQG9X0NKxqB+JUUc+4vBrkrLRRoZpmXXpbBaBtAhgL23IXFuyHCPHClQD+vMsG9N
O2oYiUr651iXO4ys2DcTFGSVhoNdJ7VKKvNLGiDTbVvtFYawcgrLLt8Fcb7sQ6ZfVjVcYvoObxCn
kwma1h5q6aoVyjsIztcR3kSSNH2jYUNggHynRsJ2plQ5rtqVblA8LBluZkNrE4e8T3QZEzNGa74O
hIDM8ZDIt2YQN3wyGdk3OOqhzmqeZsYkHLdizcoo/Uir+lkcDWmTybR2hMWf9ZrWRZav+oraAJ2y
HZfii9YS3N0kxpNJBjTI49BNVHZnTMNkCi9Pn1gbwh0G6qUgbg5hu/bxspsM87EIiet0MzptLAj9
fZJLmFSiZDv1DOkq4Axlu42XAJcbldY4KIFDm6qfKn3qz11NHSiGwVXKY8DupLZ22+YVVe0hNUxU
GK2m3JLFSiSa8l7jO9WFGcFTgizFNDS47Bj8Xpue5QBtqk4A0BrRxnv2f8g7j+XIrWyLfhEU8Gb4
MmHSZ9KbCYIskvDe48ve/P3YWyi1uimqVBUad/SkQyUVMpHAvfecs/fa/p0y68zNlJMe+vsuElCQ
a8pRQhqnGAJKp3CTp9ajNdL3zzUKAtzNyQoTKe6jqj3C07W8Jp+vkfO/FLrRuLo4b8asvUxpt5cZ
/qyLODnTEMrvBG4tEnseOR8BFNMoDkj+fZ3He3Gc3Y5hymnoTMDXYnKl5P2rPiir2RIP7dDV9tz7
MwbceT8VU7whUIY6W9BFqi7piMl671vJdCRedwUy9FQH5rGQc+tRLRSd3VK7GytpRxb3qmK0ts66
4F63oDIY+Uovhj3Jz/CYLUQXZIc2cbiFBj1wghNtM6ksO7bCahtpTDGbiykE3tyH3/Sm8ppYf+nI
15biHgSBBLI7NHjLGutWM4MnfyG716nu5AnT5SB0WFc5II7B3ZRNjEmrWtgUSZU4ikBDOZ58Do7W
cE6VyZkbnqmFV+zmErPjMtnPXXNXTow+1dBosH/InZ0Y1osgjPt+4F8mB/pMEsMmq+cG66Wc7Ppx
6R3X6i1OoMEz0rjeEnKL2EeJm+1IlGpZ5v67Msa9K0d+QOpw8s+XXWTNHKVAP2kwYb42ArVOnYWi
E4G3wuNeZ5J1XU1qh6lncgMJkoY0KNtB8VdDw0zQKrVf7Mo/WiE/X3758087WcQ6Az+Wyw9LpvIq
uGsey2eoLxjkLj/fYP56RuWLEgnK/5gY/eVQN01aUsSiOqzTqnLVqvdUIkMszfZV/xeH1B9sZZwb
6ZGBDAKXjKfyz1+KeUVN1DhfKpfec3UbyLukO1nZo5iBc044EuyaX93H7wErf96s/3zNZdP7dCOH
IdAGVmn4OoriBdStg8I82JjLK5Z+3sIbJOkARdlI4jNPNK4+/SMXGcHPfvUokAC+Bov3Epet+/Pb
/tfNls8FUJXtD6jcX7T7YlM3NLth8RUnfYvaA2WdA2cC/cLPr/Ojn5fEG0hjuEhNY7HNfv7+JnRk
YYy5DiRU6q7m2tLFKzw8qygNNt8v9V8w31joWZ9u6188I/+Tpu/1//3vD4lx/7LDL3/Bv00jeHbJ
TvgeNoNvmJ/+X+qoxQ5vSERIcZMp1xZv7B8DDu03JiIcvy2ZD8M//2O6wT+H76bhFyGGES/KP7IU
S3/xuaKXA+WKX4PEDpEs4KW2+fQ6YDYnXnYgs6FnpM5JxImEdJcGiZ2Ew0UNfVplC/2+P5lomwXO
RFX8avQsfFU4PQWxCCslGp6nGAlv0rQHOfWEBJUCakBOUe6kkH6BQjZQsrMqbWUxcdtxJZW5Z0WN
NzUgRoY3XZ0YWwrMTy1tPXTKKpuLjYQWif7K+CEgt5Wt7STBbEJLqfNKSql0KHTT7gzOiqTAKXLq
ZMNRMZ5aUX5pI+k6xdiAYluClgH+if94qxPeqPX6OlBxCKI7eEgStMB0yBs4OKB46l0ORUgcGdln
nq4eMs0YCXeMUSskyp4Yl70U+2fxnGZL4rjyShg3tlJp77e5U9UVaJ/mYVYGrx/VNfxplPWJ7Cpq
HJBBmCTfZnq+K1NJQbpAJdJxuuYYyWS/tIVMB26vueRFdGQcrOS+c7KEDG5RP+s58s/kKVWfS6nc
pUiZOnEXNGiP9Uh6oC9pT0lMk01H3yqdxjyxsfZtm4QeObnJoLDhpT5NqXgNfJrDQdKjFkKKFUkQ
gXq78F/nyNyBaqePXVdr/HenEUlnk0YPs5ncSolyJNLFHlusj/gSE/Hkc/yTZkw2BE3aBCWtxVjc
L0P0tlc4mbmGyMItvJFu3wmyhzeUIpIOGSCRHJfvEJcOBtnVktfXp5uJE2hovSfg20cStVcBiiO5
EdKV2JVP8FVXEmDBUukdyY/uZZrJmAer9xass5arO3n8oHRxiMrk4Fe6UeRfRV1xLKr5qGU0PGK3
5Bccsgd/Ll9LM3utDEbVckX7KYiXDpYXKYdIK7cBn0qzmtvB6r0CSNR/xxqIWpJF62droPvS101S
9H+jEP3jL/j3kFdewAUY55a0NSAVf6yBwBbIYAK1gP+fRRAw/n/WQP03TgUsfzojNHKwdQ49fyyD
+m8sWKxXAAgJWhCRsv4DhShcdpa5P50KcLkC0ZYUFAV8uK+xkoSOdGISI3FokavUTehK4dDYU1B9
xA3+2HqRLRHOfp/GEaGyyNrwoVmq3WjNVZflN6Ms2UldjKvciFHKAz3rWnwIbq2Rl9G4/lDgXeic
uTSP0UxGxsj5O1Bx4vQKpaAJcwQBqNV6yJMDkjxWykhhRYDxOD5qyfQo+SbdbuOZBxxln7EruYqQ
d/bQhD00HmdMaU6njjh27tQPO3XMN1pirNrxNJeTnRsFJnRWFtxIVqNA7eJNmuTjTE6FzKnLJ+qk
08dbeX6RVGOD3rIW7BTpTpqH+Kco27LaFsvS5ke6hTAo0T0VLxykdlwkRd3Coh5tNBzxNLV3WmvZ
zAue0eq9NQIFkFy8m8V4SLLoGWDy21AEOP1at8Zv1oPMW0cYTRpwQKQ4ishTpdpfhaHvVgzChhm2
tBxjPV/AUOq15FurUUPDmKuPAbm2koJrThTEm0afdnq+12LQQyPjjxnUVWaynPSBo9TxsYcOGI/5
NtNpmvQ3IsUiPtkKdcdLyhhJme/VaFzV1SZHKCpJxKWQNzROFt6n3p2sNz14D5R8pZBCGXe6I2aW
F/mTKyO97YXyKmdF7v2WQhajSjgOT2NO7VP4uyIJjyjqOv8gyqIXi8VND/d4kvhLZc0T80C0+VdO
KsG/KkE0C4N6jA/U1Ucl2yqVdDRSNJEThP14cV5DMxKUZiVZ0BlRToqFtIWcIa58fVLRHWJwM06t
BK7ACo410lmme5HO9g2oe6Yvr9XHmnM9GS/cedEhdQhBHTIiHqqwzr1C1XhufUTFZ63pNnVOV0XF
yKK9aRkin7LZ1+STz+V2Bi2JWm4XBt+G9m6K8Dvywa0Ut2SB622Y3EETNvHwzgO0y5gXt6Vxn46w
69pCO5upipc8+KD2cBIMUUMleI3JaHeCZachx0QsRoDOC4XzSvDVtWyl6loZc4RMQortEiBnkONq
i+V9E0WnMLPsoHwo4vTo4wqv5GNXqTdpb5zj+baQXjKoGULhZezymbTrMyfUpnUd3mT1FrCjnc1H
kG5rU+y3qn7smsMc7+GvrDh8XdXMAMMmtOPgJGD5VjR9pUYIBobWVS3ecSl+6CQBFxBtnqa4TprM
jhLfCfD7gEnJJ+umVeO1hhyZcMxJR5E5gzLZ1NpjgvbNsDInhyGSjVsiT41IsbHxtV2FIrnh6b0y
0WWrYn8ImKhOJymvz1G+j7QHLd51wTvzmW3bWXsGPTZW+w06j4tRz3YTImCTH4Yxv1Nl4UJz4GRZ
rQvwhvYSccdV6y/xSLixENYa1kmPPZI+V63JthxIDzq5bRHLYMUYcOw5ssikwQMHQPzPQS97qyfr
TCn8WofVYWqHOyN6HcxrjSepq02Pg8jKZAKgx/eifprN8m7slylYvQ8KZxSUJyv/NqSaLfCYWEHp
GgpiMQLVmnUsc+wz7pRQsUm7JTv8ZuaDivK7Xj6GZrMWkGs4fVDARUBrKZanIMoxeOnHSnwwigXi
AQEWYbSP2AustgNRPhnw6BHs0ljNIcFzzIzVSZrKnbT4KjQyR60cRSeSuzA2SdptpRoddiKtC0iV
dL4OIceSOLLWKIM2HHRYrLeaSS7FrV6VN+1UXpdTedv1nZ2pRMbr6l2QaKNTafXGCruzZcW1zb5F
cBOhVBLnQ7Io12Rg0/UqEzeoC0dnKhIV163GXKJwS+Dl4uhkWFOlBytuwKq0i+EKWANWWDJjyGzZ
6nxRbayuI7FxFbMDDGp4XQMH0a89lV+rzECilemqHJVTRI5aj9crnKjtpIlxlhq+BDVuMxPHUwFy
r49OwUxMFlANXxzuqrgnKZ3kKKlxSy3Z6GLvNiGOrL5pTwzor6pEwLCW2hET5z6T7wjMCdcIvi+F
FLvI9nloUkfL5jU0h/3sq3Y4CgBCapx93XBCTXrpNdUD8LFtAjtC49kr4i7RiqsCiKmfzsey8SIc
vaZWLpy5J5I/vUloPa3JaB+GAK8yVrpjxRh7Skp6sNYlD17S3I2MR4vz6NhX2zqXcTwXyK5HwsqT
fR2IuLaUdTcEbpWD92JHMdEqizXr2nWUN8cqwvGp5nYp0gWekQGW5xm6qM8cu8joJTYOhdjOmMHL
ojqviRYn/9DOKy9u1BNDcFdpQC0bxb7kXbcQMxeidWsI/rpJcHrM8rHPEy+YC7cVhf3UTR+YIghg
N95AUG3i+TzVxXUg1Ls+lA6ZP+6hEQbkua1o1WVJti4qDuZ16gbVJijLjZFL22zcFFrtUohMxoDQ
PNnQJ4Pyik8sZqgcSrd0i6Awos1tCncWd6Nf8/xhCu7IbmfbrCApYhtLQZX43U4TAAfS0euAPRq0
EcvouSjrTQAhuMCuoruZ9p6WFIQavtd2lHcyu4FPZEtbweTsOl6qsF2XMiNams1E7nGeuRYQjUqN
fM4E3R1RzREth8hX3spq8KQINNERKQRRcusno4b6bMlQebDw8CmaBvO1d0ibJ3QsOtdittOzg6XR
hCZSjQPUjoiSC7l4tga8LSwkj1yMjRgJV3kYPSetgWGlt610cHPTVpMQu3h4Tmdxk838hElIA7T0
FLCSGEZw71qS9ahI27H0xnry9HpHVvy2qHXP5wMsQqUch3lkeXPDpsTZyVcOaFjOZsXciiyI4RiJ
7pI92ePy0QvbqqaVoAWnQieOxOo2Y0m3NKHNzOfXOv4q1sHW4pQ2DdtINB2qmpvRkvJNm8jGrsEq
qpuPTZd65SJUUa5NjDBDs8XRsjKkYx37W6nKtl1fPDa4/aJqrcmcHxO8+qBH7gbzqh21da1HblDO
G9V8pqNpd3zvUD4KyLf9ZmJ9YIXv9W1msNv3fA9DcRT5HWSk45eub41rNIDNJD3KcAgGzjvlFXrl
WvimoOmAMaVqW41nsbqVLNwR/hHFuy2GxxAjIyXfPFwVJMGp6uyk/fgty64g8WyqlDSQkpc9PdYa
zJsxvypn8RZ4KQkqDnOS1ZJ4xrwRd0x+NU2pA5yaU2hBbJ2+ivCQmDVYsOk94MgM23MbBBE8ZYSK
DVuCqN53w/JER7YQvctptJ1T307YyI3COrad4qWp71oMIsrEX/mdSRhP3Dt5f8kU/yYhLk6MgAGa
5ioNTWfWADZgn/fJGOJI9+HPXAGHiMidySMVMIBMgwDJVz+sJ3wBYXGdAfcRY8EutA11upcbL2HR
uiTTl+MuSxq7MbCrespsrprwXJp2W1/H0kblh+gwGFTNWS8Qxpe7vPOxz74QYBpFdmW6uXUTakes
swzO7TTz/IQj+JXPxbCJNtolwj1iPfidK3JIUeYzAxygxWCFWNThEIc9/cyBjK9Z8PwBbXujrsJF
sNHPtiqYqPRf4A/ua1T/qHLtRP2QjG4b12807gu12hdM/tKqYPdhFoGxU5Ono5qM73mYeZkfbNJh
Xlf6t6oliR2XDAnCFhyywpdcAf+lAu2ipvJg3BMSZPLeiCgR0aLExKtt+g7Dho8yz4hWIiiMRn0i
j/GMjaefIqY7rLQJZvMeYIA43mjqKbCm60G9RbfyJFsPCd2aoT79d1TqVMjf69m/d3L+z0sdds3f
1Ol//Of/rtMXtTP5XqgloM8bVON/iLFJ2YOFrzC91b4zcD7X6QrxVaxNlOiMSBZ56h91uvYbXTu8
nLDsl2nCP6nSF6/opyJ96RFoGm0FEyfpcjX9i2zAtyqxmjPKYsnHKrauauQzHSya9wyc9gUf6fhh
Lf4F/FGrWRQiy0mDtD11nAQxqKnomgiKUqLHUJml0xTHsEySSqHr10wUd02oXcaMHXBVVTqJq72R
eSMBL55UIohDrymmbBBEXlGOAYuW0byiNYsl4TzNC/FLTZKYEq7VsiuxL6Y3Bt059ZdQIvfR6Ca+
NwNRyNagS2+yIFUq8zopPytVatyXHfaUHNUQm4hYpNuwiF7Jwmg+6DVbGUa1yHqyINcfjLkKgMIg
X16F6jx1+1CO1V9Mmr6oWUQ6LWRamRBaVVmU+b9/7gib5pj4VgTBS0Bhgtf1QN9mpVXJ76/b34qH
1C86k79c58sgQpHHpkSGyEANXGIQf0tGnFEtAJGKtRil4rzpKNNjABOVtfIZ2M7pUWiwd2m2EWRr
LUdOXOP9ahQYcMqbWXuJ6GjJC6EdO2JltwF7MdPdkyjd14z8myrZaOniE1zJ/qpleR0X/+yespac
Orz3HINyoqNjwSm6RykZHntLdT41yC6/95M+x6b86tYuM6BPzXYW5XlQOZusR7JLSzE4+IaP/7b5
hbb/h5exZMYDDAosfs0/X0aqAz0cs24gRIFRunZHIojd/yqpYnkMPnXMfv/5CHQ0FMkUaZh9+fnS
YspIOmR2Ry41L+RdEr40IR2A+RdDwh9dB8GcgeNEgYX4XYP26Z5VhLjiWeIxofdgnAzP8NJfPPBf
x5Dfv8rnS3yZreplHcZ9wc9irJ6v39OVsxtW9z//5aUFvfX1dn26hvxFIzQnVhmm35/27ew263aj
OcJa2YVHDlu/j93+9s360c//+VJfKGBETBttMnDHpta068raF5DuVGhQP/9KP76MgWeHtUKiFfvl
KVPa3ic4YlgnI4fI+8HatlSP/x178vfmNzfs7/dkr0vfFotU0+V/N0X84y/59xRR0jUVwrAuiiAu
uN3/GiJKIBb4R8TzGTLRgPzBHzNE9TdqUYjElJLsmIAY/rMvq+DqSNLBHoUeFYmO/k92Zl378njz
l7DH47aiLUY7HgLcnx+GQR9TxayYKkec0OO8vsQTcq2GE6KWMvAiNZynEE4NjUonkEnVnKNKXldB
chfiDl5b0RiuBnMC+pgOG0OhPA86K9z7dXg7qdl5ijqdQT3bAoG/0lqRwLoh/R2RlRanRpw2XZ9o
i52DqX7l6GZMxRnHN+EoO1MIuEVsg85u+9HT5WgPMIfxHmOjKML0kQrEQuBvVwHfcx7VlLWoTfvQ
eO06qCiGjDSnicEspEtSDt9sl1EdDvhyjbo+1DNxPJ0YbHqxchMrfiKs4kkpNC+h0Rz0qk3+G55q
+qvaVgExkzUOdrY1onkbxkInxruo1e069fezgEQskG3JJEkFPigJJ14bx1cIC1elWnpqrgD+LKhV
9NMQbvtmPOGLBb5UWPtWISbVT8VtKwsvoUUTjrnsYyDcFzHzVwNyML1L/4qRsqN3aL5NiAyyTJD9
VRyMYIaUjnjVEF6r5SbmfGl6qLVGnZ/LCb1VkowbM+Y1n8TLVO/wdNpEoZ/HTsMGoKGhngB/cUXc
FClG/1H7yNuPYXpNdHklqetej5w0etH1J7Fm+mh8yzgk4cSeq0sktsjt5G+ZlN8FZQo7mYEu7IPq
GqmNE1V3UanP6yl+EwAmyfQjcx0jjqvWgx0OqqMHV4kkwgal74hyaIny4I6vpHb7XVmKQySdD3qP
ll7A4BI09ISOcQzkyTRW/WxByqFfM7ndsJMRIKEmIngWJgcAnnE35AAh1OfO/+gq+llMgctMB9tL
p9xY9HLh1EIPa5WzgDxyZRnDJc51oIf9fVWnNqPKpc5c3BZUsRHuf3pyWZBsKis8qMbs6LwcrOC7
ocYOHNduN70ndII7aKoManDSdJhwzuEUIdTvEPxHdpKC/DHHnV9T7xdNjcsLxMjc7jsjP+FIGgyH
c4Qb5TsCFldytJmSTZR49O6rYdsBkC9F1zeckrTCaREjSmtaAQpz5eydtvV6lG8neqrTgLUnOUiY
ofFmzUmFewAxoU6TMfBoJzuZxPmrcsmSkmnB68wj2rnFebCLRub3HMjUt0hmbGDEzvJPQtzcfMC1
hbhXilCsTsxkynnYhMzpNRFrX3U7a+PF0p9jlI5q9SaFzKT6qwKfTwCHd+zvi/lWNs9ySLZtw+n4
4Eeym8PZGKv+oZw5C4KhluHixwnAkosZpls6PTZBuBFRLtz2LLeN0ecd0s9tAXBYnXdQXJ6HtLEh
Bbl5bm2E7znG8Q1dGjh6HHyrFJQVBNfxwdBucnS8OonF2nWJJEHOjxmZOfKW1COvKq9Yle0+rKE5
dW4kCVdCzawhe1UMaBvFbqJ4RZpG2pRBxMxhSgrm+dNGb89zeABLA3rK2EiADLVyw6/u+hlqRKF6
0cuDnk27QR4BM/X1PqQqUWawJkV7ykz9apJRE46L3DMO6mXgsO2Y8ifAIVaDpd71sBUSfrWeBleB
Ek+WvxnJZW7uVSF9i3F7lGO6V026tYPq1XH0nCr5RhlxCojRfqqMq4Ejf0P7NEnRn/JEtozPm2Aj
zMZFSMR7VRkv81i/D5N4KMX5GSzx2yjflEK0ayfydwbjqMXIEEturg7uaQyOiYLLKwPS5ZOysvg4
DJ+T/QLxGOb6LTALO9P7h16rxFVGtZW3y1fISy+En96LyG8TfydG4Rkty1M42V2ya2T4j8xKW/KY
Gvm1QKBMgbWphngvNYrX+4cYzzy2R8/PH9NSpQ0fHiktGdIty8SYHMKs3qey9ewX4jeSlzwS2bzE
7F47+Q4TzCEV4w+poBXccUYrYV2Xk3nThjdWWz1FaOJF+mKq/JJG/Qmzum3Ie18J9nkMLbPStI2u
e3KvUTeqkpMbtLB56UPCG6JkfKT+tjVI5TIBwqDvNECHEHJ4ETFWgko1c/3Mzn4UlI7129fsAQSQ
UtZwfwF0mo2dBKM7TOp6IjoHasOTIvX8vWerumTCRUhZftoGEsY4iG5X32qRvE6i0mv7K3qBWnUj
I3Cmg6cOx0Daz8ExJL0mENhp51VColRYDq6VmyOhMqljJpY9gzUdAYM23amMsT2J12G9rapgY/nx
VV3m9jw+DR0Yd7YXW8mUlWDw9neDp6mQy8pun6VuJJ+UcZcEnqUF63y8Syw2hzHYCszFRx29jkA3
v1phgF73Gv27cBJld1LPVnDPdPBFLM2HDv5yKtBEtq4qxj+K7rv0Oi1GzNj74gY0jEGOMIFzLJLv
Ihy1LroGrH/NePXMmNCTMiz/DAKgI21m9RYewjoMpm2p1Q1LU773xfqumx6M+B2KP2/Vazb5Z7AU
Xt+bV0o9blPlaKjp2ZdJKZ8GKd/pxkw7fD5HVfqex7PimEG7D1sG7UYYZ9wofxvmxTuuqF3fpHvC
+hydYPRMhss43GSdE/vsM+K6plDTWNMKBE7zkySntqnGTo7QOcTbGk0HYvkO0gBHJ7nuJBq5E+wS
f3Qn8dVoY6jbJ6j/mPi2PkluZvUSDiXzYN4Na1fVJ627zdK7LiAMbPE8Cvto8hblbRcQ5Z03tsLK
XdBuC+UPCW1QX0GI62qwjyJ/dymAbCgG7L0Q6AvGQZ9OvT8oiRdNyefCaDk5cnSUVdXQsBJJfxGg
SXkSgQkcmJcM7lBUmYvKByBnHT9Xcwx/H8l+YcUXBaNioJHKhqctC5leAypte7oohfASCEx3lZIR
YQAsya5S/1mpWZaRZo3+duzGCWmCqm3mCZaJlNW/KCC/dDK+fwWaM1hzoS6r5AH/+fCrJHToCPZk
48jPYX6s4pef36OvxePvFyAZQ4KEAKPC+GL8qdq8LTtTGtZaZRfRfVli4m2VVWvc9elHVN2m7Fdh
s4rCp59fWP7Bsd7QDFLfDJnvR0Phz98sVZQiRqA/rCvS3pQsX0ct+gm3rm/JUlruKa/Bjd7QmyEw
grXL7MBNs+u07XpebI8p2gTQGlHpr0XmuXma/OLWL0Xmp7L6+535/AG/3JlChktUZHxAuZmPvV1y
ZvU5cPeuQuZeqvS/EM9+bRX863qEPy+RJWijv9Q5giBXBroyOjiyRS5i5A7WvYoNRBqvEgCd8XTX
9dK2Q0Pz819iUUH94Iv+58Jfqm06kCGwHC7MOb2rvgFSLDDqGk+qdDurW2PepPO1oqwH0hYSGf4c
HkkcIA8//xRfSv7v3x7cjwyabxFzmcuH/NSLGbFEyEa/ZJPC551eheCK+f/PL/GjHxRpK31e2sV0
fZaP8OkSqskgXA2Fng1rUVs/VE1i1/N1Ky5ikfB9CFT35xf80Y21wIuo37/VXwSwuahi+q1kvtPs
SFbnpQTQyWx3yfbn15F+sEpQcPOwGpZCw+Rrv6TLcxzZNSCANrouZX0lMkqnn7lj7srZOvcIUVsJ
+q04oVVZT7p40mv+MA3vfvE5fvBOfy/8l448PvCvdxhZT4tal88BQWA7qvdlejsOCHrqV1MbN3lg
Z5gY/NsOw9DPr2z+aK1HX0cXQ6VjiB/zy3ISk2KAr5mFEiSh0V6lentRlJdImoCvKmxFQO5IzSGV
ZrQ2taDZabrPZdK35tKRCLzjvEvEjaNKV5Mw3dfapUT/FN9nAymuzBCjyu3hHhKn4/WaZ5kbreff
QGAUfFgq7PN2HwfJlrDWS8c8qioPeFkO1YRDmzPUXm9fTAzhhAaG1nxOGUlHfrFPlGf8MA49TiI9
AMZqqrmBzwZ0gU7nsIqR7MgpcLAcuyTo8uQ4xe/98E6DmkQd477SBghoB71uvYWHIZf6fWDNJDTm
a7UVPuToLa1FQEhPMT7YATeOiqErWWrc8jro30LtWkox7Kcbnt6jmKgINPaichqijSXdjQODwdxZ
bN8pqrB6uuaEsATbrhW+SRim7zxBNkmClf9swQXOtnBfMcdkstPRfx7o1mZNckSg5dQUJ6J4qadv
hZi/jxbYSqtyywH2vTTfJgxjS3k9Vxs5lEFxr/PFMXBSfX2tg1/X1A10KrRb6056ylFt5fGjPjH1
tTwfC6nMrzcsbq9WOc3UFXnxqI+PbZytdT3ytMDJOzdE5hVd0uQwZxLZIwDx5k07HSbuGeSUGaoW
QYRegiFKkEn0KV3KO1ss6D5Um1J9wEM1aV5XHbT+RrG2opQz0TwWIRlIwA45ngMaodqRBLICQR4y
92/qySZ1gHzRxj8ZjTdMXlkgQR6f0JQP+E4IeZRijnFa4iEFpWjNV6XC8XlR322t4dEwrpB9DR00
rfKNYs6nzgxV8zYfvBpI40DGjiEYa9rkhKtwrA7duOZTJSVjfe5BcjHVcm8pI3NexSkIO5JRoU1t
DU+cg1g4Mb1XH2QZ1bShTCwZyKyL9zp25f52Cm50ZSdiXMvyRV3VHPsW8XW8Duj5ir3mqNHt0J61
4CIHg5ejeg6MadfTZjPVq5yheUEd6ycMsijPfAmNkv6eJqOrVXTXRea8+X2M4LKHBsEvz1GQ7sfe
upNDMkAdo4bIY6lnQQDF2GdeGNhtQmdeeO2mjcgpTCCPimQjngu1se6l2IKWF29qiYOB+lzgK1xp
w7TV2ndJazdKpj5VmpOjEwLBqXQXZA1qfxuPhEJS3q6TGPaFRjYw7Q89GM/sPgcwbeeqG1+14iLN
HYKjvVwUrAg3aOwh6RkPc5LYcwuOgYS+3nyqomiVh+e2fUi02ywQn2ejurWotzLDsIvhIaL6BwOC
VKRYgGSg7yLUAkz2e/mSSFdd/6DHxbFFMhgjXUtJnNVB3FmTygA9fZuE4phqkE9nUoGz9lEsr1v1
GE1QMVS+DwwaV68LMBrpqUz1dWYRfJr3K1hmEMlF+ZmZCaVFvYI2Y2fpNy19lmcSLIHutErtGZK/
jY3klYgx20BPnFsRSQDZulVfW+UQD0BELMHVWhkFP1K1ee2H5B/VdIAKjGEzubZBsJshMJtyq22R
T7rJGG2tkrU0g1ph1q3bDio1G9BL5JEwLmK8qqilynXdtseaYzVypXMYhfwsnd3XpDYF8OMRESXm
vQSrHpmtw/dURelJbZEgS/116JOcSGkxlpQV1RpDHb0LxdFMEUCktROaDL0w0H/Aa23f3GmwHaeS
6PAhukul9NLPPjZeVGMxJU0tYhFJ6CCV4kcoLvZcArxMyTWECz/hTQG7r+yhwxizN7XU4IbSY7kM
yfJFTWQnDV06iyDlvnfVtHgBh3JSu+4DbtgjSeUw8KQTRICDYDSOgi9EaRFit0OP/yrfFDnXSPdV
Gm8SU953aF9KozticcjJfVa3XdlDuZ6ex0Z9N5puP2q8uEjMLOl5iliS8+tEIj6tzA+akh4aErQa
SXhUNVA2eDFC+cqQwxuEYQhLFVgiXbenil+H+vAUccipxWClEyo2T5Kb5p4eyzQYOAnxO8UlfA2D
+w1x1vRPZkgzqj0MxXWZAhUNZnbUKHP8ccNpO1JFx2RJGpmiEqKuwi4X0v6cUjgBd70h5nnVT8oW
LQ95rBqKwkb20j6nbcGfIDYtag0Phd0OB5ZosQP/S/fXSYEA6sF1Uky7eTCum5yCkczgIlzeH+vW
IhZkkoI3+CtATsvHyWRpldpvUtDvO1m+TSt2U51vipy2h9ZoCYdJWA8DBHvhKZA+oP2tKvwksowM
y+WWsik5cSjZgjLtY6NUKENCVwmKuxwurNxDc4cbXHbOgCaT039EDEHn1NF8CCNCOuZeskMfhRfW
kqJ80yqkTvRtu0NhIogrlPmjQent6+k6UJCHGrhHKrVFxTjR+xHg3IqtdjsHBr2Hm/8n772SI8ey
bdsWIQ1afF4H3B0uSacmf2BUAa01GnQ78jr2BqIys0iPSNLyt64dKztWIgkHsAGsvdacY9ZIa8HY
2Q0sJ61ob/AGN1iuJdZSKd23nb6MvZKMdV7fswX9TfYrtMRJs4wYSTQZvfKRxl9qrprxthpMR+6S
Fa2o5ci6xgqVJ9eqejDq28x81qZLTU3f4NpavQPhMaWGSDd6tEn9jAAfNL8MHXb09rBsgYQwkxVK
t8wkNA2rDt1yfVvULiIFdD9uWj5J8rLjU+NZ28zAiVyeZES7iPp9yztOwqsfXcrFXQkAWiF+ijj5
3lFI3Bn23FshQBpGT9yBV6+kyJ2RIO5yEjYqLTu07OvAk+LeIrmEpI5hfOjzfZRdYYcA6Dy5xNVt
DFPcjVri9CYSyvjg0U4cSROH52Py8KfDvrQezYakulalW1k95lXuNu2TNCYbBS9o7Ef7XLnxkbpX
QH3TftNDqzaCd6VWFiR1UsvwAMjbvnxiTuZyqor4SJNDmkq7J94CngBnECzytiDmYWNax9JYhUhE
I+j7xO+Y/cEEUCwkGyl+kZqtWl+W/hPUsVyy1q2/lylAOvmgRG+dRhI6FjTR6skfaJHdlZu64q/o
T2WyM2fn75OfP1p0xWvZM53RYpAQl04UZy7Kp12TNhdqWTy3pbJSvHbP1MLuJXKL4DPp03GYhb7+
KteYB13kyFhqn0pOve3VU+MdtPgkYDIY0lOt7xkyLFTz2ugIQYzXAp3wQsTm3zHqRRmqIyzL/b1S
Eg76YNX6nS6+hczerPpZDldZ81IG2jqtMYed8gxVYZo/SyE9vVHEPT+8ebDztfSgUCZ6060faHDJ
umTRDhPVmewqvQRMCXkE4rhTlT6Pgu5I2rUqNHucZrcpqQIVH4S+eJ3E7PT1LmIexp/v+Odxs0Z+
MLiI8z2EkrO7Gv2mt731sJvW9ap0tvJV+s1O9yf+8JfDsA1iRKpizdTPNvqZJmcFQ8Le1p/IWiI7
wcmQk2yq+4GpBSUu4jQ8wnvEzwIbEofvRruBwNow6UOJaAdP9U78RjHz2x4A4iv2qCacfVj7n/fG
JppyCjJ+E4Vp+izfha6/Ca7EB+UU/KDhZz2VLm9t6W28+vqS/27ryvVGfWVIIiaf82sOYT1G94Xg
kZKQemYNqJb8FmZ0dvPj9jq7++YWz9f2/NqD9gQyCTkFs8VZDyAxQmNkSkQxewqPgzudgMstvzml
3237Px7jrJXh0S+Weo1jsJCekK4vbsgOtV/5QuzNxZLpk+N+fcRft/8m4jjmxwq2Xk3Wzw44pVM8
el0O+mlct9ltQUTp1wf4TW/q8xHOliy2dPI3c46gXKSnNl6Lj8p6VjAjMb3/LmfjN2cDIIC8VzR/
qBHOnfty61s5XJLBbnhT0yyPEv2b6/W70/l0iLPVPgwI4BJYy0Cw7WavArt/IT6g35SbFkXudxfv
164IVkKe85k+Q46fLn9+tmR4i6gCgTXP8Jd0IMZbJYmx6Pea/JgXrjY0O0VZG7627qXgm/X+Ux3x
ecFzcAKQ0U/Q8ULm+PngfUyvpJm9/113rWvFPpjuK0NZh2ntFOohU25r4SizkzT5aEzgtFUsKmVI
vN4eepnLv71sylnH7i1axOehnpPMKR+rqryQrHo7wS9kjhmErz8X3P+8vf+nroZG8T+Lc/Z5kjx/
rcvhn/9Tl4P85mdMuMljYKk0QP8W5oh/WAh2UOBBgZ0TTv4rzNH+mPU6s5YH/z1tZLqgfwlmEebQ
Vkbjymowfsov/4WxFcbAr+9ShLc6YlNAyQh453X/oZ/az8qaZOo6GJymwA5bv86zYD9W3dGIpEsY
+MhL58FJnVD2sntc9wAT61h6DXXZv7b87BjDuYzMSH33B2UjoAnQe0R+FNXFqknvI6U5aEVuT4Jw
0nGIqzM0D5VsCQXQW7XJSxdRsuTxm6ZhhAppLEmRIwv6fjKxayUSoJh07NZSAmY/LRQyJqiIE0BJ
duiLlLqlaQ+tQNgeUBKi1Hqykvr+pqX8pkNt2JaEQpzS3BSNmzgjOUtMMW4Uer+pNW+VD/KPAbot
ni1q/rYVbw1pIJ8p7MBHGaOT58V71RvvIS3AeN5XYPbdYcIkXhEMk+LXz9q8QQkZtyN7YNPSduKN
5ucXZV+LbDwt2kdG6NtDT3eShJn8wNgqotxkOOMbdDOgR4aTdNsLw22lKguvaB58TPhDH+NJQTJs
dnbat46oxZspbrqlVkWk+XXqMQrQfwQKGMXopg7Gm94IL/hR7iCDwDK8clpLYUz7QpHXIz1JJq8D
SvkYh0v8kjJ71TQ2fRFuHpQ7E8qkwUdZX7DHD4Zu1YGNXE1SQqOwFg8Wgo5I6N9EliqZZqIjqBLm
BdK7K/hGdKQs76kjibOqRQwh8VNlVbktyHpxIQzdA4ZHFLaidCiLEtuG1JBHWWKqL3JSHSIPgzNj
kURpXwsyJ5aAcXXfGafqvSbCFk3Voy6om0Rmk5lVh6hJQT3q1xG22lj17gGiTnYhYAzT6SoSeU1i
c7oygmYbkHDWjzmmEoGgL7gK2Hm9fcEAPU8g2aITixsCqBST9ifRCXnSXVV9fep5ocYmU+Qp6kxb
VB7KksCOyDQCxs2DM+nabmjMAq9I5G+kiPhSvYpuOtGr3S7Hss3wb7LbpIsOQFnv2gKP5YQaiEnw
QtY2cps5WhjemYSBeBYAqUizm6je6SNQ21C4ZHuMHsPrd6OfgQsqaS4iY/aQNMu8xSWEPCpJbbOZ
Tug1fLPhsZDVdkGkCdQr+lWN2IPoGExaL9EmDNDD+phJkh65xLwONLlcjyGeGmQqF1Ln36Sx+TD1
yTr3i/dMsI5Ciz5z6qU97YGthEqsbYVVAjdZjTqyZ5KAmDsdjx3dHcZa7UtAdoAAfmGUsRqqWASJ
4o5cIdM0O2ZXUPkpcrL8aip0E0Zqd98IybLDSSdHRKbVcYbuSN1qhQEHq2mXVl+QtWEKFrxR4VLL
GTwoEoEHeK3N7jasVdBdxYMC1D9J+tzWaHr7NBjYGWlHxlH4/hRwapISXaA6tbOAEXyf9R4thOhW
KnO3k8knqPpN51fpKp7bRpo0ke6IMyzUOQHIZT0uToYsUhg8DVFwOfQILxoDBFApNT8SMnoaIUSC
U/ALgGQYBfFlsesV+XOTkbgdNQexmY4GpluBoPAFBN73wsRDI6GSS8t0nU+8QQSh3VvKaBxbEMAZ
/D91LIK9LMK5ENCgIcoMF0o1beNMjuwA72lkDB3+QLb0daN5ILZrDEeo0VoCZYWKG2YN9bORT3js
IgnyNckT4kHQBe+NGZF8NNSWFca0ZUlIuG93ZuUqtL9EhhYECcknebF0RnoC6/SHZbRb2fetTUIL
ccVWLzxoihBe9wr5LmbqH+bvkZOMRYgruD+UQbzsOsxUDBU6vIwDKpK2M946lDPt7Ey0fNvvMeRD
TNAnuvS0HgP248YYuGxdwS36fUM2xXuG88tUqnxl1PlWBhpNASPfooMI1txOEpMY1BNBG4b6nRCK
FSaATtmo0yB8U/P/WrMSKPbhU3hW4jWW2hRjohGqNGD16ypcDQn8rA+FwuV/iraPEv/ff28R25oq
c3NZOivCDc8voAOMne2XttFqCwEeOH24+LvR/FwSfi4Z55P573HOqmOTTuo0ZhPfdRoQ+VoL+IBd
fX0q3xziXLKe8ansJ9zrdictWiCv9bgL0Q99fZDfzHuhHGnQYw0FztFPBcKH+iSH2VcT3ML1QsoZ
vOb6wVKfVHMVXwjS/deH+t35fDwUJdzHUkgDNEBcxDCfT70KBB99GAqgUS2mb87pd2vg44HmH/Lh
nKKCr6Nack5JefL8N3+6hDHshat/fzpQhEWRDRjVoip/PooYaxqUX9A6g/QO28kOMgScmvP1QX6X
p2jSBkH8ASbKAEb1+SjqFEyiWTLyt4zbNriM2ibfIKDm6R4oVeQcSEQi+/W6ncrE7hTiZRmOoftO
vrmmv5GimJ9+yNnppoXUZwrvJVreJsPTCBjpmEXLeqS5mlr1Mgirm6pI6MY0fODrcLwXQ55u9lG2
BxPUN8h8nebkAdG69I0kdqJSv/MAdvuYFWsyl7++cL8uNpManoKA9EFTp/b+fN2KWuogIvsIU0zC
dsRAWVtVwiTO077bPM4n/vlNwJFU6Kzwu2YvztmboI5kTTA8GodAYwJHm4byBnEKTSK1HdxQ8RRn
Flib9QzQiJi1NKneL70cmAXKy1ukuk4O0XM16vWmzz1HwTcOkH1hpV7gmoV0DP3GJNgv+u5p/M0V
ohFiqHP+hi7p+vxm+PCUBMPYiHXJFYohiYlCVTv5BECykGMUW1XLjBQFkSYn1HLTuDNkEle8sH01
LAx8TSVvx1ggiqyLs0VXxAT36WKz0RRtBWz/R4UFNksC4BpJfVUH0mFKELqnAmN/s5DXSp9uLT2z
E8Co1Yh6PeuKG2gY7wqh4akluFWN+z5jBByAvWA4VKnxm280KPRGiBJ4q1ZaBWKTwcZRDZ8G+Y52
4aHGSF606EYHFWpKPgJ0Jc4AVigQK0O4M6L8T7jUPzp9fn3RoAnj5pPgIvMxMM4WWWrmSpxUXMKs
ONAgGQ1osCpihe8evt+9BehdMT2jP4HBQ51/yId7FcFuwT/ObqWq4OwIDy2ydDQrjBh9HBcMEj1r
SVN4JYzhSpq6Z5Ntw9fP07yKz1b5p19wtsrLrIUW2fEL2nw23rM/bJDlSnMwWl8UjW3NSnX2aPMg
3Pvm2D/pT78c3MJ/JhPmwo5+riw+nL4lNubAQ8ZmjduMMtPup2AnBsEVyQGbliy5pqOcHkWfR4lw
4DJ126E5orI9BaFwNK3WBo61GJNyB9ZuqVNgfX1xftOgxZir4dblPWAa7Lc+/0AhFcIyC2bLl4gN
QmtSb6crpcNMy2kIZlQHTCxT5/DcYPlOYjBQ3kBIFnrtRLUexiz/pnl3vjAhS4rgDnVD1Gc+/HnX
QQHXwr6NPNSgwjXjDbdGkDgiyo9SzL+Br59XdeeHOvsumP4ghBpZoKgfpgMhCTsP8cC/vLwcg1ED
rEUTAaaM2+rz5VWatibphtuohw0xNeu6uJPEUwr0Xl5a2aWcbUURGhUEBPMl1MlsML7B2P/mJD/9
gLOT9H1lTBKdH9Anws7ATRJhxvj6JOd3xcc1/p9zBL+GnZfwLOvsdZyVQiuMotfa2bRXKm09qm+8
CRGk31vhN9/G82f586GoYD5fzpCSAsgMeR+VcjW7s4SwPQi0d3pBeS478x2VzCKs8uuvT/DXtIL5
LuJpp8icgXHnBROK+F7kBcdF5C5KaniQE/JYg8o4yR18BdTCWdQerG66kQIYOmyM26Fk7twT71Ep
e1/EwtBb+bWcxTRA1HDz9e87/x7OVwXgkEJPnTEB1uvPV0VogkHMfaJ3erpHWoqVBUPtNzXjr88l
mwZM9CZdR138ZXhG7l/G5JSbLBt2PpSuWlq3ANPsKfvmQL98MSh7Ph3p7GwmDVjZGPAGwBW/13rt
ZgxMJ5T9g17P0cjJsgiDvV/me0E27nOFINeksq6+vqK/jBDmH2GIdFMRZc/t1rOKX+9Hxa9olNg1
3wTEHoSpIFkRfR0vShCvM7LOE422RK0x46vjx68Pf/5EoWzn6yyTQ0euCGkfZ6WzJuMrnrt6iMAW
5S2Tb3ORLceXrw/yc0P58bmlK2f9TKdTdWAAVJqfl00jBAPpqHwY2Qg40iJeytiYeec67/BLFqJL
ateSwJjF14f93cji42G1s2d4KIbSF+aKQL/rLvjwL0gG3imu+mhu4oO/xXjsTjZ59k65M4/CBitl
cTsuikNhp6vvRsLSfB8/XoOfLxQwZQrtdMpJ5ez7XOqQWH2MJLY6LkbpNGAHoSlmPafS3c9cJbB+
Niacw58T2f/5CYgGVHMW5/7zBGQB3Th7exn/GRry8w/8bU1m9MH3nrcW7xZztiD/6U2W/+CeqHOC
O+WjZhqszr/MydofusEglM0lImTzDBqiS6A48ZQTJ8+r+l8lOM5zlo+rQ2RvwRBG5OXPX2LQNr8U
P1Rv1WQEZLxB8FZRYOaGLi9pY2O98QmcSenCgU9CpZYNLW4odZHKxY9sDDaJIdAg6urJlbXyrYj6
ytUK4FaVrKhOk8vEyVgTcQDJtCMcES2m2AClGZRFISfqWhwRqQ6WVC2GKCS8IqneJ2WXBp2+EGqF
rKO2/H/FK89iNGay6z8vxv9T1+/ZF/yan//43/wamfGZhWgD1QaTt79WovUH20wSbTQEFIg6GK59
XIk/J790ObB00OTgRf7XNE77Q2JNy/ynKtYe1va/sclbMz3n41L82QywFIU/JTER5F+flyKBIqKM
1hHdE81PMcUe2CMyY7gGRAHrjMTUBN8DH05iMMs1mJ4rQkYhdIbmpZxr5qLDB9jUR9Or1xPSY1rj
nWnYXl0dlOFHGimLSHOl5MFLkodaqx7HOsTrG00r+serOGoINYe9SHKJLNoF0dmFqW/JZQ7TazN5
MafIsYxlZaxAucXtQUSGWeExIwwAy/6OVIim1QBstodGyvcS2E2rijcRJfAUPVe6vCF40DVQt1fQ
uWFkUThBe6Z2AnSt5MEqTyrixoNdAGEl9emAW8NSU56gXNZm6vh1jjxLRPkOB614lpM5eM6GEWPr
grlhfknuseEl9xBlZcSMVVS4IqhBw3pL2OsbXbQyohcNtWPLqdLwcSfE5UqOihentua1bjEFUMuI
PK6e8ddtGmg+uMxT2Xf9ZtNO1SJsrJXAJKcWbiYr2SKVXFveDB3Bt+4ji24qcoR8IkVMbZ2P1Y86
YAQ2ldlVUw3bMFNtRUd9X8orciEFdXxqqKuCYqdSNdJBc0fqnnoKGLlWblGNe8u/jRT6ZmKwHj0i
wJvrUEpv2rB0mulG6G/lvL3MEWIqRM4gQKYHX8WXxLOvAw8LeNim9wXuvHKSuNtomeNLgzpnKh+x
LgJnRQpLPgimXwOUuBGmtkdHbpZZi9nOhEBGA89UOyaudDOma79/JMvaDK5H4jqU56DelC01A/fQ
f8K7sBqIxBQKu4Ehqt1C+diZEiJDqcltTIjoRgljLp4E/RUvDXbVhNuxbLTXyXyPFOSnGlDfWmMT
CpaxQBAKC9XYEUq6CFj/GXTEEI5B0q+BwT6a6RGdPMRWsJm1bLl9PKKDDbdZUNieBNV4luIX6yq/
SJOXYVIcDUar3LV0uxDq5/q1CgVh8shiMciTQoSsZCcmu3YH8jRJ9gHb9IrGLFkwycyF14V1Uq9l
hqDjaxBmx1T3bCluHd2oHgCDPrTtsOkmIqsTnWE1bnuSDReWtjQK74oZDU+Dj0ie6J5SD5YjVASC
s1WJgVLIN0LDnNheej7ABWZt5ujEGNQqwESoc6PE3/m64JTtVgqtU9qkqyFO7/P+ZZIhwOYxXsKa
El170Ks3oKxYArCXJ5uJ6MSehmIVMqyWLEeH+Y5ymQCNyG1MxmaE+/U5kytGOm3HNEnB0nJiuLPQ
ocomor7z5FXXF0s5AwBXElaFTHrg2fOi7FrjYZL8d0uPlnL52kpPhHQdIhPbIcu2tQAwwKfqR2KY
blrQ6z5RLShomYEmiDC3RX4TdBed5h988VHXoNjPamoPPoKoHvqOnMxdV91bBv98s4lGJj6AS5OR
4XBg86M0kphyDcdFczKFq5oFb/iXSMS4VyizQOhGu14isII0JS53dh3Q5bLI++ty9OrWUtCupgkC
ZrEp4/FuHmlDAciy0+TDVhUAz972CPiK/pB3yGl067WpWldNVOwj1lZsjCOLCAGox0hqYi9IV7sN
LzsZWnaR7eaYUmwYi4LZVViBoNQ9es7UAhmNUd8WDHymmLS7E70Vp1X3LQ9cIx/G3LfJz5khf5P3
UOSBnXdMkmtMHoFhj6QERHBofS98VppoXdR4dDKs5Izak9uqrVxAiE4TMnxnIflMhoEnRLlu06ha
wfhfUHYAX9KdiD/U16/FKLuJdLRQDagqA2lsxd30rnUUwlllk3d4EBnQGjnGFb3Y1TEs0EagMnnN
hp0ZcB8K/EwmssUQvmVi2TxcnnhTW8xaycjEXZ+NwMaF/EcoaViHWYdDflOHb70EGz0tRTiOtxbf
i046SP6GcIEoqpfpEN7OptBRz5el129Yl+y2jMsCiTtYYCu+0Q1hAzZ7NdTLPEPbyypoK+IC/GeB
a9qW6BFCOrRTwC/i1TGoha1qAIk9i4Qhg9tCPJiWuZYi7Mr0ZjRdoZTn99pdUr/4hrr38AsTN7sq
QUmE0rqSrZt0tsabp9K4NQpzmedXY/cUpKAb8GVIIF/bep21pTOVAoWedUz8I6b0EHO6ZZ0E2b8Q
xksDPXlJWisWNruICNH2AMYpBJ4K46YnbJh3tsxH9T3uXlQExkGXryR0bORSuglkknY8JeN1Bfwg
O9YJ+crpTht9hOHGwfdUXjnDbZFOziiHi1G48KzOEeCjRDqqGPGiDLaW9Zx4AiG32vUo4V3ji91h
0dY6Qo3bqb0OUm9Tk/KyqE1G0lm7H2Jw7o1xlUnKom3UlR8/CQ2vDqTnDCgwgphrK2fXGEImRyxs
ETKk4rKqNFdIn1TEI8MbjppO3uWwYyUTjjYeLYaODQQI5OerIe1eqirihlq7FnRtzre1Ut2U9+3E
N7At8VkwoeimZzk1101xKZH8GWn5URuv+PCCrL7MKu9KoM8iis0ymFF4+BrIItpFtN2FmV/6Q1Zf
FaFzxVIFDCQueiLFaJQExC4dlXkNGliZpFuJTWnQ5C4ZyE89jInZ3NHrhjNq3mgHSgxBByUvih6s
dYtkFB462JY6TExoyvsmPfbGTTCtsWBtrMQiX7Y9hAnptkbhBnJzl3We0+savqnYCcgmCUOLxOL6
ydQOKfa0IRbW5NNCYPbsQWSkib0+oahop2gxyTdZxacSz0KFd1DzxxulgpKsdK45kkEx6ORy6bYi
866sovfGCl1TgzcU+0dsjLfAeMK7ZsoRZJVrYYTPaxLu3VfWkhynna7xRYfGr1QzDKl2OuE+0wHt
WLdNXG5znFmTuoqIJq5J/qay8zDcDN2tATwPBPqI36Ex+5Mciusa+YBchdtC2im5B8MAgYrk9QvT
BG1gFg6cRKjWJyg8eCs0ZavS2rVq2Zb1rSw2NulYS9Ws1xRzJM8tk+Igo3CCtFLj27K8dTBeq8Ca
1eZlBrqQ87zU6iuxvmu0dZTTKEngDq5MBnvTRRZuBgFAnvrMvEYcwKeKu6B8VPAidC9GlC3z6H3m
OLFtQxJtKXDhmWxlmuNPAM8btAZhaw/4isAYoheDKQO6dBlU0pWSjC4btsNgigvDQDqVjddWWLpR
Ve7lKViVsXQX1iTKOHWiuYoQ30Q1P0x9DJp0WekPcOnXAexsCUfEGGGDLBzu0OCDnfJ3o4RGHw/D
BCxjQco1QggNcPSy4z06DuOiCTempq76ogerHt0FQYptbYLFRHScUV8LQ32LY34dNv12aEeyC2jk
U7grUbQeAE9m9O7GDGR70rhCP+Pb15HKyxOJlMyEaRTLfa7h30qWQ14dYrlaT8p7UNyWbbqU+32t
uuB4eGdKWy0cq4WAzoiYNcMI1rN3U/Fupx6EDUzjCkeMErqRd2yGux6vQrr2iVBX4Lx626k27Mi6
ET3lBVPoQq1gl1ATEkQZqcOpI+hnDLYaaiQhzhdq42/7Md3VsIEGedqS8P5cE/CixvpRABad2J6x
KYCQiMXLVKlUOGsChJrBotZnU9QcvYlIvVQ4lf5OrpjkAZtLUUBxOXM3IuJCzOG9g9vCc3GwlMAg
B4eFJBW4WyNEykHDqLBSjFUsq3YL6zbLh43FWigDHf6JPMch4Cw1Jnx5wQNJrrKtBhBjpKS8LmHR
Z5N01w7GVSEQ0BNlwh0Z5JuuucOJs2hzbI/seW6R4PStPWJr9ay1NSor6rR1aBU4UqmlYwZAkTTd
I4c8iV249bxTIqpbBova0tSbLQiMTVIWx8bU2T30+1SplmKpBAuxFS6GnKFS52pkx0c5WsXQhBfi
WwRYhKOFs9RItj6v6w977Mv/tM++UrLQPCWZzcBlJdIxppP6ea8qGEzaCoHRGvCzYrhXix9lvzOB
Mn19GPbdn7fEijQ3EjWJ2bUhIoT6fJhJFUdqEiIANGWvSBCvgsfJurekQ5ZdiUVlj9134zzjl2kK
h1RQxGqGaOK2PZdbB6A6ZLUOG8Ra4c0cMUGd1k4rmachZ8fYWkcZi/AIdZhgabn0l6WKQlCOyx+S
LLvytBYM/p9hHPMQ5AXOnd6Mr/QATNTU4BzPYPXjh/KoV1YNfldBfYphywlj7PjDlTncGJhLS5+k
cQnlKs3oA/JM28vlZVlutbkyVFZy9IIZUJbJT4n5fQOGOm1aUEwWpGXI4v3ILi/XLoEqb0SVNYoL
21NdgpYXsZovBLO5LIwtiXuXognKXl1ZcXFUWixQzWCUC20QbdFstjrYbA0p0aIeUCmhDBsC45tG
8a89+Pliy7POmTwzrvnZXAmsHhkmiVDbMu2JQDxK0uQocbsAOMInw1yS9QQBwSEm/Zv1K5/1/cgT
4sjKLImAS8zBz7v/yhBYQRc3oEfk+3Lk+z2+BeVFR7cPxASCaC5Evu6i+zxzPb132Crwmc/4hs9Q
1tw2QQKZJINCk4lMqIY87L1efpeF/EsD/+fP/HCBznpCozAlQlVygchCmYKFktrRW74G4O+0q+JE
MMCdLy/YErNTh2H4+PXT9/uL9OHoZ49f3DdRYc23p3Ey/q/al3cA2lfjNlqROruMN+kGwc+2W2KL
MRfRIn35+QP+t1voggHVnmkwqosPl/uXlED3Oamz/+///rZz+elP/N1Gp0VtMTgnBwuakMaE8M82
uvSHbsoSy5keu0gaFn3Fv9roOhGCCjxuhVn7n33N/zYvUUyB7ObhY3pMD/7fNC+ZpJy9qXmEdURg
qAtmhAf99M9vat8jgLyAfmirxnXJLghGwFQdguHS9wQXSTneX2VfG+baFy23FqlPxYcySwmSRSCB
PT4jtjiW5bs0ra7zVGXPpKw10HWB1J7oh9JLSlaaOjgZgjm1qzD+ElZCAosRWMeQIh4v/CQH95A+
fG9OvZNAdIcuG7LnaKouUPmPmogEPS1db8Jd2tXLGB9PKwwu/C32OAwiwVCE6HHGpuQHNz2zfEFY
dX5MpwTIxHVJFu3SSm0rCPJlnHbRpmt9Za33nXztheqb1ws0QWKAkI5QepsKir9eZC/hqGmbJKU+
yHO3AotWktPS6qmbZTieaeS5lao/iHqtvQIrmskKpwB0fw/DKtj3fe7IuJx6MJBIkWXPKQoaGYME
QHS2r+q3g2Wb7LpkKJnU8NR3eG0dMr7ox2kwNGAvJq8d3JDe34d6dR8SXtrlyyTq1xLIjTyLbiRN
aOwkuq6RzIOHNEXJjiJz5UnQABNVczQ2qop/XcyZ08lwBVhOiTtCXkR0V3m06Qc7odrPN4pZwRjF
ByjG+j2T03utfrHKt0oT6AtFB7Xb+WqJU3blK1Q7jEiK4tUDkjnw47QngZ5Plx6Lod6YBkTvHyJ1
sS/uJGI3Sn3TWNHG9G5T00OfRQg2GTHsrRps1bl0Wxu3vXmvgssWNFxO+WMf3TfRXa14MzcR87V2
3df6ZVkfamFXTUscBV59X7HRZy8Ca40sSSGBkWKO1ylZx/61AJSEo9dXpn8ztsvA28hA4vW0tAVW
YHAle4ajSluvP426tDXE6rEhBjcUaV8BTNxrxD76YDUjsSIGWVTWU2yc4kZMVzNIbSS0GTyZKqL/
lnq45pn2o2quPaHdxFJxNYYJtulo7fPeXSi4342JTctYeA5+oVVODGJDpkJmBsuBPnhBWJEd10fZ
IpGFelgukPlUFB6cT0hMmdn7mwzIJg+fF6UbcwibhSy9TcQrdeAR2BRyw7di+xSPimBTMSzG2VSD
s6Dkv/bxE0jKTVUGr2LnBoZ5FcOrh3S2Qhxh011WRjJC1Aq45DruDB6IjS+JDwYDXaPIHpsQOgg0
+3WTFHuMK+8IVA6+ZjyV9F2ZUBh8PNXxPeHvVWy/x0i+VKGcNoJb581uSl5ytiwZ4wh/ire99YQZ
BQwPKF//qbHAinUGAEXTiauSoQXRWvV4Qk9PRGSgHsxEEAAAS26g3n94Tf+m9J1rko/z5PlNB95K
VS0GpWhnzz6K5mCEJg4K0TabcFlyGh4R1IBsDRivkmSH5frr48nn2g9FBK6mqYyfdBkT5/lcKObG
kbRJxHbp6+ucMo1YA+SKx5LYJsg0c5cqU7mXPEEplDEaDbju03RgSwputtcckCURmQWiVewqLC0x
ThpQxzgEkQqFCNQSy/yGvHZeRM8/GTnNTO0DLC2eM+lkMWorvwXQK8NIael2jNF/dgb/26XBn+m/
85D5nweai+c5P7gtvpiuz3/g77IAKxsbI5YjrHUcDH+XBcQHM12nrGb6rprzLfirKtAYd5Kqzf+c
+To+BFb4f6sCFhgzSMTJaLoZyfybqgDL76/Pyn/Q/EgjqdfFs/qej7uOUahkul4+s7PeoL9ayPFu
JNXOBas5rdVn7cUT7oR41UabpNrQBs+aNV/x1Ens4aKn+9EU25wWtRfYVpkQ/rcW12l0DRCzdLVL
eFbReIre2Y4ViV3rzijdmqxtlO/ygXd4U9JT7rNdQ9+K/vNShwsZrwx90wnQXGnMCOuQZKY+cLXw
aOZLC1iHJRgLE1DDK5TgUtBmUnQLbaEj2Mn2KAsMvhemE9ESKUBOgJwyHN20qxv5DsVYwXQAwHnt
yMthQ++9HOwhfZDKLThEgBIkLFbRSaKJhBVbZnfog/fwfsyew4BR0GK6V591362HRbjTdXYbBIrb
hM/VwqIgOwtexzNPcPbSEXHWuezxkwtrl10bhO5qtkLbE/8kgB9hwX7BNJbM9DRXfo5v6WZOiwHA
RQGMyBGuqBiiRef6J/8d05N/UlapKxBYDww8cGrBxUyGsQwIhr+3DjF/emchmr4kkoS+Vr2zQDId
CQAto2UKneoRVBchywv1Ut0w29pat8iptBNN7n3bgy5bWEcD/Y/5SH+UxLrswnflu+RG/wEVp6CU
kBd5aBeX4xE9FKgsisNsHf//5J3JcuNItm1/5dmbowx9M3gTAAR7iRIZ6iawUAcQfQ8CX38XIjNv
SEylaPVqWJaVlmalCDnpcLgfP2eftfO5UN2odMYJM3BgQQCTA8mFjevdCyQP8u0Tfsjp0mWfgX1y
Jfzboml+OSlPWB1iD1XCOzsIyeFIiGFF5gpMmfVsedLBiB16jH76uSNSS+GIctoblZUp8byMKz2A
ZPNidLt6a6RbNQ1ciXSiH1ZwHekbpKyUuO0b7F9wQqNMV5/dXkEmOs7qG2ONLB34tWau2lUAMI+F
rKwVqB4gvm3zvb+qlqBoX8EzYA71iFtNMCGlnLjxqF1XMJ5FfENvRnV9uk2oDKRLLKL7zZVkeKFG
JLOqlOs4eFUG0nmRRiR1hWpkURkT16ha1NJuYnBc99CVaSBNfoana9pQHRxaTzIeoOL2RDauqDnz
JVDjPxKeTITeP8pfyh70oMwtUllqQG1OR+ogLBAwFqfxMcGr28DajOD7MYdLW6hPFo2N/gLfSbJt
WyPaszgFuDR7GQpe5h6pIBvdiyjI1KK3rLSs3OeEsYlPosOVM6csn6DReEdxVcyIORq46pgXgvc6
SKdb4hQxfZSiLXDq6lmmRmHSRWr7qO/NeUxP2W0ozcJm56NJiCzAcDi/oPqmzCPO8XLBd1DCpkd4
SyUvuh+MJS+MaK1yhPpUKF+K92DYVZh6Asi9ppBDcSs4zVlJyXPIIwgKmkCw5b4xN7ydrJPdmxjs
y9zzM4eiK326hjUrDaQNh8EHsTHEnnowuleRYoKkPqXCqymAicARTwLx/qBAA4uLp0G4aYZFrVOc
lh/pAGNCDPrm3kdFukmMx37y6Rw2JD9o5AtFdiVQ/wuxsmzNj+bitTTPWF7lBl+7bUTaB+qRBCRp
0tYniNul9ZFGiIHSZ1ccnT5cK5rbXfEnNOmxsvbkaAnNx6mZQsOW/ClVIo+WIHpy5hRipVGDnH6w
YCwmg6dcc0EIh6tS9RpjLjTblioj+eOfw8rPr0Z/dWT1qLrohZtKlu2T8DTwzszk/O5kLE1ajKeM
bqiSIPNnVbmd7h/XFpIEBqM9onrsZ6p+oC3geFCVebAA6NdEbtVuVWUrmNvRmHeleyeENn6sJ4qB
mAU8nyJbdkuVOP11pPfZzHY1RHfcy5tVBcgM3mIW22K115WFfNrcAXcGdoyYwK3VH+l1g6GotKb5
MUkoZq20Hz6fLyffv6GahTsdpFoxcrBJGxHDPII2oygVg3e8C+L7kEYPad/OahBUOKart7gQhwN4
wbe2vsoMlReLLLM0x8u+lUUs1G1LdMkRpXulXzRvbbPnykSWG6I4BOhbPmaymsoM+/w64HpMF3E8
C6nV9sk1lR/FO0kL4y5wfsCUp8eG1ujU8iBLzo7FwUhmpKXtVuXxuoFM5+dNQapbPmjiT1N2aq8N
AFtvJpQX3RUj48bHW/+eFjYpWEXxLq6XRTpr8ZtAg1DN1Gtjnh9AZSjjlsy9atnSyrQfOTfxaB1V
nNvmGPXR1UulAPnNce4LeFpHHqUMkT7UQN0iCuZJTha6lLxs3fCQG+AzoVE12fg/WIYQzjgoh2qN
bZzQLsLTHNvktaZUj7Vyrejg7h/iZ3VwfbBgEDx3+X38nEWucegaVyzuBeElBYknsi+Uw60mLOmU
dksYA8JcOM57NnsDxK7nT8bxTg9B2HITZorbTejVvhN1S62+jnICXy+oSem5/PmyYKtDwLSoCRsE
f6FTcznC2U+JicfnArp952Yvce5CHnslah0jGH8/OhCLtE9QTExtE3xxL83UbKS7Hk4h0hl+h7Qq
FyJWH2golOiPDq7/hjgXVeV3ce7ircqOWfDPYe6vv/9HmGth6I5Q25qc4A1VItv1V5hr/gu4Nupt
hPFgl7GBI9H7V5yLQ7wETNYECGXACppuar/jXOSmpPhF7ia019DU82+ANPCwOYtzkQhaxNpTFxQX
Q2QFZ9kvoY+D0E9ZaKK/a06ZuEmTpHR7tFGRmGyCXpoMtEExqPUIjk0ctRulK1VqGGRbmqyPHdpU
VMo5IWFNsmryu6TBF7zJ63va/JfHLhWdfMTmFJ2OZAIqGOJgJibpE4bp4VVSDZAezAzqvQoNQ8rE
93gsD2jQPD3NMd1gp0yL/fHYuyYoD3jc6eqopSt5jGbKqXiI/BcN1/Cofva1cK4em9kE64vYaUZU
JXJl3VfDYzPEKFUiQtTyNSswgUnwrm/C0MEReiak70fwbj6yl1Qa7hVQUCkSua6LZhWAuMx4JqLQ
9HQ7xbrluFZj4r1a3lT4B1QgZye3i45SmyI8+jFJvb53s5QdtWlWBQxLHfFGOxyaQEONYb2MeeLW
ylPfQ0oo4rUVilTe7/TSuKtBixQW5eJuhnz/pDRrse86ekgsaTY271bY7Aea/QBdZtXcQgKGz2Rd
vJtiT3WnTX+IcmzdS6V4O5YkInBkOQSpAvzUx8bXJ1+ktyKqEkRCpCWrlTEM5XVtwdlsTYrtVEUL
IZ7XIkzEoSznx15WZqHVRY6AQKs0LZp9y0VjgEYbg+mL9suh70E7Zy6SsGUipTfVGD6qtAvaID6w
WEGFaKW3epC9Qgq81mupXbbGBFGoT89KmrtSLFvLsgrKm6l7eS4K6s0Ear9VrGS0xVoIbv0SeqFe
+sY2DXG/bscEXdpQto5UkePrRQvrayOmPmrAAvSj4j0catQGkeyBEbkyU3Ulmjgk52KZ28MwbjTh
7Zg2j4kevahTsSiSCN/CMoc7oiDfO9b5TVwhFivwKaqOiLAyYrGj1JwoU6XWXsqa7jawKPYkXYp6
kmirI1hQ9PbWMBJPHHIizcSVS2SFBCRgwKbY265KcSuJhK49TBWrprLeOnFRISG4nzopU/zHS5h5
fWAtAv1OC0xnaH/AfrgLUhxiuYVpZg2VrcB690E2IOYWdEToOr7aHbeTYU/Xr6hkW3mkmpeXHoYN
3J+mc5P4AK5yTw2oJDNYATqQCgltS2aPBpBuESMUEb2ecnSPXT5FtYVesNqHVTFiOCQFV6rxkI9w
pfGQhckyR1DH2sOjkmw3qd9ZKdJ5QO17smUqFO5mPtwX2iYDrmpFN0JLoW4oZdtKfR2bYJETTEiU
G+0Rqvwp4qpKxemkw+YZ6gWsELfs3i2wjKUFdjHTuZxKOzj0LraC3vH4oxKQ10mVG0cxsj4DIgM+
D7VYuw0/QC+yRhx5DfvsYMiNW/Xdg6X0K4W22xKqaYG7Q3HM8TgBc0cbW0p+MEbgpByphdNWe1wN
ivUuK+ZTaChLI+N6hEY3OxbrXkFCWdTQOpqpdytFLtJZuObaWgt9kh0wxeejTJ7amh3b1oo+3mgp
EavcPktZuUPVA+A5Xp1OaPmkacXwG+Y1wa8ac/aLJRlQa8h+hNGbJfQLE/trN8qwT2+4fTCd/n0f
vCnWQSULgFORH5rOBImOeZBxx+XaD4kQ8G6a6EW5lcynPDKi8jeTjklZ5OqNjYxVKOsTt+oxgjEK
BHSGXkhdS2Gx88m8OBKCxIIqcC3uOwtCx8ASuMefh1tg4R/6vvqRZAYgENGy7gQJRW4oqzW3ebJ2
YtLvwJenLDjx2SS5NxrytZyjH+r9ZZt2+D1hZox7cZNAAanyWsLRo6NdGzCqk8jG7ARuUxkJzKIx
DK7wgXFx/AJX3CCKTRsDBkRe1ajNsPrpQfsaDdbGldLhIN2cwPAgIGZ32xVKxy4EbZcLMM9eiXDC
wie1Fd4tIwdGWekzFdPIJ2Vkp6zC8NBZ0JjwjVILrYcIIs+rZrg2JNqiwwyieCtEbiIKcxJ/nZNl
ZHWy2l81NLAVYjRPdMwI8C1XA4xzVHrB3MQcEtoJq7cO7m1VkZM4gV6eqVb0REH8MVGFa+movDZo
F6t+bHYDPeyZacWwc9JFpFIORamz1s2TW+SSTqogLzDSAv7Jztraucrf8ItlYkEtGnqclM0Yxxru
I4pIYUShG54EQwRd6dhh6kXOIqBiJUrF4xF2CcqjdUWmNW99SjDNWxiuS794OBV4gorPRopTmGCs
/fh4yFAUcPx2jzlxCIG4vk+O446X/ClNKe1g1wLHW8H/ZtY10LaN4FFOoMgYaOe5NFEYE9Sqecik
amkoQJzgqetR4ImC8tIUCBfDCLz2yaIvd+hV2J0DZ30+vuVVKXnDiVxKbHTqTdkLe3E4PSTT3bhC
WC4e612X1KdbLRCj51IoMDBIT9JK6g1/mRTjM8t32cUtP+dhHesoc0I4oG0foQqouZg89PS9eMKU
gj7xoUEmPOl8BNQXpPLZCnyEhDCWOvSvOTL1pqT8FAX47qjmaa8W1VWvyX7hJKOEsbOUBbsmH48/
DQtqKZ2I3HQy7ry/Qsn/hrCZMPe7sNk+Jsk/20JOzVvT3//fsHnyabZk0HO0flPl/R02GwTSomX+
0u/8snj837BZ+xedVZOTBzVl4mediPp32Ax/DgiGzt/F6YNs878TNk8Wk59KKYTNVMmpQVO8tuig
mSofH5qvmjbtT5F+RN2gRL2bBCX+DQ2JsrYpcXuHOOaPRDX9U1ag/45O2XVZDIN9Oo2Do1uNR2uj
4lZ+m0Jbw4eIkrzumoJ5b/Vi4Z6iAKT9OCwIj/B9QKQ0WsCzEnGbW/KrUpiIsXX1WQDW5dQCIdsx
xLcxU7Kfmo4Hw8bi1zZ+E2DDYRGAqLQsxu0eg78HLSmuuqkeXft428GRb/3mtchHzK7SF3k8borM
OeUdsenCp8UyLBAycs8/XVmCDJV+CjwnZnnp8OoEfbvs9P4upONhoLhc5FguAta1snxZNZKtanC5
fUq/E4ssrLq5Lj0G3ZhibWHgGHV8KksySUVDzACrgkRNwZ8byjyZZ5PwPjq0Gh6HY7fQdapVRenL
JIW0g3zkMwqd8BAmiUdbCqQb4r804GWUG2J2P3vBKRZ0uHb8OaDcU3Pu3Oq+C8gzCUWXL9UE3Yki
kC0flIegXoo00JhkY0p1r/GfhMb+pHxOkyXJePqO5qcQt2tJjbbI6NJe6DhrmlsZjbSKTlQJpZ+J
dT+mN1F0gFOtt8prSY5D5NYdjDMRBtZQx7cn0F8UsbQeUXuGSRfblpfIxJ9ilgL91Ob6oDujuk3F
bYxVntFwX5cWCGNxoKdKhwYdoBYd8tVWFpDRzcZkC8PToTZpRrUzauQo7hsfPvfdENPE8i5LcMHI
4vzszEVcPgXdxuzu6KXp5GWXUw4e2J1vVXmttwef+DYo3JQ+XvjTVIcJgYba06KHXJ8VBBd5/xiz
ndekX3KFrH3j1T2jpxu8EB5qEtGC5iVkPoTyujyBdnNiaVOW15a6PeGg7GOnVGGcNoRzuqC6ZHts
KPVrNqxpOEzo4J3EOjTiTZponooqx6cou5NFL+BWMdyqsNN1YyMzbxoliYOh7mXlSuR0Pd1acUAW
uUOMujLK7qbqzNRTT4i+IOD6SzW9FeNI3VGjJ2Cu5kPy6LPQgpRkuYpfX8zdthR3FPpcK2C9xR32
e2+aUHlCUWebU4LNIU6DU2Z7pB+CXd7q8m6XDXK+yHzIOsZyJL8ZqKTkoH1rwVxXX4XAICKTCEhf
jgmJKXrGups6nMHoe+38Vw3cq/JEoIcD7JRmahBn9iRmMY4pMmNG1GvE9QxzY87iraTdS+YdXUrk
o083Te//kCXxKq7gWkcTqb+gJacI6LsI9eG1FOlKugrl9RgSyoe81toVOFi3DZD+h+o1DHq7AUEX
nUzysbmDOewMq4LBv8nkwNFNPlLSX8nH24b0WQ5yRY/plTkSD0YD6JOmF6bE+i0K8+fc9908BPSu
xsh1aeSKLGTugRZDGVCseVMXpMRxYpCJ14dnS+83LZPZiVK+QKLd1FqwbpJ2pkiLUqSwpLWc8sjm
GmTOIzMwthDYTjWGJuwk/BIQdfShCOtI1LiL0v/kN6RPuR9YSAgTAy1K+zYotSvoEcnPhcTrAmyc
sP/kkfeYVambKuE8MtWZZErbFIsKs3sfjdMCtpOapvEcaK6xJV56TehjqKu3UrhtLLhx5mI4XleV
kwSoyCfjBrwXoBlOTEpZ4sVAY39aJfkh7l9748ewEdyu6UlTLgv1HuV4YQJr7/fRZNLRbnvBkzJk
oGw0J0QQ3tFfJ9ms7ki76a8xnm4nJk207ktuESkeOyMCm5mZHA3IfpltZD9T6ZDrTxgo5ZhGGLwV
tE+ICcogEOvEdETHRSy6OYWlgqpbPNzr1T1ZBXvQEN8Zs7h4TaNDFiMVvGkLEqU07x2hkSXFswwv
bqyfTpL+bKn6ihx9MMcoVOMZpnA6m0j0KkGkC8gsq6Wv1GTr6e2Qd730c6BuWep4quKJM2Wuh4r2
K+oACfefn6m5Kgf5OhuvWvMxHZ/wjZDy6zF4LQWS6OO8p30+/5k0K0kuCcevR/YWeRKWZ4kXWT9V
LlkgGR38ZnprXeGS5Qfzrk+oOemnmx7TTppebS2T7n4lDPJdTMFHl9tlWlLpO5VOZVpeSmJHiJdB
pKMzfsjoLyG/iuGjh7UlLW90Am4T87SuVYwK2RYwX/7vCOXIN6qTnvObSn/OnpfDzv0/t2/BMc/q
OE/TNnsjfMuaIy0zr//v/yIZ+OsX/Vnxp+sYHB6dypPgDnv13xV/FSEglJ+JxGiC+zH4yV+pUO1f
CLYxUKS3mIgQ3crvmA4fcJP0KK3vBj+lIf7fienOaQu0a6PiRVZg0F+NGFA5C+kg9fpSL4SsufbH
BILSxVXPelHipUaVTTqEwprcGqckeQ4JfdPdhwn8QpwzaSw/hpTT+IDBiQL4FBCprDN1ThBHfi0P
OouxRkJMcHHMuIDRDDKzUBkm46soxI5GF6ks4HtJwHRSFlzBTvLNkMbLjsQTFMORtyseteX3n+0X
Cf+Dcmj6bCYBLw1XwBBwgjwTzQeNYUY0b7AHD0huHCPJN+GAH1hDe5HclNBl4tHVK19OXaVvkxeV
JpJaMKR78tjyLWKscW36InnRUhZoVobwRW5Rq9B7R+kh8g39VhHHQ1WrRrf0UZG+dMeK8u8oi/0d
ViW9p44gakeli9MFfRz9o8bZlA0tid5MybsfJaiQtTWEZYuJS1ltdKOX/LnfpfSV1ieD5ESk+OZt
2xCHAB88oVE86s0lVP1ZLp1ZUoDGy3wltK7cTM5WELdSC36IgeZAfxaaO0xpvn8MvAVnK2T6/fAC
qRdMjfbT+B8uHWYjZpIR8ftbCl/JvSX+zJU7sX/9fpTpU35+1sokoYG7oii8kubZOlQSPwCpqmq0
WZJ625WwaMv990N89a4ZfANYotB6TOWcygSTnmxlSbnuQfOy/WlJu9ZiTof8tbpJvUtcJvnvz4VK
iqqjQ5uw/qzhz/PWmxRz1JHV+yA6uiN5snMIXf53tO9/ZPYqdlez1n3/sR8W6++/51Q8+TyVnwY+
B2yF/dDFAbZAzjDHWdJFC7IcvMj+fpDzVoRfL+eHr/frrvpxWbTADhEYaqByyMvaz8Q4lF4f+/90
HG7XH5efnmg9Xh2MY26Dq2BFznYDU93N5pcwa19PG34BElAntvaz3SbRWp1GIwYy7O1ov/Bs/tTg
/SNhcHri5w+Gpg16KcTJ/sM8G0E6tZBMRkagQ9wlFnI2gRs5hfv9kznTkP2xa34Y5UxZHhl6pPYa
o6zplnE2VxdOjOm8/PZbnD0QHyNxVJ78/nATeb5r7lQnmBWzwhHck+N7V0dq8OQC/rMvhTrv4yrg
smhlg8Wg5PE9ene81aXWqfPWkb/N29k+pyKyJ13CEJr9QIrAJUXn4R7hRt7o9l62tramR/D6R7T2
j2tiqsR+O51n2zfG8UJ9nBYFvoZOab8k9mqROIB0LszgV8v74+KbHuuH9zUzjn3eTONQaULvobrv
vmNe+DKXFvi0ND+MYWq5jxKYMaoXccUNdpGtRe/npSd16ZtMP/8wiqD/9U0GpI005DvZAo+Z79fb
V2cFzXq/39Wz3dtPh8HEilBzXO9hCS/E3tnOe+LcfD/MhXf1vC2wEHMakaeHch3Yjf3Y2pe2nK9j
qN/fwzrbDcpTYQzS9OIMzvXSmt1iMsdIo7PT3bk5g/HgPL/s9vPbXeyo9ur15m7rvm5fb0gHuaQT
nfWlD3Th4U3yg48PTwmaWC90Pg9v2ds8sZ0LccSF3em8T82UwyNIOn5/bs93l375pcd1tkUoRS9L
g8ov397ezt4vHNuXPvnZRhDotRlG0/nzxAdvL6znS5/87O2Xhrwn3csvf3h7myEV/n4ZK9MX/+Zk
Owc0R2nY9hp9I2zPktvPkdvZMa8mPYEc1XuEjPaGdKy9j+31/VXivLa2ZpNidJ80+/UmWuXu95/n
0lSe7RApyAcxlPk4jTuf3194Zy+t4LOdIVUEM5GmqcTsap47u97F4vnC45K+n1DznOqZxMafh7jE
Gb7cBvausX9yn3AMIobvJ0uaXrl/fnj0K31+JRG4S2zbvx6eYqf23Vtiv+x2s0tL8MKWap4zOau8
w5/518StTh69urY1gxbpmvZ+thguTOD3690Ulc/fyYh1AeHI9JBW4ElsaQ4+8ftp+/uF5dPl9Bfm
+MMpVBtxS1cYI6C+dgcvv7AbfD1biLBoOZSpIJln3wCvsFRP/IqNcn9yUTts8Pzd+4tuVfAiUVe9
//7rfLmqIfICc1M0WlHOdh/BVwazLumJT0nCXat3aM8xz+7sP/V5/xjvfBkifBjnbCNKjRgJTME4
cWUXBxBFFXSge2hCuIo0l0jOXyQ3TK6VKtE8gDgwdp9XgSYHx1qqGxr9lzixerU3eNoVhbN5euFp
fTV7E6GUeyXYRtIWnwdSFGzCLJOBaJO0yXLbwZJs8aUXdXoRz19UFaQixgoTlvr8GRW1n8XxMGhc
GdQ5/p5OsOpWsYemHEnp98vhlwLvu7HOnhO4glL2O8ZC9k3IOL2sxmRR6Ka2ZR8kO3egMtmP+91m
Wo/398WimFnOYG/ekVHb+cycGUvBIwl+YRK+Wj8f52B68T+8dnpcyINy4nORinJ2Km0VK+Pw+v2X
vzTG2dMs5F4o42mMdob2yb7fbVYXN8OvNngVGaaokb0HVXw2v6ZWBEdfZwyUDA6WutfBNl1KO0Iy
R2btBK61+f5LfXnR+Dji2cx1Sp4PQjcipNJpa3HaO4p48qsp0Z5vh0+lZ156+6Yd6u9L6PdXPJtG
X5axeB4ZMH5X3Oy6fqcxcYtZyG0z1z0qkMPt999Q/uLYh0eJiwcEDP6dGrs/ro1ixCQ776CSaNfk
2a2Xw/Uheh98+4Qe2fOXJSKsELjuaHjzzVxa8ZN+0SGu8sSn+tKF9atTlXwc93yazSR0tWdhgnWM
sqhuKCAZNrjGbbFQycJk83CL7btrzr7/6l9lY5houtTIKigqmeTPX50SCYKkQGLJrvQtrTI0FRmc
rlB8LoRWXy2jSTw85Ujkaa+bFvaHFzAqQxKcPkXWZkMTyfy0NLx8nvwsd/TwXhrrizP201hnh1JQ
BLFmYmjGHMaoC51if7zRtiDkltnKt4/XKOgFrH4vTab894U71QRo9ddBm0rnR29an8rOShSO9kWw
ENn96sf0QZkjRD4ou0ujKV+8JpgJGjgrT1xt8fzGEgh6nuQ+o9FvYt8pNjohLp32cm7vbndvby/d
dPnc3T/+3N+sF/yJ1wtL54tQ6dP4Zw9UCChODALjg921c/vaviX6u585C6L074f6Yl/91eIqEWRM
X/hskepleWpw7mSkk62ufKpkdrK1lrmnHb4f6Ivj+NNA0wP+sEb9TD2GVoG12ugpC/IDoDYKu75w
5n/9JtCx+9fXmR7sh1HAzjch1i/Tg3u6vjU3iX216O1LackvN5KpMfivYc6fz9jFp15g1rANsr3D
7sht6qfz3l44WKUvX7YP45y9bNGHr/NAOgLs2qLnGuAswnl6//+Rjfr0hM62asWvuaRVzB2wgx1Y
H9NF7WljQfT9QvjqRPg4d2dn3tCFlY5MgDNvDq9gzUH3Hw5wfsaVsdJ2JQN0XvBD3vm3l4pgl77B
2TGiTNbAYv1rkQUcIqv4/vsZuvCqnOek46QTrGp6EI0nMksWmdwKyP33g0xL5ywS+Pi0zbMXXzHN
I+kNBnlO7P3d97/7wgSZZ++6FIoVSZ9fTwAgg0e3/3/4YpwfByNu3Ui1eQGFhWE/l07MLLUgw5bx
crbfB/fpJczTr+vCd/N19sobvl7GcAnI1c6iZePK83JmLTR7cGh4dDI3cs1lsagfjR/KFkqiIznT
woZSN0fOPZOW30/wl+fD733hHPA1BEMlD9MED46/K9bjbfsgiN73Y3yVfP+0Qqan/GEvbehbO+Ep
SPzCNpdPvdfoMuxgGzv3m9lqIBsZApe6cB5d+mZnu0Pf+2o/HPlmFG2X7WPHFJqX7Osubd+TkuDj
N6PCHObcd7mDbooH46p0kzV5D6eZceV1xAsx9xfl/M/F2rMzaYxwZz2WgH6nBomNcFs9M6d5ZDeL
2kvn1VJVOAmH+9TF1la5Dn90W2RlF57l37cU7tyKBBVBNhUFl7CzbxxS0W9PBBSSZ7TOMx0BNhkM
53H/U78+rU4OPSTu0aXj5cK4fw8vPo97toaOQ2/qPh8H6454jvCbf55AtHODyxxm23KJnlCnLW6+
H/eLQu/ncc+WURPoMYc3495Z9hP5ukXg3cQzPARdYWa64/zW94SleXXzItpXq/33g1+a67PVNWq1
ZrXT2KN3WyzeIjKE/qXnOa2Zz7vR5+93dgTVTRaGmcEYA7k0xL9Us2tKfoJTurS862i2LjzJXxe1
b0Y8z9v0nT6o3fSt5Hk879wlelDSoOr8ac1nOAjOQ7PYGvYDjW/OleY+roKl6G2Ap3jR/IUGb/dS
4HruWfZLY4F0EdE1vC4MDKYp+rA9mWKmxGbaaw69aPTHZbvqehjAbnim22EMM4yu1C+r6Vq7Mx8C
sKLOn9eE/w6BPufXP6u66GtN3rp/bmulQfQvfb4k/wsvWKRShqogudc4639bo4An1EUcn5DGq9DZ
Pki5MCwxuW1MlnuqYrAd/Zbno33SsJZEHCYCd/m3rFHIpXx+UaayPu2CuNRPZBlDPV+2aZvLILdb
0TGMgUYvZEknofWa48Zw2x5II6JelWJH9jqkgK+C2SR7P/TOuE+6fSXeNeJdGtUA+vE5tf3RFUGj
KMf3CXllghcAaXnUPI0OEfEJD86YftSZ4vZX/RWdaXLrktzYB9q+0rcQFQRMX2PXOr1KtGV3O0X5
2YoPIBv7ftlF14Y2k7KnNllqvjtBFMrZGN9K0k4fZ6fhThpk29giecZ2r4KgJriyQrvOHPJFG7wD
/6jyJVh15WckvvTyAxTIULqVT/OoN7bF6a4y5kWBv8HolUFKlxWgZBuBLDR788ZU76F1D9ZGE131
p2iuCw+Ld+S7tDSuionKSOJmOF75mYfvC4cVqin7pGJmPvPFbXGcCcmNpF/74fJY0jawKI6H8Hiv
Kru8ciW6SLPDEeskZMdP+kstS05R3R7DehZF+7B/4riCU3tt5gBx9czW8ydlalyMViruEdG+VXCt
cKWrYiFd6f386EjpIk5wR8Xx3KGtQBA2gu6W0vt4E6DYH5ycbnhE1IbdPvLfHDE6ALKr8B5aNbp2
eN4WivcMVKdt3QYmPb82VmdI0/G4B7kXrOTe6dZzgDZRsTpU2Dvx06X/GBH0TZzRdQDHX5rRDGDQ
Tons+7g7Cos095iWHnoZfp3cm5i51DZovVibS/2xaNAuL6tnjZ8srSstsIWZ/8rI9VsQu+NzKNP2
YBvz4HFtwSnw581x65s2pDV6vNTUERDI3019rwfpZ70T5uomfm1flZL1kCgIYpGOL/yFaq7ozipl
R19XNwZXtyt5Y71nJ7eqbXwwmreYHgz4ntBfLCgwIjQYBSoM7czVVu92VvyiBUuszCX4MbRFNDe+
5JStPf6w6Al9lH7oiLz3JCSfc9kpZGul81b4Ca3FBx4tLNEemgDeqkxf5NJwWKhul21aKCgwxhAj
0tL8FLwYb/R+l6+qBinICcAJi7sxuInDOVJjuq5BN1SOtG2uoHKDoQPthXvC8TW8bQ+ql15rqJp8
13iUFzqWW51gN71tAGqw9r1mFw/hJp8pS2WHCW1Fklt6TOANwfYJPfkKArxYr2XfSa8rzGUceR2R
5b1Wt8jZNboxaaHkImE6qORHHI3m40zYwewQXoVdu6Bbsbf924ADpfBA4g12TNXvR/qoLtgUDGNW
8tixUiVrCblIhDzt6LAi9+Y6viaisrpFW8zSZ4A20gsdpBLmLoKNJHvi6NI0r9jDsgJTS2vsI1Eg
yyz0wm528t+FaEZdBroQ/O6JU3TD9B4LF660WK769AEIPw2SyUJ2hRRYSs7eJHLXOmS3R/AX/L+9
S5u+nemeKLsWbRty5cLXbq+bUYQWsYE/hcswT8jA5uG0Ess9Eeiw7u/xAAFHYW3+zJv8NxyYxuRu
982B+fP1raq/PTN//Ya/etrQbKLdpFvMUmknni6bfxya5r9wF0PpBh4COydqEASuv/XP/EkJuTTN
ZqqpTuWh34cmHqSk2VGsTqVJ499ycTrLDCCFkyZGK3o4mYsLauzPgZVRCqJYNk0NzPC4Tk3aExSU
ksf4wh1WO7vq/RpHpiqgEx+Qjf9Vb/8QwKmBPvSBROd3axytWa4o90Fn6eCJBhrZ+g67l+TlqDTg
JNrOBa7s1RGLeWoFbwd6/8GsQbv0ii69jmLe+aO/1aGMme1DBCwmgSjtF91MrfwfsWW9jYbmVTii
hIJBO37hDcecHj25uvF92mRNhNRi9GACvomHztPaeKv3KryscROVwM2PyRMdRdu2kinA0pM/pmXt
1WJoub0czpTKv6oyZZ8IbA6WtGir2jsN2CtkOELkYw/IR3jGXES4YJp6dtH42wSeXerUaji2RFK1
A+AYxtXVsbtvM9EVy0NX3BrAnD6s6N0fsf5HXvqU4fhwA/hzuIlgwtKctN+f10VcJ6Xe6aALCuCc
NKFk9SUV2dcr4vcIZyF9dVLrMswYITq9ngDldonkFnSSNJ1LSd79/ut8NRhMYSoKBKhQtKeff1h+
VRSD9TBZfkOziVIavbSlJN6ERe/l2Ct9P5Y8zc353H0cbJrbD4MFshDg6sZgvfPgHUitpvPbwEb1
dXJmqz3Hy+xVsV8vZMO/epGB3Cu0RbApaJMj3MdBs0waezomasgYw1sRqnsKAKuigPn+/bf7ahy6
L9iZ8H/T2Lk+j6NFo9p2YkcLLLXlCOraJr7k68pe9rcZhDJLOYb0Bf28XB4+D9KJQhqUMRykocKk
7VRYk2NOs8wba1tN9A8zwfEAtripCrNctm4KAVwiwF/a1wjaV0qYVuukNgCdNJX/kLT0+MgpZlJ+
moMXFMfAprN7EfuNDzUwbzxcGaCJTJ5jQcpVnoSmXf8Peee15Lx1pdEnOirgIN8SYE7Nzt03qI7I
OePJ5n5ebBYVbOm3LZVuPVVyuSxZP7tJ8IS9v72WEtySArqLpNinV2NZa7ZA6mPMrjm2DeHaDjgw
2zpaTo5iK+SbmZAaCBeWOiaPuPFeKVoy3Q/dxLJQTTW+FbvdWLxOEyKePHw2rsdNp34zByxDnbIx
pmRD3GQLWDhggku9H8IWAVzQv0YBcvdY2WNxeNOZ5TVbOFxjwxQit6ulHK2N3nWHBESyJrsLPuRF
oDnbgEnZWgmXlaiATijVivAc76VRmJzWYrlQq/6zCMaDmXESTeaQaFOgMZLWHrUWOAOaJ6eITqVS
ubqv3FVGfQmy8aPshOmmVWq78wRIIQ4y6LszZ+pmNqHvWIAvMw2VumEemqb+9C3/KRtNQDxp8sig
f7WrhU0qjWkOF3QN0q7h1U8hVletvxtTprmcwrizunyfVfFtHIMrGxipNMV9LNtFURvnzoQlG0/P
0LHFTq3L0C2n7D4NrGo5KuVtjxCDM7BovSH4DmZjJcxXYTI2EgbRgzA7sStj/bYcZsb+it7ymAi9
bfV0qV4hCQ1gE162ZpZZM6p9lMQZh2j9zh99gIVaqu67QX3l28dhc9bBxwfwWOw2aLwopcuMTws/
HxuT9jS36bp1hqXSdIeyglAsTahiTJW6CDfdXtFuOsAWN7Ko4w0DQkdlMItFo+lHa8pRyhb5IdCH
niOt8tgU4dps4ndz5q5I430jS2fbD4BPwuaUDgpKnF5n1rAW2O7aS67CZoRuuqwSv3YTX/N6TG2z
UX9TL0zcVJXfIgkvauY/B2h1mNb1F3kdMWoEWLBRlZ2mlILpGWPbTfGrIZoTQa5DAbDzOmsYK8FW
V4eHXOH23H7BsvLKROcerb8YU3kS6fAc8hT5cEC6CYuRLzlil529i011WQXdMZPWpm78yevl2IL1
Nu6SbD4oYkSE1agPQxvet2NNp61pPNTSEEPiZVnPgGZ8ztoTQ1nWgWjhS2GInajs6/hn84ECY5Mj
fQhqu1rlc3g/2FwZTamvqI4y5Rvr5671tYWWODei0iA35Ye8TZ0Vc6ZcT/AtuxaCwrAQTzWzL3wB
GZWHAoUSJjcyRnHD4hZh9iYa4w3D3YsIi0VgjooXWNkpsdNpf1Urhr1yjIR4Srtg7yCBZFJuFXfR
eprU79iRZy2eH5KWuxgR3JskBWFD7+oeM8t9XHQPTFh5aalxPBm4TQZW8y07ZZdXDLgLfV0DME1H
bTmOzKsqk7mQprjF79hB1OECNIplXSuvZd0wK1rlD/VA+bkbG8r4iZFtIO+8jqN6VJI58WI4JuXU
K+4oDDp+irINjBn8RcgS1yunvpQvYae/96BYCTx5psbgPTOulRBHWAtu3vf7WjUoRFK7EB2Uyq6X
LIyJ6hHLFAtf06DgRlfxUfuutzYDq8W574wPf6iRgw6hsg7bMvWCQN0OYGjHsm32fFzc9wzuNNM8
tWuhxspias1gXfL3G+Z4IYXk30YG3SdSL0M9gVBKDkkxHPMuNBazabK+Rwzmy/Kj8udTFvX7qdDW
acuXKG3gU+k9xNYoMm7qIdlxcGpWw6DnB0g2fM5j+2UZTbrAxbnroDhQOVoCK1kavtiZEtR5VJYr
f8gfct9GhDtq6EST5yx/8tH9LaBSuBmXqZTJ/obB5rZtPzVOi63qv/fRA3wcuD0PQT0AQYRf1CeD
ulAT5ahNOfPI55xb3xhJ6O3DMikAfJnDfsze8yrbxkF/Slp7meSUQTpQCHpfrQqd9zYf17kWbdMe
cOlkQwEEHGSUIAKqG8Yqj3mLKnra9HnzGAyVZ472fYqDso+6bdXaTDf7q3zQvS771IduXfaavjZy
JoNH3qW9DBrm3mOlBQEm5nXPJ3pCXGkfqly+6mpnHLJhZvw58JKCnaJQLrNS7OLMF8AprVUaDLdk
f62lkkkQumoklqVJ+7eFD4k2icqaDIkEOROg4ia23GFIx32RKPaNSd9kxevuTUV7SDKfuceoxy2U
gumCp87ouyZYznTHXLcxfI0pgb5au71MVpmfIyE1e2AJYAf8du30YEtf9EYuhjo7mqr/pGqtdWQ6
dS912PdFl8IsJRF7G1VbmX5xwFvnvt57Wj0aS6xZ6sqHn0PpdKQO5uNzadXQWFedCD3fnmDBJ4ys
m8ohnfNynfgz0C0UYYoCJzqCJzn2J73qAM7p0HxA9gxWMVDKgn3Xtvzief4yyh7GZZtfitn5mOYy
8xTsXos8C0PUkeqNbGCtdXjtXHRuq7gd8Lqmb4Oir5uf/6Y9SaD9IJ9FQQUsp9Q0Z/0EI0h8joCj
ZVAHqxiOf2zlt40K7AlsH9S+hu96Yb3117U4c5iTlEa/CNLoWXHmw4Aczg2n6k5Jo9swzdEcYsTV
R1R4V1Umx0pihym4oZok1C8tyP/6esE1pCQ5Bf/nesEy+Pp8S/9Dgf23f/3XYWkU47rEm6JfJ0qZ
buZu8Y8KuwrIn8SipVJGuE4A/LNWQFGBuBRFdJ59prh/Xysw0axQfqBYcK0j6H9nVlr7UT5+LbAb
lCkIRTOaA2jnx8O/NSScnGJYvIaJRrk48ZeaQTVENcoTaFGexCVVIauLnuAILqXGIH8Uf2BDc+OE
VZsKFUIAZgfHyFUA2/mGejTT+Q3b9c4w002oJGeTNdsaVrUsvJJLvASTWkA8leFRBQOh1s9ZuJmo
zqWVzXGx6lZBbpxmEA1Wd4phKmasiWTDvRomZE7xFw3KSivFqktDEOo523yHHE4F9cEZRsGAS93B
07CDxE71msfzsZkLry9xmwfydqh8AN3qJpnFztLSzxB3W+SziwKWUabyLXQct9TMpTI1F0PZmM3M
Nhhsep1YNbfMx0GnZt7k6zqYPLAlJtCKNr0fzdsi+QziBJsex684o2XwDY7CjfhFG4cia1zyRt3Y
0aeePalz6/Ywxyutid2x/oKlufBz7dDX9mYM7bUsKHciSNXh8aTivs9frDx2mdbzOmxyhax/xqk0
vr+SRnBfTTMw2tzfNIl/mGRApWSXUwo3ZxDZoOsMieOvejSTfa2pnmptoV2tr8biXr7r2IYb1V5b
CQcB/lg96HdKaa+Nht59ip5E6dYUDe7DGHKtUW7N4Fhn3TqwNlo18ltZVHErO3sXc/leGI+VNS6m
eJWiSB3G8RjJ7BhH/iVis0XuwrFfA/f5beb6rrPDVZ9UX12S4tH2o8dW7VjidC/oENth3dIagWMT
2cgUc3awYWZEztfUj1+qnW9aqgzDOLxUsNwJqXt+UT9MsKEVIDJ6ejF11aRAPgN+4YO1qa+0nU0F
XV7G4SEtVSq/hyws7xS2TR5WubDJJi/qzDwOgfGUsA6P1W3evyvam6ipFsct7G/bU/L+yQbkEfcf
lUgOYEdg1RVARSzMiRB0mgqpYWIuuuSWiNktlWShbFVsfZKqFJwrelXDY2qtcqxDkV+dAFB6tdIt
8hLBGlboB1OGiIT1TT6gEtTOVUalTI+2xdQ9cjn10ibZlIb9adXBWqnyXTI2d41ennQnWg20wmCP
bqSZHltFAQRjXyGWyxp6uc+Adsm4PxN4uImMt7AGN2NUF3NQz0Zl7SbV/GpUeR6CZoU342xFjM1Z
g6tyQ68q35vASUY1xuym+SzUFFQ+cEg7B4FV8MQM+VJX05VZlgs1/hKDtarH2OVEsWytm7wMVl1V
nEdqF4o6c9a5Tfz1OIanId4zurCY+4MPfrUPP/l/aVLcWHblRUACSvk4G85VH3OoLPM5COon4TTr
JLs3uu57bsYBrFy9GZq70WzLhU1y1eyfE7EfDXjz/ZoBe9igcPuV5M63jD13JRzQxZPICmTqGZI8
2Eb5Og+Ui5VRXVf84Wqdz38tHv3X74LY96jq/tkuuKj/93/yvyqc//KH/LoXKj9RYtJgwSkmNDhm
6n/bC52f+N+IbIzrFLcqbYd/8ttmaF03UEtzELnIHxjK1k+ANgD7GKalalfix9/ZDMEv/1ikYtpE
ZdyEbZmaNgaSPxapZG6mkR2okxsAY0KsgKUG/npRgwdthfk5ZIZwp2avzNMZX00xvSTmM2Kl/WAv
fXUnsofafxv6s8XCBehtKG/KeilmfYlPcG/6NwU1h0oLKIB/VODRzSvHaU8TMdXggFa3VcI6lJym
eJcFrN8HA3i5kd2XoYd08QkI7TPX54VW3VWR6cJB8+DpLtTodVI2YjzM9Y6OuBuoAKh8qBUnS7+N
tYcZXbjdH6ZpWYCPbG7j9l5A780I6hfA+FdBusbxrCf7GeIjP6l1riYgbUvADvB0H8zeK8q1jHdV
QJd4F4a3Q7pu/Ju52Rcm1QydkzZFokUqIKssQ4O/ttzEriqtgmZge2MA+8q3XXfbaKuoSxdBtZoK
/l0TUHTkzaV2udZf4l0O1b6yzV0Tvo9th8CCTnzYuMwljwuLHqws2Nlh3g4fYAYWWAHdNjm0tLJT
cEJBuQwhY0Ww/Ofm0SpfzYK6A7xa9kDOMdQm6mSX1TqH6nehM1jPlbXWTwWYOFOsMX1I9l+JXiSh
nVfJ+0R9NsWh75a+Zm7LhCM6a68EYESiNlfudBFcGiYws35Vt+ukxiIRwNOk5a6olx6AqdkeGq6W
Q7u2s0OrIdZ4Mm3IS/kSpqxQ37sxXpVGeCn7kCp5kMIzVZDIOsO5AmumjFuRiW1oojfUIteK4xsw
LCtKIks7V5/DHsUdJngqXb2/c8pzgsBbmNs8OHWGsxn7XcOVrHYwnCUPOD27tuTHRGDVLUDgLWX1
nFhu0/KZGdB1tym7eNaCHjCsK6Rp7iRVmRjCGvwccPPJ9WRI9Y8TDgy51AmWaYX4G5ZeSt+9mu9j
Pvce1UckLxmHLSYLJsjaqn50oP1Fw1a1PqyOB1lRFyi1VrK8NZLL4B9MzByzxLDj83NFXB+p/Eg5
0drelsNj215ik5+ipZ+Eg8N+JbELE/o2HD7z+VDxG8uZWJKKy+WoAyx0oHe1wTJIT2ZJfSYs0Us1
S0h8cQD2OCBdOm8AuZaESCp1WvOlCJyTVlAQELRXOQ5NxrhtyCZMc7pt7HEzGiQ2spc6Yra7yCHW
yJ2jE3Yrn2SkfbXWKprE0VLLfaiRS9GNnTTDs9oB7m0yyjM6bXa9dueQrnKp4EXrt7YRrSMz2ukt
m40NYDFJc3yf2UELE1BB721QHmlgWfI1wtACX3KcKIHxweSjCz7SrM7jqKys2OTOPDzDzFkAbYdD
aAHdvv7c1dXeTPmlMdtlon7VDAKGQYUajH+dUox4k9G9Gu3D4Dj4HHb8qYNNZx786A2K+7X4E+zH
dF3XKrzzr1njIBXQOreRqFhWDf1MuY20YB2ra45U1aCd51CcBtQ1Bb3+UDo34/jVOBS+xZMzj9vB
X2jGeI5wazMmtQGa7CpYPOeSLRf3ZLhVOvsuGN4081tE05L6z1AmXklcoS5gZZKLGAl6dLJ51It+
zTSga3NYaOf3vg+8oSm2SplCPl72Ofygcd73JHU7pNP+tsDeXQIgK7qLIShokfyIe2YVmhpZNoYW
ig9GVC61FMN4d6nCkefqJczID6kAgEX/WuLDrbJFar0Z1b2O1cLk/U0djKySstDwEASQvNkBlHrZ
wiRXzW6Nlhm5Ny7D1M3UktRKt8rbm9p4EP4xyMUasr7rBMOph7NEC+aiSx5AngulhjDvdJuocQ48
S/lABQLwMVCihaJ92LDwdFYVGKIrIVlbwdh1VrERquINBORCxq0m5XGADQnpsN7ZcXJv6/793FgL
H0W5lex1/cu2v30kThNlf22Y3UYKdy70Q5o/M6Pi9VcWtJ0heNLudbV1HcIsem7d2fldH6H8QTFo
Fd+ipVRvJGvqlK4xoVvq131veknTbRoENnN/m2cfvZJu0gkBFWs2PSsSWmRf+uAhGa2VlWqeHKGR
Bm/03Y4y0e6SkQFSjRh2UK9lcFCJxCQ5SsZqr1KorDiGjqHGrvLcAs3sQOVFAYe6wD+lKLaUxC2M
ajWg0fAsUjZ1FnDTjD6LKXCHFpBhTa9HGjfWPO+V6Sab670dFDeaXXyNyro3AvPFghCWt11y0SZj
GeTKuDBDKs5mlKxyWNI8uMZYYyOhiKqZXsRPG/Xju9mwWs8g+mXeB8DAQXrW2aoajl2k7iQFYh5z
J1jZ7DnDdK/3rNmzWE413a0mu+l8fWtNkLKtbMqWmt+DIp3MpRTmwi+7kwJuM3myQSwrvSBqJs++
Ha1RD9DOEm92RoHZDlgT+xhOLJjXb8Zm44MV+hRMRWoCW/3QjdsuPabUgZVi09ZfevXkjC+DEiJ4
2uTNO6sQM4NVdqPxozmUBbMOu1GhCq6h2rrIKlicOCZL7d5HI5hQl6Zc6qFovp/RTc39q08dPJ7Y
kK0EoU+5DSsHbmaKCBMjpy6ZdPAD1Fx1zbmJVgfHiCr3v6e0fucAvoo0bC2dlw5cpmzsPlTKS/E1
c1Oyu6fYthdy/ooRK2rJpzaLu8Qvb6QNDFPWgre9AGwr+sitKV0veCIklZXO7bq3NNxExF8oDTL4
TI+hAT4qmuA90ZuJ+F9wDm2kQqRlZLfTDAj3lUTCxZoUZc45jGjmKPFdpcz5Vd9OkI9q4Nx8poWx
r+u3VPhLux/5IZxk3WXiaeYhtCR3OJo/ffYG2b424Fz37bWVqa9Z476aAdAr1+ZqqteFxeKAjzPp
4lPGcCRKjc2UJt7QRc9NM9/rtXjQVdDgPJmG2i5jxX+s/ddizu5ls1X7LUUApQC9uYVD1XptHKgL
J9HFUzNpPvqpcNyn9Dm6UdnSLF/2dniO8nkdALl32nA5IcdIhuZk6+3GKNAv6cpBMQq3naBMxhGA
bwe9NbBwuHmecBR3Kvyzog6s/TLd+/O7ER5F/8JTMYe215JOhO8rko/M6d4n/zr7qWJi3Qz+PYDM
oHxW9VPofDUGfHt9o2V8i5OlHeG4pT5kvvWayjntoPmGp9BERAjLqqRR0WEU0MDYhldu3lRtdeiD
yO3TYRtUxCNlqHzwWb5oENYrpAQTby/t11NMsR7J4NrUOr7C+dmUBPlm9SYyYDGHhafZOoR0h01B
I4rYGcsW1YOjpjvNYWKU6sMVFKPV6VnvdU7Dzc1I6gxsKGuVdnSEvxZmuNVYGgqrIgCakRcBqlwP
nlp2bPIUVChWc2bstXFPvnphNWxBCpUKrXh0ZMgxK9shFaEwFrl6NnoIGFYT1WXcnZeWA5AO2lRN
N9pIFHHZKRc+msLOsRSwYvRLlmcdLGdiHltWMwJqTrNFGU6IBtlQV6y1SLqZZNi/YxjP1i+1KO6j
YV5N+LQUw9gMXf1oWf0xDB2+lnV7I4by9ecL3/+Dyy0gyj8v8Tbv8Vf9J26gn//9X+619k8O1Vhu
rxppqJ+rsr/da22gl8ASCHEokP4wCJF7+O1ea/yETpXJapIdzHTwJ/y+yCulQpEXzSuX0es/+huQ
83+dBFLwAmm0oQ2onOTVfsjlKFlDKiqPKNW0tkrKwc44lAaUsdTBeY5S8WoFWPRkgNV4aBzOQSCZ
d5HeAweOq/FGGuPOxmCt28l7O06BVxT+5nd1g3+XTfrh5s0MAI86E8KWJDun0dD64827UprCgFbI
zjNPnHDHJDRffV+tXp2iYpnuw1C90zOjx/jghPMR5LQiAYZnFtsUTPOF5av2ifMqVE0UB4rvGk1l
PxSa0DnOqLL8sqMyvEAqrIDPCth9bcUboNI+w2bU+/1dl6fG7OmT072iLB+hfJt11RPWNCDv6iJz
1qIMuveCN2THn805jjwhPSR6/ugjoRin81M9Rv26ag2dbkqROKrbq7WOHncw6YDltjntWAcMSWTT
KI56lNmQmvF4QSY16UGF4qOshzxdVqOa23+RlvpX+g3Pn0ogEbS6hKir/5AKTHVZACzNK6bBmmXv
vRMhpevNII/J9NIbOVrrl1f8714Z/mG9v047/Of2z6moPz/xBzf/rgP0hz/j17qX+hNfZGbRqWv9
UsT6bX1QlZ8kX3WdcRhWDtW8dod+Wx9MamI0ZhzbxI9LQPSfy4PJqkKLisQWDSVgun+r7EUv6XfZ
NnpMlNwUhdrb9Y/jP9fs2++ybVNWVFZEBZozRvESZfLOTP6Ck/FvX4HoK+kyUCswFf74CnYxKNXs
hyOjgCa135jaSWLb7V/E2H7GP/wzpPfLL8I6oimkcm1pGT9U78y01cJeDyZXDx2aNlWtofnwO+tD
tQ0o7g7V5msdSdd2eWDnhTcZKcY/lXwZX1etA3pdGsFVEd8rlacac9a6Ju6YK3hW4H4N44GKclsN
BVmqrAzP6ZBqRIMCe18M3SVkIgavdTKO29gOSzrCUh2QyVfqZ6yn46ZIbYURAs1oIvwxBSYdoWmA
dCHwZ9rC4bCPKSZQCIiXHVdrWPdRYFDVJtwyXrM6CMGVk6T1a3hJGomXYlKuKkSWnGhlNLFhrkYO
U3dtgX9hWUSp/gwTP/j43WP+b9bp6yf1w1uMx+662V1F4NbPBdTfPStVnUShYaLaqjLtIDtzlytv
MQN5VGD+/IX+mEn8+bP8/Qv9OEON37wK5MgLjRlinaG5HbExB+rfSlj+/CpXX7XKKCGjsvRa//hg
ho5fiUlTR7fOzbtwJsnR2HcdOsg//2X+mH3811/mh80t8y0rrmZ+meE25wN/HFI33HNpnP4ikq1e
N/I/+Xh+/CrXVeY3IwBEd7rol3Zlftv4hChzLmirto/pyb/jsfvz3+3ffFB/eAuv//x3T8Tgi7EP
U95CpTUfO+kvUcW70zSs//xlrm3oH34zmxk0Yqq8ndeT1B9fBoMJiqihn9yaqYepE4uueW2DuwZz
St785bjtX72a/OHVmiEcY4WY+pwKOlMnHLlL0WIRYbNW/W/CjK7TrUh4hv29tHY15uHsTVKB7jXu
AP39n//u/3J+U3SDMIBUrnAY3uwfKW/CSoouEBLTtEj1x9oxBCNYx1CrokNV9vaLXgfBjR3MGjM8
DlE/RSO/1aVzcsnUNDhbfZs9GKlGW7Ux5WNUFApi6kb8f0h7/GOzvo5U/+cNf/X29k7JSByjz/Z7
yv9027/+Sf9od7G48KEpcLivjy5P7a/RD+UndimbqUuiZDR+r4Kj37Z949ru4jDAkZ0bhaXwJf/n
nIjCRIcJek375Uzwt64F7PB/+FYxTskPYBKfV+h7OUCaf0iYW0ZclKNttAhoYmqZJYiS4myS8LBF
8Yh52zPkvGrpZpU6h9nc8iaCGBCYUP2qFwdBezbNbtS7sRCbIltpTnfU6OCP/QMRZUIQN0hAjH4/
WO8hp21GJCeFdAGZCpyCc7FtEH4OK5Cw5KyZVUORPpP4K+NoV7XxORfMz0mKCMg2Gfvs8kNIKDQl
ezdQiepbfkrTdSJlk4vCtYfca5TyUbSaa9Gw0XpXz9/S8kxThxMJteiIKas1xxu3U1666nO0XnOF
MwC1ldlaFCxgMcIm7XvSuq0kREvoJIXg325748MunjIY85bEy350RoqKpzoihh2050Zp8MtHy6G4
zZKATtinGD8VTS4pBS9aziJqc2emAVU2xeuB3Es0lHV7SRD7WRpjJkQjQhqAYc/4Zn4vS5Cxk3E2
xpy7urjoY+epGGmmy1jdx/qDuJ4XnJ3fviYGyhWDdccX16sOjqLXQaX+ZpfcRYAZls06ssJjNxSL
ojW9ISUrABfbohA2r1GroilN11OUc8QJ7/rEevej0cO1dzFn6Ra+erbIwXIO0al8dctR83HnIN6A
RVpbXmPFRJvjZisdKg+pIj+seCBr6R8MrbntLGbc1Pqp1JM1Vehr0Yrxwtwr26PE2aqbPXV3yjQp
FI5IuLGR7FVHeKIYthWxnBgx0WQRqNCadJvJ+TbBmcz5ZiGj+OAXxToTKJUV9J0xdGzmBQPczgTs
qrhe6nK8TGlDdllZq1S0NCgbKFSTTW4aXhazmKvVc21w5cOGMpS3ejBvoo6jnc6jTZXMmqith8yS
dKTjqPLXAidWm9WMGtnhuiquswBZUbo+3bOgL2/q2t8GARdErYxPqh++5On8zNF0c1XBxBHfpxzd
42TYhC9JLJm8sHURmboYcPhk6L7Nqt20ZfSsV9lOJZ1SK9FzSX/AMfBCBBUgAH9n6oFnh2KdlTfB
AHhhIFiK2rLgzNU4lPf0xm0EF7jQ+tZb7UGt7sdZfR6ClTWWrxh6qP681AplJ+eQByStR8yCT3Xy
Gs5E5c+jQjE0vPdRs1ujF7W3SHGM8Sklha/2SBfUwmZ2tn0SprYuDdLHGcXVrY/pi6yk81231x60
TrZpjs3bcn6MFSZUa+fcZq+KZAg6pO82M8frV+fZipap06+dsTyO1EFV2rN0oDOFfljQMgxRGM4y
gT4m5HYSp7rTHmzzJqBVoE+qO0zWzZTVmAxaEpHq4xB9ah0YUkk7BwV3HFQU7bb2NLqR9VRNG3lN
CDEKG+BxS5xl1Gj8F9BxFTZWKLcGjYIkHU9dttd6lXeToenSLJ5rObzXU387WsmhxF0TUXc26RPX
JZU4hisWScKqVcT0oEp6gF7TT3sGnzAXm5eZgnPIDLlar2SK0FZbmyPCqw9LTttcPfn4vPN6mcX+
MmMStu1Ump/XpB3DLxEl2jeW6VWjvYi5O3I9WqmRU2y7lMHkKYUKEft3Rdzs+lJ7nkySV/V56O9r
kuW6P29zFrVU9+ApLK8GJVm/dfHolnrnLPyafJORUEn51DQS+rNj7+pGfAZVd+6rcx9lyDOTU5ei
SGGWPoxqtxyYCegDsni+pZ7UYbgbGtoOUvaaG7flUyOyoz8F2ZKLz6s94l3r7NdECRukmMh5VL64
IzWQ0tgJLVn1BJ/prclu3Xenpo1XNo5mRGkfwjZ25vXi2auXyrLPKWyTSYgbQVPX6vR1r9ya5YBJ
iBacbaz62ctTJmHG29RJFn6VrlOmerQiP7cUQ0fVX0HC7XkzJWkMkgR5wGxuhsa3IETcmMcuNWse
NIGQhahswnajTroXmr5Ltp6Euv5Oo0mGmJsiYy3igvINVqako5HDlVGcZhWZbOyQk448EqR0dcOl
UPpVmZFDV2sidiGhqBKRVsE4u/MQldX6mpOiOF41ydnqAODjlfKnaJvb6Q3du1WdBytDie5GHixH
K9kHF4lNzt9muSYAT/OnHtP93IHcDXdJam4GCJOFn+Nt20gZ7PxhK1Wsc7pkyybVRHQqmfJtYcgN
cx7kAa0PouAPtKeGeSRh+FCIF2Flqyy/EI/0UkTDZv/YldtpbhdxhzFrGXfStXksA75YlXXbkIwM
aur690m89/utlhMbIRsg1HOjf1vito8wmbFKWuXCkasyCEnOAzprVzn9hx4eAiDarn6Ky33fH4kF
+Nq4wDhHAlxvl0H2MhjBMerPjsV42864Gtzy6KGgSdmTFVTGe4uU8sRmOnTO0gxvtCsfIGkwgL1K
di0zXo6O82k6n1Ikd1NTYPuZPatGBB6QQ+uLJT/UKPS9xei6Lb975mR66bb9Mhex2xflrh3oC9uF
O1fRRjYt82mx16s2PmyN5iXT/hmuXJ7oIFwZgnCj/VHE2nPd16Ql6KpKRrnD9yHJntI2W42JuETa
ThiC+aFgzwzbsqj1bdx7mc9SwPbHEmd2N41BIC/SPU3lXUNaPXbn0gyX8YhwjK9dOGvJQuN+Y8zL
rG5a6gr7PmJf7+babbtxOxXWM1355zBnE/Ud18nTkz19yOqYNOtq8NeGrm1N4TWkOx1yG4a17xw+
VzzUMr/An6Kbjkl1tpiNJ7Ie63f9EK+l5DjAl4YMs5em75qD1r1YozheZN0mLgvC+7ui7INFU9qb
QGelRrS9UOxjYlcvYbk2RbvI8mRN+ZFOfb6oJoxmR5+hIW0skEvrJEtY6DRlqdhfZfVh8ynQMVd1
a2HVH/QmkIkvEp9hejLrjsp0vlGKnTQeQoDgWcnXdG3USNeCV1usSrr9TrydtLepWVrhXdVs6VK1
+V1awma4Du/UnFU1T/F3Bf1kwZOV1yy1iaTxcwPccxFwgNDMlCbRs9Z0bprcdDSvazbPAjRHEuUE
bHidTOPWrLDuPU/ptqDxKiJraTpXdf0iq4Jl11r4ju9snpMMVIad+v9H3nksx45kW/ZfetwogxZt
9iYBhJbUYgIjeUlorfFlPe8f64WbVZVkJIth1TXrN3lmL7OSHgAcDvdz9l77IeOjWqv5Y+xrmEly
Xu46sxAhG7u6ZyPt9ivVGq6l+r5F6pTFu7jDedHu824TYFpIYnxtrb6svGGuG8MVAexzk1+Am2bt
asPBzIF3PJviSJrvVWskdi/3pxh/mBBXaxTQSIq7mqQrhBJRP2WBe/NgMGejGQDk8NgqekQV0v4i
351tPjusagwdgyznzutWof6WeCYuJ2VFdnTCOjlc6QOezCkFk0K7aQW7KE83fm6sOW1u6047Yoly
WOOXcpVtsCE7Gje3s+4bJOJB2d22vbKLivmAUKvx5hbSz8ZUHK9DZ6be+8WvrH2QB3HZ9HN3JMRS
QSZrHs182WCdkdtflnKdN8hsIGnGGqHP28oFC5ENOzHZodILhGfU4muJ7YBwksOtmW+i5knVEae2
s5JFoxoJ7PGbmxD2A0X3WZtpV/QHd9TzUdMARbP002DoxzatX3VEpAaCWeQ+c4urS1UBvEiAWiUc
ntq8u80jn+yrNntlK3ZP3hm3Jz+kinHKR/60G5USm8Y39h1XiWluJC29ExBl+E3NChlUpe2P+cpA
6RD6gY/nmw4sztZNQZ4l74c4r+r60BTqusSzKHfJRpHbp6jfk3HneCZnLGMvoPRo7tzwShx3bkUf
01/0yJBpjc8pWezZseMQ/NWgQVIj5DYhGye1WGa4XQWLpFoa7GgOahyVaBxECoylhRm8f+vw07JT
MbEY6fl75hbzWInsHsjMENCpDhY6zYpijU5fF5/GbsXxx2eLq8wjdSJeFMe4KWbm8JRX5qorlfko
hnO3BQOnhPxd6p6evjR4z80a1BNnKakCzwLFBX2aqglr19yFrcu9R+gccy8SNgUsIG1m7Uamcl/Z
gvnqc34KGqoxWnIVl6j6ZMcrgkXQK0S617ecsnlu67C7SzKBT/x1SB0sbJZVEDtDzQNiE25irWkI
5H5R66fEA/neGWBSeCeM67Kni+zNWqG3a41zW3OlskL1dMNaQu51356mY4sjSiFnUXkeReYEKdU4
QvV8aXATa305uE/Y4sZScDztRk0XcoFd8aEDtaP2xXsvjCS80eOWdY4QksBhwgperKRfl/yoRPIW
A+1gM60WOQ2sGgUJey3OMs2HgCtwIhEnQrDyjH0Q76JUJ8/3lyAe1XobeuG92IW+bfjGr7K9pd65
NygqDx50pOxJyh7i7m6UrbkiWE5VN3dS915rr0VSkWbZ31YNN4H5k/q4nuUnxTNn6NfmpClqrTAX
EKMR1+2xD1TbqxzCw6dCyumPGt4XLMFUTPuztPdHEYLIQFojExeYwsbXYltgun0fT9KjfIC5OGzl
XD3Ggwpuz3Vi9cNqOQXCSprEdMWVEiJr4rQmFeAZ1HWnoc43lWbnRRGC2gLaJk/TbF5GceM3O90s
sHrUV7XJNxAJyl6SyiWuOWOSMur9tRsHPHuve8eZS/a7a7LtxNPnGfUuizitBYP7pvT6HMXOScQE
e+HKz1j6v8svBmWeiVluifQtvl55GpZyNJgd2sxBX1eGuBAMZIFVV2C0s8D4EJUbHgyrfamIf/eH
dAY9qs6Sh1B6c31MnqTTKz6fwd73jpU/bCI1Q8vI7oatW549qPld7HaTxnah+2SHFs3K5fSvhlMk
8rSXSFbYYA/sTTdw2l5qtxdZwfQr2StOrandp8pw8/MVK18Lq38866nLxSNCsa1pZwX3KBMGkTpn
baNxbbJ3qxSfWq88qf1Tm+h2ZPFyI98UUEno44TJUW/Epp7lhsIasx/iRWuKDsosO0d8liP7klCZ
6Fl1cElxaImGJUaxFNqtHId0d4xj1OAIHGpqU1huCTaFdpXrOGpwzJVtvGyMS5hR6bvJjD2Ltj7t
GHp6Z5XjRsGuEOiTJLTD1xgsyFSWjdbpDMERVcxPqzR6lHMgBvkkO7kwob67vaaInADPGKoDTC5f
J5QSG8jV2Mrbri8T/TuSvOo7SpDaXpiSHf5Y6RKBw3R9wQbQ+d5FhDeaZBrH0VOXHzROzFF1lA1h
1bNJxnst8Yl6ExE/5gshvffbd460WrcRGvbSVbWs0lueiZ6WKy9nIxhKg2JPCdmcO4t6Vkrp/ufp
I31Xr/w8fc6WCkMwel2OqFcONlE3J/0p20sryWFur62rEArHeKq2/ia+uwRsnebl2RpF4X3i93CU
wmlwNjBvhpWlJW9q7h8MTjpx9PrzpZ1TRqe14MsIZz1SxFSSmNWMoEKzh5czl2bF0tuYp372Pp+9
tIdwBbvG+biE4lW/uacsQdqURkkfGsHJ1zlD/YSyjpbVdq8b2qow2Ze0mntjofZsRDzqepDtjb59
8LpsK48ctSPHDTkDILPCzcCJSBvCuZddR+HCc+86eHMZZ5uaAl0b98+a4e61RF1M2mlcfLfj2Ky6
nh1Inm4JMiCXHYifVBywJu5ZNOZ67BMRKr0ZlWErVnAzaL/cAZ6VIQR82Sk8h8khluOdMVJwLJXw
qmAqp4N/YaH65nlbCk4Qid6gCV3m7Hl7kVSKXdLUdi1Ga6F+H8ZLjHr1+yEMYlhF6C4kAn29773l
kWwfF7WtKdGSOtBL4brv5lBIHJ3KeRdGy4xm0mSZsFB2N2m2GmvUwZF19CAhNGAvQDXM9Naw3eK5
5XBm6pbj4l4ytOUQqZsRl55rbKXx2EulY7GtqUofpS4Sf+pTeof4NnjQWA2JunfCrJ23ru5YcUPV
VOTgRPJyPZLON2kHzXBiBnizn6f8d2slN/nPO3DWfRAqM5IYj0JiG88EsXgjlZIcvVECDVhthwJI
YixzRIlPnSwdBD7nwdPPP+G7ua9YTH7yeXgC5zkBSeB7ppvVNZXApWGifx9i/PZEv9cUbgRUltrp
5wGnXtD5QvJlYp19H1zMuHGEmtqecgHW1++qA7tlpq/rlbvLV/nK22lEwmhzwPc3V3AVdtVGWmfw
4g1HW/tLfR7aQC/+eBL/f0t1eDXxjJDz8ukJOC/1y9+Dqw8vyft//Y9l+d6+f9et+/Rf/71Xh01b
56NtkU84Neb+bNXJf5sIqLSdp1Bn5bcO589WHfI81ZqikNBV6Z8lOoj78FXTrpMkmT0er/e/o+D7
qrtAO4ji35piWCidQIA+113E+oiQpOLEP6QFomNd4PCAy4c901CNAVwUWbBsH3fQrYahG3sQk1eP
RWWp0niYCt3CVCIfC0xB2eQpqWizvwZNwZHr9+39bzCVNAXs3g8t4N170gb/Wg76x3/+x1wy/6bR
7CX1DfnWZF00mKN/9H3Nv0kE/LLQIMT7PWl40P+YTMi9CCufhDWwbtka80H4R99XpyVMJDXCB1C4
Jr7Jf2cynX94JrEXWDm238gKNMAbXz88cjB4vtWju+4qUEiHPLj/dFu+OdCdzVX1/O9P439ShHhD
XVJf+OPvp9lDep8X9KYuDHK+jp4PcnZ08iPXSoWKQWrJmwXYofP80Eap8/OlnB9Xfo9iUUGXVOSz
rAFfLyUOAosod0YR43dXzjfVFLKUULyRrqL+Uj7qd89Fx8FJdxi5Lg/n62B+rcQVQEcGe+dVR7p/
KedL4gTC3/i8j50uiDUOdYE8qQt+C4g+PRszzhIdtXJp9xw0G0riocokoBMgxr5kV20bwjXGJOjX
YXMVqfG9Tz8jqG9CEKgZ27Y2fMUtmasrs1ZAOLjwYq4h8sxa6SSn92bzFlUHkW4ZpUWZdrSLVcio
V1AcrGKwI6FZV0l5k9aPhQ5POVyI0ksr66Ah0OxFeJZckG/JrYVGX8C2QxWxAOaQd3ZtQXERD2Kt
OnBWJ9RzK2D72wiBPUZ0vTnhdPGNBk4nxaZT6vOa821oOKN8iA1jI5Ejh54uuyuBLQRzeVhF0lEZ
dTtMcUZatHJhUeRvWMjM9i2MORNBIE4paGX6oZUP/K+8IdkkY7tStUfXhXmxr+TF4O1pXs1UQEDe
jeXu3QJGFCy51agdY0maqY0zCs9mttIKddb22SITOPNBSqOHWH30/bYLJKfGoN8QGlZB5L2l2jKw
H3ZHGFkV9/Dkc4RLR6p77ADdJN7LqmHTyu2wCQJmW0eVv9HUZhkMNN8hXsW+QMduofrKum8ezEGk
FtnPc3llpq91+KzQKQ5d03DKsvdPmq9xQI2f4N/g64pph4bIBdtcmrk9zi7FnA528zgWnZGOhACC
N28LJzMpEhl5D1aucZedK38k4rCwhPZUJnZHnT1vjMjpqd+3/BDrnU0ldXYfTMIwbTbBCQUUOLEM
N9JaH7DiCWKMzCMZF3r9kkeIC4DNmThEsqey62wzyeG+08voWu1R7KR56XXzjnKk0Q+7lNO9Fwm2
HwO6Tuq5mDeoJKHdUJXHPWjdQUrr9QDRSQkEBBuQFM/lbqkZ5bwZnmUk7zBFbF96KYPqGpOOQ8N7
Px3yvMDbCJWxFwEmdVp3TNxDmpqclCmnRctQqZk/0Ysgxbusvk7geXlV7URsvU150+rdEfAz2/6D
qNpJHVkzgjjelUrdisyNNC1/5W60jguUHEl3rMtjkLxaua7MNOr1Y9Mwr4wHwUK4gQV1m1GgKoFx
oVxltkgjLRf5fvA2irCfaji9u01HTLCYjRUcPQwsS+5GlRuqjG4Y2JnVXklmOCGSMdF41bzqg3Ux
ST5QK+BGMd7VEkxbLz25YBs8s/816nm4VJLymMjxRqKp0wjVA4leGE6ojAHBo9sYAz/x6Wdxhnk0
xNJJhn5qV3HkM2QMYSlncqzPmiXc6632ZDU0YpCL9rr0PIy4WsQTqCZssBsLRJFRLqMMe2O8aekX
8rszGqt6P3mv5koKbs5fBEIApwhHFiIHOTqk5aLk1YilVenvvL66Nv1sLzfCrY5YwrDWxURpb/N5
i6tpONQg3pE8pFia4yoGl8K3aJMZHUocuk/906A/iFm0UPNsrUYbSdkjYVl3w51SLPTwRHdI6lUb
akoWvYJeT8dX7PypiV/UlpuZoGlviP5PiurOuzizcQuxkIy2Glu2XAibQBj3pSggEm63aWXBE0xW
k9dfOWKGaoRlyvEGHVNnMBWF1I5UYqS7ih9a7tqictpy7oWcx920Wad6f2oFGBp9vNMEUI54360Z
BdVkNgDNkJLkunP7ReiV83ZSbFloNTpfEGhr1XOhqFay8avulP3k4A4Na5kU11VQwrzydxC0nmNI
djxJwEOOVoBkr/z5mHmLFuXTVBSEJOnvR8laN1Bj6pJGoPvLy58HSCq4WBVrXPXZsikIlTCIIvFv
ZQPRUD9Pq26djvk2gp+SZm8TurRDjFVQfoWEwrpb7Kz23pTTJdhAp1F/dU2+KIqjqQElQCCl2JHv
0OnRm2TpxY/Yag96gJZqWIXDLqwBgkVAgESOttV91LFYj+ZtEGEMT/u7OtuktC8s/yEsTT6nZrGq
x24PXeWpgPUJgm9mFLDKolXhEzAqug9+flKrk0qQDCBIraFm6L6LGJFD8DFAxkR/XIydsOzwe8n6
NhHuIwv7ZCDRuuLCKg05mtC2u9CUrzotOySqCuAPI4l4hFi8lDXch3QqRLFdTjyydsWnSNBocipQ
V9iV8aHz50lqgQSXhYVSUsTV61XnL3JXn2fNQs2mDtxyyLtlNpJ72EkURuduISGyWYi1fK0OTo6j
PZMWg7Q3aD/p6bww3aWXUHJ5LY0n8KNL1biXtcdRum4Q+KT3k9l6zEAyRd5x8Ac7jdbdZAZncrbq
qsGsF8nBWiwyUKU39GAaOsbGeCcL10W7M4uGmXDbxVuRYJFekI9mAzajflRhTaig0gZ89oI7vJjB
a8FXjHXAAsykDSIv0q+x6BeSHKGDCbaS57+4BZquZLzROICnZgnTnzeQ0uX0URndmZ5g8D6Cs3QI
9p3rGUkEGhh0aOom/wbmkJkKaN3arQkitEes6/IB1uJ5IIqzbHhG6k0VtIAqtQnlq8C89Uc2Gw2W
H4OqCQWm0VgPdcdSuqWtR0+6ROGDrd50afIWSxh5s5CGoo8KqBA+FOPatO4GC04BhD88Ry0fvDF3
Uk0BUNPbvQ8/FYhO14qb6Ytr+tRYJJXLdhdW1c91k9J9cTBoQfYxPUBQCr1pk9PhlCQk9NbCSKi8
qdgQxMoZkwMuBPr8qt25kD/4R9p4VYyaI4MbCIu7FHMuLdiI1TMWEsrofDgrDQrRizJgb9WuPDQN
qvJLlU8ikLeCxmCVmbNIKmyR/Z+OP7WN87UwbnIUL3yH5pG7KedVOqPd5fvGTkppOld2HVOmqG/q
KEfSiUIFCVfZLcaod2oc5D17owzVpxVvpfKlEFM2Dyou01sZH+OoohisH7RomnXvfXHqu70cprMG
iJYk33bdgYI8b3zqlMVdLeQbz3zXRrecNa1oLcO4fSlabVYUJDd6eMWTuEQ7yeTxiyFaQrUK2S59
tMqwSpji3U5F4jwSwyQnVyYEyMHYyEKK6uZQiluP1yIHv6LW+6g+wD7gXXvjsyha2wYOEfzTAaS4
Ve4ybQNdEUUX7ICNKyPcuXcRSan9ocpvRJEABQimSbXJ/GNHEy4w56a7j5t7v88RHdKitJZd+9Ca
H22+yFVEmMODUF57hD9MzBQCG2taqf5zgHFWNGd0CGdC9ZKi8vDSx0h+M1MTTOlDLPLVo2soyKGt
i4cyj+hl8P+iVG5T+mBApAbAYmQYsE2r82SuAhBwc7bCo0grWJ8l7QNw3lldPedpAFQigBFDn7PF
QS++eXiis2GrSxVTx7d1d4Jx3GSIAST3sYpoAQcfWdUurPZZJODDCrfsIljpH7PMqdjhVQsNN/AA
KCfBdJpX4trw4DWIabNttSHY501HzohShE4PdNJR6+5uMNmylerRzfxTppFxoOzMbBFHbCzK3aAd
WAnDYpUM0cwLVoXqzU2J1g29QbHObBYMcjw61oHXxFwO4vUIlyybkrl834kAnqLd3OnuPAWKU6T4
dUcc1FCndaiKhfpk9k8ZkItanwtesdZUSm3M4sY9FO4AE/UgKcBZe7RaxgKYQEzgAtyCipiP4Jkf
eF9pN2EwrqP8kBPlrVimk3VITy1tVcOnRG9Y7TovX1aAwmP3WEQDGorSGWRiH0UQ+XReDM4oebUu
NcNJdLTQ0iJrk7kYhTRrN2aOWlUj71LedNFb4b/ByqjHX1qwU4wNiuYat3UWrfz+UFBnbyF2I0mg
hE43Jl4HHEwpR/C7OUh1vyYanyWvRf+jsd5Tlp8g2wr1g9E8xd2HUh2V6FB2IVMhOCplu3BBBevt
S5qvLf1abts1kusUfEOOmEZXxlsveiybcq/BO4gj4jFApDml7pEvAPdV3eqpNXmdZ8A9h/Aoutq2
IMkqP9XhY2rdKyUM/xfKK7MMdm82RKwBHmQLXpEGrceaUyvnAE4Y7fTCe+HC0pCoBNmuZStn+PIW
8fqbAuXalGjj5k9ecxNlKzNHVInpKZjrIKBh2ghDdF2JE9J7UsleyeZCiZ0Y8A+9r27rAkQl4SS9
1oYriC4OZl46DAhH+nJbeMzPOFqE8a/MvLUoR1vDo5VvXbzYunDX9irqY82Jw5a/tA6DUxMT6a7L
CLvgfzQ7S3irhen+c/aphrfG9W/zBrt319WHVj/IdLMzhKZWVu5z/2RMWgkRRbNmVMuE7J08Jc6s
fu2M51rcq/A4+v5+yMHyXXsxYYVIWNj/ZP07zdN5xbE65mvT175j6GBhDFRy1cXa/KUizvTvPxUK
tM7PY8qlNN1v9GfvIM6jeb3Vrrsn6cq4Aq86i5fCTln/XG75ZlCK46JMrXVyN050sM+DhmFWVlo9
8HWSniovmIvaPBvfq/TCMPJU4TqrgjCOQWgFFTWLesjXcRqE+0DkSciA6MiiZct7dUALyKo5k1bi
nO+Mbczh1kyJgjv1mN9LV2ZsM4Vefr7ebyo+n3/H757gp5vsR1YvljK/Q8qCZWo5utHOf4/w36Ac
S++c6fGTI6f/obD/+z/+Z2GflBJZs6aSrKxLBi2Xv5twpL+ZZKVM3niVuphhMg/+UYzV/qaKKnoU
HbcqJfepO/ePYqxGP0ChbgpAQEflS4v/36jsa3h1v05GAKyMLKq8Tfw6Sn9fJyN5mVFSxIAefWts
Z+pEHUaPEU7qJ6O4Kolnimt3C46sL3JgcSzZ8Iy0baCyHaCZ13C4DchRSVMkXQX4UV0NdpmuvutR
twORTqxWZP7SSuU9UeS7Wh1yvg6lYiPcJ8XJRTMkeK95lF6ViBZSQ90HhY4tpkLtNUviwcfbU9tl
kC3a/nHI3iIL2COiQp2vvlQLToNAqhwptOnbPIlnDSgVmM8zv+s3Q3US+aAJrCScz9J2YQb1Dsjn
FXJMRwmFY57kN1XlQ75MRPjZYgcfHqS/TFFtsK7GimPS8NEl8Lml3g/ng9Rdme74EMPQKmHT6FVw
LJsE7aB3qtTx4NePYftIq5CaGWvMAoXdfaCFbH75suiqekozj4KMshSQCLllsU4xaSTdHiRbU8fE
JKSLSshRrXVOmug4FJxyZDsXbgdfuHe7uMQhRA5WHODYIIzA7PX73ojvjDRd56QsC8pHrXCgFrld
0qnMb/sF2Te9uXBbJ6j86xw9FjDssVjl5qZy4cCRv6IjldOFhxx/Q4BPQRzJddDJPAtkIGcj0nVV
epj8An1XrMceC4FuIp2TF11+P7oKGr3RxsiwCbqSKsi8Fx5zQSDwtWMvWeNACGNOJPCjCELDRgtp
vAcDk67dqmAztB740nM8Vcm/RXreaGA3rQntv0Mqh5rxoampchjCUM6LVm44hh4GK557Q2hrBopU
wr6qONqHsJ8GpplMLh8pfo4BGFUuKeHx3RrdgDgbYE7w2HxmtNa9+VB2JcEll0eyE35zDPW1k7RZ
q+drTaB+CVGvn8qjw7rKRAewFifLguSgXPI3eastKaV4I5ZjUFYi50MS20yQN1d9fNW22krEEZMM
+cKIwrXRADkYKrdh99ddqWnwUTTa7Zh4RAfUCxMkkoTBI0Vv77rsVlLtTfZEMrhKNGgxKgiDnbiB
jzu37vQYqmgwdd+WSgNniU3eQJHA1IVTnVobL8GdEFpOnybXYVasSitBnwzyazA/lLq5l9xhHtX6
ytW1JYdXRGYQuwloo2FRS/tWq6+r7GjU3g4Q985KCkSwxaoV0LQkK5x7zlAs/BoNf38TA79RJfMF
ATT9SDugxje2yVItLMfo3mIpurJqjlBvADRmIfA9VTxp3bqPXHGBrHitNPjkdO1GKpD3AIiJKEcT
YqJQ52RrNYUh6aly3fV+shii7ikIkdYY2Pw4zGVZwrHG5evfG07eMCdVNqGRl1WUvMq9kuEfgy7Y
3ohwChVj2FaacsqV+rXP8MdKIvzItGRbR0KdI1vJfeZT2tcdNatu+eavW0XZqQrGCho5ihy+lmXW
gppnvZNDjrDkFzdUPdlqscTJ4yFPTpUBd420uGA6W3Oe85tkXvrCcyJTey9IOp7W07J9484hsCMQ
roPCXlnEKsypVAwuKUEl6QGRTryoe9tShQ8iyjNZLQBbW4hRvtLC2mkUQH1KWjiKRMxcWELG88j0
806d5T3gHZkNgnaby+GNS3m0g2dY4IFumn6nmdW1gm9DYMdfGUu3BCQUcA7nH4WrIPNTOzdhi3mp
TIgcRWisYPcJDV0lWtNQSZPhrvaZnqX82Bb7QcT+wUkKBawHvSW3gFoGg10ZAnYJdZfym0zhoU5f
LNFYGpnf2q0a+2CHuH+D1JJLETTkSKg0l6DWJYZgpyPmLm+IXuMsfvYLAGJi6PhSyXl5PvVZsl6h
LkloV0d9Mlv6Ci+Po1oNsSpkGnoUpzK1XorCLicAUfKQmAfXUaBvdcTV+jLDbjkGKBf69lpLCdTr
KerHqfQclsCxWY8qPVQBnEn2ECAhakf3Prf6ZTuqz2JdIOm0yq0QC1s/e00R+UjluDEVYUQG4z+F
EMcHdTmdUdWwvIrK1u5T8zXsYJtRMI2vdU3ZJj19oVKN3XmbXHv1uBTkbu6zZFT6C9vmQ9B7a5M3
1S3glLXiY+Cz/0sEDpBNar0aMuYvZVyNoNt0Ajbafu0qxxrwfzXVTFzHCtIFvMalrmubLMFf6FGA
8GuaCc27J0LKyvO1GozUZkV3W6VQ1DyfY0YJKi9NliJQGhJyNnknrkoMDQVGU8m0/9ts/Yh8/Wnr
t/0///uVI+sLWRc/SDumv/HPHaBBG36KtzXpkE3Yp79vAH9n37KHwxmtGZJh8G/+3AACIzIsE9P2
Pwzaf24A2aehpsKSz8ETRci/swE8O/NMyg7a/QrsCThPKm3+r9s/y/BEIeUX2kqzzHAj9Pirup7T
cbP4dI++acufdcz/MtCkhfp02NATdoou212aGScdOKOiAPQVLjTMp83qp5PVXwY528wik0td4M+i
HVACwThcBw++6PTBM9UmPaIALvx7oJDfypjP9+8c+mKg523VnBHH/CgTMtfVj3is/zhGvfX/y3vP
vrl300P44bK0s4NpAeqxryOJQdSPAuZwbnl2Jtwq2mtvffz8mCbC9o9jTeeFT88pDEQvjZJ6wu6i
wKzv6dOlTXhEshxhpBLMx0CNZ1gd6tRc/jz0hYennQlDUPnrgdtRNTRTWkxX/F81e9OUI/W22SiB
raqjC9Pl+zlpIPkWkbdI1tm1UiVPMvI0pzqtagsA4xNSDnCYXXh8f4VfTS8ZZ6xJ7TLJuKaX8NM9
zTC15YYfSHbMd0kboFLKR/ansHc08oaxTB87ha8fX9NKiCjcOwU7Adnz/18u99PPOHvXw7Hy4iHi
BiPELLBwy+GdSJvu56f47T39NMjZey6kBg5Xn0H84aEdhpmPvZAYmgujfLtsfRrl7EXvPSMOZOpR
doLaYyrDISCuRJQN+qXruTDSOQmIsDjCxlpe8Ei5mgKEOnOdClAJ1D++l//yHb80ztk77pkFuUZo
JtDjQljmhtXpB7i0NIov3LoLD+gc0pOi2LNqnQvKXMrEuL9TeqZhcum+XRpmKj59mvNJKo5u5TNM
q/0KwXRUwkvNHvc/mmzm9CM+DdKbQVEHMZOtaDFlGGi5sVh1RX/hll16NtO//zSMl0hlWlVcSxc9
YMx2hvHQ4LUGf/3z5Vwa5+wFbTzdi+ppVvfCS8DJqiJJnt1mRNPvPxvo7CWNVT/Ers9AorwZMDQX
NxQEGpI1fh7m0hw4e0vbRBlTZeS+NfB2S0uYhfW0L7/kIbhw26xz8FqHndtyWcYFr5nlQ7IMORTS
6tbdYPHzBU335S8f4j+XnXNMZJ11gdmEOhdUU7thdy66RysGLNe3tu89Xh7wwh08/0I1laJKTcAE
n4C9oB8DXUBy+B9e1dmHV4+7PMxiwguy/FdmaOs+lOZqe4AxAPw/nqn+JWjX9w/MUFAmsyWmPPr1
fSohCLsGMdF2MCC4h5MbeCco5Yn39PPj+h2Y8dfn9edA0w/59OJC6aSnlXD7RnrOburQsuoTJAoQ
vHEWlN2OgosTkB7w87jytLj9i3Hx7GDE+jpuGWWK7lsNM1LSp4KZiKrObYl+VTQ5nxkBDuFK4p/T
NnRlF8OghgU9yp90M6QRVtRS++gKgAGKMh/2BN34Ml3q8pCELQSWRNj+z6jUQj8beIPrtFKe4sCK
dykRa8DodTd/rPM8v7RmfDcVjd+8R+TDIg2Sr9ckGb2aIqPjmkYwFqCwAdtgwA8vMPGk7ybH53HO
ZiO7zxpDuckupXrMpdR2w7fIBaUcfzTgiTzD6aPbwfRsT7kbk5tqOLjCtRE7htRe+Lj87sP85Sma
f24Pz35JK/W1TgqgaG/lDQFDi+Gj3uWYOm1psTYO4CkgXJB6SxDG7Uq7MHUn7f43U+ife0bzbPBO
EspOnpbo4MPZL7TtYraYLZNHezabt3vbsZ1L9336g+dX+/m+n32wxV4BIOKpIkQmyu5Jo0IEomoH
EqSnllnLMzcgqIXiK/1+2bUptc8Swo9+fnMuPfyzlYGW9mB0Hg9fCXdKT1U3KtdxeS0Y5YXw8+kN
/Olqz1YGiza85w+KaMdjQlKtJ9D6D69Q9YFUIRU+bf/uTPiX+7tvDwHT3p+zNr0gWi5f3588kDNT
kFiL6n7X1S+et5HqDdihHmhB/aLLN1UCzBzRljUVXG/NaFz8fG+R6X9zzdgHKStIOrjJszc4DPtA
E3yO4HnlZJaTQhsJEo9eSrvXWgLq6E+HpbWNJAKSlbZ6HMibacy54QEt0Q5Y1csxe2jdR4smTG9G
z63pGOnCyJYuvZvRlbaGTLIJZn5furCgfr8ocNckDVvDhGn+evNaa4i7bvrwDu2VTBuIeOfh2IFh
zE8Epy4mMDN55XYMZ2Bo9oZ4EqnCCgO6nCjrP36+j9/O0U+/5ezN9LSQcEuB39KRk5sZIwkFhL2p
HIuFWrxw4dR1vntoKhYxpPkTQftsq9aE9eApiFvJ0z0Mg/LAbViClQdp5IU3huuu9bj3DhSZLLuE
2oJ5cZPo4ZsuBv5GF7y5HLoT+S7y0whUSrAuUwu9jvgWuHFPAkSCF1hlO6P8EnSBhlDUH33EoeQZ
O0Ni4MddFhUUgZB6dq7O8iLc6w1+6fpd6Q6xdZx4scXg3vhmSZ+nZyhEvqG7c/1wlXKoNvW7UiGL
sGmXUTVlqzhatJtyEOINlYZZhwrTzLaG4sDX2On9ogrWmuctZfFJLugtFfcarG8r046NUp1C/ddI
L61m790rNM5RAMcLcoNmnTlsc/pcfv8xlqso1p4loSLhZ1V6MN2m4jf8nBiVCXEn9YjiVJk3yt4f
3/KahMHqYawfCq37v+Sd15Lc1pZtvwgn4M1rIpHel68XRFl47/H1PUCdlopJdjHO7bfbilDIUbUJ
t81ac45JY3DZVPUxAGyiI4Yhv6fXUGjScLIEcBPNTKT+rbaWShTIcGoR3FgWle5RWoyje2zQ2vYX
SOcqMhM7IgHIu0jJY4DqsITHYnTBQ0Gurz4dHnNCj9Wenx/fd432pHvIBZMGIRC9pmHWV8+FSrX4
rYNJ544bEr21nlYgjQtlGcp7JhK76NZjOm4VdEAugVqVGG/z+lkoVrGe2Z6oLSoChIpiZRhLpVvk
0V0B6kUxPwfzXnF5TWiSNnI6d5H86yW14pZGHGnytFTSal/UCgnIxwL2goLgCaVnIM79DPJpD1hl
A8ylMP2NAgRMFW+UKn/PU7yicYPAMIxOnoHWyU0d3RLW+YAuEMGhSGqhb+aAAFE+q/2JtjP3WZop
SbWTpH1FIGNtbBNf3HsWdKS1Ndh0ISDupe5jQk4KjLzKQKTc7UVlrlfVKcq2Jr+PrN9k+M1j8HpE
iAww5kv/tum2Mf/bsLK0W6FzSQ+RnEheujnCx1B2tB8I9PDQZ6TN0xdw6SWnNI4RYegt2jA6Lo2Z
70qVhrTGFOjjnEdHm2LObPR0Wai6Q1v+sTS3IfpbDApB4I7kgJpr0zdAtob4ksPlFJ6jt4tEKGRH
FlM7Ne/B2Wz66DHO2QMmzYfovTWgcojEXhFFJoTkccNDrOtXoUqAlm0VNsYKErL4Ua/2ogmvBjDy
aBeVOb7qFh6TM0cPwtDW309v06Hsl5VRw56jcCMoPl9NtVLgtVVrsA8w3OEzh50XASEMrHSWhbvK
D0l/svaCq/1h1N8sjwYUCtXA4Y7bCVb3zzM8R0WRsiY1TgE/sOttqvg8EU+GjliJi5F2R5PoRqK/
5PKRYE0Qv3xNd99f+Y9L+/nSCWzBcT3BpVmmxesluvMiWEPsubKKt57Ki4jTZQiox5TuyuBVCL13
g0ZjFN1lfQRZzf1ruv+/oJdhn/zlbv/ihF2UHyQ1BlFVNen7N22T6af83TYhKYCaOfx5tOswaf/u
myCcQa9CKRVkAFbG6Rj+T9+ErAs6LeyzIHz8yLv4p2+C5EpGOIMxEmOCZv0nfZPrd0WdgotNrHJI
dGDX/4iS/Hq0BKgKhkIZR7tB7z1m7jLGRiDK6qwjtLjDojLW7uQjIqdu3Osh5nHrD3sD/Wo/98tv
4eqUmbEhHzAyjbZphoSavYLYWZbVUgrXHYlhSh3fKd7zWBWEGmZkJEE+wjeVTtgjicC5kZlPg/Ce
a5cELYXO1ilI3sKEbUOHgr+cEZKEe27RIFup/F3X3if6UcirrabjApIiW0nprz/lqmZnpO42qObp
TWboZFUwhvonBAGhNUhSWg5IEdLxUOAta1QnEu+i0PGHAyVboEXIPxu+rTlN/LlLRU2UDSdsqwvY
GizEmOO4xTpiRcUowAK1Mze7rwA5fXkXT3994l8hQL+9k1BL+ANTtzS9al8fphmBTNEiDZiwtM1C
TA9vlfsQ9/qsAsVfNe/fj3a1pfvruWm0gU2NV5jX++fRgsyVWzMiYta1DvjJZHFv1rFjgab6fpyr
I+Qv41y9H50rpl6SM05PTJFeHvv4xmhW/7sxrranoRx1oUhAnJ0KCEvUfUb8pErm8/9ulGnN+lrH
KXQDfw2jIG2etyCYq8RYWvXT96P89rnQBFW4c5ZlXfOQuqrvAa8xiugNKASKueluem9FffkPN41J
jN/wl5Xmx6Mhekek/EV+rDJ1fr9ekKFBD9JynewVREMGqcsi6ctGDuFTSVGNRB0mgIo8v4QE6qXX
DPd5jUSNFGe/QjsHxFODWhpdku4S6zpVmMTRZYSkYIvRUEEaBMmmw6dL3TdRRqNEbrRAfvTkgypN
lHPKS+i+DsXFFEl3IHFaEYx9VcpIgqcwavLFAMiWN4K36yWZrOu7zNPOfmPNFdeDMqeSfkm2tTaF
XOukXUfGuif7Ounrux6rmg5FjxTSpxzOkpbmiE3Ej9FUKP6uBCMF6EW24pTmDXzOIj67dZUZCGub
PCp4E6I274T3NGtnlgHOUv3Bu0VGuc1xiMpw5bUG+IuFJU90DxnuJZAhe/b3RyN/rXSZuNtBBbRY
k3pWvvRjvCC68eSl+GQ9awUSlBzw7KwTl9jCVixq0raEfB4QzVqVwa6a9u56vKn6ecGRBW0XrUdE
4IjSsW0a2ayZ8IjhuK4nYq5S1cuuQ5ThYxWy2HGKdbCWzOzgmzdpGt21nbHrW5wZPiTO3nrqtXDb
0uMLxGgVyIRs5rjfoS/PrNEobRVRpDxFgpfi/YhxJbfAoOE6zHkHDPHRtFy0Ouaq6g3sXtKuZ7oW
LGHl9SfF37uCbOvSoWtvAhWBorTyM4fQbtziSO8m87G6SkhS1fyNLz9VOiYeK5wr2Smu3nUwkgEC
bo0oRIytvg+qFRJJReeV4khGy7dzyD0gNzcSc2eUnURjkVAWUkSWj7tHvLByAxxBertSKLunefSh
BhSqpXptsvUFOumYsbjPRskpdEC19Vkbo4vI1RB3S5a8sCu9c5OcC2LsGnXlE8PqVz6BubBill66
Cl2SgjL5TlV2efESFpSGMnzAss12ciHqyWLEpleRmaG5vDDBtqBOYZQW9pp2Dm5K11YldQJXvE2x
alUcMVMMs4luYamqHKG/C9sHNFIzC9S7njdnJQFEjTugT+976Ub2Tr6wCvt5Zd3K/kMPAScuR76f
eS/cN15xNkJhiWEw4SXCeLmQFPApuP7G+DBCFYTnZzRvASguH/a01eMLkK1dZx37fOFHD2g5Zwr+
gVDGxCF6PVHw6cZqnnJyqPyQ4w5NRqSvB7U272MVaCOGrGyQFsCunAHNmoXV4vsZ8Kpu/de0JEvU
5CVR1M1rMXDsFQgN1JoVV4c+2tByD+ffj/C7ORaiwX+PcK2XUCWSW8BRMsembI+ict5mmwCQcWLI
f7gWXfvdqs5zU9kQ8qeoXU2yTE3Yyxp4JRV+WKVqUREU2wyVvdAF8QyHq60Nyrwh2TcxnlKMrlqT
zWtD2PfhTTOJrdjxjx1IfOyTU+1Z9Oc1si74FUsjsQ66vERVNdMEOAY+ccip9xJ7gd1Jr7K3rOSX
0luk9LpIoi2jRWytuPtz03qM43NqfCQVck5RpG6EGHhYEgXoS4jvulPbfmJwzDWsP4a6GCgFAGJs
1Icif8WFoShQTx3NXBS+TwK1tYmZZwhD7poLsOYQuACfMofEdnjFcAPKaIDarm2JHw3FbTdSzyPu
s/CGTc8eykKnx9qEuZRJyoWjLOurQaC8nYDpzKVlpA4L33PSMcUldBT66IneySAOTpc8jFgXZf8e
e9wntD3AmdNcrzip/JrgTw3ih1webSuiouReoupenKy3CT4qn9hg/Zw2Z814q0tqFpg9OyerjYkH
iOZhU1PEKpJ5UdyNDWXKmJ7JsyotlR5BOr579cKnJo0FWtj3UsUQr3V2GmMxVoNVgLsZR5OiDZtY
eu60F71SHSvJ5n6CVTAuSDXFq4owtENB8xzhBWzwGHpJP3NBo/Z+jh3pRaCARP2SSing/IYcBZ4w
lY7Re5GZ3lptn5DmPVAxqFpHzpWVKjJ3FQ1VhZKk0TuAuTYxxX4n2IW3UqxumYgbozFtcXiO82Ze
SlC+70TzUMf7NtiGiTEP1UchOQ/6kyVdsDa6cnUf+/G6wz/kboZ21/pPsfWchE6hbRXMsWB43ASv
Pq51/EFi8ZKr3kfi79uCfADBXORVuFB7vKK5vimyyyBVdp6pT4NBHS9AUImvZMAu1WGcFjAKoV/2
q0UF6iHUlyk2S8W1MfhiuGer3nBbLiLJCXFMvxvwnO94VFaL9HXM3qD6zKPi1ss+LWNGHq1dcigX
FjpQbutOiEkfEJDVuB6EhNQO4k0e3kYBCcXFoUeSm2MCb8/usAI7YgPATgx3QaB4wR6myg9EZsvV
TgkfPem2UOf0AfDZ1vMBVrmS74MpehOON2bERH0weXNq8ULtjsTZddCfS4vU10jiAbb7MBFXsUi8
77oQ1zKAyghTKDKf0pLeNTNadlr7WKPYhHZAijf0jkz9lMMEQKm69ErvdoDkK6jniPJLZtx1xIuM
OMaCYyg6Et9aIhsLywWzPR56fOdis9V5pxqUDlUhzjUN8Tc1HDGDgw1RskG8FSnjIiWetmVTQRQt
/o95jOVAFJ5lXKAl7uAQWXSTm+dIbuapsh5BHpb9qXS3HWUx1cBnrEw+trLYxnG1CE0VogbQdpSc
SrlsAEmM1lMdtLfdkJ67vH9zRd7XJJRp9PfVRki0GwS8e0TkGx1agyBetPggiq+KT5kVh2voHigB
3cJvWINNAd7+2fHYKa9v0emvLDD0jt4uhU6/1XnmJnXFUojsgojswnj2/Amwe5G9O1/fhjqE9Kk+
Hs1QY3MUrJcj9obcvNeSg+w/Re4xodBUB28h9lSznlnZLsjvE+bblOOpjwaZSmQb+gT/0oeus0WT
F+s24yL08pBnwauquXsJpVjrCbdWRCww5P2jpFGZHB5bSbrzca2ypXgIfU6PSm+P8iO7LbKGK6JL
zBtJQTCsz8r4MwoudT6yIVWJrr5jLeakiq9zGRH6jGt0FuYkxJiYiDnRy+ZHZLhODEpAwhNh5Mtu
hDmTfoo9eRgA+bvdqNySVIm2IjgPwCuI37LH9KNMld00WRHigZrOm/nao1+7TikkkOgJKfHsYhDZ
xNxKyBe10bLjML0BzEOoPLOfh73DT5O1xxokD2SWUwTUhlS1JYXJFQZLF7ao2C4Wu1BvIXEMyDwM
4jAdVNo59LjAk6QPmvss5glp4LcTU4W2D7sysndem+rU1Ou6z+1CnfjIpE2oAAViJrDyIcvONW70
sDEfSqwUor/MmLh7ous9+lV0fvrwQZH2qhhMIdYPjQw2IcMgqE4gd6JwgyfXU1ZVw7RtqvvQay5x
EJ0FARJO4vKl8LzIfUkxCFCP96mra8G2ZQrr3FfkUOvYwwaBWc7VP5JmbQr3ovRkCs9FdOn8E5oS
O+zh1UbYUkgs8ZiUctQ5QuSUibbzWJ0rdO05jXXLN2+FamSB7DdSWlM7LXZ8DgtRvAOIsuVbnvX0
csTEwO1CnIFUQq83OZlMC3H0lGcDDj3q9PgTnIHkaysJSNwgmZQ7rLWGNBOlfQLScEoUSdxkESnD
JsM9XOjDwks+i/KjEoy5rz6WqeqMGo4F3hth6hawC21CaJepgQ2fL3OWScWt4KvLUsYgHInie+5J
G8kYyzkI8MiuPP9ZZS6VmFhSt7Q9npPVERHPMqUWTuVhuO2WhnVfmo+SGM8DSV02rfWk+sdRwVDR
yTaZMU4tSodY9FdKGm6yxl8ZKQEZ0TLGh9NjtCo3yeSdb46eSavPj4AiPijmEvO9MKC0aVdWfNLK
++93iNOu7JejsUFZTzJE0mKnguDXo7FXRiQV99RiwvAuSxuSArKlrD7I6gteiMP3Y8lXate/Nryc
9FWJ8xtoVfnnwUQztnScMayo4j5sABGpZ5FDcoDjNg39eQ6ARgvwsmc9Zz5hbvRPjQicmMpwwDkX
mEuxKIVqaRZv053V/tAN/22REZMftjzceUC5ru5F5JHDLsdU+LIDQVKmMCseKxZB4Bu2/8ECzvFO
vHx/S363aQaOTGFVprApX7epY9lMSelm05x8GlQLQAgjdFh0D9nrfz6OOdFNiRc2sIVcdfrFtqxF
6r+jfVz3s6dDM/t/eI2+/vyrwlThSbFGNYIm4mx8Vde5nczVP9yqa3nRj7fnyxjX2lA5HEpuIGPI
Z+PGunjsZVmqbMx4T8HD97frugP+y1hX+tAm1TozwFxo+yfpMTlkh+wTGsaK1ISFFs96h0xwW5z5
zvfD/sIF/lHm/ucxXWsG2q5y/VpiWHp6tm+rm3KnLvvj83gZl+OG7shCspERzOPlH3Fxvzsqfq2w
X32bBTE8dUOcii2sElBns2hpvKm2fzT2ySm4LajGrMYbBP3Emn5/0b/7BL4OfPVqym7ftCwTnFHP
gbiE1N86TQGlZRbffT/QdbLiXw/1SxNhugVf6ppyoklJML1Awmp83CuLfB3Yu2jd2u47UJIFGQaO
f6f+YdL7tfYIHXwS3mnMssA8r47Flp5FIp1lLi8RNqGJyAbZAgAOqUPIaJ4rmrzenxR/v07qfOL4
6qevRUWLcFXA7bQgHdUINFXgOqp68CiwRhy0xoe00Ozvb+r0dH5eP74OhZ3/53tqJXJsBUPGZyjv
iojgraMen78f4jfz8s9jXFXwdbF32SwwRuw/WbXdyIsYCp3ZgwF0iuBNl3bwySgT8Y6O8h+EWr++
nT+PffV2RnXZ5kbArRTGN1AcowxVZGca67wFiPbxhwv9dX0E0qiIIlBaKIXiNRIhTdnytAHf4KA9
JikQIBhoeV+vc0WeDX6zFI3qoXajcytpCx3b0B+Gn9a3n5/lz022q0k8cSU3lCu+j/DkOe22nrVO
tcK8Bob4+5F+fWkY6EsD6Er8Vo8FDYae0n92kd+zk/SHjs+ffvzVM6vbrE79jh8PSCoIHRT+GMq/
v4Lfz9RfukpX773QliF1DhzZsCpn8rKZHUX7Mru9N2ZkWdndnGe4qOabf8Ob/0dd228v7cuwV3eu
lfVWqn0ujawLgongvpjiHy7tN58bT+fLGFe3b6yt2KtlLg1KgV3NkADNgJPN7kC4zeM/vAnXBqh/
bwmn5rKmwbu9nh7dkW700LElNI4YSsw1SkBxLewlJ0btbSOQ+f65/W5m1KlPmhZZ6/xxNZUoZmEa
RcHnrJLDKSIFnmW3VA8I1vp+nN/cxGna/2egq7VGNFwpE1UGEpfw72qJc8Ncfsp2yQIXPjjI4IZy
5/dj/u7avs76VyuN5MeqKChMk/UiO4xbzqXOn1pp38+Gf0XMfllBtZRuijoyRLqLHHB0q2kXNJ5+
XMf/37KMv6OFJ2nxNyCTSZiRVlO88O9kGT/9lL+FGVCgUbHCJlFlEYHG38IMIOYIM+hqE5I9NVJ5
x/5bmKH/S0R9YRn8n9DuNZ3p6R9hBjhoTHhIb0S8t6b6nwgz5B9uyKtFQyVMAoq6DoqP08XPGwA3
UuVMCdBniudOoNrU9XvC7BdJ7pJO1iJrVMmlauCV7Up5Rwprg5JLzyjM4eh2fQLLRpRH7nEc24Vu
Lfwyua+Dl0peVR4VS5CoPgUjtr9AzEL9pMVHuRu2YfRs5ADxKnoEwAUoO7FUNvNeJhW0TCBiETRc
JXQC6EjCK4yzCZ3SZ/sMG55AAxSZnufTmMh9J5NvDeO5SU9GUTnlOML4ouao+WDMQKXW58wXPmS1
ou0HAaImlqAey01pUgb3wZhYHrIKvvJbiQINBnTIo7qjdSXUj1uzrEHdqutM9va5e9cgN8zj0CGA
eQlGzG4LawHcZKnG6JD910rkLyX68+A+Jjijh5sBE60N9imA90I8uQXlJ+VVqkR6o8ilOtLFlNj2
OsLYYHDEYn4Ts67OkkTZh13LumTJL7qavSqSgJ//VbPe1ex9KmYlCPm0CDyXJpbIv7ZRk4P4WEmh
tSGDdFbybPBFblgFcEbG1iHT7gY5mBnqKnLdZRl3lzB4pTLf1hxUDeFTeGmCUzEcYlhVPRgSUcwW
5JLbLpQY7vAsa9YGxI0yJNmwz8w7X3lR/Ac0AcsI+JOsQRgIq2gxisEWWCy4GrAeZETHtGlqb07F
Del0aFc5ysLi0gpkPLbFJk/VWTiE87DaJm44r7x0Mw7WPPFGiH+t3VBioeSNsE+rnoqYpqKbfWRJ
Ccwj0S+1aNIIG+nTfkq9bEemfq6HjyHbhaBQyq1B41SHFEqXyc6SdK652ks/FJu092k4SyezILix
tOJPHBrLWLCgV0hLQ6GA2FFuMyjMZf5qcGWa7EawLd3KqfGMDJFjmsE+TqveHrKKJNbmQSadtDAs
qpPu2YR1agknN3N8kpgRBw32RDLVJrOFLNw2IANULyfR8DkrZYyebg2RhPy3gHzS0pDuIz+woBVm
+rIfzZtEkIe54HfiFi3VkszYpdc3pDWDtx2Ubpnr1YPullu34XZGtPvd7GLUymuU/J/Iif93XsSk
ivyfp/LtS4y47n+ayb/8iH/P49K/mKzFKeR9siPgC/h7Hhf/ZQIFmLIARPKciJD/Zx7X/sXUjk9f
gk9lgo3iJPfPPA7Rn4oOMQIyUrv/bB5nrF82/xacJChpwLEQo167xDBAyEaQ4K7TBukAIm8XAATs
jENOgdgwkyejSddK+JF2aw2WCMlhz2ZAQywNOmcSupj+I9oxWor+Og0Fp+zh40ifOSqrYRhg8cLV
NAWZMHFtYarxs+ZL+1InzxcQpEQZJ2x1aMIDuXpgJsmOFIbPMnkuFd2BmEpsqcHMbWQZab3ow8Vk
dLBPrAZEG20q0MQQlmZ46szQyU2pm9P9DGJ1o/qkvOnE51RRfAsB7jEwy0OUEKeTaVsgU07dyasp
nDyIPyLXO4wKGXhqTGVcTByhFedqnNj0eapL6RvLoNYWGbFzETnwssuWOAu3WqoeSFGmnmloc6nh
CwfL6dCOs0SwMGq/6omzLcewJIdDR5vYe59QxTs1NtHSZ0ixTbjQbT7rqfsiJi+YwlaDKB0JWqeO
Vic3Mp5KjX4O8qUXMVZvFKFYWJA/IyAvA3QoUs9qy3wRspMQPPf5XWRoW3noZq4sPfahtkgHQgsL
4ZwkG88ixj0PhQ7Lc/JeSc1bKw8fUYgkCNzTlBHWW8X7tGBVOdXWREDHRtNZv80liK/aQLt+U5vP
MRmnvS8+uLLy4pW0yF38DSZsyaHv3su8xhGSf/QTQWfsFxaOdEFBxeu+5AhfRjOAdTNmaD4yad1E
+jx0k7VpWAepVpcCwHohNkC9BMseDaNKtFFuCefIzyYx1rgwvU/JUIlbFVateqy5IwBriwq5CSQN
kZa5HK+kpnWM/i03x41RBReZrmT13EED1nT+DDywLs8h4CkJSEsspQsavt14FFMW0IcheidSNdfu
1KSaNexDeDc78SmZqF04B4ZnQdbmJryjYWIP08uJ1bWSR1DWb7rkYjQaXTucMlVHkK1yx3sLLTWB
aswvFjdmP2MI2YByedfzz2V569J0T5+adhegUle438GBJMSFPLyS6oxoSzMvcAzu86Dd+dER2btm
d7Csa8OdF1P8Y2yw26Hv6xXvoWxBf48R64W0YIv5QP9UR2aaSgGpuMGiADE1t4ykmntG+lrFbNRG
IckdbPBQJ9y9mgNtLwIsHTJdFZBW1Y3IZ2dRY7DGU2YQPkozKP7UjW5XlUo2F2D/agK5e81AhenN
NYKXMZY32gQybvtXbBHnsVOKGUto2bIlygvUTcqzbqaQUAl1TK3t2ArA4Bs6dWuhAwk2QlwPvA5c
Zwv/K/pUA5eQeHhD8fgqINdS/KekuqnA7Bb8ahVD5KtWXsT4LR5mHgQHlbzaTEqYUtylKPZbmKdm
vHOD0B49aOxEcNpWKa0aUXVkg6FYRPXxQehAmhbpS2Wg9y9gG4l7SX5JEdXG5nOgdLOi3Pk0LYX+
AO6z9JyEcOOhNpeyi0zBxEgqv8sRxVL/EEGPVaqnXlbsQjsUzamtbmDEnwWJU7qQOkEqHOvcPCgk
GPoqQe71PMBHROS7Y1Ummy53jv7INj1j0/obSRI2votBTZK0Y67izmtrQizGob2BIJ/PFKlb+IK5
Ibw9ExSkGxpqxWqRsc3Ug/cO2Muosj8EkqJb5ZnWe1LBrIKkrsQLj8BuVyQwQmzXzdCB0mWrqa4C
9KUI2PY1o475xeQ5W+iJy/Y2jbdmre0sr1zWNDeTXtymUm46KIjHdpvr3n3bSYtKNraCRa4pkG1f
OuoFTdIaLhV+H9eRrfGxUsSlVOsvuoSySw6eB/Vg4Plpumwut/UNJOajUB16lBpwEqnoDaQc6PU5
9o051uhFqmnwwcJTSkiI3jfbSu3nUprsDIPd8OCGbImbO8KPd1rsKrZU0pNLIvWC7em16CVEYKlI
p9bXnbz7IIh0qcv+TR6Wx1ZgE9kvsimbG9IFiddailzEYg8csEHd5gWzk2csi9A7SWKSIK0zlUXU
Ko1tAXoNjSnyI6jIWRe3RusBRuy8Ay3OR6EgAFtmI5cfpAJDF+edG5f8ZOJu5Y9E7o4Z8eW5MLVe
YxatUL4VhEvVQXjrmnsVEK+bxyXd+BCTTjbvw+pNLDNgyfEKBrLgW/s8RgGeBzRAU6Fbi2XDZC6Q
dV3SOQ6ChyBHKtJ68jrRqrNREuDoZfNIvtU8RJWt/x6yPM7GoVqMvbEY00s4nEiMWbU1u8FUWwzj
+KRX3kquuo8YmR7XgbyKGsDZnMxFQhfOVKjP7DBXWo4OCSrAWumrVQHEsfAUbz0k3rYKOxiFlYDH
hl5uZakrEjFsBYQ7SR0OhgNb6B9do5zJjWbnHlDMluw/KMt21s1Jy5ua5mUKwmtw6jRYJhoUXAJb
izOAIyduaEEPzcqMP8fAm/vWS5O3Tj7IOz8s1xH4g346+ZAJnYtLjtBnwhRsLOC9NKv6U+rfV+yi
jbzcWuwVsl47qVk0j7o3CX+82Po3Q35MtDXHSvT2foWgvqIzUiFa6opNTExvKXzGLf++SmqCX0QO
dOkqQkLsR7cNQPhCqI5aYScKMlH2LIKnXEIrOHbdkkqrbYWPEsh6JTKWYmJeNM+3g1SHiH0yxbuh
7fa+QeS7TtA6YYvBuCiVcclBbAr6SjxlWQrv+bDuKmvRFvoyyXY6UqKmUlliNaRFHtRei+zRRF9I
5nAJUxiZ050fxmjdEEHOm17MAoMuWhTHkxMWeYLBb1kUbiABn5IKuHhCKD3oxVsVgPWIptLzso0b
q1vP9BdCSTLxKdfUlZqLkyzmLIftoQjrj2isyLWvtp1UOmYCSN7j60famAAdLBNlnU5oHrlfYaA/
xV64rJp4YbjqWg3hnw+g4/siPvYWjfpGngj4Zk6gQzYUy8gCgGgJ4W051pze1XSfELYsFfULHqeX
IKMBYGhCBXyxmmmhfo/mcJeF7bvYRE+tizrPw+wEXQTJt+bt/clPNhY7Y4oQgPtwX5vNp2Tixs1L
DmBmWx7jjr8BC12zorOAB5r/wCb0PgiLdUOWowRrOq6Mp9iLbxFg3HQiKfKeaN0ljUHMH9YPX8Yq
6aXkpxZ7Dx1hIu37gFxHzySkBUy6XLrMYI2DjdQ1CSFC+mfeqe0yQ3imMWmI88Yg4T1F+JTBLKaN
g8uSigoNbKcT2WAYTwkPrqJekXPkVj0Y5e4DK0NDxP3gv0X9WYxXapm9j+29OoaLwnAf+gHFnRqo
hNCTvSxhcmQdHPgPkYRNkaioLogIN1I3bunaUPKcPn9qKVYMr0TfPeEJtYWonqvmZohTb96O6Y07
be/VnFkSELjFt1y2w94C6Nm3zQ3svynXIWX19pC+lJscFqMJAUXW+JbSz4AAbYODt7H2+6Wn3GoN
oRTpPCd6JQoRuYzdbBI8CeMqw5ZZfpTszjpU0iiUrVOX71pkaWFEvlLlGJNvzvRXroY6v7jrxY00
cm8dPflU0k1NjUaQHEIczO5cNAkrKzbfpdmtsTcK7ntu3lXqWemKheAL5GOv/RHB98AtsSs2slG5
z+LHdCDP/tnIPtjX2h7SEYs1xHC3seHea3XnhFI+q7PPUPNXKqEbnoV+hQyQqumfvawRic2Nd7wV
LMxnyXIIK+GSIdCUHaf1dtNX3qVH+jlDFvDQ+1O2x1M27iTWDmCs2INjKd8qenpIUIi7Ssc8JB/S
vj5ZDbzVQUIlr6M0VcqDoftbNeSLc7PkGMeOapA3EvHRVoVxr9TeWzCiAzJLpIx0PevkXgThAkWS
GdB/nF5NbeRrkIzFUBcfchc08yHLnwrSYa18sJu2JLa962CuTycXyPH9Q1uijBUb6Vh2QA4rcyuM
0ZGDygPsmzc4oMtmWJb12eoftWhdSe0qyD8Myf9Ewx7MoQZTcKNMqE9A394xCTPM/1CT/6FA/rlU
STQjmjJ83eQ+Uha9KlVm46jKg97bpRCSctEetbqfGV23LvBed3E4yzRzNgYvAYu71a9kT6ZNUM8i
9JdltXflxnHHfNl7wusY8OrWi1EW7FEH1ClgChiVVY7MtyBCygiPcUEbW3quc4TDSEDloxvQWFfC
hRzdmjmA5TABMqKsjGAvecraUAUQqwBT5Rr2qOiMg7kEKo/YdqkE8hQ3tYoMgrSR1uYaGinZOPWm
xhmwQYmlIsgkzORLMeP01235atK67iZQPZZoQ+qw2mQK/fqVAkJ283wEq97Zbk0SHPARetdOrjzp
8d7U/tByutYeXI811Sa+tBXMUikkcaSo6svvtbsOZH2Wf8Is/v6Kfj+KqTJL6aauWVe9n1DT8j7T
UDDHHAco/0XIxyX2EH/iByrXfdTpcrQJ9G1IFHrow/98ObnM7tVXsWYNWTirMgyCJDVQaE7ZFjK/
rk33QNiehw1dNIQ3iCYSZ8S2YX+o3CsKlm2kZkb52EKLs+Jz6D/ngzTrNOY3t3dkV16G0rPV6c81
Ou5aOdMTWH5/p67twVM+9deHj3nzpwdSpWWueEwZdjmXbXT4D/Wq3Ab2EzvsjesIuz8lbk9f3tcv
88cdk2RiCjEk44W46papcUQGsz5SGOBsZ3JuFMtbTmPfX9Xv3miNJ2JptD50tBE/X1SuNVR1PZ5/
p4qzXrjTfexa+gyri17ps+/Hopfy6yWpFPkUEdSopsjXUCJBdNP4v8g7s+XGzbNbXxFSmIdTEANH
kRQ1n6AktRrzPOOC9jX857mx/cBxfnc6jl2ufbaTSsUpt5qkSPDDO6z1rGjhsKlH5Zuexq4QEwXV
LZ7MXTccSNCpcevHhDp1kfGVrRTuaLiXLeGWysXj0hn3etXsAsIGZz59iXCGebwvGv51axC9UaSe
qQmXOFUdRWl3FgOjXOTGYcXLqxC1L0TY3c2ddmJZty17A0NDeRdUVO/zEYf5Lq2RFgTB5IuJejXr
4klXIgJx+pNm5mSqIaKknh+JKGxDZKpw08sRoHKUZBuheE7S7BC1FrXV4pjlZTQqpwOjEiIVbyr1
EHNDFhvjrW1UXwKtYOTDXShXJ5EgMoFSsL8gBhWtMdsLiKhHmXO3S/cGJQ9pZWrqhYrgjuo1CM+h
/mZIV626KpOvkOmS1wrFrYJa0oPMO8NfNlVXKCnlZLuJBm9gl5K3xldYqK95jIRIZp5dBlRIhjbE
G0WWP3sJKZOuod+NxYA1ejh8RArzHMuaPjr51136/9+rzF9H1+sV+5+n3786zD/j99/bY/7wEP+Y
flt/w327huTSz5vs+f85+7YITkYKCh+GCTbfSR1Bwz93mNrfAAOskgACWXXm2/zRb7NvTWS/zhdL
47hQsKT/hVQGaT34/+X0IReC/5iqiGEFE/tPN4bcGAu8YEkH0/BxnSDFRuSRGUIRdrPq2xK9T5Bw
DKKzIoGJjWyzDv2To0kVf96sq9xl8afibzdEUfq340I2FmsmpKwjpYav8jSitBOaPcp0O9WyQ9PK
bk2LbiQv49wjBgYj3swA2KV2D8saObypFJ7cx3ccHOSYFYJO6g4ZobrQcLsbW1dkzh1MTIQB7nc3
s4UZs1d0Zwotx6yIBpSM/imcTSC+PQSXVnZCfnKeTx3+OqPcJjJvh5k7zZA6tG5liAoRU+ny3JLJ
NzVPxDPVKViOsHpii3AKsr04yNA2iE9VnDkVT0aCe6E2BiJMz2lwIW9hbL2UXIcEUIzc4rap7Arj
dGJ+9eI+IaGlae4ismrpoHJCllq2EOUt7lgkmnByNlHBARUwmBm6+0zywNpIlbaJxMnR17ejr9Do
u2QoiIOTt8Jh6PGz5m7WAOGcnxvlonfBMSqTi6gV2zlTTFcWwmscdneRQY9sWGeo0I4qjNfelIjf
qChPC8T7yzvnVIpamb+py6C/1fzRnHVS25pHK8caScumB6QN1pG6ZUJ/EZBvCUWzB/m5k0b09j3T
2+r7kF/79dTB06Jo0znv6zvu/0Jqcb4au04eSFhILhzSps3OfduYzUtHOzJ0wb3UG3QQ3bbMGcgM
2f1UVF6ihA+iFFyaLt9HaqzD/UlBwr5xNaAiLdKT1kS4OKznhjW5NfTe0Glu2CkbS/QFK/kwtO6T
sAGB2ExT9Ixm3vUTcbWYUSN+W+4Xo976cpu8ycMlJhM2WnMlZXWTMgg1RxwNideMtKXqlVHuTcTj
pc5umLoSPmo17mxRIXagckfY5yx974T+bpmWPQ1BmzUnuOsHpSAhVvgaTdILq3E3iNl1Who/j+Ab
lSX73GgzdsTUDZTj5gfrysMs38VGfjUGAwglMCjMxJrihKjuE2ve9oPXhONmCoNjqC9+qdBBYwRK
sqeAdjNr83u5Mk8kNVV8TpY47aL8ZqnDvqXQFaLcWXjIcLpV+b4W000lrlle1hY4kxMiNcQYHfGi
l6I+a/E2q+A9JKwNJg2/wni3tKWr8OQV+7Am/6xIAszKS9FYOHgJQl7p/cstEBovRE+l5Pt4upOk
J4ncwUR8qfhHO867IiRcgBSRyjQ3TAj9MrpbDNGtIgtLop9OT0GI4eq00LW1Su43Cc4dDEyasYnb
3tHJR8umbdSlZGfKd1K/JlQA9qGrSvdF8D3huzKb0zXt6EStL607Rk2JA1E5G6PxMPNzJD08qkbC
ux8c9Vlz2mzYSAQYyvFHWL2szqiitqWy3SrgleIOYAsJgDFt8GEIt5NOANf7wjAWmJGCCbjrcZbv
I/wZ3T4VP1TpiYTkpOCFnav4eR7IndnJ2bWJNktU4dO4E/KegsnN2PZJBV+85kNfOlsBPqTGglfJ
vkUAl1JWJI8sp8ko99bsZtaXUbyyE8yL14rRO4QgvNmBvjeaj8W4NsSNLSzxjASrWTfiwgDYr3y1
TFVIRfDFVvVygiTG8q1mJMGI4V4hoHiJMGwJDDrzK7b3niLExJ2ufzTjlvnjUjjF+BZVlquHe0Pb
LhQgMRL+THkmJ0epSSm5mvL3ZiLP86sKFRvSykuEeeGHW+/v9Gr/Xq//cvfQwJYZMjfNn53Ek6ym
umjFuEJtr/f5Im7wVNuD7Vr73Em94K/2a9SzQPRNheezNPXncr2frbQul6nb5O9Re3gNL6H+D2Dg
f0XhJNMt/WnhlLYfX7+vAfu1dlof5TcF2CoeB5hiygZh7nRHv0UaoBhGIaDpCiYSKrYfiickjoB5
GCKgGzCpN34rnn4Br6w4HwhQMp/eXyieUJz9VD3hWUAuQM0DbtGkbVzbrh+a99/YqD2AWerofffZ
UVkL2kfMGnOADdEeZ1znBEzZxAuW7uSNOeqj6HH41N+4LW6L0k7tl7deepiq03iKn6yBXY/gGeZ7
/NSK76LuJVPiJSWBnXnB0XSRDv3em8G5v4vcmH0inuKPWHoMTQ+g5iPQgiNkHrs5O/qXeqrHM/l9
7GjqYjstoou4Jtkq5MJsozraymLojqVfMn+NJZn9WusqrGeLrZQaHq55Mrbgv7FTSjaw5Nam6KEc
3OgZDFxNeqc4Dl6a5bbW2miZI+KTv5m7oNgc18ifRN/PkrLJlG3kDTby9MElUXsJOEn35bxXJa9P
/DB5CoIv686andwnFXvh5vic1dw+nUx2i/xUDJeas5593kYQ9mxubkG5waCNbzXq7+SEYKijuWxJ
b5mc7FvM/+k1T7jloxNcmXWzOQzvWPGiI7qNo4MBj2EmkTLit24fbJ/TuHuZPb3xRwaXC23RfEuF
0zw8xzgT7sfePjJ5bFSPcpMYk/3zhEI3zrwq2SX6wVQ28YPVeHNpqy/zUfRk0mt6Hw1Gj22qZnn2
yd4mNllN7Za9fgtklvC7aWOgni8vbAMTrH36dmg+xnbPqq4cn/UaW+R5mM543gzGvh4/Momv3kg8
7pvk4ysUHmeJsCY2fFf1rFyj/PsQbezWkV9S7KKEcAfkGDNbce50ysmNbNmiZWMr0+ASsP1ixUFl
/0pjycqU10VxRPAOZMH9arnhypx3/JAibvGfNsFdYNnTnrBU+bV4Hmy/e1qTtuIN75G2V5tTbREl
+zEOtoIlnMBVRkousapytV8je0xvLebr7p5bRZ1vboc+ssdrsxD3WL6o6uNcOQI28lZlYgrm5d0k
kUp+C8r9gH04/j4bN7324oiC4bXMvlZm4Muwk7iPwgnFvziplzF9iYZtwvjIlm0VCyUYZMI65RuJ
pb372JbC5tRWfviUes3bL+fWf8UZvc6G//MZfZyL8GMWHt7fm4+//5/0Dzrc9XF+O6UtYmIsDaYV
Xsp/0ekyCcKahsMOaRXMux+PaXBmdHy0fBzfosIf/XZMGxqBM7rBXZ2hGIKtv3BMoxX7nWNaR3tm
KRo8Nm29vfx4TAdZZnRSiv+7FtxMxq/qSNTuM1MZRI7uSGS5tCd/jULHl4oz7v0yvY3lpZb3JBQi
FsGciPKqOXbYbr5Fx8jc4sDVAfTkrlFvhd4NPxY8wfO2AWsh+qlx1cSDlDE7dsbEzxpiiR1+ttCc
JNp2n2mFUkQnEO0457fPNMaO/BTUtx64zJ2mftM+I7RfFldykW/i8ZShuGrnN0lyJn0rge9E2iCE
fAPM+prl98G7wNerqTOXpbgVHQgVXy6sk1pyi90AjTpRXJLhzuOa+Fp336FU9MVW+LZYJf+eEBCR
3xviC653G70YTRhQSjZ0dvcynTH0mo8KXIQT8U5J6ErVSap3JZXpshb8x1w/LDRcXjs6ce5PU31I
n0h93Vfhmwmkg9EYVO2WNLL7trgL5l1l7NSTtRXaV5FJWQzpQHqoZm8ZsHHP7oDRuXpgKdEGT11L
CBpoJr+nroPORm9C1u1B53D0YavQjpvH+XkUfbpe+Sq8wDogCssm/wGA9CpocObNh1D5+am2x7sP
POH3CECzixEeKEXhznyxpuw+iaYvLuPkgJ1NIXO0jg720la/Rw8rjKm0veHYvuMHh83xIIKwtXbL
YW5tupHMmze1y2JC0beoPZpd7rde/C3sN8ZbYJ6AUUzfYvvjAgIeZa2TQybwx6+8IMbOWz7K+KtA
KIWxVudZN/R5UX8o8iuMoIxi37zSJzYwFiJun2w3SRXaZbf0CjqJTfmhq7Y18hP+BoMbwTHj2CaY
3B5b0REjdqJX8RHR+VTuJg+CmR15zTYAXex1PK5OFvNBMR8YRPR38UjO+dloD51wSG6Jp+8Cjz0z
cFH/nrtM2u0H3P0aXH7zIeNuGj8uIShU5pSb2YmZOF5jkoIrV7yY2MMPTbnrnstio72NeOK50Ajo
9phJ1CEomLUTnL+pD/OrORKdQco1oeY+Wx22cPpquRovJtoE7l5eew5v02vxaH6Ul/CyYJAnwh6f
DNl3jK9Lx7jTGPcKx6XkmtkuubuwaEDOQf68SX7wIaGlZJp0J2RONJ+neZNP6I4OQ1TeIvaVCamQ
4iGLzkrvIfUCvNI0rPE3FmvtyB+Lc1Vvgs8Igpi5WcxNdC9/IjNRTq3Xd/6g2eWuBH/Pz9xAnAlc
LsG3edjy0uZzcC53+o0satUtDKqK+dwtWy1DRUgZ5k1cvcxYzNYvngVqFfN7hFVF5EqHtNGyf9vR
R8M+VDg0bKX29COQ6wxffjffB/mA8sdPU1dFAaXto9qAB/bcSwR0Vm4jPRiiXxiO2PPDCC83KVas
0q7B2NoJzBtGd50dZWt1MMDngp+1lXcFiw2GIWNBDshFqBJba1Qn+W5dQ9mZVvWS31fXFDAPkavz
9rOzUZ0bDzliFk3cw9gox0PZsOl+D6aDAQkgSa4s7eXJH3PSKvw2AexyWN6Z2JD5OTwNLWJZ+amR
ryjR23FbEAhITrnwND6mKlvWiMz5JUXIYVBDXTLisR+DPPL6yTMeK4IqE4Y0qo6N1JNH8VxX/bd2
LW1bgpv4eATNNjAumKRvjfq2IbVZd4TmmFvgou+0eZd8g4kyj970KqJjIZeaR2WeuNxZ8TYQnQ4D
AhYA+GSZn3nlC8pcYqgQqbSfxiZTPcFVsRjUXj019912MXj301tWfQpo/+fyoSVuZNcokKaFqxFf
x1B6lKvLFE/M3kQvpgcIvXZrOc0jPgqXaMJzLt+b86U4d03sqslVb5EkwjsuK1uT0sYnL5JzcVhl
Q4CXTqM+AcPHkgYUJh2XrUy0IfLiTUxxDf5uJoqmfZA/Ee11L2q3h6Y7GHwt8HNsviW+VD4uiYtT
ZUTFIu8aA+kpkiZzM8lfeuYknZ9Nd2r53LNV43QoH61tmdyAVZVc7Y2t+jWiy2ar9XYcngLYDVTE
TYsJJD9LxIsaw03TH8HqUMmpSBSUsxAdEtVlMDsMD4Gc2VCqOsQRDAei8CZBM4IvwhU+gjcAK8J3
KCiZtCozOOuJr9RjpLGcWtVkDDQbdV9gdC3Dl0y4aoSqq4RgqsJlwDUnjYcxP+iVnwyJlxncmNHo
ymiLUR8z/oDUVmJGQGecGE8R0ek6ogbgXGDaDC7pS2r1PvKiNHIGaR+1duUPeyCk4J7x47zJEQgu
n7NnKHymcBKbGsAo/DZycCraA+dGW6IsugNeRKqRCqutwLrir0U2MJiSOwkUeY8ZZfNFuMEY3bE6
R4+lql/JffxQfoPAUvhSC0eJJbaHhmqaVh3fQ528GE+l230jqTfgyDuUMZqYyJbWGz1UpTZ54W50
VxWPBlJe87umkn20Id3DIh/GVoLK5Yfr3G73ffmMDir+QBzXb/PVWWT3mxV7ZeeW8ytZ+b+iKMZC
8AdF8TbOsq/m7//zRzzh9RH+txxWLOYOlMOWpegQrn8YWrDp40/wrWlsRtc/+efUAtsaij/Ukwwu
TE1bZwm/lcNrNpzJA5rrvkj5i7a1n/ctTC3YKa3bYIAA1MM/TS2sMWnkoqiIv6s+1Dr8rlmUd2b6
IBI61UXTQQqBgAwNypYZfbJoMbn8JPTESaTHgNtlHUFMsoq8YKAh40p6lZKA1CCU8tB2db1kIZvh
SjrzKmCD0srXk+rEg/IsNBW7BEHak2GU5Q1N75uQvs41+auifs5SomfWJMWCqshCF2Xq3mJCxA4q
p6QJNXSSfpU0fzSU7EY+cWRDNU0/ZTUJObhr2TP1ajPWensfllDcsP6EMR6gYnUDZVpw01Z/ULY6
hVpDekqwDrUFLfzqJSotNP7p8haineowJgxBRIB47giMcBPMSPHqSsJ9VTVXC6tShmWpwboEfNBu
+pGKrT9PCkwDC5MT61V8G2+C0LlVn1KNGzGQs3grCCelQYNuVYGX6IMMvZFxR9w9Cewi+BLX20hJ
y62OBDSuh3PNiCArXbE1j8L6pVVy5rAc1sbqv5IpazodK62y0aZi2zH1roRDht0rlL06FdgLS9sO
iSpj21Lq3wpWFp1qnVOlesvmAK3FfBtT/UnUdrVJBjfxN0RaWF180Jjc6CHizjZbPSu2BGm/ZNAC
1ouPpxU/ovoSzr+ExUEkYPZftQ9KZXoGYZ5yYKL8Hm0F+WWcXnqsMnKL21eGmcd9xYi+St4baTlZ
2nOqPoXG00DFYZai1wUVRkl9E8HesnDBRGD0c8KXxV9ubo3o54ZerKLxwDGafDhCrPWzuYtvSRT0
rpWogieqqIDqmLoYCJpEuvEQHRMLqWcnTGA15aMytK61sBebmu2kiZk7dg/x0pwDOXzvDT4fS3RY
B1Hf2DMAzkrezYTsFrlxp+bmpiRHVK1rL4mmi6SPjkLPU1fhJhPbazeg9hVl31yAq0oDUxSL9d2K
XY3gr/ZwWEd4rAFc1hg+6zh0hx5eazLkj135ECn1XUuEdyWGr1YWeWGAELWRej9aKAvyWdx1DOhJ
ASnX4XtPUyKuqNhqhcamrcPylsWQSv0as8YAOwqzsII1C1bEi8dwY8GgzWHRKjBpS9SEMozacXWG
dv27sfR+sEJsMSP9Y0j+X3EnMDiT//N4ZPv3/2mAmGf5HwxG1kf43zsB/mOOfEQ+ZLOo+v8u/yUM
zJaxbvCJ6GG2vXrS/nkn0DC+KYoG7l0SRdxojCt+uBNossqWQ9GJNMPk/FcGI+Dof1bqrANsA8WW
zPNpIjjqf52MhIapYIZAlNwtSPlWLEv7yFqchX+GAeJ9NM9UxoUBWv4Q+rA7PZwfkr3sGq939eop
Rkhauyht5f5s1a7k1Pu0fqJNvCN2nmNtNimFIHSWtLxIJ9uKMsSussBfJ3+9+LDU21D1EPQXL73u
UGuGZJLlB9nYyG/85BQ6geKhDa9SLzlNtRMJtkbDza6H01/bMOqQT4pka7fuc7wqjPleQgX5/a5f
5+3lfb/WYOotnh4ydVvGNKMhSTUo5jN8UxfLemDCrOlvZeXp4XcRlqfxVgADxCxjEsECCWT2ESNs
kA7zeKtuXBVfDOWxxgYTZneM5QW4VYhPt4X3sa6cUr/52E0YwE0XfW2Tbh52O5X+O3iSnHBrMQ6K
pWuL3nneCjVxOg6nop3ehdSdR+tm3ZyTiu7AxRcQxxuBvG6Mf/lGVTx83Jbj+8bm8eJur7yNlHDe
Y3i7CbVduMmBnexBdBaX8tLVX2AseuHFuoIqeJI/2TU7wlv/Mm162hC4XurkDSrcTo/m9xNRgkug
y7Y4kHjmf6Wbr+agXwT3XribnuMrU4YZlGjlGNLmSb6iH9uLPjY6+2Wx6Ybsk+P05t3J4Q/m9b+K
fToczFPt6qeQebvt8CfRim30xo3jiKJ/OEnnzmESR5V9GhhIv5NxDmIcnwQ1emPb5+nGKIH702W5
b19925Yf2sKzSa/d+xoSc3+wH9AGci153kPieDsW7i8njAZvmJns2N5luateitgrBs8C4B2bNA6h
vYAovMksWAQ2oVu5uh+mb0q7Bhxf+8f07eH8Ydmz6z3cX774WT5kHlaJX/sM/1L0xeiEC8YUvg/t
so0yedugLhb1SzJ9tXwC6abTdlZRbBoicUTzyJTGlA/miILkjB9kobNhj5E+DdshO6n6pUDvVW4C
uh9z8mbYentexecc3n8xzaCTl+OjIV4Tesvp/GmMDpIUictC3F0jqg58z/lRjvw02Kna0+Iqe2b8
U3tkXjEtb+1gV+IWcoB2BQQw0U2fFnxX1aaSrtL0JiX0ABWT8u8sFcIjds3HAn1B6OApZ+FBr5/Q
uC/CsSif5uoqiHtmN6V2HUTfVO4VA9c9QPOEVb6P15JM+Sg8MeTQ8ejZ5Yvh6h3+cTZhl6m4q26M
iZpjT8xwb551422Zzn2K+1/hw3DJO4gAEVhvOoRttv0FNled18E80oRFQDedUkGI0pdBrpQSP3fF
N1360uO3RB+vQ3Yg6j4d7ybQANmBVIgU80LP/FK5T3EBMYsxxMfmORx2fobtousfp+q5OsjFSbrL
G5cmOxQ9a3SDFyYuQfKWSNcYlEKcYVXbayCr2v7KRkESHyc9dQd5O67yD5D1cXTB5BbpB+1tUV+W
+BnlS/DKu2J68U59rZ16Zz3W/QYZC5lQ7WVwAfzhNsStCR6uOsyFV7lIb6WTeKg7XoWNFyXZmmf5
hgVCetMaXD02hiOr40O3pRSODzxpWufi0MkMmd6ChNifxmL891hzoVieGh8i/BWTP6lvLL2IXbNI
4WLeKACvkQibZpU3YRclR4Z/m/Cl6DF5DiAn27u+OErNvWWs6ym1OtXNC5J/LAVclRRUYnjspbsJ
nQbk3CF5Hlk8sXlCPAyrgZnUiv5MZjs+MjN6FAan9RRYbcJJtRBR2uZNgFWx4bRl6MR6Cj14/RI9
UY0ggUTi5fWNk5hO8NK9VyBdH/hbhby/okmgiEQ65ae2E7xrgYcjCUq4mm9bw2vLZ5V15cvaSphw
MRyJUdY12mpfKI800sp7CtAN/uDxNoCqZVn2ojy2t5y71tqEg3NHP9a9SV/ppza65scQblDCp5Er
nNC+ULyFmafxeXS+lvsMt5rvLEkzlgNBhQrCjr5LEnx6fMDsDoA6TL5ARXWYmQaZ2R5HGIEAQbGN
uV81DG+GaT+aD8VwGpP1f6v0EGh7nq/Ndxb5WPKtArKonqbwU3dN4yFLPmYlJxGLQypMbck8lel1
hIWJ7HRTi9olnyPf7GK8MC/gbmOGHI3CLndwWXipxk3Iz8t8Scbndqpdq+52GIO8Be6vJCz40j1z
mDhqX6BfUPR9muIph38841o4NOG9wZfCiO7ZD5FUhqHPpT5M0dl9N1TyAnZisstA9gLlA12sMDg6
poeWo/E8XlMuge/abWr8hJskmQgbsT+j9xm6V01+jlXq94de3kqxPxqeCtm72TCV2Eo7TO3Kg8qa
GdNS8Ck4Ynsx8KSPIFQgwjNqOYgS+FJcj57ypMMw5zwJHUU/5nwU03TXSg+69Bo+N/1G2w7h+1w+
vejYgnkV9XbqWf4anyh57QDJVx1cq3gPLRdPzRqcxicKITp0K+GS3FnE2qReRddnY9w4Vz4LHgGi
ikbu9zrGVeilaifVgbknCpPtDzTORLhswk+mjjJmKvjH0iUymd9RO0HkT8TWwS9lT+futZhf1PTU
YIkCgZIfxMYr34lMWAEB2rBBULkgvVleq5fmc4x33acm2fD6pXp1hpi47hfRCbV9rGwF5U6jMpjt
arhGxhG/nORO1v0cP0zyc6CcG4KkDPFJGW6D8plUpzLaWBFZa/FzHO/MBGzWTZleUsNWD/iBCMzu
V8gG8NFiY/Hlm9pXxcAZvAJajqKxvodJt77PeCwyv2o2g3hohF19KW/ZW6cT2WsDdAotr6fksRmq
JwgkDxwxS3ChZ7kmbu6UziPXqI8Lygm99iDs+K6601dicwvxCz4w/hFtLX/aMCdFvbQtVX+cHdHm
C2tZmvdLrf5f0JfAjf3DtS0jxH+kXkXvQ/Efe5N/PMqvvYn4N50p05pYAFsJ9gUdyK/SGvFvxCaY
cI00HW0LU6zfehPjb4bG2MqSScbkmpD5S//sTYy/sfuVkGRKsqGqkvrXhMk80L8Kk7GPaBhIYNKa
hqKKP+1sBauz6nbgRmzK8bk1im2O9y3sH2bpqepMjwGWH4qbNn4rkH3K/7hO/iNq7t/6IhUgiKST
7MWETIbWt766H4Q9QZ4mSiMxIgujU8F60MrfUu2bNN4vwn3enEbrm0zqxw+N5O8p2X5WE/3ypAiK
WHqvJo1/40kuDR2ikCG4RsOiWoxEbgFT8hZLlokaD5QfR1ugkgXJCT3YveF1aulRf8BR+pM3QPm5
MVxfC/4NtvZ8BmzUf3r726we8ay2bIrohBa0yjo0k/ChqIKrBCfBcCXWen01Ogo1nIjUNWZ93DbX
1Yw1FIpNTxczT5/KV91K3aL0JaGjpXmUolNvlMdFvGJa33ETb9WcPPiPP34rf++dVLgC6XjBYmBG
+tePz4jjmFTPhndS8QeyQud61873FUbn/6fnsX66TMy0NYyy5nmydnFEMr91/asOFFeR/4Sk+u86
/fWCJA9e0oCeIWNYZ7o/XJB4KQMplEnWqV7YweeBOwIqRytMCIjNHYfFXmDs6p2x++Nf8Bdj0L/4
A9br4Ld38mfjWCQJNXEoNc/TodmNqE1PsXLWpo0xnVFQ1A3aiSMriz9+WmW9vP7oaZmt//jrVrK+
WHHOG8sJxAjvFOkfFde7qjTYbfy5YvPcfktp3I3qOUCZ3CFLntJrSEu9tCygKHB6wyQMZ6MJzSXQ
zsi6JwYSHfv3UnNz5RMIjVPXTwvQ9B41ZxCf6+lAQPGGYa5WkKJKlT8pe7kzttb0J5HQf/quMhb6
8dcbhypqIp13Vage5vJgid/neNsX30fZG4fbDAM4ERcmEH9yuf7OuwrrHLEiJypjKe0nF1gwCRCH
awBpVmZuNXRzjVaBLWIRkOcUkZ4a0B1s//ijlORf4NQ/fZgGGXS6RKowbsqf9w0d9gLoTrDcoh6f
UzpcK4kl7hQxehbRx7RR4U1yes7n6xw1Pqk4Nfq3TJU+lQL/eMHWPwvvJMbaRUHkysekoQGfCP4i
uymOvxdNyzhmKP1CDmkHKY4ABYh1tKeM1MX3TDcudbXPEYxII9EHxMVK2iZcCuTvkZNiuZfiu8ra
N5rki325y8Eb6LXwni30YFLWM3NlWDNCZWNriDc7Xnax5tRyu8e/3vTMkYHTZshlTPMpX/QdaQMJ
ojoReXRmsQgXSDZP+JboXg+VxpFpp3Om4RmZeXbVz4g1J0+jLwjrN2I6ekk/5XWDb/ZqIjRoS3Mn
DFSqRLXJxB4O81udi0SvNJ5U3dXxR4u4ctCcuKCVj98VJPeZ9mhKzUszK4RcNNO3ymJtbYyIB4RO
fuGbzHg5Cy68FKKFPzE6lv7SNu40j4qviBiBEyy30U7J4MdgV7AYNilgDKX3TESAFHwnbouEFVZD
uluOxqZTEZR9qN3ZAuIhp98V6zgoV4UgLEXLEem5IUuChmmWPJ8TIrQ6aRdZvgrnx3hhnX1IFqp0
icSO+lksXIs7btpSWffBY1Ic5rg69pH6nuesr42AEOF2/pgyVSPoS/syZj4QyIei7DakYTC6j/Ds
FMmVaIKkaK7FqO00OosRbfiQoSy8WVLlClxOMQKsXgndlui46CNjKxHiv86J61KV0hW0ir7nTkZv
ZDIpCI7psk2avSa6vMKWYXuLmGHMgR9FL8aoI45IjwBiZumS5O1hmkTH4g2tEg3BEbliCJLyg7TG
N0nBZ6ychCW5HxTUqF0Ac6pSjlnAdlluUbz2Evmv20LE9wzWKRDwQwJSlBiD1tgVAT9geqmcvJy+
UlO8n7KjwZxDXTQfTFIYFDeSrZJeuC94Y5qq/44YAf30PgHdj3A1LQLYKrt+Ae9RglmAVlUw/4DU
B+0/R7wJJ8lOq5kqvnvQl9mfsvihT3bqCLzrORTHvdrLG4HMlrLu90vaY+RNd4FwnGJaRcFb84ZC
L6veSIRC82TobiThC9kK09tcIhia/Uyk00s0fwLoMFeV14eNp6mzMyf+gv5TekXW0ILSoTWrl5cI
mEwM2IfmyKAKGpHC8vekB8QDXJHQpUL9JTYWO+M70V/CPPygGrI7gpfIQzYjbT8K5mc25nfI6CLb
oB8OBeZyauQuCv140T5mw6VadlX7HMnHOXgVrGtJMErW3Uphop2BqKHq50Rh8QMgqdslgIsWXkJL
qpPQE9dAYmFh6Nu2PFbT2whZSwiwrNfAMeLSU/BlYDhqGPXNEgI5yqTJfGcbuij6Idaj3aiVnrF4
wZIdy7b9qAVGIgwkNZ19ZmmGli2vv2SASTZHmVbzRH2+i4jOa/OjuPROtnyfJ1errxqxVkANKuWl
XY1Wy2xjs3WS/BQX/hzzmT9qHfyS4Vy2bpR/KOI546r6v+Sdx5LrZpptX+VGz9EBbwZ3QgAkQZtJ
Mu0EwZMG3ns8Wc/vi90FVbdKOiWVoqbVIUWoovKcTCbNb76999qsi6tKevPFZ6GpcQ4z/k+hONAz
JD2rAsAwhhxdFnoWfjKN+ZqVHHs1XUcZNCujY/Q+bgfhmSDpDgrGSscYYZEfdIpowgulrJr+lhZE
+gOq6jm3m2xnudWkjpiktZv4IQ4LqQ7Xo2Iw7QAKxHXa6v1Hv6gwOcv+uWrZjOZ++KoSEbQ600gz
wH+myQ2FWAl3U06vcEhdFTgqxDVoHai7NRpiWz02wkbrXmPo15qr5U+yRcJpo0sP83SFt+cageFo
4j0Jgi2bWe0E+tBslDTA9OhzHydnNq7DyNTsOdLVK0Ew0nID8msiCgnV1L61V8vAP8atRDQpr01v
Uk2UUulFG/EntYmMx9QzuwczM46JOawtrWV4JfQbS6o+aWq9z42rFTuhoVEea0nUM1jwow1GO9Rm
AmOpsBuqZKtjtl7EUKsHgNmSJM7tpmLh5U+oabkO6mX2c5eUT4p6iry8KvqORFtR7gad4aQ4bPoO
xKsWOfD4+Azr1MDxRhnnH7WfriaxsOHZrhRWwxnkqAbLddHPA8KJSn7WEwVxWnuTyRH33L8s81uc
P3TraMinwXosc2SB1GcWEjsMGNwK/F9cMPztrHNhhecaREvZROi9M6IP7Lc5PA16hQLRXeqkOyiN
W0SsL9Sba+qKiBeOILqvtTT31wa4xZDbxbGUGbqyqRQAV2TRy8LZjUdtq1AbpkE7s3AHGcKwb2Tm
BonBRI67YoYLfBcKtMKCFfiMORWAZuGtN5rZdWyLbjO0dK1owozsIvXPlTG60Gq5ueRl/EYt7x5S
NVbm7bCIyBB8ZyIcUhJLu6Z/0VPz2Oszc/DWl9xo9ltrlSl6fZVLU/Hq1Ao3g+IzPEHf+hy0pdyl
g+TqpeFCUKTq8BykRY4spmPAYxcB0/jWao5eUgIzH8JDA1yMnrnHeLFT6KnSvDRWfCgJtWmwVJQf
YcZfZNFKOu5Rd4FSM3WKQQgfk1DJ3sv+UMrlKg8lWyCZwCBUjQ5jsrGSF7WTjnCEthixYcbq2I8+
FZk5pbSdMeOr9SPlzoM7p8k6s5RjNcrrAI8At++t2PneRPpeF7M9tCQSeDurxcu4MBqGJwuvHJVd
ZaXZSn1PWvUUzV9S/NEl3zitVrx9E+bM/dCcIXxRsEUuoIk5dAftXlZA+sCQis0HmeahqCIDy94i
ASfMLA5mxmESK2ZXCIMjFThhVyCkj9l2ZKvom3RTdNB6sFOLeEhr2fR0auYmlaS+4B8KvUYwoepr
PxfZtsfZIc4JtjmvKb0Yrx6VUpyv0SBb6T5ZGHfbc5ZSQ5jfkODzAnFqwdywI77y6XMi5mdhSdV0
Jr9YRFRHCl7pgVpHCosKU3QCcVLnApgqWY8qid5ZYaWPykOBNGhI0YeSpEdJeQuDFzU/ZzRVYW9x
OS2D4dqKWutgpLMDTnmlhHVM19YpLc0Z8/7mblkvPgmKeDjEZrXpZ2vjc09hZrMXoKpbk+7l6pnr
0VFvcM1lTyKMy1QPXB3Ch69nTs57LJRQJ2PgvMXBbOVTO3yq8XvSvdIVse6L5FOQhU1j9k6VrQfp
eap31uDbIbs45VCZRP4Y4ho9vIN+rnKcjQhWvfxWhZzK08l04p5XhQuTuq4k4C4V7a3vonYo8nA/
tzTpYUhD2zDkRwP3xCwDToy/i9JDZnarNvlB8ZKolPuqYteHnwSlisebHBPiSUr+Yo4yu2y9jkBK
Tch4OL6DEatto3p1qW3NGFYTY+ra2KclEqae7eCsKTFh12I7Q+FjFMtlLjB3pnlKUXDmbdJY+9w0
9kHDlZKKYckMf+Q44bqOxiqz4+aIwxLuiIBc3L1lxnsvtE41DZSLc5S1fAsglL7hMGBncvXqtyb8
YWzzoibc5ppzTtccogEPYI/d02jQZ4Lk05BAxC7VZwXnrImwj4GBlUYBc3ytop0eSTu5qS/0Jzpp
ol1z3XwpeNNLIqPT9BkHAOeH8rGSI1IIaEHMYoqUjFb0EhAu6OJ3Lc5OivDULZNkFcNjBxQJOphg
3Rvti5eJENdzGdyE4jKnrb04y9PSZ3JUk5Vi1C0V46HUj20A/trXHq2Sere5jeSNEEevfiVBZKHV
zNGFXTEvMItIP7d+Y6vmXU3KbWHdOEhQpf6S4ZlKp+5LLmNkLhQ+9kGD00aX5p4Z0OUYQ2vKGQeV
LbiMkOwE5LZBDI4KtI5Cv9RkbzNn4EhplR+W/hbE43bWyzVrt63jG0g6FmAAkyI/167FCWzuaSJe
Ve0p9FOKSw5qO+v2QpRDCHPNyHBKqdlmxoVA+3ZIkHz45OiwjhhyT1yrtNh4GQp6khWsZzhrAsRw
MV23tPq13SWAMWLhYLDInGXCxhCPlfaUtQ9+Q82xWjgqZnyVADXKUTiBFFABls4VuulZQFzu4ifM
IHZJ8TNSjq10AQf9a2JQKAwGGE8WN9ge5SHIsmmlxm+V0Ltj9xijXapgBUYG7nUKSY9TgUAKK+au
qELHpMc05VwbLPFr2VsG9x0R8XGmeTVfWabb1PFD3xReXYdOM/9I+DZ4fWgw7jet3DxPOrkDGa90
Af7HKpCueKUmxwhYjKrvIbwnpX6NMc96U6nmmwVdN/6SPS+24cBHQ57PA1ZxLr9x+1pbxBjHr0CG
QQavtK87IEnBWUftJk/SmzDXA8pIL4rWgWAdp48+UBn35+musr6aWgKeBpo22ottSf3keNcG8wDJ
8BioMi758ihHeyW6Zd2PcrCtZOSDU/FDypWZfCdQGvQaWz7POO2dPMFRZJAh4FiNOEVnzGuv6atp
FKGHnfEsR/m4sA1BaW6TFpj87OXpvVwuptUxN37EWoL5OD/Eaf5JP+BKaZEtQz0izxxtEhkaI0iu
KRxoKKxB55ClwG4ndoYPlCY8y6q2S/k86IDJ9Do8oU52hvalli8mmtakyLuGLETecaJVXyWCdbUJ
FnlOPXQaW6+IuQTBJtW0dQ0gcZhO8synZ9y0GpWM0ptcb0FY4kCjjIQgJ0BBemPxUi5K1WloSX0M
n0rB+j4cR8awM98yTKH6HYLhM1Uf+QX6iQSG+a7Av+VS0uMFCKneHZ5FiPdg2CQUKYtT9kBmb+HJ
aPj9ev+gJo9SeamLdp0GfFJ5CanoDgev7GJXRKokrxSPup1W71P12HHbiHDrUQOQ+KpTcRVIqtlJ
MBxKRDTU9DZGbLm9HWbYvZeycR7F1OH74EZCYD9tNVvzeWnZTvO3ukXRhYmqvg6YGVS2UB63XBTU
szu9cusLGR/5t5XtusYEy3GcJ0/kdy6FU0yfq59SjRz0AucOfXpNqsFVWWYUuG4pn4RU7dxYIb4z
eqXK28waCHq1py4gaVH04Yj7KHyUuan50o9E9HozdyvFmavXTuFMejDUblPnT1Vy6IBb/TIi+7dX
pZBHsKL9Zhzo3Nv7//nK26idTvfs6//+Bwr+V/P//utP9Kj/+fu/euVUumlUKqBMGDCGgRft16i3
bGGNxu9G+F4maP13PUoDrgOuixMTpR8LKefvepS2SFWKaZIwVE30rH9NjzJ/1hSwyoGuWVq+dSQa
S/1pZqvCdUyLZmAkXeFFSzo6eiwUy5EpbR4GJznS7S7MHuQM45GcczSskzOr1j1hPG3Cc02pebOq
nntFdxb08aHkmD+T2tBhV1fNDOeDhBQTEF/sPhXVuFsKbqWY2Bgy2Tq2eldMg6cmJhGrqPUF9q7Z
WZuUm6fVdmuuC97chE8ccA8GYaKsrDbRwGc31kHViL7pDP4y7Zw/OuahzOTSYfyWf4Hn4k4auFAl
qK12pApw9ZC7hs+Khzrq1YaOik03EsSIMY16qp6cO+27itSVnBrrqM1tH1eFlLJa1gc9U8yVOLbv
gbIckaf+rY8kTEVK8MPHmEKcyKr7Uy5xhQt9xnUDIL8EU18KAYuwyuJ1o+t6Ls2NEvS7DAc6F1G7
JqypwMno5B89Eyh/qtaMbZAMCR7uVeupZbwTYHuaOCIZeMfAbM5ysIbPchhzf6vLPa0os39tFGut
GYdc5vu25USHGaR2drVZe02EG/sxDmaukDS3S4pOUl3fZiMRTfE7Nb5qhR6ODr8aA0V70AD9fFLc
UsXligbolc4QYpZKm0aQjLmLEvgrIeLuknxK3aVJb5pCQrs/je14i2rOZKWb9bgEAhDZw1n3syso
c0ckpe43+Nyb4tJ34xEE/VZvMOFnxos2hNciZvzD2ZqzCUXqIRUEJUmrmmbndAsv/2mCpdMxVWum
ZI2oSUDex+hl6tU2DzdCeJDmx6AESEkvzRJDSZnFC6kZrQS9oj3a+puY+W+/prGMmBqLyD9xABfp
XwWj+fv/vaZJLE8mKxfwCmQXMhy/rmnSfyoa8iT3NQRz+BYsJ3/3/xKM5v+Ttb+FqX+3pvE9LIUK
Ix15nkXtX/H/Lprhb3UZemb4NpqOAQAvsmT+pPEmZUzgatQmG6M7wxk5S5yMIK6RY3vz6r/S1P9x
/fzdT7MWxfk3Cmap501Rz+pk+z3HlJDJsdc0MG0IZP3m5fgDHX0hqv3D72XorNf4FBhwL2iQ3/6k
IgxMWSyimbEE5pzA4yevaPOBO4DVMieoJ54U+YcMcHiiRTo9KDPmFFqYTZCmld4/WO0TjvhEXafh
1zzcfd2l8A6W00skBH/7mPy50cD4o6dlSfws7BoKq0x2vd89WMGQMlYwml1bNghdLh6JlHwqNSfj
1OOyX0AxqJk3JVA3CKPHlw7Hvp5sc85VCUKEkT1llbZDwQOPTSZn0l/n+WVUi/eaESCXVFWgJlqZ
1jB/OA73W7EXTwlH9rrbUYkE9OEzih5iHLoRdUMRnjnWH7Gi/GBKVqXBTle7kXQWhg/uQ2b71kSf
wnBoB5IKn32FLbF11f4NZhGbFxEhmqENYTobUmrXwLukIj1WNEmBOdFSlmFm+jGBDGN2ee02Wgmf
ewGMDyiymROyRnN3A4gYpBdVhTsxmiDF8SNGx46rZcosDJshwdVqUyf6KrDkB0VeJ8OecZAlto8q
jG+/rzYms2ut+w4ST5G9kewOdYEz/JIKwHNPiLpxuj71WiFyfIEN+02Ujx32hCl5b/vPMnuh34O7
CQf/exdjn4NR3X1GlFmbEUOFitmC+kJSsRrWMsAw3Vyj2yQoEWWx78QZs1rkCEEJDIr85t3AqZZn
GDlwxeLnLnOYc/M6mD+ligcWiLzQTai6jbElkZdn/bYazdsMfBi0WJquLTCRTLMK3XAKXWaf28RC
uOp76RBE1r41uBy3x6FpPY158NAufUjYr5b2LW+ojwaWXovcr9lQa9KiI/KjNR2lIo9J0JSHf/7B
U382jSwLComBZblTdJlyht+/l8XCD3K46ZSVkl0dsE770dWU30K5/+wxTGcYFpg3BwrwGvyujLkI
6aap00GqnpKDT7kJOyoj7FWQuR2a/FzYVErF3H6wnxrjpkeirTaz+eon6ylyNekmiGd6t1ZBUa1k
fnOGbX3uFEm6HtvsXxTPf/7lflpVsM1atWoKk50X8PSUa9jk57D8oXDngEQcFfuZS/k/f0L/oGmT
NRP/Ex1HFh4t7Sd/SWP0VqmH+mSn3uCKbusRnvbUnXAtSXY7zWv7LRy7g/CYn6p16Fp/Yf74q/3h
p9+4aAq1LBtWbPALZeFAATJO/pk18a8aIxV2tH9YsX+zE1nL13+zN9BREvtGyk4UHkQbwI9DqGOu
nPOSSxBcpn+2cpQ27S6nu34lPEsn7RSeDfuOmOP1aBun/AnOxiuQjtVf8b7+cDOhtx1rm8ll4ueX
oKxEWWgaXnafa7kcPVS1N8wP//x1/oM9AMcXXiXN0CChmD+9zHElYyRoeaKr6bGTn4euc3pSAvJ/
x7L+dLeh7fwfn2gZHAusTZUAkfHzJ5Rxp9AockwtRxw9JSA7/AFnHZJ1FA4DPjKYCDSP8FZKQWEU
eXuvJB2XBWf3gNzyVLjcg98SDa9oIa1GA5ZU/9Bj/BbYjXQEk4nztwqSStV829enmzVw8FTh0K9N
i33Lb0jXwS0QyD0MrAF9vk7mA6LfaOvGyA4QFwcR9HsN8nJU5AepTBln+gDZT0WB4K4Zaxpl6Fdv
iICI4z0UmQjn3ToOLqZPl14qshkF35UCdp/mKzpYRmEVM0WvTPbQtkB6hFs1t7JdF6GXmY0jIDar
7fQSQDjy271gyLtcpohEx5sv4+qo8uYzRnrLs0/T9FclM8CovucMDZtm2YRvs+7brVEDIWGp1c4Z
umHOuFzJt9RBOj0ZPLmCRtBy7cFtgWkrIfNQMuoFyyD+MIfhSZQY0TzNBUMSroO9Qv6pGW1flTmo
kLbFGaA0XzHauRCBb0Qs7QlDoooyjPeldd68dgO8wDu+GyfST5lPfIv+ABwLqcAU0AxBVI3KNilQ
4TVW1BwoVDVTxKBn71YF4zw0sMFXkJSGBi6HKq0mjgXpENNwg3Krip4iCOsUDuBcOEO1H+vA1tB1
F+JMQTy/1nESKPvCSh4kZtcJ6U9j1Byt11ccprDT88DRa4PinkOD9xGpxPJTUhHytjxvNkwbGS8C
weI92qwivGtpsjXNK0PzeWGWWKsU/7ma9zdNXNCn4WObkAzonoAWbubikeSNWDocd7KC61Czy+tu
bWYCN0HyDTUtBlQiRsZrlZN7N/czdIG25llmCiwxb8viZKOQNsk4Aurxg9ymdp8F2w5EonjXKMqd
u9eiElat+Wkgw1Uacnf6JEaGzcVRlgIbOTyTtJUwcDFVGcM2yYWZcFYztWwP2fQaJmwYVCUOrdsB
ChLyI0nVjZ8Gbgg1MhEOSbwxAukAfnUzjdu0yk5Sru+D+KhMlxytuOpvo9RuLcA21HnpjbItQ7JX
GkVLRoE5lOVPnnhfJzA52kvGex1bJJfCb7miyQ1KgqQ/GGW9qQJcT/Gdy17Y19dKpCRSFt+TkUOZ
Jp805V1uv5s43uqa5GjdJR+qQ5fNu8RYkAWMmPv2gGVtlXLey+psPaqGjSOP7EQDpFMen2axZGjW
7JXgaI17Mw4czcztqXWtLnFGqWAGAtAWwmdBwHUyPTm8D2wkFups2GLZ05EB5r3QrUeTkb5Mb8WX
TipISo+g9DBBFT9ikbGd6YCZVLCt5cppZJ/Q36bytMyZqZuJdFce+ArmMtQqWb616NIFSSBiSgPp
3LUYZF8Y4N4a5FC7zn0vhro5yWQykM5IuFndU8PpqgnMH5F1lkHb6QzJ65mvwNHWpx1ZCUoKfJPY
tYRr66YAx5OG7wmvoETqgRcvI8VU6/cEzFTex25HDEgchoMigQRZfESLBTaQr4aCxBj4CI3+wUyU
g2LmD2JtYHwZfFdBjO+ND31475ZPffYiad8CEtSQWeeIAIigVJ/1oOyCSLzOnIi7LD+jxzCWu7c4
TzTeWLlM188Y7Hrxu2svte5GC3Lf6IirSM+aKHic45Zg9wDiIuTAFWtuHLEaCnsMagc9orpU/57w
Gf+CJs/StS5o26xCGaFyBFa0CUn3OVo6o+YRl9y6ij/qwQL6tydTlCYAC2vXr4FYrSzU9PS5iRDm
dEfJJNu0ri0MqIpIoYsnUAQxKIWOgGbSma89kONE2kZZ+YV3YGMk+rYNv4wRLmpOcFRaB2NxVVjJ
4HNUsvqZK9SC5VvFHEj7MxZBfBokVpwgKk5SwEJlogDPbhJIGyu8dPgBzDk5Kel70JH0QOwcAywM
1iaQpNRlac0ocUsjeNPBUVCEW1Noh2GqCcO1H3FiUqA1k4xtTHo/sCDUHfz5zs0id+iKcxBqt6Vq
ruzmnZYbpwpVxpROQpKvY1h3s5q89NmngR9QqJkno6vVpr61Oos3TG0VOL86W5mqW45BqxbLwyzP
ds3GyPqtsTfrg4zd4DOUDL5CexlWwfxrSoL+1FTFuR/KU560ccMMMh2vAu1sGTP2efFhEF01Y2/2
qw3uhqLE4hJnpFwnw44BmTKDRPVDDMY7pbCxl/hDVyVNKKsp7Ul/fWWi8pUbB614MMcA/jcR0uba
VOU2QKHNutBRKNDzZ/MohgCIEmqNKbqk0kXPf4xS2DhRPHFUnUMKgBbyJSs+dGpsRNSaRUcVx27E
S6/qH2TJ+IxR7Dc1ZEMp+itIJYZL81+QnNOmPVj0FkhM9S403q6U6YdWK9wCTqPhE1h79bnHa69W
9ST4V0uedoZy46nSshf2yVzcadRMtHHBraRBVlSeomDEzdm7wqgD1ryI1nXZzxIqi5sSjAv7B/oB
uQQuE+xIzx0r0pC9gSLd0BfDrW1FNXCYeGPyyY+Y84NanEllJtQqitQrRlyxGvVdXUoXowqeRAXk
673rNrhwLgUFjfr4IULEhIyznftzNpDoJ603U+rYaPdOPefchURDfTGWXPIMdoDjVmtYjwrFkEOn
2rkVsYkYGwNhU2zVDTGPU0ShZEuxpE7BZLY0TTLeAxUT8oTyMbTifZZKXA+XXGvlymLwaOSml3cW
OzntNSopy5k5cEt/nziXXj4F15Y/DEZ7N8GQmglj1onPCEBm0/MvXcuFU++lbzFTUOHnbQYYHE5X
+4zPVVozUkaGYQWNmAQkY/GotQSvyh4PUS49Z8vcOyVzRxgsYCkd/e7YwOmhmMeVFqND4DSF8V4u
Nx+2DdXqTwndSAFtC3XZ3kPrImHYlLITnuNjWg7wwxq4kzlYESCdsR3TqMyRFatPVdpF31ORTW9i
VXiMo72CcGDd566YYUvF1KOGtZsuMynOrIvlpI7LQzF8JMl8XPwlnDFSSXez+GrQnDUW/nvdxRxu
hUs1me7Yc7SSFfyWxUal+LWY4welB+lnLeGUcS21GWFOahrC8RBgbZLqhuQjF3kFXopKMroWmEtV
9DtXG78IqeWhaREwO02lcuiG5mvSYzMjtjqGzfMw4ZpQI3xu7d8oyv87xrXIQX8+rt2gRxXf7def
aFC/zHv5Br9qULqoIB3QyMD4FQDDr/Na+T9pIdZVi8p5SYfhw7D07/PaX1JUNDzQ1/rLUPbXTBQa
FBQY+o1FUiiapP1LvGFz+fE/3ZOZrsAI0g1dJnuo/DQsFGQZfg2DZgL4/cF/BEyC7DvhqnTF3Q/4
Bwbrs41LZF6/suJs++24vY3qRy7Siuq0tMPd0Tntfq97+F6LG6wcPAHmMfb0DdZAB8+prdrdSXRp
X9mUHvC0+/ToSWe7crNd/XEFVOMo1227vqnHbeXeqPl5emFDcPwtYMotjgEnrtzzeg344LK6XFYP
m83KXdm2XZwRLpYFvtm9FPYFscx0WgQN7m+rzXvMV8Y9V3o8MsbkySNJj0vVbgyICcI7qnCbQOe/
b8VHLQd+t+Ae8lOd2mdglNeoeD5L43pL6W4B+ztwX/r08ehIe0P6Us7FY4xFzKUfltlAv+20Bz9w
vh1qmT0Quc+jHXnMo8oJec3m37WXn5V9fLhRVe95047/5AfuC6+RRM/gSVtthy3uxW+6bLhEO8Ou
s/VHoPRk+KvXeTjA5tvE5ptwKoMD9QHZrtfPs9M957e1s14fb+fz+sgKwFr6uX6P9vKupNNx835L
bO3oV1tDOWqHDbo3jYQPqrvu19VOaTjCmm4kOqykKwVkRME/Z2FVnm8JOEi+/Sn9mDDYYqWHDKTZ
6nDJXC4HErauZ9bhx4GkxV06GHTdPYdvFSdK9uT0s77V3lHf5V52F0AnmxA4HWF1tFZOtQouqZff
zEe8V/Kz+Z3fshPFc1yUVs19UaU8g7oAP9lSscNrOMEawzfEwsaNa1tgbvTY6CaGvvbMxeuUey0Z
dIiEd/50mdkG0WhvztbCh685+cMcOmwcpnScuRRGK6evbyGmqm1tbGnFQy2BzNjGR7k5SNOJ9zF1
FmaySza0x7rVIV5l1ERKt3Y1XdvVR9g91uaXjutN/FLnJ6PB78514kTTB2gIS7JJAjhH52hArwgL
wbGupvf+3huPQvswtqd+/JiDN009+go1CJz8PS16gxzBLbvkkN3tCQDrC47tMPUHkX7iigHKdrhE
J9WuKLngzmJ2q1D1Uqia5jrsHgzzhkkn4uGe+OlcKsthA2WgYIKtrnENspm4gGmv4PsDqHSKw+Ag
9FfF9xJ6h8rtWJfq2B3rT+bHFTQRBsojOX462J6r+lHCzLOhjATOBYGYPfzO/Ex2ol59lNqKOyod
fJua9EFMYIWqWm+0rhzTcWctsodUQ+e/UR8IX3kVEFXeEiThA1h5iXUcgkuGLLIgs7jPuEXwrojN
zrymVFDQRJCQxeKyYvvDXgZIMfMpioFAe5pw6Inl+/taPao38SoGznwi9o+Jx1wx/63tzNbosiCu
T2pYJCWeOCIw2uCrz+GhO3X7jSl3Hj5lg/5HhyC23Tht4UQ0Nj3gGQfkSQptaZ8O6swWSIfALyi4
XvnfHdYscSVNzF6cJHkP8bmHw1HpU5u7ojXjE7y35ac5n9j5q2sRPUNXwKmjX7T6UElOon1r70m4
LTSno44JH0v90hNOsGVmzDrEUOORRamftiqiKtWBP4LepZ2OP6sDKYBbIG7bHcOMbrST6JAvsRe2
f9XwpnY3YI1WL1FD/OUErypiguI3u7HcDAGwENvE8CxtFikWkq7G+ZiOitV4t94NCLxnsXZKximM
xC8jkAoIotmqHLb8EYs7jnSWycDoDmpaGR9z8WmIL8QCh6viNZBg3uaHedil8lWK9kb4PD8DEVGa
tdN4fG7OiO9td8BrXfLxxao7/WAVcXJmGiMTH+5Uug8cdlvyGm1y5ioFAKoVrM7pYoC6JR0UZTG8
3mit8MUkopPTo7zK2JCzkAlGgXfoVjS5FLoXCHYygJ5hGLdqYQA8qvIKSWPCE0vYRfWyDwae5gvu
Zbywgr6qj1O5K7my1fMNYDXfpAJDhtifP+bc8Lh424RrjGHlX+QfEbmYazY+U6QOlksnTMQn1OvO
VF9artmsMh9+Jf4Cjvgo6xy/IK2e1ISoBzcv2oI4rprKvNIgLPpffvvUiBtgQ2CfLQU3xC5VHSrK
8/5x+Vday5eA/uKF8ogdQPbBP/LOHuxkuV+5OTAcY235nqFQbAmInhNwfOAKcvWfmAbBPAPoxsF3
7jwnkFyTzftCNzhT014+QT2Cpdy98GuaIOKpKontjN0ePb9ULup46WreNyuaectmJ1JP3IDKCNeY
t3MsEFLLzIOBTbaewlex/zHGdwaoeu7i1uUO0huXIb+aFZ3zriSuFTqiC2ibwluTeirciabby+VG
9DfcSeoPWmqilxmjqvGW54fFO4CCJOhux1hE5Na9Xi5DGzkA1sFYDxYmilmfrjOuyAUPmSFGwjjR
1ud16eSYTRfo8i/oyVKAeWv+hTyziPT/eDZSRUXklqorDLl+ryGoAfkTvTLRDzTNbr6vj1r8QE7F
jU7mLnaSozhAl9pEtB3BW2ZdYSVhsr9iYHRHGFvtqsaFpY/3+YmwxcMr899D82IyHgMO4TwzEdmQ
yQp34suBzc7d2vUrho1mOhj90f7+5YT6730aFzj7WsaCJkO++PPz+OGeB1/pPf9DlObvvsevmAJQ
mQtsAAamBhENgeZXTIGmYIXgy2gZC3Hgt0dyuPEaQiSEgyXEj7T1P5gC9ZcjOad4GZIaf+lfsoXp
C7Hzd287HHAyOE+qDrk36OLP+tCY5FI/62CPihZ+j6lzv4xMbEG9cG6Y9agAcKwCtk/SeIbQ4SHH
7RjpkzODT2oQscO4oU2HMKiK/3TMH4URBnYu4/yVKJqOhYcywiNV84HSZSYTdbrr5OKtCeCkhH0/
OtOs1PCHEyeIDa8RZsbBTXM0dPQ6c3ZU/XUE88W7d7biJSqKdRjvVI83fyhsU0xvOUx8Q/8MTAZS
qLuOP7ep25qpgfksOCy+Jx5Z8NSzvY9F9jnGdllNbqzX52hu16F0lcMW6/2Dkg2e1mkbJvRfhiWs
Azl9iEDVxwyvVoxo5GUHAS2jx7mdjdOasZYs7+PQq8knzCJ45IK1Qo4cECgTp5YyoJBbuivCS6dR
cPilqPdUkuxefTVIlUThumkLTllwnxPUq1qzY/Erjeu3bFKvaRHd215nxmDUDeZR1mgrPMXB8NwU
cuKOQ1ytNavFSednd4BTd0alLs74/ZDQmyWmNCp1mwldCe7im6nAuTY1aljkaw3ZNBavxsApNmVM
ZcDvFTNYzQHLSgK6vAitEBCATs9V3RLdZMxONsPJZ71dM7967Ca6kubmReRJQw6xCLQlthAtZgPY
dKhdYIOJJjRggQuFKHMpXNWEwHquPLdEi8KSsYWiPUpBeJALBiKkr9hNMM+SY2sN8VoKxVNcCF+q
abBcZVj/4EGOx3L2nTZeeDeDqW001byKM4zmBUVqHUMSrspHlh8XRHDV2FKwnYr3xjJI+okQ9LQA
4cUC/6NOw8egLLxx/Tpao2dU6naOy2PfBOs6Cmgn43oFBKoxHsoWv7yf30KF59soQ7rrk51Rfo9N
ZwNjXWmWLVjMdjZyd5uDTdNt54FYhaMyJqTEzwofzYpbmxCn/A8vr05Dgv8up8Guoaye9pvQ4ACr
Bw9dODkgRD5iE+94rZc7zWg/i8x8ZZyIWwTuVMnMStFOgWUehtFaT6pgC9jeQyBADNESHOCdTpt4
+v/JO4/eyLG0S/+VwezZIC/9YjbhGF4RUshuCCkl0XvPXz8Ps9BdmdHqFHqW86GBaqCkEiPIy2ve
95znxEcr4S1sOVP35SK1BqdFOBe1GqDDFnVOGSySod5EqEBBpJrn1NXAWvfesbD0vULdmMryzBwa
uFntLnQpHvsDbmrvRgzmjW1aM5yZa73GPUIxScjdslHL20ENX4oOgCBFX703L0a0N9XWSeyEzOl2
ntCBJP4chjxbdYo/ZfhYsB9OssdS3dEw3nnebWXq+1zCmSwWeoX8slo31O01adsobG83tc8Bs9EX
2vhsD4QqhtQL3lTttiKu3EuNeSQ+NZcsHxUCG2IYOhmwldhTzuOyXMjGR1A7VoaUfyZLzSwFljug
xWC6S0Lv6BkSvbXmpJXlvZkYNZ7O8GBQt+qYecS4MUlX6AC6j4E7a/AE+kPm+EV+jPGad36xS2xl
XdjPEilxdfesVOy9jJ2w9kE/rFPjNoLPZoVPBihfqRjmvfUwaPHc9x+sIriVGQg+vqYKE7rHcblK
P3gh80EF+oCOnYlBy2mT2qeg2Zv6D7lLVyZSXSK852SSzJI2cLy6Ypoq5l3prtVw76nw8lNM0LW/
ybTPVrbwQbGdGGpGyIcdIoR3b13NnZeJjAZAgD/BWa0XO7PJkBU9Z9jDfBNYusFxS4TPXhns+vw+
oeGbJOeMrpQiWWeP+AeMvYfBl859eAkrjij017CiHEKpmSsTy509v4iYqcXC7vcGOnpflpyIV7wv
9QX+8fnATl1UB5/UbNDES7O594IfxkB4R5AcbfS/+tSgVlCOxefA/uh8hKD2rRe6oJoeIg/YMdAc
2zgLASDOg43okwqA3qjG2TxGuz70HmEeL6iELgKTSIviiCUHqsYTE89CJPa6aN8kgkLslKbx1Krs
tkWUOqXnLklAf4YMf2p085zon2Vyauk+DvWjPRCIaVLrNaUtHayl62oHumFJtq2Ab8flwhrOdnCf
ckhsMU53YTOnsgd1zobmprJ2UPGOupvOql/okS97PBNZRJsmfK9F5siGOKXI4vpxqScn3WDhKZ5H
+x2r5cxu1iRsw56vF5HKXwgdwQk9DS92TecDB6oc0VCiB4sPgxFTLMjEsj1CRdja6ioMfKM8VZF6
hzQT5wip9h7mBO3REO5KNVekEnZ4/yKbxvZA6CZGs9gBdUYbWVKrbY4MSwkjAgLPpRrvKxtVFP5p
HN4x9f6WYWrCug9L4yLGmFeSKqNTewrb8sBEk2laD3IgXximyC+SY0WIZzCx/IYeSgPHJO8wcKZo
KnyiZeZ+1C0MbM+7c5nWJA/cBJ1Rl+qPSn5iVRPyNFljCTCVrVdDrFQM+yKpAXltA+OHYBroAOZF
ECf7AdcWOeG2hje72JS4PksfukD6RHUxcLeq/OS39/Xwo5jGr7uqKLpH1gmjlJUv1eZgQ+jP6Dhr
2LZauHgimlkeMAhiv4IWxaBKaZ7k09ZGNTWQORCh60HNcKn97Gw1OzcJLprn7ZSmv/yy2Tz9pW79
Ndr93xAoAt4udCUUtxrpQuaVClUW7VgjbGKWJkLM7lapgrYj2/os1qWy7oN1Cw/tz5e8Vvdg9/rt
klfqnkYdM0uaLqmQVyC4sQbKNzYtsbz784UmPdavet6/LkSZWSE8CT3RlfwuN0RR9zlCh6F7Lsp3
xbwLikMmjiL6Lk7835R+Py9lTBGIAi8E8U6/H7ZU3WtGQ2cxl6qnhJOlUIihKH80tTYPMeEHAzZS
UoJ06wWXwl4xa3lWuAxFV3oUlscp86aQIuotpKuMbkmqDwubtWksMmhUUj3ZB+mSfTQpLcm+9qw0
k71fxank1MBEhfpkGEQh+WJBk4TIB4qAKEla1o+qrY6pyc7pz3dWfPUMdSruwjBxgeg/8Uy/CNTK
JLUHhFsseymZuqAnw4iZIIF+hfj/A0fswqWpZtABk10PACXedJAbrUsrmY2RlUcXVbBDU+DD5w8C
YQ2JPsndYAULHYeZYrmXFJBsa2TfkYamwXU9JnCscNqxZXWSoP/+oMq8UAJfYwNTLAeiVufRrntJ
05m1wf6Uzrz3dvjmivq/H4gYEypqciBDwIb0q3P4QHfehc4/udTDJd71w+AplO3QcUrxs0z2UCbd
Ddi/wvABZSO1oXqmR+ecWItonFHbi8Ag4eEqIm0r4O5Gdnow8nyLUwQDckulkFANM1r1NDb9DAu9
pL/qyGkTz51XcsxKzCIkZEI1tBca42XjHtiV7FQjvglKJk0JW6XHLml0tBioj3hL5RfG92bU+8ep
fWv0n9k4abSClya07v88jn7q664fB2YKFQqSYFKwpyLGL+PIBcKi5z1aYxzrNxksf0vcqSMF7Krc
1b6x5MiFvjhoDo1FwkrTUS5OvJ06ph8NYMRvPsy1GHB6iTk6W3wSCHe6cfWkolpEvWXxpAbISxq9
EXZ8dVs5QXBkSwOJOrux5Het/o5l9t11r7pYPCmzlKYRIsOSxmjLxtGmHEreQ0JqTcvcbOrU1v4f
Zn7d4HtaGhs8vGS/3/pWRy1fVDavcL/N6bSwCAfREpa/jbxPCdpDpv0VEvgf5ZYTDPH65eMFsCmM
8CoohnIloA1G2Ujqmkuq6otCNJaKOuMj8MVBV/cDAW81xacxPkS2NosV6LyCECp7ydH+bCKSFMar
GaH/iTB5JnJJF8MnBNP4ZmqbJoCrEUkOqiqwlEH5o8X5+22J/a4IlIzPKImQJd9FprOlWPrNUPvi
TjDK/p6Grq6iBYU/xNM5iiWw69YaeQjpPNgzvaMTDclz52Qyr75ZD5WvrqqBzdNMQJb882qg1dYA
lUPP0dVMqPLL7FabzY7bb67y1dJAEYg8FXCVhrgGVQ5BHNaeyaqbbpRFtUDe883+4d/Zf9MG4u8r
KFeLbYMezLVkriDo0oar4B7v7PoFJfY63OaOtfzmWX2xjfhtRFwtGZYIdS+SWOvqhT57gfyzBOE1
o6h7TB+6vX+0ZtKKNtBfl/3/u+bJOz0JCKaB958rnruPsv5IgvT9TxqE6U/8q+CJZVUzbNW2kBzo
Kvf/XwVPjR8x0KYfGvY0nv/WIDD0DFid+GM1tmU81H8WPPV/qAJUBLFDgilIIQ75vwjTFF9M3jBR
f0YyKzZu2KvR0ft9novW5k1u7I0pZ58RVKE0i+FYN+z5u2jtmu5OAu1W1sQTbtycQCCPMDXb6s51
9ZCnhDsMmqPYFHAUfdn1yjfvi/1FTdZWcehSNKb4q9jiamGDH1VkIp2MQwlREwm5h0G0ijz7Lgmr
bRf5LwOg5Fx/yFXvo0w0UuiRM3vYZDpUmy4qXrRi4AZZAxP0avJoODlpNFV41w0QsGNKZOEkkN0J
IAZu422i+LEJ1BVhUItWiraGt5GtfF60B03ZeNDIYw9ihYDbehrCYyHoxb0KioztDxdxnlJSBEY5
gbWn8xPO6S4HyBA3HuLiYC3TIA3KlxBkkuF9pIGxjQsTk24OE04unyOs9WOmawtOxrn9BiSgbOkT
45sx37T2Vsb8Fj32AoCma2/JlLagBtLekzjd0QoLcckWEEe0vYDX4kJqAHwEycqYZXDgYqCDZraB
z4JIOzl4obFkBUVqTd5y3s1KnZasDNk9AoVgKqc6EUAXwPREZ6Pxj3JrE2H/kAodDXrtY0fVyGlr
iA5o/G3RBYtqUuUqh4hmcm0WHwP6jASQAVtHLmecBi6bkkFYVNadR85jNELTbtjZR5G0ygCtpZlB
uYYqojKS09f5/dHqX0cN43U0rmTFO0slWXeyvChpMkrxhdSbrHylXs9iCnRKtm6T9k1khF/45Adz
jvcQDSd+EzlpQRb00AfBsiVvxx1LSELaspWpzMDM9AMYnSsv3NfNqWrZOmRnmpe2PCwiGHNV5vRU
pCis+WhA6D/3OYjHNxmzNwAK9p6IdVppGanWnIKlpQPPyiichxBMXHTGWUIuIk+6mWsZeoN4XKHZ
JWqvJUYEoJRGDy9zF65b3QxwTQegKkC5fyRU5aV8HebS2kSfPXSbqAfyQ8e4R0rZUPqgUd+h8DQ9
YxkVr+4Izd/1HA7IOMRTwNxjcYx6DMFtsI+TYIUKjS4jaZRkOUBanifai5FiVAveVAVqEwy2RpJe
ZQEWqng3202pxLdmfY/9Dp0y0Qdr6LBUnuX+0ZAWAOUqSJhl/aoTCy2itc4g6E1vpYn0IcuNNWeu
eTJEt3peEJWl3dS4sdmaqTkaP+quO+YhpyXePP8stIVG/3RCy3OK5Jy2FPQky1JbNqZB6yKd1TKY
TKWknkZYK4F3VOYhJ9OoJscJBFEyDE4YUc1+CIrz9DuB1ziqTDewdYgCGSkbdi0CiYlSoaiYzNsb
BT6qUXwkxinWb33v2abxS6VupWndEywIhznlyRfWJvGIkE3IvxqrFKc9MpCEVVLSHv18OHgqpWRs
abFKbCGdElGfKlhUfc9QwODnPsbmOys8KkwawTSss+PUk+nPSflhpe9BscrSHUfb0HiLsDtGHrUv
IYP8/BHhAFdoAsSlDEXAp6zB/bTjp1Srl7xZsmQfstE64WSnGr4saTK7vr81qllUvxsKpDnd2Pju
CL6zeDZaDBda5ZTalBg+ULCEq8BTT3KFCiFN6yCqwX1gU40UIFqwfBS3BhDYf+jmT2stNe3xJSzR
X/IEDH8bpeRlxMYCF9s5N4vboPEungy23vXpX6fVqqiyloAwEiYbD17LoCTrLDE2leE5Vqus2QnP
+3yCKEIbQj1uFDlZHdlJp4SeQ7JRXf1dD3vE1XV256XBUlAdcMtGgHvSsM3k5kc0GpehYeeskQvD
nLTXpEqmLOU5YxjdeYLXZIAK5NPRL8IJLxXW894n56ghKgzJaRgkGwk7dJGYN0OFnbjGgQmpyX/A
azl9LeVVGh8bUuE8D8OpPbf7H12HSIqiWxp8eF09j8ennCNOr3523A9fuS2kYclZa55X6TIoaRb4
70HznqOcK2QIvO7gNB1RGPA8Lf+AtwEeQfsRTUUjiWqq1X7g10q95lCwigZLmz5N0D37KKaVaLwf
NcrwVNO6APyijKxoaB6t3F8ovLgqQUlgn9SCOmfGS9jiUihIsSzi5NRr/hpJLoYXVGAmREWQirb2
OYz+zjUF92Lt6vYmDsC/GS583WalluUOutvew6Bp5CjKdar21okS9NaPp4iPtYa4dage26zcxKG2
GJC1VnwN6JR6pC5D31q0A8i11xKrqJa8EF62oksQqnQy6AWlfTMfo2XB8/J4ixW0BC2KkFi7MYIB
Owk4WmQ5HQdXy06WZXxDa2Fm1m94rOfobAJ2ykawDLKnhGdBVEzdMlu9wMgqLGBdD1KoOJG217CA
GNSW2pI9HL1atTpGoT5P5Jx2RXHrUhlXaDj2MrYiZuwmp2rJ05RjhFiwxDRSg2GHte0Dewo2A0B9
fSfMQqC/zAD6OuzgdiWXHupf0gN6+pQA5sIhV8Kn1nhRaaBEhtjLTexo+FiqHuYGldRhmwtMHBou
mY1cJJsA1J4WkiaOa8eoT7Yqkb+xI2zVU3CA6x9pglS+WEXuzm9IscqPpslHhrTZUEmp2E3EbfKE
qv3YVXd9UoHCs5ZJXi4HcQvIbSv6z3r6uKhcqvhZ6fIbVvHFMLnPsmZnJLJHgfqefScInQgPYEGU
VkFMmGTbN54UYdPwuWG3WkABJ3qSLcT3xi3hHXXwaVrtKa1oM9hhvvUm8UpbkYXOIoHDPrOPWTpu
MqK8w6J9VKH4SsacyC3Hqywwsdpj2X5YiroeGNBiMI4lraAgQ56ku2+p5J8CA8GXYaMjqzUCiUbM
WAFAu26OiZqMMOiD4ETdZnzooWYOin0SJTNY5VqOqwXrWmHjMrrbAbZcC0kftNvMZ4Im1VLx6UJU
zdRrXmeqwtow3GlkCGsEPgvRrCMjWrhewq9228GktYT7UGgq3DuWJ5nE3hDbRxqg7jeSlT9Fj4TN
2c8ptQv8jhK9UrO91TssZRn7T9M6SoHYBaWMcYqEePo/Ktpwu8EjqGizxIY/iBpSCcwH2qiuQGu/
8LUTTXw7PFjmmR3qzCLxOin1WTfoTkrmtIw837Z7VPJYB1KjuxNpq8xzbdyKSOF9kJO11eE7V7Hj
1Hsviy70H++8CJh7cpn+LYYvOPoXzFOk04YKmDx0j5C0aE3Y9ltmkatMRIPTaqzMwT0lpoWZdLsu
gMSZa/Iuoe7rBmLF3v9MdJPajHPPtT5zt5Bnvhegydq0JH+aQ7mWoJ8G6biqawKL2KG3XUQ3Ktxm
vbipKamS2h166PF0OgusxcOusniqwWscrKPS37bDAXwx0UFPqoWaE0O9GQyODzhMJ+q40mQ6/3f2
yCSrpauGPWFNVObKsC6AM+c9WoYAGX742evyRtLRT4Q8VxX9WOey40oJx4QXSqvzhcLmMrfJVqy2
RVY9lIUGe69voSPXD23ADMfaqK3CALGF7LpvPoCqTFOeQuB4yCfXXnk3NvgszGqFx8OicmyFkNdt
DG97CWOoEa+UflumjsRurgC+oJLp1VnrMp3L5SV36Xl726G564xqU9pTDo4AVlssbHB9KdVwCENM
4QoIOqQEU4R8CuhUOlX1IUpvguqxJzFysEMYEDwQ3z64jMZSRpgVmLgxqjx9cl3jnlwj9JAcKDo5
POhio7T7QIECoRKcJVmbMmmGVVIcB7mk88jGUH/Q/Ge8U3oYHRuaj6Z0zOrqpqik98FmZlF7clC1
d0U8Y8bEhmIUDJsQKJt7Ti1r/cu5+vRX1ep/pQ2vVZDW1f/531P19KqWRUdHtijGGAYgqcnQ/kt1
1e5tSWn1oiXN8OjqPI72/c8XmA63/3YBrNq2AULfpsXy+wUao5ZdU+ECrtpOvhK2obrDFPznq3z5
NX65ylTW+uVrWBKnunS6SgwXXblI4zcVqy++hSFrMgG6nJKpCVyVxXLEc3JTMHoM9wg3bubCQKYb
9s2XmD7l9b0yDMoOGnYKCynW799CyHnVuikihpIcwEmzfsnm0UE6on9CC+rka4zM837+uFzMF/Wq
mb8Ps7u7u893AiIXD+v1dj7MgEstlY2x/PMnmy58/cHMv2/vdUtEyFarQpfkAS7Z6qzdlcKlvqui
/cSBXV3lt5s8PeRfHqKiDG5sS9xkqdxmEsVOVDxGC2DSXPQoKUa53nUIkitgYImBXfJHKCEqN4Nl
leB1oiMcv0YDAnnSLsTOGO7t+kaWYNeArNHFlExZcuodBQpQjuTN05jCjSyOtge4pco3PfQQzV3F
BGAotvSsw4Dx1Z1eVWsr31r6Q+U+axBU/3xjxRel0N++81VtKK9LfRigfcx7sPJV+UOk7zFxhb7O
48cRHY1PTWbOI/8QR+mmxf0xeJjwX3qZk3ZWEJu8GfPXofrES2Uy7+chWDLxI3WhDXY4oirtmw/8
3ee9qkqbI2EPXsmrLEecrSUnZr2OjrL8+uf78sWAo2moqOR7m8DqxFUbIDUbvyb7GhqtfBiME+79
ElhPFrDKEWAiKd8U27+8HEUaOBK2QZ/pqtFhCyyeWpdie7ex6gY+Ja2NrJxcgeH6zUYE/edvp3x5
PWGZ06z7E3b1+0jXfAE1KgvbeY7DpPmsMmPfk4tRoHJP4+QYam+lgo2H+Pr4EzbOLM2gQdAhld2L
HPNYY+NiEM/x50/1RZ9f/fUlv3q0uSf6zCtLaBQvltPhEZuhz9c/sXGr36wJX3z936509XTrofLd
QWK2TmZCW5jmjB7AG+pMM/9mtH7VB+D1AnU4PVgqnFdXcmmjJ2PM64V1cx2sS6QcM6wUS/cOFjoC
MNDfqz/fxa86KL9dcvryv8xizBG1302XNPEHYcHdsSXiWKC/YhBZxAhcvnlsU3H7enL+7V25umAU
jJpX+KwaDzvgiqwaBxgcNB8uqK/438fpZC4fAShjQUhnz9vj3dpbufNm9v4wWaP+/O2/qnX/+mHU
q+VeLYtxTAgvnnfz3eS5KqboWfbu8xbXGqEHs9f7dN7NHr7Tsv/cR1wtHr9d+KqA3WjSYCUwL+aE
bmy9JRW/fb8FkrQW3/VipzHzpytd7QVcIclJPXClZpvu042MUY4YpI3YIIlz1C2y2qW9qYhq/POt
/fqyFvoAehPMG1dfMK5ts9ciLkvxCydgtaCo98289MV7yT38+xLi96FLNUdYXfPzEtR3FtGcUKV/
0oH+R3StdIbzf+5aOfHre/Xa/6lnNf2Bf/lmdaFo2GJlWqAUAngY/2K3ajxewvzoGdkohXgMf/es
AN/RkAJ1aKDunzLN/u5Z4bKlpQrGD/usjk7iv+hZwY+9GuWwAFl6Mc4CctInNtnvYwEBVGFqdY8l
O4Svus09cMuk7HUAh15kinYpaB8XGHG4MgkKoFpWEAX7igpbH8FyIHO8aZTnEe6X2zH31Ei5BgrE
/ICGTZ0+Fx1JofhzEMjV5DTjIWpAm9S1jMRdR4/3rDbm1qWKVAQ3fk9EukMDDOF03+6qtV5iweWc
HezJ6sh7p9FWtQc14VEM6yxeSPFtQpAyHUZ1ExE4Gq7ll/FGO6Ba+YGlrubVGVfjeDSr9SjdWPQi
STAjXgoGRYfsGGmJe5TjOzk70fOi5DYTB3GkxJxt2xtSaDAmmo+EcQO3SvuH9A7Fp/om3Vpo9tW5
AAlFAu0sO4MdLTFf9dZsRNg8XgpsWSN5DgdQ2DoLHlWwR5Uq4bukbaDFDsiXDWIDZoF67lelRZWO
j7QiWT03NvyRhrXYX7qK06VwcBz/hlJXHDxrWMhqrGSD5tNTm1u0QcbhtlkqmOi2GT+kYhwtGroc
7g4Gzwx9dYZRzV+0s354q6ob2AEqGcnafmy2SXFaWFvMYysk+dKT5T/AFU/EHUFG8ql7jcyVtunv
yJzP2ttEvo/rQ02u/KKBCa94mITnSEaLbg3jl4YB6VLS7XRryTToFtaZbNj+R/w+/QqQ2k06gfpn
P2D8k0YD8KThcOMGbybdmkdQmgndxZkG9jWaorHnAoIs0npMY5+qC2HqXjkalzp8qtBAQe3haD/L
g2IWyDuB5n2lv2oL2NjhU9BcYvT5Ab0qeYXgDpif0jiWw56/wGDcZZ8S9VyK2OWRKJnqg3g8xMaT
YpSwF0QWMHEGR6EurlI6IFZ2OiaX2YoELnKr3OyIZWNGzy+vt0jwx8bhqw1EU4FPfMntFS5sxH37
wiFsoHS3uBqIq7DizgnTkySbJHVTeAHmGURs8c0HpC0Esc0liF0GFZ0BxLhFDJfPpyZPLViZOB/t
bZ/uRg9JiHzSrJCzEbVP6awNj2MoI8fV+A857rC7CXTcqfcx9KYI8qKUZevJuxVl6jxU6SCQDyVy
dR14d4n62KDBrsWrxLfp2gs1H8NfaGSCWBvGk6GgGaRvWNo3ransNPsgBDLp5rXqdoXlFP1WgbRU
R0+t+aziUldQKifIEQ3/DWmsWhGFHCwzDZNHKvY0a1xBI2dWl9y8Y2fdJp2Tu0+Jv/PgZaXtXVff
c/4LyTDRsVSw8zczWhuUHWkY1e4Lv+H71TJWb2UAUsNn88IrHcKcTC863VGw7uqpbh+z4JKla7/Y
25SDjRs3PiuTn++QpstOO5g2SA8VP61jE6QXHKdEg0zjjhjbfGqRerOMBt8ue4aY3Nv7ejgDFmms
c3Njf6YGZc6Vga1Fr1ZxnwGVcrL+IejMA9gJT7mtpWMrngL5R6G+IjvONq7CIP8kOtuOHAXsF//S
XXT1UVGP6o08CAqQD0a97IuTpJ3JjJGxArj0tNa9/qyOyyaEVbPxhvdafgKzObQnFEBW/050sGtx
GIIZdpBw8Ph3C6X5a3P5P2KxnlbU/7xY7zICO1LvD4yL6b//a622/8HZAYg6mijT/Bnz+s+12v6H
gCVOILCmsuSyYP66VE+8YX5mCMiBLNa/LtWsrrqFuEHHjAcS579ZqrnK1VKtqUKmNEXBSDXR2qpX
G9Ki7ogq8Zm04h4yASMpGeVTjuYiFeba0NpDYChLEzHooBVLH3NJlFmPdk0j2F1WtCYFCRlmu05o
G3qeukgE0HEP81USO0Fe0ot5ST2BfSObq0p5icB3JvVHKfvLYOqcQ7oUqAPE1J1DNkD42KIrIQTK
9doTGqKAs9RYTAbrbnxputty4NXrspsGhJJbviYmtj1AtYFVrwbMwXJoreiBbhN/YIFKN1V4NrTu
LJc7eyLUVvS02HFMHbEu3eADeKp7Cjpyj5dtJye+o5o4vrtqA+t4pmNpZ6UaxeTeBeNFZFHdmiur
CXdl0C1CV11MQYY1CHMVJlwu1BudriQ8Xp0Yh0jOJonEoiPgbgQMV7IBAA/gdg81S1qf3zUjE39O
8ilAtGbi+fbwPqsVAYzhpLewKZG0NLxKpviPcHyzMuxd9MEbRx4dtz1n1jyjZaPRurY/IC976jGq
vEWGJSWX82Mpbd3wQRpXheytpNq4i2kpeTkZcXG5GXD968u2lrHjlQ8dDfk+wh9Us+BA/SX7GHgE
wAyP2LxW24xkU1UIEOpYm0nKXgCEKzoyKnNrTdNoG7ZjMZNrJZ+nab7uYB1n/bNO961qh9eIjLKS
9uBMkiUSbGuyUjTdvjVSGbK654QsDqHavelNsUqxM01tZYQi5a0i4lWkwkSy/K3KTk/RvGgVg3qk
MSWzKuQ5wRw4wLSM3UJWGC8l0L0Wj/3gQYdPG3hVWbxMy3bluqAQcyV6Tg1532ruRPinRaN5+yGW
T8Q8n0Kpy5nbSbclygOC0HMD0DFyhTn3jYldkh3DBgDmSOv3PsMnaQ7UrcJ6HVnoFHrcSX2bo/Zp
sEtZWGF2QaI+WUrwWICjQ3hFu8wflnpWrNUqeus15ZT6kBgGece6PROTgmIs5ypcMD3GyW8bq8Lr
11Zh0pkIGXJjsNMRwC8tzfsYgH6GkX1O4mxLD2HZkcrDjI8ld1ap44tkmOzyiHetSFxkw4PkuiR2
kcII+fYdgIuQTRYgJg3+m+OSkgdyei+UfuPGWJ7cFhe3jkaMGxYXhIlJqfxgW5uK3cDosp8wMjTk
fboZQqJWLfrRLhU48l1D8rCJ/RH1gOxL39eEEaF7YR/REwpQJtLaKF9HNX0ZywYA9ZM2TB3sk0ka
z2RkIHtVWPdq6wL7AN9i+YuMjgpWUHXYEtTgIiswdbGNEKKzzZZJ75IIblK9AcFOtKh5BliVaZ2O
/ryUEugmLs/qY9QIJtRMZ1DH166fD8ZTbHc7pGezsP8wx/oWoPMGYqajm/R3fnSJtcauec5CQtHK
A+oZJC8Cp6xwGraTsPVMxBm2MpIFlM6nYpsBN8CkoKjnDBayU9wJaxCfI2kTyHOlfRTNTdsf4eZ5
4WMsv3liGwxb2dxgWqa1uzIIp2nNe0l7tcN95637aJ8QwlMvw9pda3iKRMZBBQVQr+JBfVKCt772
V7JLjXFA3iFJe9UMgVtW932qOqlmX2RFv4nH3KnVvWR9WITYjFZ/jnKdzs8neWej6xSNPhdNsooG
cQzqaKKomETyUpknI2PRiQbFHYnNauIQEwab7EBOagzhIV4XeK5kHE1deSyk3iksa17IAPm8GPPl
gGKtcCK2F/xfnz2E/VGfHD6o3qQSFeDFwzXXIiEakTmHgf3cePqqH0m/G9wHAyNlnB6SWobzVusr
edQJS4ZjAZqriAiDgSer4TyseuqX/TKzFW65sTPLkKA0lPzY3i5FdKrLixfyokNx6JETRZTqDTtd
qoK+XIsDAZuCCKG4uaQL9a+e/+5Zp66iuWo4sSc4SWJfY4XSo3uVLl3FNquMlzDVWUU+uxI/4BRd
3L7QVHXCSbWiwL3lXowvdrWzwRVymh3oFfhPiuJNybCPXlTeGpE3p//fJHTXKQxzwzDwzknMy81m
MeYEm/orHYav65mnulKW4XTEmKqmih3TNC0OnVaT2OXPwzLHU1SecnQuth8/wKDEYd3q+14jHQWi
pYgHlpuCMRrQgzAo/ZJuhq6dDgdb4KZzKAM89XinC1+XycGAP094o6SO6DbMLcdyueyWiks7VXcs
E5WRhN6C9L9oQ9DykryplQ/naoT+E320rjtXNP+QmyxH4YOAaCKUnS6CH4HeOKhPMZ+lqEvsYzHU
Tzo0vkkhI8n9OZVIXUNhmJXVsvM+Gt3a5HzCEXCtWhPXTN+2yJIHF/0p5MRqnxf6TYtRPZThp8vq
ZtRSTPfxNhqTKbYVb2vhusuQG9lCLFimPTNZpC5kcaMxtymeTs8bjyCAy4r5Eq+p1TrGEC1UfHZ9
9JECHSyCRUp1oRlvB85anrwZpNcsfUhUWM23SgpHQ7Fw83LqbBJEHQ04vLBEvBjMFeU8mXMNgE11
gF/9Q+7UhatEWIgNztRTaOZd2vywJQA53V2oZ0s95nfJCwwTgh1D9Q5zldIcMGQpOUK++7Kpnbos
1mNmr/1kIPnzVq3kWVSB/OdWx/2WE0vU0YNCWoaHssvvgvDelH6wtER8bYnzmZ1HIDNJ9HsdOKih
eun8bqGhVTR2hZQszfLJ4w8wGyiRM5gXL1+PCR7BNbNv124Hov4iDZP4JUzeCgS81dmyLi0Sq/qW
VWCuU4vx0eeqIIUHToZs/sBoO24CioS+QpPuYAGT7wmBZlUp7En6G84vWtCwim083GmySN2tsLDf
2H28IyoVFQJUJ53UzNIy0YL6b0pfIj4Kb32MGB1FocIlg2DsyasiQKImckz2dzlixYUa3jQwf6Qa
JVNzirD9l/GJDFR0vIcAXVISvAQ9j75FNcPRrqr6y5iB0QpkOJbSPcGVDszq4ORJCdvCuLpPNKos
QPMzuXtnjWT9BmxjLcvKhv4CTbNzX/vqFAYl3mjEZUhF9BjcCbIhoz4TFIssBTVOvQHQi9joXS80
diZot9Z15GRBtqDHNtj9XKWs4XH0JOsK+i8qOelZtrhFtqctVMtGLYiKWgdakL/gxJopXby3lZb6
l39HCzkHoAgywYpARI0oq3xe9Yh2pj/6xGloBEuWB61zNxqSEr51ERQLRXiLxrrVXJQ0o6qulMFb
euL/kncmy41jWbb9l5ojDN1FM6gJSYC9RJGi5NIEJrkk9H2PL6v5+7G34JER6a5o3KKGWWZpkWnm
GaSzA87dZ++1J1wtxV033ns05NVx5rSW5hCh4ioAFqfltVclx80QyHi+UqPpOnRM6Yx1ASiuUR8/
NMZl/PFu4c/DEX8blZS0QRenhLmlk4+ACaBrmPPPm173Rsi3uZLTyEPwpcGHVtLgo0vHCTuHwfCQ
s78sI7DO+btiQvDG6uzBUM30YV8OBhFmfrwhw4sX8G5LTkmDRlpT3Fbsooma3bw92YgJSmUvRDd9
sdv7oKXsNqrC3SiYopJkdJSM87jmFN20MhsI6bHEHQCcG9mvQEGgUXzHzI8d+lTfGEcDf2UApTNC
/BnE2hAQRlploYNIjYi7W3G6NWafdi1vrDl23tfnbKoovXhvB6gKduimg7EYAo03jQrKbANdXKvD
V69EdhHzks5lz8Ocg3RoXi2R3scdGDD7sbD2bULJRP+ucFcxE8Z6CTpA6MgY2icaYzrrIIAgNYZG
1bNJFSw2N7vEzt7cmSI7mljFOuzKFazszMgPEVMt/rpLjTvZC/oWNdVAdP3Z6uZbtOqHvQbFL1RR
cIiFDYNX49MxUsbHEtX0Li3bZbdiHl2A/cB0vAB6shJO4YCJ3vWv5pt6/Hbu/o/XGOYuNoUl6V9r
DDtAau/Va+s3fyEz/PYQv8kMNqo/XUWKqf1Y52b/AqSJFItpsBP/pu7/W2cwaUUi3fKb7P/9SsD8
BV1AJ24zb9H5f/wjlCZtMp91Bv5yQib0iDNtLkL49AXpIVBZnsUECwq9chTswdAjglncS1GhwBjn
gNET2CNcKsagYFgu9mJiYo59zx3lMNg2aaSzSsDDEZXbArKBR0l4IVIHGsd9o0/pM4bE85DLhC0M
GiqhJFDRG+ol1eO4G4j0B+j9zKwTjnJ5HJ/JEO0mkV4lDcBJHYT3akW9TZ+3Jl5bquEDJoWHouI+
p5TmMaM/ze0BvDPPoK6OwDvkYtx4FAxww1aBYnBNUPtTUlFMl9mEdbDKs1fkLtMNLs6dozG+JKl4
CqiXz2lYoM5urWQgu1umXdeK9R4tF8N9T1pEDSlaUankCRglhlJdEzmwAKcFh9brXjR8fmMy9E5Q
hyoeYGoj55ZlOt3UbnRto1tYFfSvbkaE0y8bnTKTc5EV4RDIO8gogxffeZjIbKWeB6Uw3RQN3o/B
lwl4mDrzrX3hk7xJwl5aQivZmkwhJbCXQOk3VtI6Vsm7H7RryY7HI0SSPUXgR1sCUxZPakpxwRht
BmXaj503Xeq+rVajLR8Mrpy4Il9LDg53HVNVGiHkKgMyRUZA0XtgNUPdSACNdHZJ9abC7dz082sR
xbcapQbLUnR7poCTCfWhMHD2BZX/0mTTOdYye74xH/OwoDBOnXEIAvNum4RvPnJFnthfqOfb6Ka0
GngHAnJgxy6UDoYq7ScQzNFEDLjyrjwo+DFZ8iJCFnZ40ifpUrXc9LIw/CDR+qa09KIHKWZTip5Q
RXBtFz5ei0aiMp14SjTr1Aqvo4r9J7+ACaICWlJjiMxB0r3FMsKRr5gs1Ot6osezib9GYorXsUbj
dFv1fJic9fv7Iggsa5+XdsKJIO5lgidWoadunTflu0hHwxVU6wJSyEZWF6GPAO35ku25Xl/lVytP
+80UKtJ7lkN10dpG5cwVGMhtk99etHji5mKNnO2pY4UuqE3eh9LL7cbPSrJjI/xrOMoKbNO0Zc3m
G2KHvvI6WKWr6+FRs7yRPRtcRwURA1hFj0JkVtVtY9RgmeG6S8NbGguOZCj4vcaAE9lx7XDGe4ms
nqbiAB5M1BsrX+0RH2S9p1R+rgRUehySaVHwcrPhJOp03DQ6E6+Zwt/Sbcy+4c9cSX9QQCH4Kqig
KhCD2c34aTculD4U/JSHpV7rb2QPV+NsYu6sFw4i25jO8O+u4qdf74nfmyaVP1gu5ufTVfBlgn4b
xfrk2rI7udTDkMoR5Ta4p89iWHG3xJ8HkAap5YPJYNHutZ8YAP54+f3xSZGnvzeWaHVA+D/gSWfl
AvzVUDl59FYar2XmlslZ039idECg/tHnwIuciR8q8osq5jLQH57P0L2m6n2qWwt+JVS5NcjEf/8+
zo6iHyYOm4gu+1yw0UQPlW/C9ndWGTNNbKNpun4Z9VypBI0W3lvBYnb8qT90fm8+PZMphIJYT7BZ
5u7142tJpNKyk9Lrl+al2Von4+Ddyhv9/PcvR/mzd4yLKuty1vOYyT69Y0MWoMZ4Ur+sXNoDXM6j
brwG1eWKNZ0Yy2Rdbv7+Gf/se4hrVwiZNxBw3yfLVkIpkK3Tt77MwuckOKfaGe/1t6f4j5/O5pDx
32MVUaDqpmqLv5jNfnuA3+0arFnoacN9861pl8/+d7uGRtxuxiMIXN4EaP89m8Eyl8m4s5P5LUf8
nV2DdiG+9UKXVf6isvZPdkBcej59wWe7Bu5qfkTYF03N/DSbxZbSdraSo2e7MqrZdlyLleFo1cq8
SbEVON29t7Poojn15dKem1PdxibugoCF63Qhr80DVQB2uIoalKQlhTEB/RkgsG+ap3xTrSbwbuy/
a5Cpm4YUZO18AUg4fTUv5kXcal+SN6o39A+U7sdyyfZHZS2arNVydjHAr7lCj+MfWDNQ6ojfqlR3
rFhuR+IsT9vE2oYIOnK29q6dCdDasdl1vMoz46suFzQh4sRd6mW6SCZ9mSZOJV9sopfVwI0WHYUj
zW2GGUu67VjjJOlzmIpT6rsBSTvxnldvyuhmgPCGMjyJ45h+tb8EVMVfI5onKOIokqsB00XXd15M
UGmtY6Wd3sN+2D4ju0/1utMcm+7wrX82NNeQTgMiWQQAvNjgMfOWBVrCI4OStFDKSzjsrMxVmKKi
Fbskg41R9eGLVwKPJVEZlEcbsnZ44/WgCDiXs4mwilUvgUgmVOjA6BFW74gC4ccDdQwfT2c0PITU
ugN6nJSrPLOuQZ/fxO/xCNV3aZyqDc/Eb792U8n1iDgx7y19mh0aGDCMcjfpMuPMu4jSNQnAINq2
5mbyeE0P+mv+VLFjWOobpDcl3mNXXWwUsdKYuKVVZBH/VtdQnfvMQ8mI1kKcIjg+WutTKMha7Ka7
mybwQis5fiFGg2MDQY2omWGBP4a9MVEJhqC+Jh4+l2O2b17KUPJ4rzIROqarPoklTpP4S5VCqxcT
ms8ietQzmiW+3rXxi/Jmpa5KmaSvkIrJ3A6mu/KR46hMGUUqn7N0ZmKPWDdAQGQ2i+qqNbdoaAuL
OHDnZptOBhLorNfYTB39vjIX3XLELfOYgPGDd8OcCOF4354CNB9GXk4xCGMbdIJeoZeG1hXNaahT
3O9jbVFPVE1mN2GOsWavlVuYNMmuDLf8B8dHzskf5J7xmt2xAjUeU8/RjzUleNlDmZ2o5xiRqSWN
gDTumgUOksiJaa98Euw4SDivHx4e7jaGvMDJZFK29jX74vL9LjQmYGOVfQXFXnyVKDvZSa69ERyD
WF0B1y1gcC/e3qDVpXvfW009ie/tzITMNpK0DseFdC9DED0qCD8LcS8urFvwZoDoF3C8wTonRyMF
nLxEH6Gux1yZ90qxEG9v8eIOnDPqlAc5+jE4RmvjBq8PMSwWDIuHN64Ow61Y5Yozi2m52+4FS8dF
mq+eJ6QWxrxfb6//N+5E3BT+Wic4vEfV37kG58Ho99sQJ3qdTg2u9tB9+YN/3YWUX9j9Y07QDax/
KhvZH+5COsgxAEqmqhqoO987EQQzszAVmcdUlX8GulDm+eb7KWt2NeCQYMDGC8Ea+NNNyDN7+oH6
hjsBPQ7khbX0LZqTjQ6lYnIUodAB+RKPhv6rgvSX1KDPY9Dn553nsu/myCIrSpp4ed5BPRQBh7P+
MavTnxi7P4/f354Ew74qE0jATM5b//2T6CrVol7Dk+TUQgXDAJb43cdJ1cBP7Kl+ABGZsE787ntw
+uNJ489eGVOCoVGmySf+OXhjs8MJK2JgS6/C1ddvlMLNy+7uf/MkFjxmPjyTkeTHV1aNkdA9UqW4
B9N1P1wTWgTN9PHvn+QPVvz5/QPr9PuzfJpVOzbTkBy5z5flRxpbVBjfDZK+HEgX9m7ckfHhBjFX
byntvQ2fd/S7n7yZf/YJoqCpaGGGYFL79DrbVCJfV6P5Wnf1uaOC8da6hbeYcnn737xWUybaYVn8
l/bpIBDEgdHCQZnQ4Fcgb7twhV9UHtbRC9o8VcM+HhyihIBNfvIS/5A++PVdJm4HxwXx7/ORSpGM
OjMw4S9TejLEArvFm96S1F7ijgyAdZy6aNWbP3nWz+eeuedX53dvWDLF6AbW4x9+GhI1UcZk42EJ
KlbLwLCj+Cdn3589w/zRfvcLZxEep0oUTXRIHoX9OJY/+cT+9PFxVZPxQ3yVjU9n6zyB+tCUPH4u
O6n8oZGS//uvxB9/yL9WuXPpmK/b346O372A3GysLPboq82Tj6F5bLhAshn4++eANcLb8OMFGN44
8z/XXiHrfzhQh0kYSU1OKbBpXBvDXEeduvaoSLEhfRiya9ArYjD9G/VrE02LBEdlghsxa7Wlzz46
o+7cYjHBrLfzLPUoM8iPLcRmvjvKXHanl/sCzl/dxTQa1LvEv0n4dscpNQ5j9aXSoW9ryJvakaov
ypMyvEGzd6eVlrm602TcDrPBK9hSytrY/W3MYw9MywMVCBGUBL1aNwmAVgpPFEakme5eSJxPasOl
8ZlcN8bYvNnmg+fk9PBWhvJ1bkjLwebk4jI26M9hyMrGb1cK2g9OnQ6yjbZq9CdTMvkhDgdN3urs
07OC9Z1F/r9bB7g1Km81DsZ59MezV140ax0E4TIByFmO046v3kpk4dUzktWUVQ/5GBYLi71IV+Qu
VJPbPn319TvLy+5arT5PGJabufBxCL/EhrQlUXHF8ktbJoiFxD+0Y4nlQpd3kuFf7aHe5rm3A20I
miOJbVolZ62FPpQZHySpOjW1zNCCDXmDya4DIJxb3HPorckV9vn2sCqSlubV82yzL0f1mqbqLhqG
d8lX3S4ulsBbsdAS9h6mywSNQ0MNG/GupHa+L4OAhP2wNiRFgHnmU86gWqiTG+NT1ikUHgXBbOsd
qw6c0WXub4vxkqr7rITZgKKXQf+GEkND3EqPZ6oC/HkNui8aorlo7ZJ/ay/l9wkbN9zwGoa6ZDrk
bDMjzoEUgzuKgs3ah5+E2ViHkaHy72itdtNUhiuNDyI/jvhZpGDNpt8hnbacqDSn0muRscRW+37X
MPPHFNex8qWtctgUyrYwXvuBnaoUbtTqMdVuPeOYFeMqD8e7GVQTGMarqpH0jpFby86J28eoKfi8
MH1X49ZrO8493towpH0TP43ybdkfG7xv6uTMaF8l3/v0Cyf+tZGOcloeg0rfBv6hx91dJddaC44q
vJWOllwRF08R/pUw0xae0TmGfUAmdrNhggyOAwDivQpiirBqFpvrQtaXGsbg2nj2QgpOcjwdxlrV
qUkYeCe5X/UqBYwDmG8i8Rb1RAlECm+8yVnm216zkqLOHdJ2FaW9U1nScaS7a4QYVfKDI9Rqx48p
BYV5/BKM6iq3zDvNF5RYBzfClj+mirOUxiGFw15hcGqPTbydleQChV/F/K2nifktZc/f67thbFy5
g2le74fploUVOcVsA0F6Z+YvDSc8JfvamzgyaGBSZZrJq5WnPalSs4hUaiBVdiI5i+nKM9a1DEU5
ptxZhSM01WxEy5Z+I+0OIozbYtqX+Kjgk7K7wFmuX4Je5qPZWWYCMhYjSrSi3WQlFJxw8i6jQkuG
rOsBR1HibgvFlSbH+rbResdvcdfbN4jUoUF5cSw7ZRBhVKg4+Gxa7WwipNPL6w1PM9IbonY0nIdk
l2s3CSGGAUVymv2j3tdU7OvsMrCwSB+s/qWiFLxYTvUX6t6H4ZI1NybARg0cjn6Sm7PnnS0OdSUG
bi84ej5NjapCX4y98Ptr2t8OYMEMysu9rlnxDfQjNN25Nvqp5Fxf5QsllDcdF7lW93f9cKwsdVPn
D3mFujF7FoGeZ25lXNXiRQWdwdMm+BX95DE30NuxgKECFPCXNvq0sbOtKO+DYkO4liDJtmI5bhZP
sU319k73sLaW/Ej9F37gRmcu+5kLDsqf9tC89WkLHiUW/P6hwOxR8Nuxy3sWJrF6xPVpCqaZ6UTP
M36ueTfnxc2GbYPLhhAMMF/PrSedPCryVLbhyCgLUeECMXeGkjotYYymVjdaiQ/Jc1oPpAxm5TIO
YnZHKE+lr+wSWX6rVd6IqRLrQinvDeEXixwMlpoZ2B2j7nFqMWVMUNmBcZeZTiH7U8Vl3zDfcvV9
lAe34Fsi48KBr8YVDomeyii5OrKHVzivqs8gtF8nKwI2kzoqHtMk6LDJwH1oIGWF/UdQ3kw0Bvbj
xeZnpdGGYBbvvGlOHgz7Qp8uOVR7Qx8oNtddrR5xO+gYrS1jG7dsk4Q817Fr+74dl7Z0iYtyYQZA
RIf1FHeczYsKuzViDy4V/augsNu6teqT3UJJ84CoV8F6CELGZlB2gEsC8i+UnbW+6cbgjlrMk9BZ
tUc7MlaxXDlFQPpKBdgSgwpljx+di+mBXgXoQu8JF5NBuWEhsxo8uqGTS99rX7j/YHa+ZD0UuqRZ
45FclJbylunjmgbTtdUOuxr0t034JCIJZHWs4Q56aLu5KW6yeUGYVldOJ0sTk1uF6S0Ak2a1jhff
VNQEdgPan8fHHa46pLCY2R+XySJoXoOE8ub6tUY7UqrXhiumHsLnMRwhRSuruAa9Sqttxd3hXNZb
Jdn7zVwi9mazjI2mtV/GzwXt7JFvL3QsgNFc2z7Q325SmBLPhe5htZN6zUmwBQeIGLS+T/Jz0zuT
99jSBx/NxfAtV9WYOmOP4QRGH5Uw7wXX+Znok2JyVti7tPTM+4A/Zt6uql3r7Nns+yt2pJQvtFVc
YmYjSROLVPladu9eUmGm9pc51XRlnW5S47ZlGWeJ2zGiscpEUSVGA7W9qjFyYj4NKpr+8F1N+CyV
txDELryvN85/i8ooUbxU6QxWCttwvdfFg9YQ+eGumlg1GZNgK2X4xZia6rxyDD1RnBAzjk/WLM6P
NtDICrVINZJNrdUnbb4djzjkNSaYLHSb+MYL27UJW7oKTkHyZrchTKGdJm3qQdnW8XSr2hvV2ojZ
8TJ4NlNs7ZrDsEi4Ydu0632TYpXxtTJJfUmF06uYFmMIGX4YXL2cZEt+HW1KqvHNhcDW/U05UC9Y
SK4cnSPcs4G6DXC6+ih0IL6B+korL5WWdk298lR8GZu9DFFGdSK9djsv+MnZfjZJfBqcfzycfjpf
DPii7NbiCNy4xtE6jjvviJDOXk9ddgcVpdJAQq2X58XB4X688pf+UlvWh87hBHkn7swjcLuF83FH
GOsnB4c/EVV+PFx90h0mE4yjnHI0oUX3S/wwbVnJKnf1k71LrtZP9kl/SFH/eJIz5U8H1zyUEgnk
OtZjyJHZmuZQg0vuAwOINboxA8Cvr+4/XtObjTva34eBq/C1jvPuL7ZLvz3A77Kerpgz3Pz3GNHv
yyXW2dZ8lAc1LSjL+resZ/wCoV7BUYjkp33bIH23XAJdq9N5S8qIXJCp/pPlEtTpP/46eDAAujPH
3+I5fzx9E3ESjdIDkuqlUV7HJCHV3sICoTiBIhG9TYmVGvQBlkszlxlHcIAYD3Xy6IlHYR99HKoW
DVcxPly63xUssWkOoio+TQqww3Dg2uvdSFK+nHrbHbv2PqVCKSfN2hMtSMCkyq+0bGmEaYv2RjRi
ZXJ80Gyu6zL4x3yepON9nilLQ3wp4cUoVHbFxoOtjZeY6Av1CM8FJufU9p1MaZ/L5LbGMlkp6gYw
mjtSxk0AMZf2oqXPy8o3hawtmxp6rQpsHuB8X4r3VoVS5tUg1yPvoCe5U9q3ANhuTb3b2jAZCZOU
GyBSUPGGrnkI6B/0FNqYLAqjGrpaNZCJS8JgxKP9rzYcOX/gJIBLVxIttatpfZIqLoN+tPIis1/U
cnHFcE2EgtNboMhXm+rGNM2f5HiPVOjmqklx1X2RQB8IsETbrylp3AhLZp35dwW9V1Pdb83gtc/t
Y4cHK1S3uHRdxc9uYrZ3fSIRIeEyJjEK4pRfaa3b6SqI23pb2DH32oGCl8EEnSOFXHDqzj7bnrcK
muKpqqxrGqrLxnsyMhZLcbWRbUOBvVZ8NWMCoNwj5UWlFygMVvIYmukbgMnZQRxp18SvF/Vwse29
zh7JsE8lYaKaalb5ow3Jtq7H6NUqznkuLXsefKio2CrOWOn3xJbBn0nM/YayQYaCZ6ji/GK0ujay
n91nEcuyoFY+esY5IGeOqlb3QNTd2qAck2/PDTg8+Vh56n2pdSzhfDW9zbtJZoFXEA4vucu3hFNa
2U9vu9B7qaX0aDLkFQx4Ec31in/ER/AsT4rkWCMbTrMZ2l2pG19amfRc5mNsMvBhIQKXJY2+JG7j
1Dzj8hJbUWSvWqduvNLbSkTM2NvZPWb8UH8rgTJf2tbX1lHaRVsrCDCa44iddMLhoEWNKu0O+kgd
WWIyo3yTjP7jr7/zct7gTvjXO5XN+9t7Vjfvf1qaCF7ht0f41wVY/kXhIVnh40hBqJ4lzF+vwPYv
NE+oMMQFYU5d/6bl/pvGAGUecDhCL9I8wuf3ixXDmBOZPChSM//zn1yBrc8XYO41XOoJkuLF4Ypv
fKKq1GpuSKZF15VUjM9xW99Mhn+pB+1GTzCZ0OLt+fdyAffanq49EeRQNfeSEsG2BTkYyYQFL4mf
XvT6ycDRODLeFhJ39JTeCmcKKS5WNuBTU30k1tajL7HDKd2hhy2YgF9aqLjx1Uil4uuG55Zaz/ED
edkiE0a5sqHP5KZCDxu9R4vZXZ7D4U0A2zx58KavSk4/M/Z3v93SUd4Grp3dtBnndH/VBN1G0EaD
GAYV3G7JO5iUADJkFJYgtf0s9/jJJfvOKEpXUq60SGcjk7gTVB3q4rNmn3zy9vyK9XfcX+syB6Zs
6euQGd0keJMb7dt3X6E/WccA2fh0K8TJoWL1mP9L6ILV2Y+3QmXs0etqUvGBV6RLLdKJS3jzFoMU
RExZljyRO1UbuqvS1y5V7YVSUOht8fnErb2NEl3BTIjII5iGrTCu1pqiI1m21LY3TeYoY77KKT4c
1PKNRAIKVRy9mr5+LhTSKyE4Zsy0iyyJaPGrYaX3J6vSrlgJv9iM4NiAaPyRbkLfWEMfjjGnLyNC
I+MBhrbdrWwJLu5yNvGRGFcWZXGFKuHrF1rHk4BCWo6RTPT3vOssDOY7D38Au5t/xvk5pnhG47tT
bzxJdvA9mA17mhVfML84CxwF1V3VnZLMcjDDkumdeemqU1WHoTnQnLeuYDTK5uQm8EkZtGV9VZXH
kHNxmvonbmKyfJd6Yq/AWMuNwJ1qE3vjU8WZauB+hBUTIgTYCpMoGAqHYSyUeTEtvTco1w1CZEmD
cBs3iwISw9Aoq5E4QK8a5yiTth21Onp3HKz0FNjVfW1MBzmcji2PNKvFbJ0OKud3PlheWILtUb70
DCcrY7A3uVDuWkU90uv5SG7WweSV4iuuFn5auXJbX/0odP3QdLqCODTRjUctydUlxqBTNdmPod4e
PEsAliRuxOoii+FaWjM2FKDDKB2SYbrT82KvNprbT+ku8sVa7TUCkcNzKjdrrXuMVemq04JpaaFY
NUnfQPI0ryRtv5St5lae2PXpw6i6SQkBnJhnH+t3aZWh8UWroXA8S19M7NaiYVoZCRkC6cAb2xe7
VnubuapMn3glHdYTTE5YAZQnoT1rKeJNxtetq5claHaaGync5n5JWaBmXMHXbllnbIMsvuYDyhAU
u/X8oRhIlwqHVEEZNUFmG3IssIlovIZSS5E01gV9oA0OpakQoCXyWX4B+E+0WO2cCg2wTlk0NLyh
t0QiXJHdMhg7oeWfkE23fR6CN2EOGJKTEWgbeDiHvEdMM8roVGj5cQqAzJfWRWj4FgP5LBMpybJd
h3W7piU1UtS9lKYfUwKI3waUfzulH3qW7VUMK94QHaWOqsDK7O8Uagz7ul61xNuNnDoEcn8FmI7B
n1ZiePagxOjGSzy3QU7Rvub7J2IoyA+mN8zliuVRjygnsKluj5P7vCRQm7N00NU3vSYTSgx4R5vh
rV9UsPQ5Rtet05A5t0WxZCm6H5riRVOpYeq3tW2QbQePHukffU7bd6CfI8phW6M9hQGfqi92FQ6O
yoAqki2DULlICi7ftW1vIjMjPOmhrh0yw3yOsgvwjnGe6Ygea+ZOzg4Weq/npSuLwFDLDkbQdB6W
7a6tALxHjxLJydgOtiOJezVNN1JqOcXIvcGDVIcqRV/wpsK72dUXO33vkPPjISfhiBZqHKewdqOI
Lgeulhbm9RJAcAcymkSn/jKkrDS4/NGmnfJmyhEE49RcVLl87Jirw4JgtH6q1UcDV4uompuJyvPM
928tzGkh8XDfHvZm85EiJHdC3RfzA1VIHsVTrQaEnORDTqlnnjW3o+KR31H2fcDQquw6675IaXVE
4jDAR17g79TTFqA9fh4fjCQXUBZVq7h5CQIksBZKbPtu+bDVg2Vo3KjSc1WRl5O3GnabIXIbNO3R
GB6FdROIWxVDtAl5hc1L7XoY7WNjXGbR1m5PfsU7b/TrGMpRPAg3aWhzpxgwftKs+0w6qDK4WZzt
LTNy2FiUztIzZaA7sx8PqH4y29NIntOvNtEY31VoObBjUpstM8ASazhF2r0UKmuKCLmq1IuqoGOB
4lWVMt2+W4UKQH5nDOfipHMkdo29NdDQ7L2t5shcKrGkbuWXxmbmdOv9K540HQXWljHOJ4q9MDV2
QyRaWx/tjyWp+aDUxz4/B7pymdQzXvcXkH4rK6yNg+5NW6myMK2P25IVBTXEXM214lpjghfptJl/
jIJIV15AQACtVA6coi6SzemCa3JKf6IAUp6b8bZKPjDnw915CTnsaHW0TmvVSdu9hdIfp29JfCi0
C9kTwOdfySg72eRIxWOk3E/eRUxPFIYGxdeUW675EqjkwwFFySQ6Zy4DB1kjexkVcEooopl8G2c2
+huEpOlEMaZQeTAcKxzMZEqkDI0VOkKc6r2nfJJtfxTVa1fEb0GZuJN33xmvgm+4R82I8G8DEoAW
VRtlUF4sM1zL7BpJqnwJqbsfvXIfF/q+G4UzmtXJt4lt6GPxUAbG4zwZtHa/UyTrianv6Ju6U6j3
rTAuJlHqEWpkZUs3EYbLMpC3ChWuMD1WPui95Wh77NiC6DXK7GbtJdypOn28FTLI7p5GwMQrrkpW
7nI1oZ2WeHUhS/sCzdTy613GfJLpB7t0Jn1PPWy5wJkZOqOxF/qzFz9UgLR0chJBld3GmiAy/WTH
09qm70C1n7h/Lkyp48QqL6S+/vaLZwPhTEJQfL9rcmlt6tl1TKZNXz55PWIw0EsOihaezbifV3tU
hMyx9UI290ARHjwpXJrJHlCAWwrzzDp5b8Z4ExWQD8L6MMvmMQlNpoMD78eqQq5WoDa1euEqNWCs
NjuMEsBU77bl269SHh289RzgZWKFZn+NbPtdE4Gr0RAVKauyHE9eSha79M5mkH3p42Fd64nrkdnp
CKtGqdhNPqNwcl9Zg+s3QJr9tmUEG6m2kHZmczN4+R3x2GUnMdk5enKYOKPTej2ULT+E+4kMtNVr
e3OiVs9WSsLw+DFJYeODBUuOhjDfOKg2mCjk3kTq17D9kP3qNhrwu07wRABykGhNRwypYbKTiWSP
YAm85r5uc0fSqh17WMRZKGrBcGv2t4H/xajWNafikDgigZ1bjprP0Cfe+jDYG9HBaoAbcD3KZnAY
axVZf05HeYXlstMvY29uavk1IcI4h2MEc22v5KsueNf75myp3kYycgyJwZIv6qKy3mnzUcejRRtf
+wDFfJEP8o1ugRXwVYVqQlR1C3K/QsUAvdSj+TAr5f7oMFGl+UOpOjpWX1g7C96Viqss8ZE4fMoS
C8ct5TBckDNbP9SWTmz0BoJIhkczA/rQz6UM8DlkVgwmmRskS9+6n8SlHala4U6QtsVaCmtKidCm
NQ7zXe82EkeYwXL6/CYGt2D4NGX07MwwJdNZ3SfNoyrquyn6YIDxCyLXY7MZ7Ws4uKnyIacwwqx4
6cnnyW63bTyw6oImIKV8A00ZHEG5s/kwB/jCks+JpuZi3AYH01Pvaqn7qKqJDWkxHiJ9cuu5Fkrw
b9Zg7wpN2grKdGNwFZwGyoUuSqdvgEOdO6p8VB+jBfeHKJ4OVISYNEZoyBdYc5apoNIBO7OAvmKo
rzF3Xo6IxzZAxRL2hTqPjVDeVep0LJZw5S72q9MQMxROerGBfLyCIbMIlWZVDbSMcEUFU8GGTPI1
joD1EQiMPVLWqbM5KV84GDFwUQLNqOYLeg0Q9uyj8O+bfK/nq0SS3UCLdmrLWocfaAXZJ81OvTpz
EY5Kd0uUeKWXG984ZypMjqikclwJV6Omb+SC9XM3UJBrWluhooblw02k2c9qbVeLjtVy4h+lbNzR
mbmYWuDYanBRwEDIGtnbaXI0flhSTX9qVwMAUNjUgZhl3z71xxJ6SdSf04BCaKvfK5TsVHXdklnk
Bm7T3dF58a72oydBLDtL/LNQpSeoAXt/Kg5and+P46Us6MXrs1vP3CU04QQzvlADMXE2ykuVnJNg
uNYN+wGcHMGkLf+viDW4Vdm4/LVYcwQY8f/+5y+kciKn3/71X5UaorD4mhRbCIsIqjUHJ/6l1Fi/
CLx9yOFY30xBzw5/8ptSY/xCM5yh2IpOyJozO7SMJvjv/xLGL6Q2ZcPULPJN/ME/QGb+wXqnwwgj
9adwVhBzWfKnHZLk56Xm5WCExv9P3nksx65dW/ZXKqoPBbxpVAeJ9IaZZJJJsoOghfceX1b9+rEa
uLek4slzRIbaakjx9KRLJOzea605x2z3pbhLLI2QmRfBp4BNj6b/UpavcLTY/vAWwwX4cr3+1JlQ
pib8V+3XdHgOTYgsGjOooVediVwOIQR5Yz3jUX2WIsCIWTpYDgbAcx9YBy/VjJmb43CPsnCt+3Sx
s+BgmQx64ta/wzL7FCXM67SObgQ7894xGs0Z2CILCB6Gm154yru7yr/TYn8RAVvnri2KxN0JrmzC
AYofgTrvY6U8p6p3p/OJ8wCYDCrkRS0/CCBoRkDPanppGRckCoQMfylJ4cqcOqX1UaMqFU0nr8UH
0k48b9yI7W3KglN2FzX77IF/WXpw6oLmlZV+DlrbbkoFK2XCq47cx8JEIjT1J77a9cifRR0xyRx0
gz12WBJBB+HHT5jzlzdx1ROzIr/rWrkG/pIXBIqVAmGetscUj936YAjLSnNMkIR9sog7YaEJm4SG
SZ23NMlUws+PtWY6OPJmGCQRbdyV9IAkQlQYEc9djaiR+Dykd14gLUTkFGXUQCwQN21u3PjRc6t+
NCDaUPpvo9ZbN4m1rJWjEHfAEk9WK9s1dZsMaiXqlkMLfwGJg13rHptMgx5MNEftjc4gn4U5Fs5I
cmLNd3r/XWKFQsVfaTlSB2lWAfJtPWtDKnALq9QTlyEtoom4apxNvt7Ng6ycouERykFqnNOms4E1
sJQ5Vrcu2Chl+SyoITyy9RAoQbnoaEQyAsxaQT6E1UfQbFhimMnG8o7MMnEiNgrwq/qNEaxY8t6N
nnn+Gzv2sHxIiX3XlbVBdIynFtRZfPkLhhAuFuh4HB8Yvi6L5BXl1T7qc3gdxrGUcft0jLiwQid3
zCJY8OXoTVH6BA2xsRoGyEiAP+MqWpu9dN+E2TKLsJ1TGI66sYsREMNLdkgztJMB6my9N1PjvjKC
mxAine8BViEgLJH2vqetB6gLCZk5phcuXf9xNO/LPF6K1CdezJNVLFqIDHINKOucy/q2R6kUU0sI
6q3QGttS1uGaGB+FdfYYHyMnyj5zlbpnEw4vpiSBxKNkVAF0pcOuV3RGVViEBBSFaIs67qhrrP36
Tii5+TRbXTTzfE3sYRQfS5zlo9dS8xHR5r4zCee62In33LcvQvkgk2eiF/pcZKQQ6RCJxIPFwMVq
HsqRJwQQq4g4p4liBxHgojDFLQQOZm+mgnhRBonmz7rwXArd1mgHBPQkHKHQwAvu5f3cS+XPShQ+
RCHYGsboNJiTJYmB3QjQ1CznYlmQWgYpic4FrbVUpL7GgIyn3VapIuO4IcrOIiql1Hjl7gnnqJCm
yOOjbhwj7iJ91IoomVx7rMT3Pj0UerYoS2vRMJ9rRIMvw9GgXRkIyYoe0srNIKwIcFnFMNl0Ep0p
zVzSaCMagpJVr0DJFxckOpvEFCmIMmLHcEvBzu/CgbU5kWbMr+5UdUALBUsWxb4bPyjSsNMIuBna
/NK7GGLYg5MmMXOxYyX8jQ7AiULAT9RfOp2uny4tTQoKo9SBatGqLglwFKQ7dO+MuZg24fTP4qVn
gS0GmrItDIQwtbSVBtzPHVIJQHMvWa9sg/gpy/2FkUpzqU7mcfGelI+mLu0EwhCVQlqNePFyFQc1
VBr2rbMhs5ym0p4K+eJOHQ6NvmpeOLJF0CLDSQZhFDPwkClXBUxdihbsdZ9Iteq2Eeji4AkL/Ucl
QY1rECSqRdACjHxXlP1myJ9SNqZJh80eys9RLrUd0JzeDmj5RQXWedciqEBFmOnnW8iOPDNRsJRH
vnZmEJ6LQiOOGgAeH6opAS8mDhSo8cBQoIDh2At4CjqKE8H3Lm5VUiHAgCe0UUL44xvE39D3T2N9
b8VWQNM3m7sAgUIxP8mgUAePZk9HriV32J+TpXQSSfHstXzr5hWAK6dDLFbTHoZEtXQF+S7SLPbf
/jHSaFPU+XNvkQrXLk1ZzbBwMT+EIeRVAJiAwcjvCa9aX4ZTHUrNkj1HNTgytbqDgbH0WLE0k35W
WsyFpoTcs5JTy44xMBjlMoxXRqjstCYGyTdOlWFF9Uwtlpbvce7uLBXLHPhgz3qrq5q8UIl6Z5Jm
Ixds8sUkX6zzpc5hLWGZIRKMp2x3FWlQtddbfR1H0QHHt61VjC+zTzWhaUXeZqHeVhntPb+fp0I3
F/jil52EqjSl1woEUyzwQFYeCxZNiF690xljeqVwU6aImljhuXA+zMJcZ8g9XUAob11SzzUtWVlD
edtFxYeud48hTcNYszDS3UeDN9qmXDo+Qjy0aHMDKUCA0jclzMAsxL1QGbQJan58eOyE5GQgY2UE
h3JW2faGNR8Q06U1yCAV0JQWEZ5JE6OTYFAES4sJEtqrWW0k6wicUlHmd7ocnPSoP8fGJpies9a4
a43m1hdBkLsB5QJPoBOKxbxy/Y1bWXOjGlZC+5pA1MoNY+4qE/tVOHlqO2/04UBXYSVGwrJBAxW6
FskpH73LkJ0vGd0qj58EuiDJdNsbFcwScftptvVM0tAnsuKSAddqh9FKVpHAENanpNT4DrRM98MD
Yj7KRyiHiKJUBcsgEY9mC/FpbNe15y8TRd8EOSZYKI5DaSRMLpJTbPK/0kvTdunN+bm5ELPyaLga
1eCb1r64dIsVD4UC494kWwMmb108utotVC5kY0X8KKLcc8VL27wEg+8k6SLrCPtCMRYz8bGM1Eky
gb5/BDQyPqYYZ9HvSeFcM6c8vRhTKytyWVHqNgR0KSljqsLSd5qp7knnswevWgBIA4wK6VXnFTD8
G8ncK2gCIJg3QBzGY0ynL9RPlpUuM7QfLcv3kJ798dFUsxkBvywIu1Jg/NXiO62F21BFr5EDasub
hw6JatZsvHjKbsN4SF+tUl889bNqjiA3X2QFChZ7hSCwTbY08BUkcj57Sl3ZetORpNfhQdIXXvpO
S5Gmr7UY809Tq+eNqNqMzBegFw3+ZMagkbFWyYNXkPsIBKUjrqvQtIXXsj01obXn92JT3wR9/9aD
tClaZaGRPeThHc2dIFt6sE+62tuMbZnY2OhQ2FH0DRsp2NXWMRu3srX1sfYjDw9du62IfZuaFeyM
e2I5dfQM75Ig8Z7SfeABKEx4u/uaJmBZYBxliZpk8ODRYOjJdTlLqg81eICyYcdNvVGwo1oMpVJt
S5eeEMJm7okRDTaw2TxDtBzimK89rtryaQzKWYmarxrrTR+wXeuNQ2XECxX9AjFyWpYsTLW5FbO1
jPayTqJJw5z3DHPc4FgpmT0wF5b0+DVhZQPwX6WQ59lJWzsBuWfMlM4bKbj9li+ReugxfdbjsOzE
/s4tK6eVTkX37rX3XrZupb1erJrqqSMERIke1Po97bGEY2mI7stkX3eko92W2WesH1zpITMXcjX3
6mBeouxu9HqlxPoql5vtUKtnNWvnolwuy8pblkmKV/YijHx30nqnJ+WJb4PVMdk09iEi4wTmDx3y
9iNr6LnAfzyj6cmwQgWI0g1UPU5c7HV8LH6xLHgAsgnvxiwtfEv7x07GQLus1ZdQO7ZEFIDLrLjC
ZU+E5dYXjwpZUgy3SxJFuK0FZq7b3D/VPLrw5F1tPg587EmA1mmcFCjl/W3MWi9D/C6sk8Tb2cmv
nqmu9HIvx49dSbqPwHKDKYB5oCWF8O156Kuf/GC/cQGoChW0apTEpqhYaOF/nVdnjVaUhjsgz34U
B2NhRT65pKhcTY/dyKIzlumAgFy8N/g5yM0NzAfV3DCOLstD7D3FwyrPx11Rs40WpYdAW0u5d/y+
dL3WXl7/xGnk/sUa1Yhm5Cc8uLOe4RShtCHZ0UcxfYRaj1nt+2NNJsOrIvmXy3ElplSHrpFTiWNZ
REkwP6aVnAk9Ondx9v2Bpmr7uwNNJ/3lpLrQElxd47q7WAADf+W38kzPfzibqaPwzUGudXk1G274
W17Lxh88v3Snp8a8IDy+UG5lXWBiJnLDxR9ul/qbBOLXR+raylYIVp+k43RqMa4iYcuGoEtfC76q
mhPXG9CroFaR/sk0coMbg4FTC+lRd2nAbscEoL6wEKjGGd2TecwIp9pFw7loQRJMedOMGJ3aMFcV
EEy63InBBBSiVvOJ+ltlcNPyohkS8i1xno3I2EXXaftNAyGx/UEU/MOz8leI15dbONQeiviOZ6UM
+HDe64yiM+rR83/+oJD0J+sgQnTRmoRHXx+UkXZK32vTEzkeevFk0H6of7hjE5Tut+fk6zGuWkNR
OJaWjxGM6fVyNCHQwntXbqvwXWBtjftPqV0yJRqHN9JIaxeFCG1jrdlZ4Na/P9nfGYM8O6iKyTgE
L2eh1Pv1bMVGjYfE4NlBMLNI2FqjT2gyJtRcWh9iNIWj1N8gLpJHO+/vQTjk+aGWFVv13BkziOX3
v+dPj7Ix+ZIlhkbT1f/153S51TV5xoVJJ/h0u2wYgX5/hD91BRUD8ZaJgVuEOn917Ru24qWusJ2M
M3ZLGOTImdXxBZ9ZVzrprmL3UoiHXBzmOpOP7w8+dTZ/u/HKJE5DhUbf8/pyt36hjySf16RxUYrZ
sVPRHbdZ02Y4cNb+8nEPHpS+z6tIeBUajCVEkprl3g5/+iV//Mh/+SVX6xBNG9n0Y36JZgOJX9C5
m+V32VKYGzPQ9vYB88L89OCvt2RaDvaLNDusECT80CSV/vjB/PIrrl422rdiQMppTfDcDd8oEucY
nJ9NJmGzyjkQL3sQtnpkC9sin4ezh+/vxu/asV8+nIRD/Pq0aXqXafH08G+x8+xuitkr+67ZMHvc
GvYNyheb9demMr8JDuT22MXylbBNB2HdXJzn75b9gJ/bSezHZv68jpYkidtvu8EZdtH7C7Wf83aR
ZqbN9t1R5uWBDVF+iJ6Kxer7s/jjK/x1RyH/ehZlDkm1MLmTaFt2N2fogkd1rTqX+Wa6c1zB3U8W
iN8T7n65cLxGvx4y1OpB8QoO+eBktjibrlq4Vm4Apgz26jSF3sVn/2lh38bMiGZ0hDfRWnfeYjtb
vzCNdoof0mDlP31Qv77UV9sI3WurIhD5QQW1sI3tFevx8/o43AxH5eCeUaIskRYQoHZ5qk/qFkT1
bErcC3/YZPzpcf76M64eKNeT+ixDbo4y/DPlxXUDbLv1RqbJEYgkIawTSojvb/8PZ/6XgeTLoijH
VtXlU3XcNbdFv0t7TLvlyerO3x/mN9fLtCkk8hxl7cSkxcv+6y0fwyyLadxyhelTuUzx0Nt4eTsP
6opmUHQwxpuOuWNVgQf3fjjHP32rvh776gmvDNh+gc70MgnfAornkOIDw4LivTcVooD/54H5t/SS
v7Zp19u4r8e7+jZmdW2xQeB4avreCEsNjHtYbYVqH0nbsfwkxCXOn2nOynFhR9IP0IA/L1BfrvTV
N9HN6rGxpgWKwo7+qpHPhYd+Y/FqVS4ujBNBvFL994P7XyE7t3gl/v0kc/URV8QK/Z//Xf7baSYO
Gv7Ev4w/mEEhThCMTXrfV6CPjPAcITquG40IXIA/X6eZGCoU3gt5IhDzD/7/gab2D1KKoNHRNhB5
e1TjPxlpXm8fgIlgpIA4bKDX5Ddcyc5JNUAJrSoSSTaXAuNkDtkdjfWX63P8+zn/CtP86SBXb3on
pN2YKhykTfc+tkk4c2nv/XAQZPJ8ML6+ZNO5YKBScMcYCtuwq092EIphrwclUhSYsrl2H/gCG0sx
XagZrAEvp2O3qlwg3dVKhYDn0ZtnWDg3QZiadHqlDIR950rbJrtYyo1SzVNAyAODObEVnuFdbIlt
3kdudWoMRpWy9BrUjEnRiam5ssCNrSCU0PN5xmczfS8RX0vaRy+AEOitG9nbqEX5nJBqqMj3Fc6S
TFu6ab4VwnwmjVbNPxk4tJ8SQgPFmSsMc6YypGycrEi9ncByBYVTFl309BwQTqR1nY2jd4U5q6X3
ATTCnFKa5EWNdM4i3thltNDjsOnnibF3w33N70yafdi9jD5JD/WywjclW3slPjTuxgI2B9ffHOgQ
faY4MkMhXvQ50Y5tshjcZBXqwapJXmPZ0cDE6ZhdOxUVNzbZuiC6zaVqokuJ/FSsXvS6xdqNT3LS
wbZ0F3vGNxrJPi4OYsPz263hKyMcQiQoHdb8zuhFxygY2yoGanjie/BH0Rjvhpz+s/YueRmm+5Kf
m2q3JlGAVmY+ZGn7VDWgH+R44zFc0OudgW+aG+drF4vVxOdXZOJlitOBxCAUt372lpq3lSraRves
a8eRvyziLBMap1dAAgTjPCuBh6b6coxhDyqtTIcH3c4IdVkmSSdNoBsyWhMnV1VBsauV8z6JDwWK
J71eN3iwWrxY6fgiIBqq8WaUOLWEv9T89b5w9ddcX8DQmWfCmdyuO8uXF2O0bZT4Kc07/GjDfdkU
5GAjX6qq9D4RFW7y5Bdj3tPiHyuF3JoZbfgqdNHCxGGmpPS5rBihHB420ZSOSU8HdCgmr/9LmpDE
4RokQkQrHdvzUG6D0emzXTV8IDE4+ZUy6zI094Th+KLlIKq+TZOSPoNcfgyEkI9Z+4TOd1ErvE+C
xraLsTqs7Kn7vYldEr2qbUQGZMzcy2yLTSNkc6u4FUnbCYFC96nKPYYEEg/L8S9SSLUCrdim0Taq
ooUsxLgr8tQJevzZ7cVTXrrMvE9b7H2mW4CsWZfok+TS3JpYWUYxWwzNwENIozJz6l59bPv9SJpj
o2F/e5FGJEBmTzfbYwAA3EP9e1f8X7CgMeb6fkELWcvK75Ly/v4L//JRqdTSMn0Mc4IGW6xa//RR
ESVLPO2/DK7/lOYY/wDeM0HqUY+h3ZHZbf1TnWP8Q5l8r2QRUJxPIOL/ZDH7u776ugTwx7GqilR5
jG7ot1ytNCKeBk1wDRI81GitlNEaV6udo6lUtJwAG8NH4yvDf/Cn/DaxZkukqpHKkBtgopWnlyFG
Yz72PEs6egIA2Gq2kFUCGcK+fhG9wRkFy1vUrod4N8X5n/bCxaioSfy2fx10ZQm5yZli3JDLOyDV
HV+r8jVUNsaUTXRKifVqNE9/ijxoI0DTj3IrMaUy6E2kpZDeFPTZTc896Fm3xLQ5Cwt/G2UMRvux
WVkhlivLGiE1IYfWxtw2GiVzcBFwfi5qW41Og9qRXaGMOPtTuK2psCpaIXKEweVdLO7qUmjsTuZf
UqOgPAHhoMQqX9023pZjltiiMCwb12PigJBQM/oDQH2iQ5CMitKqB2FQ6+ocEbAA6QjdOvI5iwyi
VFOf0JTD6WdyVqOAkKFXytAJCr0+iiVfLRxR5MWSP6T2zD64WqsI2wQeVEYnEuMqT2rmOnq7XDVe
Ws+86QwVdC2KZ3KDCHqZIyFe1XE870Vlq2UNWgBQVIClSXq7b0bi/dqSalgONgJDAxIbHckqF4S4
2UYiXCLCyIJcd4TeKOcwbGy1Ju0Co0lUMcqTuvngRe9Fg5RqaMUFeXoO1d9OEdpVNFjn0Agn2Dne
Xn1U0EmKN5Y6bFJTPNDveNUa0+nCEDVwiJBSDPdJrs1TnLnuEJ5MI2RSO+qbJmHboSJz0I0LVtRl
GKEcLevo1Q0RTRPuAPMJcBOSpBRdtx21SNN7i7EHc4q07lcEoRAz5iewmoBS21XNZCkRX+XOW2dT
5gsEnbxzj+ZwnymhNmsST50FOYL/kpAqVStnptC28F38eYPi38lG901opEOHYLkKm0sgwCEFLPcm
eU8VagVDjNZRhDnKle6Gtpvn5GEVZv+qCeVjm2qsl/IN5qkX+PXDsa2h/QR6dyv4UxxPWm76WBzu
jbG4iVxtp4EvjWuEMqayl7OMDLLsLOQycK3UPQ1k3YSaH9hhOnTzrpBnyRifQ8xvvta4oDZ0nFNV
+RmK7jKJwmWgWqeaNDYD3yARx9iRpVhsGMeZKBPMgtwAwBjiXYxC4mb0PDxuila5F1Zp1O4qr8va
t/K3ctCt+6QRYQb7LoF6Yz4vVJA+4eDvjTG8tIj8O4vBUaamS1rhaKyqR08QmDK7D1UAyCmKF2QZ
cEFp8xjxs1HKZPOF/rHT672XkFOGRysf1F0qBjMfnJLudf2TaYYw4WCbsVx6onibB16/1HDyzUt9
DOegPdRXWRXDhSJwDzWx6hhGFcPWy0Z01FY/r4ZbNdF2pjilTo9qSTRZYgo+mboMbtmFJikOzay4
DaaoAnqeEaoE4gvIIdYR8xFpoHhWczE0FvzvN/h/6BiJaBNFHLQTJJvO76+1vNJisi4Nj5RNGjeG
/czUwIZhZr9dUvtwN9jvP/VFfjwiK9zXpnqmsatuBI5IHiFdteezZ3+8XS67zezz8/91p/4Lln7p
r8X2m1oWikv98Vpm/76U/esv/EuYKzLCYIFX2QLo8tTS+XvpN/8hIdml34/O9m8R7tdSVtN15gHM
Jw2dIpd/6J+rv/6Pv93OFJ4yWl/R+k9W/z+0yoDS0oe3kIaKAHJ/fSKYO7QymFj6z7K2EovCGcVk
K7Y6QCDiCXkFNDO9b+TX7x/9qaj8dcdBtumXo141/62giNxh4KiqRei8+tKAHuI9RxdmoCv9oWd2
XUhrkEJUmb0XRTsvm3rVDTSkHOEBHoZZHodkNsxqHSFhcvr+jH46yPXEJOhHUPMcZBiiiyclyLXS
p67Sf/hmXF+4q3PRrjoPUiGy8Q+MEkez9zZa4BPzWF3lFXAlsk7Qxy6/P60/Hk8hyVlUQOD+lnVR
u1FfutNp1dptAFvQzZ4sLB3eDgvuD93Fv1mfX5+Kv07uy8Gu+othSzpMZjL7zEQRjUQMjCk0oyc/
TS9mMJTLvuuXU2ZYnZJ0ZOXcxrDVVqqZOFExbv3utpTb4ygWB8UKV3KSO0leq5vajCDkaboL4sk9
DKrqzk3cECtfjF2i2MZdhxATH825tEbkS53ZPY/xoM9dI8PGLHxKnYTBAtWRgQtEwz4LJSNlp4QS
bxxoAYL45v9TL4WeBPI+jxdmUReOirL/Lq6Nlp2In5O76aLMSisnGH3vII+MvKWh3fZI8UQNuqBb
pwsB3ACJdXE6KbB8Kjxq94zoaULvmip0BkO+4X9rF7X4KnZY4PE/Ho1GZa/kmxWRhRn6r8y7RKlh
5ez06nu38+6zUTehyWXjpbOQtIveGeGlo6kIkUxDQfBXHvUg07YC1DtY1MM2rj2ofhKyVGJfRcMW
yxb4qfWRDQL732jpAq/yqyyiC4renQiCOJdmQZAxuzZnDXoUlSBE69x6H1l/GagBEJpHaTS3Mg2h
HECQIPxwh/S+6oVklmUiHY8a9XbidstaAl0XKwgCsmgjCyQipsXRFV7UBHOOmnfRrq5oCuLz0eJn
SbESyPwo9co+BuMZyPiF63qyxSPYtXtF3I9SsVVJaMVWj3pYWye58Bwgm4TbwJ7X0CtojmND24gt
QzIusIevSo02z4CBss6nwB/Ei2jW8ZqiHiROoUT4asKHQOpV6dtIHpBjdQjVLMcjxHUUilVfyi+m
cgEoujOU4JhIaLNdaG+htfS1+EKC0kolt8/23GQRQNOMkAhXQrRN8dhqnb9JlARddr/Fp7Aom4QE
PtcxfOaPukncYJzawhguKjV9lSrSGcnSrrR2J3XjOlAYbynhLUIWpyauWunAyLiT3G2UawT0DX5u
lTCcJJPfLFeTVqlHSSF1CcJqJYEiFKD1i11ETXJW3NGFeA4EFZ9DOmz5NpzUPBwPdYfdlcEKeYxS
rGzyTLijnHzoIldcBr63oFCcHt1ecuTWKpY4OiVknNjaBzIBU7SPXVBsE70CycEDm0HSnDpZ0gKq
njlTi6adV0Z7TkRvisBO9s3I+LHvPMEZGyj9EsahdTZ2xWIsFEwTwYKRy9yMxlOYQ7apdO2t9Aa4
HaG36EECYE+vC3ZwyDkB/suVCx8pU+ZBU51zA+NYV+7xipJoiW5QyJmkU56FqntovcAphYA5lULy
Knmo/ag/Rgl1Fy1hWmK0epT4GMcYhMVsj2WQNEg6jlJvHivQPmIYrRSxPtRS9aJ1BBJaEpNKX3wA
XBrjTiB9WyqTHbpWYICj8NFZ2E8a6+CSM9KKw8Utx1PtyUDi8e3bUR+UTu3KykwAaRC4Xed4NU7j
JO8b7nd9qZL+UDSjE2mZYjcGTIWEtWBoI8yvuYoi0Oxsz1PVBfTHU1AlHzIPSVKCNtBivZ63CUFd
cDcGmQAO0brElb/RteoT2k6ConY8VQA60gF+wmg6YodkLtXpxvqgEzyr3tZN+8y6y0TIMDZZZ96K
fnc2Kr7I7pgeAD+wpLvZfR341M/tvSmgo2tWhlzB2gxWlmA9Akp+COqwOdHrSOZiG4VH9uEidUvv
OmnufXqIyiQXMEaathu17hC6tnZleTuTcPGo5y1QXUehJC102JwhlgYp3cgx0jow44lgOnpU38sQ
LaNAWPQqOcTD6GCopkcWE2bHGLQwZ0jLbaVL52Px4RHJrIMPttTmmW+hjAhMPUqCcOY5Wak5lhmQ
pDN2HJci7t1DqZIBykdmbvgF6jF9iyyPsWcFyCB2IyfyxBW7v7luvuBv2oruZQC6KJsMJHUIJyxl
sCJcEsvUMkkIqfChUzSYmQ2lnPXwwiTwYjgBn8dQogPZbhXgEHXQbwMMCQuDsA87zWj4tkjBo1Cs
5kIHhLkT3TMv+lvTlU9DwCMldgsq7lXEJ8Eyin2Gk1XJkzO1ew7YAFJZIG/iIjmM0TiPsPUYcXLK
Bm9ruEShDMmTmHvvsUuAuDfsSdOBXJneDLzPInkafjcxnccHjRmg0vQHXcnuUwHIbwYjt3pUrVuz
lVZVSISO1x6T6HUYM/5YslQTkkpYxqoQ67JYbDST77llEuWrvwwop2d1U2CJqLHDWIuyRZ6RtvdD
ifFovG/zdKOl0R6fg4QZQ9Q+3ciI6bVKZnnUuow2wRiEy6oPN5ku56us5nsQixJOkUaBco1E2T+1
hTr3FX+VAOmal/447yvz1ShCu/Mr8VYyoJh4xQm4Cl4MJVxH4Nx/2M39cdM4qZtUQtPYEF+NGIui
bqRONtnNZefGNbYxKmYjye6/38P9dJTpv/8ymg6pTvpg5Ci9lO4yfNsi7IkSDdz3h7meDk+7N/4F
CQpSlC4bV5VEnus1DCCZ5kHXL4IAe7XWBAxLdW5hnXbR0iDzjJuZOd8fd7pI17tGnLV/ZZiJmqhf
nZ7KbKQJZD4GOVnQg9ttZcn64T79aResizrWRf5N082rsjkysEvVARvToJWnLB/rLcxqFuS/vLel
oNlNrvx90/4bqmcK1i930HmpX/7HR1oH9XB4ST7+1/9csfOFQPbva+e//vl/tc0VnVmuxUBVMn5t
m6u6TJwcuQQyN18C5fjF1Ep3nKwChaQVg8fhn4UzqWO8aJAfqZtlPKH/UezrVGf/+uBRTUqMqBlP
cyBVVq8e+CGEeRU1bI+7tlzUJk1Ht1d2rcH3HwDfXB/deEatthnDftGGsCCRE/q5vIQl2DtwZ+xe
t+6UOA7ZsZYMlRqU6vtS9dZKYCH7BqxjRuZMc8NZ325F/ZEIARkaVvU0ZBsr5vvocrAnP1+K5r3I
DlgSjkHwEKkPpXUZJXbDXd445bDJgVm56Q6WgkjEZen0Ub4L3cDujPbREC6+cueqNfuiz4DNZ1qy
3xBu03iVWx958i6kS7M9gxMKY0DI8HyFDs9BBQoagPVTEg4w9Beef24oRft+L+EhRLcWAh4pMIQT
e9RlTqW8Tl1yAr0wf1urJO48W2fnTkcZQTn/gd0/s7ImfOqEcRbGJA5MqEw+HqNpgrkl295sSNKs
iszWAlCXiANAqef5TNOYz7rtsjRex4A082Ko1mWoRXvLJBw9/clMfP0duL7jV99ra2S/E6l1S9mU
g1wpCbUdodifQm8zlOMPYqrfRXnT8wVgT0UgiVnPvBrLSDIkU7EHEQeWO4fSEvsvkX9q2ovSnYTq
1VV6R4nSmT76bwY0aBP0vd49UYVl6aNcys++5r8b8eXLu/oHVcLvopzpV1miovIKAdy7/lW52kGW
KPhVhvipZWvyLbLWZceEZSHN96awyPWzpZdswUNnNMRVXambH37C1Af4+sWfbgMRMoS5aLzGBJP8
uqC5bqd3MlBIukfyedAHgjyE6Cjm2btXlgwF9NbRROgr6MD2fVJIsxFsVJhKy+9/x/TVv/oZ8qRB
EfGUk3/429hMKgavjoEPNkm3aKVjCce9xzv7U0TKxM/97kDX58scQO2rgQMRerfU3sIdevIZXYy9
+dw/In3Id+59vC5s/YYabZNTocIQtNUZs6Mb5VSXdrRABv7Dsjstq9+c/bUKPBHSKAMahK1jXm/n
1ev31/Y34DL3+JeLe9XoMsNK9IghbuiLs1cepKX0Rnywh0ujc4yTP//+cFM79fpspo4kQWEQEjSk
Q/z3X/ZIUp6Xfa2agCRb64H/wwdXa7tSeW6Y+Q9YkrSuohqT1mPkbmMrWRjyAjcdpl+xQ/0hw3Tv
KZahmasy2TCPJa54HQ0e3Ggi+cB3r5qBuBIN/qHIh2li0c2VyZwq2t+fyZ8u3C9ncvWNIsVjqJOU
MxmVdzHu8JPGNqR9SVOWbktXTacYpXEGp+X7A//h2/jLca8aoJJh4qSNOK4WnfRe+2S2MmqL0RJB
sIU/3K4/vHlfj3UttuxHL46HkmNlFP6auRHDo4HzumMi+P1JIV35w8dGwSMk8W9sbNXr712B0Kn3
hRyyfZ+uAvLHxSJck/hMvXiR08gpjHYTW9bMdYEiw26TcRnikCISZycbGxeg3AhYzssO6XiHafDZ
l1nFXTsAZeDLq1hautIrPIS7AEhdoS8LkHUpViqfKWyjdUcFamjFipiVyhzk3afAelqCvku7tQwI
TxLKl1jUt7DnJm+0nQDMi7FvCllJ8KZ3LMZ8o0yKoiz5IHx9lk7EvbZIzypYKGJgl/+XvDNZbtxK
s/AToQLzsCVBgqMoUkMqtUFIqRSGi3m+eLLe94v1B7tdTqer7aht9cZhhyyJIoGLfzjnO2WCqXZh
86Xpsy3uOPFZvabHDICfZb+FsDKz6M0LZ78G8hdn1rruOexQTUV1R7wI6jRXEnVppHgGszO96Mpp
SUIFKCFYfUfJq1XoE6A4tpWE1BONOQJZjUvmtwph8kXtodFSo3W6bBqIuQSxKfCwTtbZQNDKjKvq
PuP8bBvJQY+tDRlFd1MMWs65H39hvE3ByHAvW27AiGBWpmiySs8jK02v9fZZC7l5UaONm3A4u7m2
oziAy92u2bqdMqd+jsb6VqV1IBnC7ZfADLtk6jzOmxzl2AZJjFz1Q3jxemhYDnM7A4KpXas7SQ1l
6ntLiX2PT8qAlFNa1VNn7SBxMaIgbb6+H4aU+fDMXV5yFfQvoTmADjWwtybVV2kpj8pA3BHwDaM7
JKq5Cs3wqBABoNPzkzXFJDXfdCOWbkaSrU9G3NFRwmMNWlC24uAl2VHqGZDvLoghVrpbAGf32kBA
gAOnP2eEYfltt83BlGL39sORyJxZ5eXYnbl2qvFLa1qHLopuWquupftek5IAGnY1ZuCCmvfEVUk2
3XZZu17yX6uvdvPGjB3sQNncZVHJoFCBjFFdMybFVYH43Ck/4jH2XZwySry1MA+Gz5H+aHhbiFgm
Ialc8/P0goptjjO/EZcoWRryc1TfOaN9Py77dzHU8Fz1r7NgONOsYzN+UPjggbRhCQXpOgL905sy
mHLDwZMxs8DtnjPBg36G4hlOnHXcV+J9RH63YHs1c8mP4droDF+xmqDuoEhq6p1Uso1IWDHjLmSi
7bYADtSrQi7MVD5G3lGrNrEb5P2lzBlcPHlpH4z0/7rpHIb63eFtTSeYEkcXJCchMLESqM6ARAPW
rLCPNveDIu8SCFTtnGwY7PbdzZCnGFdyFndbs7qXISV7ji2y9fI1w/DVjGatL7I7e/gaMke1cZxG
GCcndV5HzpeGfroJtxYl+qhrNxXDa6rdqemXcjonQK40rNeJelHYpXlHEG8mz0nLSXzH/u5CYojI
Z6wjOBfqPlkcuS4YCxJ4WcDXDvjuJIioFe0qiN2DNB8zW70DW7Lp+OisfPYLi3m/xoiYu+nemGPG
1/0GbdJKo7hoo2RjD7cmqn2jMA3mzfQHiniY0+ceH3ylnE09A+cQ7+3Cvagxq0UAdjHMRai8SwhT
TdqsQP2TW9pjwlAoMWt/GD905+aSztJKrKSAylvr2Y7eZg2pUVx8k2A5XD+HEg4lztG5uhFzIhUZ
uM3lQhWDMaGhSmn7A089FiyS1ULskuNGgl2S3imAgaF8ldr32N7LKco3BvNYk1fhdHJvJqhdeFKq
6RtEST4lNkDqwbIoNpvVPLbsg0ZII2rQZYgsIn+wzmncEXXFxogks+lYcsREUUd0UENMhGKfnN5D
JtS6+2IBzNsQC4zumCtMoPtNOeFnt3j9aksVpxukJDOZd5GRUuK24bSVLVeTo3Ol8M53AdIW3i8Q
tgw+IxHowFk4jLdyvAHp2yeNe9G8rV5Ft9rBXgHCzaxhW2LYr4gTaGnXSM74qlgFQ2SGYsamIn2u
BpvWvqie9thZ4Gra7x5QQ36i4SW7sOHN9DJg9tU6rrgqqGtEc8sVh9OZjLWWUKgydw+ZJBZE+TLG
zFVJBMrORsN1tRBaSMzipRCStWikCqpW7xiK4eC21doxnhrJITtdw7LctN3Nyy6dlgeMrPa5x0gy
Z4eAZAM3ee+0FzuxAL+zjGm4Yd1uCJL0YxoEdu/qrUF92aA/UYhjm8+lWZ4SE60yWIUCs3ORPxcg
dQ1G0tIKV/mQbYrC2Diog4SLn5+V2aCf5pzkYMmTKUm9JzZuGQtBHylSDVQlh8wUtoiW68+kliCd
3nUuJnuEOIMEKcIf3HGIGwlC7RkEmz9b0zmHq1opycZtQ1zM485DnDmjjFK77RBP2zjc6+0tRVNa
oABqnWNtEI9dmIeMYXXCemOqrIvSyZ3g301Vv4/iz56B86jUfjvZmyQTu4W+WKXsCognZTs4Y+03
6vpCw/DVKpPXpFbG9WSikDXNnle2gI9667MayAAja+EyW3iww8mPUF+ppjgC3EmGY+m+MZpcWaXc
jUpyh9xrN7i+psqjZx+d8maY02OFljklW04k0Oa8lSSya125bGXV3rnp1shndjXbaEeMEXLZzh/Q
BmaAfDseLE0VvodyBoGr+s2kbgs93yQk33QsQwujogR6MTRkMbIIiLuC1ZJvTEPhjE7j72GnfelG
8nhs+K91ZW9sMm0zxfjWl+zFbCYb9WCelfwQd2G9Uu0nyawOdZzKrcy+oGeHkMrXXnnU04roKDLX
3odpS01uN18Ejw9H3NegmObymyOTXeaiKuOVzuSYEd3HuAGAeZafdZnuJnW818LhNe8focr4I6is
odf2oeXuygoFs+zSx4mB8lRn59iTB7gGu2QgmIoOwR2jO6m2qH4J2ajr8GrH6jkl6sHlE35R2YmA
fklhP229CpVfD/MBSIGqbewY/7czYJ6HlDVH97EK/pXbsk0gDAM/kYQJt90hxI6PgbTOr+jHQ/5m
UqCG+aXvtTWMiZqNXOhdkvmzA2QZwcGEpHuvpd+prljvMJ66j+tnLXk05dbMz6O3z8lSn8XB1W6l
864MNEMYfswKMq9dnPpGrI2l0slc2EMXC6xMVh9jxfSZ2fNfp3qSa57CUBaidRc3vgsJ1Ga31o7h
JhFPOjeaWaofMyASY/iaGJ9FdCj4SHSPizeBbJ8g8o8WKR1oYEbZ9QR4wq0cVJRVMNdD4ICSreL6
oQUBnVUJN2xyQZLpg+2Ym3cZPkbAaHugtJr93o1nnftQC79nWAgWzAZHNJ9+tPOIzwPOXnsBZvh7
gP+iD8FBXSIwuFKBPFy8DTUnOpBcyfqoAHSlxTdRvxcAUMxvAKO8+FWpHw3CnaovDXUL4F1VfMuQ
ANTGg2UfXf1bC9Gi6I9hjx1RFeBBiItJ3jMDNav2GVXLVnva9Um7r0H+hl711a1BUuwNcMAF2C1t
AZ+CCTYXXHBDIAb4YMGAlBAxeacDFgbssTEADTsLcTgEPZz11pvUb5GpPQzlDfxRX5GT5W7MmqTJ
iOI6v88XknHIuTpSfg1KECXvLlwtpbKxn/e+DakrJlXN9Y5W+hFr+8Q6CO1mG1A0oq0tQCQNvpwL
sJTrGryymCB+lM2pafXASJ+Ed9/BBcsNOFiU7Uq74yy4wtrcSRfX73ifxsgRYUrYFHnAnWMgz1Tp
K0myoKYCqavOuvuoC3JVjgI9QQokOmWBQZ0UjHySbn/fNPsURJ0HWDqdtwpPFvahueZH1qUrLtOC
oU4xQXbJVg99wXsLdyzv34g9ixQ0xdpO9N8rkNbewKAxRJuIVlQDz2etoIUR8SjAg5qkwj7S33cg
sj1l07uPVXgYgGcbIHgnYNrwNy4FcO0IyLab0/UR7sjpXFKz9KC4QxwBdvepuNPRhkrkAOzOAXdL
AN4mIG8LoHejf5nAe9vhuQf2XQP9VrJFg1FCdwZTxA9qG4gttJnmW5Z0NCffHex+ERhxTtaExY4E
cTraZxfUeMqB0IMen/TvYmgflPqOKfaOA4yVP+k7XbUNwZb/dcf8p0yknwc3Sz/9wyRl6BOjNnjq
r6dVtOEmxtIMhmd9f/e8g5S7JRN8K/1iNWyyoD2Uu2b7d/CHX+ZuP02mfpwOqMvk6odX0DqswpNl
ElFvwIvv1CsALfQBq+GgftMflGfrNhyLLVv3lXI/7mDJ/M1kbPEJ/OUw6af5ZOnx/E00h3m+B/J9
ZT/BuD2N13bzCuz9ZBHvc/Ke+m+h9jfTCuNfbCR+/Mt/md3+8JcjaY80Y5mLNPiBaaxX9Tr16yd1
EwVwDTfKKnton/KzchcdtB2IqgPxZf6JDDzeA3tbHMRFxKvse36ZAvW4eGq21frvyCt/fo267mGa
c00AA8yPf1LjxWrkJFOB/Ngz1mYSfGuSPRErds31SNLHrx/F/4st2jKj/AsN6n//V/pdeXx742nR
V3+xTFt+zD89lchMbULebZXNmWFxY/wqRNX0f5D7Y6LIdOHHqs4y5PrNhsLSbPmcbGeJTmcPwZbr
932azTeZ7OAcDz8y6Tz/DibW+vnKMBBNAGRYxK1gYrEk/vG+NYdo7HpkMeuapmdVeNOdo883xZRP
lUOZTXK2TZRnaHnXKseBZSUbBQy8poHD4th/8ZzkGXWALqhKw3qd4H8z+zzwKmMM3GZMt5VoDg1g
Jp6qYDG3jTg5YKXtb0Pd+qWVU2VKtEoAG5W9h36krMVXk1WLYKXdAAnUQyXGOwJ6o9Eh5Vnzxm7E
TnGqew1sHIGsENKmXK4M+n9nKEnm/MxajMnI+xMNckSXnzFakjlRnEj+rIT0bSNaO80MMHzmryHi
rTJ3Yiw/upwBVc3MrmYN1s7GzmsW8pfK40MLRxUgE6i3knFFiNI+nS70ChEf56ouyy9Nmx4Uxzqq
5g2mOP1uSuK0HkiMaBnUJ2WHNIuWnXLE/B41X2IFRs0hKcsDEME9W8GPMJy3uBA2buccY8EQl6QC
xvCajXZ2+bXUWTVMWbdIglg/G1PlD0uN2EGgm5rNkD0o8zV25BYVEH0p8bpjTUfSjg2JsISEO+Z2
VPVdtbDVw0l5sDrvMo+IrMaROBjyziXtNOg4ZfwuFOdm6H2+MjSY7Gl/HCvlbZy1hzKdX+Cx56yb
DOE3/C0YDQtzWzrxCWkTO4PxhjuUwxdP06QfbCeboKZgXLWIblmVYRUdY2Lt6ZgaJ+DJvJaada+2
vzrI/7MPH8VhNYrQ13A5Hf7v42cvOHggX70VH9//1eHzhx/zmw7e4oBBDcYBg5BiWZf/JoNni7bw
qXWNdaK1fOG3wwepOw43w9N0w0IYbPGk/f3wAX8AWu7Xk2fZ8/8bh49p/3l9gZpANTmAoMHg6P6p
aCiyym6LnFAfuwNUFyGVFTqTasLrIsQshUcPuOR1eOjkkiVztCQ+V1oGGKtx3FZjmYIatAFKDmN9
Pw6FeisjZJB43FodQ5QxRQRgWCdVqd5CkgY2UQoz2GPIKEUrgaxbBVnQrl+OyAQUxSfkV/ONXAnX
MorDVd+i11WM6Tuiq9vgOILpY/wl01AkK+3kolAsngfb3bhR/pkIz8+GJgqUwpvvp2YM+UsGyHEV
5ZiDyjZDrUU2WhTtXJXhWaUwd5/7WUEUX2FgyhjX85QgKjCE3iFRKRhDRqOpOXtzicsQJWk4pozb
EwhKMgXKtPVjnRp6tAmNUsJ907VvEeQ3s8GfNxDYUfT2Ej9TPGulC+MGW19Kxkci22NK5oeRVy+k
JbgXh7bOXvq7sH9Xy+pijP1d2zkcRLQlRUQgU0/j2KXTu01DKez2aznwFVuXH5kMN5LgLPrYIKEB
tO05wxOVgqqLbmpS7DIRBbpW4j2y5E248o2kqZT5rx1E4J8IuCxOqjZcC/wYq4Gg4KQJFb/MnWo1
KAver75OoR7AA9TYL7T2ihOx3xAmZ+8IX/iwC2vTi/KomVWydpNwWxeORmrAhAQqN0fEgvG2qvpD
LsbdmOh+UY8XlA0btyxBnrvac1yQs5j15nOf0ovpcOn8zoJfmpchcD6vmoKKeQAzeJXLRDB/7HPZ
XON6IYaSujDI6YA+k8DGniXDRO8FH/acT+NTlOAij9VWCfi2m2nx+t1CHQ6tgE8+i3eetlukz20Q
4UYh+ETZxfaEq44eNxzdQ4K807Df0xKCbiVbzPWLbSqZ7vtRk4gvHMlGlkvbirLzkhDkqCGmMDc7
OajtbS7fVVgOpyhsng3bPVVECLiJcpzbZbNgDK9Z3rVr3S6vglpx1deW9C057Hm4z18sdcBHHlMk
Rop9HYvmW6Ey78B21yfnTBi3DN74ImqTZe17qRo4zGaiWq5MOrU0nINEGVELFys8ahsDXICXI5Nk
kdEXy3zIvRgdu+Ru2gyuftB01CxMJsSAXiF+yjOxtcqvWWStCr6zZxsV2hJhg8Lck21OTV5fmF9m
475VrXOidNtQZyYn0hOy6TomGjD+yFraViSTFiPlzqCFK+JAEt5s8IxDiLg1iZfOJu6YAgD3qN2l
PZHqSCkN0wkYmKznUAReTzQ2stBCj4OZAaVUmXcKlL2kuI1Z+aaLrt9AnWm4C7wsfuzmzGBEH0Ps
turQOev9ggBtlehmekwqUUuoNxHq1wFw+kPfp9GHnpc+Cd7vHRE0vtVq/V6pzYsVFR/Sy2+Kmy7T
t220FDiKUF5Iar+StbcfKG/sYgB0zFhidL+2GJg3JqpzWzgfYRxv2UawxWnIFp+WhDt1zH3NSIPB
K4CVYd5oPMO3MQBdcLA2B3swnvAgYLo3mcKGbXVGZDJtYbM9Di1bkqmQt5m67kupl09tw85BT73y
k+aiYcw8FVsXRLjsPkPiYzbziGdTpdSr3kRPdIUPshSj5GftPav6Xakcksh6zofnyZieLT05DmPB
B/RatMKXFIN9ZN06+ejU+WOmh1un6w7OBOUX4bWOsgLr7hjp2EYSLiptU3PYAqc8GSLBdTwfp/BT
cdp1Q9irQjXavrfkyKYDonTtfSBTRUU9aC49PCA3AagvLH3PY3HTG76jf6bFQEQTq8OGiRCJcxoL
dDN7VfpxnVuY+acFKPCRYVdglsd6AR20/Gqg9kKYSUoTvGJtKSQ72MdxoNjvme1tlP6bOVUvuSo2
soQbGOUHr0V1i4vShzb4kBIAVI/Zh2ubCGvrR71QMQoo6iqxE8LVGqkHQxnFd62Wvk4iInEpbgkE
a1eRXvu1G0Od0s295VZfuBjD06Q9I/w5aH28qmPmtXHaAlrXWIs1MjRuSauFrDhmHURpc7Ng3RWQ
mEZNudPFq+qV4Zr2YDW0PSGQuKIJQXvEh8lo0TvBBgZ5yu4Yjoe+LOWMyBf6tM4EGSzuPWlo1H7F
+pei5j+7hPs1xJXC6K8KuON//1f0Lyu3H777n22jbiCMoP2jyjJ/iQ/537ZR+4eHwEWFROVa0HBo
AP9ZuVn/oGDDd6sBlSGlxORLv1dunPZ0mh5aG77335Nh/tk1RttIMq3u6cYS8EHKyB/bRpxTbW7F
JsA4zXmM4uzTKsYr6I6BWxCbw0A0XE+gk0EqkCqwBLDwycJAl2Jb95+Wyi6LfUzpXdOOYz6fMZa9
jmRIuGRJmM1pFvVGo50cQbE4g+V33q5ROxJHzfvaZiDs4LKxp52WyTs8XtFKOJXveOJU9vWn2xVM
ezA7K9o5tb/YI63pIiJ3Y2ahHXl45rVs+++hra7t9ltcXTWr4Dl6EeRuuW0c0AutOGUhpn4J48nv
DfMySI2UwDDQCGQWJLJVzYNZf0tM8VRr58r6zDRfK+Hy85SJsE0jjd+3ln7Oib7rMVQpPJIzSxzt
nn2fqr+7HmFs5JgVBFAg8Wx2eaOvtSXtgiiHHH617B6aPt2NE3iCjCdT8VLOTy3oq1LFsjP2x2Zw
zsJ+UF3I9Ygh8rSjY92F7MPnVDzIRGXkmQ7NSis1zAezDu24agg25+yC1qMa+qZyx43F/DI3911x
13RHniX06AmbtB2qiG2EhXsuA7c8FQYKz4EIBNr5g25D5SJmo3mDnzCuXHRGkc1ZngEbd4ZTpqCP
YY/R71t1vs5GUMJoCYV36cY7I63JLxPXdCQZr1K/6MQZhsm0nt0lW+tVEJwwUYvkTX2szJQoMLFJ
ZhQyHMn4gXB2muwyHvT5aeIXF3O+cxbJYSfZo4aJYqy1PMFCRAXvyFvkhchY0Nyzb0yzu8jJfVZD
azurwCklFN7QkG1r+FrhUaKB8HVMYY1pkOhOtmuC9DeBbzaB8iONNSKbYb6S1pQoH7F8MJiesk/F
wrCaIANkFWuz9FLnD01ar5z6a4+Lt2A6jtsLpg+5Uw0ikRpWfrzq+54M28qvjHmnsffo2ruEOAfT
cMkVhNswqDx0nVdNSvIgUYSE8iornfSpLLyqoTZvpb0F9jAg6IAe4lcxyqMGmQrzace9s9h2ued4
vq/0tyb/XjjX0MHw0wSCl5rN1dU25L1jXHTrixVfkrQhfoN9m9vfFGFfJ4fgztK5CYQ9XAePKRWA
KGWgTmiIE9AddYW0AeKH2Rz6qqWw0I5K1uDXbIMxplxPUmQhuYhuE9P+TEvYQyFJqugfCtQ6LFMT
jE+SyKzKJHWiJK9uIZza013sHEu4qyp4d60M9zkFTVJr39oWTdasdRKlUnn2ZHRpRSX3WoOxYTZN
/CZcF+rw4hreqstyyEYdYX2Z9RC6YJpK2jPk3Y3tbkf3JVOQKqTaee7yA2Fkazx9sOQY98z6evFh
5bq771MkCuGbQ4hwwmM/pEaPPTgc7spALjaNdqB0TyPuS0U221jfiBCi8RGl14tF4pCSkyZHoTm7
BBRjm0sqa91JjgFHBGOkHsL5bVKz/dh9MQl7G8gjqstLWLxOi2lmkVsPLmYhDL8xxZ9aPXtaxO8V
u4mWuJEsNTJzhkdM/CC07Dpkic9Niwy6Kbvvghs4Kq9sT0+y2dfOa0VOmsMiRwHj6kINdySvvV2n
KOHtCPpGDNu9t1YTcz3mY1s7wwFZEENIlkBJ92Tjh43AP8VcChoKuuRTVdk303FUmrH32BubfFUp
660Rb7QBjgZatGY+m6r1VTTDvRK1e8/hiHM+6u44Kpc6NY4sldZJS3au4601d9rV2LCslpCbcteN
b5b9gOVuiTpaoaIS87ymq691rlmZ3NKwJV9keoms8dAWHRKTndbdZPvIEIMXTFDSYisq7zRyRDpQ
T3PxxiZetyBwiFM8JFDl11lWnnEaU6JDd6pLkmmXzBJTvxfj3iO/b7C+EVU4afnVHr+NmKzkkAdx
mqzxQzD5C3gMv4lh3pjeQ8Qic8IOaXu+0RG24l2jttoxHVwTYXeyu+gk5kvjDrdJOVcCZhTtn00x
KcINE/og7WzCptSN3vXPrnQ/y95Et1Vuh7nZjUV+64H6KxnhC4WHWVa5lxX646hCcEIwd1EHI7x0
KzvGkfOk0OGnDecKF8vcyKMWqSXCeAurae2noPjVkf01y8qOCGOZR5f/N2Ua+v6/KtPOycfH9+zz
ren+1ZTt11rtlx/xT7/MokZ34GIyGvvF4vI7ZspyGat7TPcN1PjmH0b8FkBERnIedZn9i5Xmh1qN
6ZtNseOiuP83R/x/3otpDPlsHA0Uaq6t/zRjg1IwhhhLYQoj2DLRQ0gydhoc2FG4/eFNuv912fcj
O/HPoW/GH3/VT0XhVMRWpWdKCylfPUpmy6ptnzKN4S/YJIyhRba1yGZVmn2sNJdpRhTE/+yOh5Rp
/fKAZDrs9d+TnmLKdV2iR9g8N8ahQGlSsZeAxcgcXQnlu5s5rZ+Nru8t8+XZxnja10Ep579xPfy8
HWGvqsK7NPkQTT4P6ydBvFXHUaFUFrzsLVCAOhiIRwjKYlci6vsV2vZ/gldxmv5pg6l5kEr42G0L
QvbPcvhZDvhs2g6f6wikQNKxgqoDb4ieREMhlB6Ehdup4WnkURlM/dpQVIbx28SenvJmrZMi0bnn
IrMeBwwhyNkqjfiQUHkqbYhaL2HbAVqfF7nF2kFv1lbucWi8TcvTMJoj8EplE1hdfTd5VfKsecNT
6MV3joVECj1amubfmwHZI51hF7t7QeCNl0ykIpu+HcnHdkahQdNPLUtB9ERy+SqGBGDPLAqmcN2g
TJeE3hREgHjWucna15TlS0JRq2hQngpnlyKizaLxOeIBnmZYhcP+HGbeyRsw2s/B5Dz2+V3jOXQE
ZH9NnS+k8rKc45pOJdrPLP4FGuYQoY5NMqiHzxrTVBLnr1FX7mJ9ZCP0pJONTobZajDuzDxmpmKE
DILV1Vyb0G2nXVh8oPZK47uiQutH0d6F+27hcLVoBp3EOqVD9DDG1xo9pylvw1wjBwVVqN5ruRs0
if7WtuO6rNo7Qx77hsRuc1fMCsrmkPR6bDKF+VJ2CCsTYM02ElGH+D8GT0t3I30RfokYLVbowHHm
M3XETtPck2O3FqVzcIt2wwyQ55Jy5u0PBvu5nsg+krvWHraZyX0kCSFgCmqE1r2C7J3yMkhcXyqs
jYp0Gw7lPp82nld9iMJYW1WBSTR9NGgXRsrVXjD3ZN0FwMNnwvyuZVZgFMM2JTjJrJ/LFsFPThXg
Vs9a021Mu/atxN3zyM28wKMFy514j7LT0QpmMscJNoqSxsjl9p1qrJaxlL5nZJcl0P6TVwPFiMzj
7WhaQUFCr5dAKH2X8mBSHYlF+l29ouyOterqDtV67BG7Y3cL1WEbp8Wmrd1gDkO/KgiIHaaNTgeS
pemOkR8X8nCIWodMkUOobRmmSJS+seIEqTfdDwhaVVKvdKXz7UzZpGpyRNjW7EjNmke5M4mI0Bcj
fpWC2fLQWiGz+Vpb/H6oVaTtNpY8qTMCrl/okZOSree4fGB7dysG/TUdiE8JpfGhJTl1SolnBUFV
JNZ6m3OlaUR1Iz1OEf5Mc+5L0rRGiGxsDI65he29mJcMFMz3eUZ/KhiqzSHAbn26YfWs1w2W+Gl8
izP5XFX1p2O297o0EM5785MaWwA1H4ZOnu32YfHi9fopMxsgrc62FM2monFjMmZX3Bloqeo+vGCg
uYS28HXVerTd10pNtlqtBSZB8qnbM5/F8Zg3qKlSAhNn0Kyqt0+y6NvY771ZrpqIHOruOOjqStiA
yVbu8m7AZNUmZItsPtBdTjcx7cP52Hv7Mrl38bqDTKmbej+SL2yjmAobsvdY9475WrEJjsIyUyON
ZwXrY272I5uMs4TcJ7khIBEPgZ8U4j6nk9CB1azHoty3dkno7yRfWzFsPSLXxxaHHtqfPDEOunWK
DPSpAGdnsII2jY6ZJzezNwOdUJAw0tGX9oFSHRt+dLeZUlT1zXL8mlqCnKaridregxLM6ifgSYj1
qSKpuoAI+l6evPZN/zUZerLb523aase45MLTbY4x9iZjFMTtISc9k8U20T+IO18zYgXH9EHUzq0U
urYWsJ9mdwqoTwPdcQ+xUhwiML1aDOib0HdeThHu4LFtEYex0i5bYpCSvRyg46DoYI1B+tiL0i1G
CS7Z1sTCUZ5sUpLKiDRlTGgEmGTOI4mGg74n/NOsP6RenGeym9Um0OOXOE92tTL4M/GLEhcW+Y88
gwpoPozNB4dz/VWDYtC3pb5mWeLbXocANlmrenWK2SzFIz1VQsanbq71xr7GEbb3sYLCo6CJ1uZN
p0AvQSbVe1/L7JRU9L7JOaEHSYRyNWfnBV58uwnZP0WpenUNpVk7yGpWZFW/JyrZ2jYTjsnEUiEF
W2zW/ORU6YvLiasERoGInzQABTOJmjvJGIb0pRKVKoOh8a2OWyB+1lFjNGTT94XqyfPafI1wbmur
4mvhwXQXIl7+oV+ztDqQy0Nx1AcRf1poRw8CFLItp40RFbvcAcE0eCn8Qnmp1C4EP+FeYV8jsAuN
7+4o3h3YRGo0vHfe+NxN8a4peQrlyhubK6YS/cTMgltbxTjDqMSzmq079rveZQrfg9sLcTn5+C9X
rniplZPVoYFE2zcDjfBAIXdsFokvX1lmdnV6a5Og0mZ6HoRdt5eIFudjTaqeQO/XoFhmfeTPpXkQ
KVwmgWw+K96F039zFPGSd8l9UZA61BDllaJ2zUoaeDq7tNEOpZBrg5oCBewhH8mRjJpra3jPeg6o
SKjGwYJVnBVZBhoR9ZIzRgdCaQb4xJ6ic/sUja/Nkd9oaTAncEmU7iUSxX4c3RIRn/sCohc/RG5t
C8QaqtERlimZv8yAKM1UfIyZs8/UId1IPhbZeOVKmdCFjuqe3E92hTyTi49q+jAFkwjd79gR1VFO
VRNickG6mBM2bz2ONKFOqx40dWViyuAmr7SXJH01sQb2td/PpHL1JzE54xpFxdqs3E1Gd15VEKrL
j3lsVuZM8u9MYic7Akksod4/UJ38jXLtFxTaH6Vz1H1EDKADZBtE9ffHWaowQtEbUQmLyOVUU0tu
YKkLYt0ZVSlwPoxsFxvvyCrOJscx7OagrHj6gxBREgYzpb0buWo1MtPQEe86p3+ylsFFUKrHKhcn
Q6veNXOBsEVPfbGLwG1p3W6oJEmL7Yb9StDV7wRUb+Ie7IcDhTaRz0Uabj0vO8w8cjXS/+a636dZ
v69DgmKAdbcQZfVe553GDP7XbcTPSAsQ7h6CKA1wn64SKPGTkG/sWkdiyCMGR1+Pk77uSjTE5XUq
v7NEXwsz+Zv3/18oB2lb0Gjxa9FiuQZT8x+li4AEKpuFare2n6yH+MRWOLjR+T/OV7Lxgvuvh3Dz
13+htvRcP3/iP/7Gn3qyeTA9dnD8RsgjF8SK7tW6mIHtc8w/qxfr3G+j9f+6bf+ztyq/KVrw/fzw
Fv+JbnFXNh+f8l/jLf7wI/7ZsKM3gQBtOGAkNPV3TZ5HYMEScmBCeEYT45l8Mr/JYqx/2PSANOYm
OxfA/Shmfm/YGW6ZKpgSRCzmcsn+G7KYP13/CzNR5xUwUtAd/efLUW+SqdNTCBeEg641dHOx9qi0
DwVEY0X/H/LOKzlyLNuyI0IZtPh1B+CSdHfq4A+MQQGtNQb0JtIT6wVW1kuGk0la/XZbWllVWVjG
dagrztl77RsJi92HW/XFsV395HSfB1TAC5BJoM54jz/f/7jvWsUbAoLb+uYl1TGOpEifWTYqSSXQ
WHKHyLzsBTjJwx2FBrv3ejuJzbViFavUuNcRu5VkIKIBuYw4pkAQ2seScDEEFSygmIxxZV91nEAP
NW3GUtOXsWHh3r3XKQDj1tJqlUXqOp55TF54bxjAgRIyqVHU5sK/W4v/fMg+//DeL5VPnK/PRFc5
3/sPWl3dTzNLh1e1rMEX+vmypWabWfRK/f33N3Wes//4wueBVE2GIw7eW1XPBNlikEeCKRA6OaWp
wuLU2kn42jT0vGi4/jBhzvPTd2PxYn68qDrKmop1tFtaUBESQr1oCPz3V6NJlKososN09b3w8+G2
FVnfj7mCvDxGsZAhOZLM2FVxPCfGD/ft3UV+fjEfhzqbjI2hmVSv5GXMSiJi1QSHBwqrNd2BGg41
x12WchoA5Q9X+Dnihwf2cdyzKbnL9VxoRfqXqFd1Aer1r7nsLncXJQGsk3hhUCAX3SR6+f7OyvPD
+eN6Fdzvc88WtDz/nK92uidaGjSzblkm0860lgWM72Hg9OUdPKXdDQHHxlBESs5bSlI4588upeFH
fK14geAY+qh2URQC9o7xIozafa1RZOjVO+2vrvw/fjqftXp//tDzT6eJiri0EKViWfJh04XdIR/d
eEKyNf3+/qYQwPflXSHil7szz4VnT6MKYShKEXAez+jtsTzOMSk5ntjInG57DIUeSSGDOmynMrc7
pVoPJuHJZDHmlraTMZkMAlG77HSqJnOqEcufObxG45tAcgjT3a7JOZRnPcds663rVqnvpBg+UDIs
fHoNftu6TSa6ZQlIMOguBeugYm/0ejI7ONRwxSMRlzxMx5pevK63q9x0LPImCd0QS44+MZ1HA+xn
4btadEVpaZFSd81g7Ouev7Jyw4HYB3/n0sJfo7ZIYCpXymu3Hh2tdGJ9umzZxBbktGTaqx6hkSGO
3BuYOEJrvAOIiK4ZqzfULUMnI1wogFFi4S/I/Uon61kdDcMeB0o1dVq7zNJQ7AHS03VLr1Emo6Ua
6mtx9nb3MkGHkoaQaTgahk4w81M5UlfEmqnFoBJollhDthzLt4bWZdA9WfSzZIO44dr1kV4tSyOC
3u07JU7/pLX2GYpkE0P5nIBLvdZJoDkO6RNPxBeTZeM/DxOSaLm5HZrKzggLWXQS3kTBywEjEd+i
llj0niOEl7EQ3cm+Ty0toAUaRYr5xBkGbDvRx3BhRTEHANigT6sXwB6Ry2RPKfJkoR+dgEzkUgMx
OxULRbvr8l+VEK3rAc2eqS8Tzb8uvBe/eUujGVQwvmoNfW8/ZNsfR7mdGDGctvEJ2Dl1K7dWKGCC
yuf/+Vq2EowEUn32oMGJMmZ31UBpVGwvhkhzAsJOOx/8QDjXQAuEbptkknDv/qrE+6pl06zi9645
0Wko4YXK32HinPq3rknufO1aibtbqKPu3PaXwxeNFdkpyZ2ZTVwZiNA6cgNadkpPSBCtzQ7KfzpS
5vC3GtLURtokeuK0rbjw6PfNx0IVVUGn2LQhQ3LfhYQ0LehNgbkfCmuvDJdiuM1N786ICmp0z0VA
OzPHabZs88u5uOADq6jg95qb0BJ4TtZWiR+j0dgEsN85iHj0DqUwww+AfS9Ye4qrEBTR7aYiXYva
bYNO1yqKQ9fxZ3OPNlw1Ju78cqM2ZUEhNNjEXbTDyXlsm+wx0XDrxZOrhlxjq0bXeppf57KxHmBk
1IFg90gQwg6WS6df99WzGT8Lk3pZBHg5u/RKDgeUc2BbDXXNRPVskqGbTLDvWcxoaYbCuBSVlrgc
kR5jFzM4uRobc5oGl3UaUyHXZ1sSt9yY+oiAGYGaGakcCzEI+JJ7bpxPr5N66AhctvNqiuBhCy44
Nrd66tVHRaiJdzdCzD8DD73mJlhhtRrxhsO2nNrEARSLfmwTGUgdnZLJShvWmppuS51z5V04Ia7o
Fkn2qxofPISkqkFzsWKjpTlKPO1NpXwt6m6tFTu/u5wigqUxVNUD68a+VQy6mECB/J2PEc0nSyix
EI0mtbUEYbIUqcOBlsJHERJVLmhLurEXyax3U/Emg0BJsXCoEkEBgG9V1pZIPVjDI7E3VOM4wXeW
m6ZrraRIi1GgJMSpQztTrmUrWlYmUdP6M4WepOyXJtX9INmG4boxN1b8WNbon8sM2vhvYXhJexFy
i+1P27g5dIQTtM2jEp887AEytQVMmOBAYTcs6wcL9kHXv3k6YfZjsRHw+9X1SGQ6YlYapuOLrMsO
C9azVyWO0aFR9oVop3UvjZ7vMulJq8nyNtjQU0sxFB50dU9bd1VJ/Txxs7OViQQCY5P61Fzp73q/
PGSC8pRvtCldiZzJWr2+nwaKC0KwKyvvMBroQfCMwMSUaldM0huluZJbn77UKegURxRNnNgRZfTK
vI9KQoyoYRtxuDbL6CrzM9cy1KdaopTtq+NRq8acyv2VAWnGs8xtVFe7rnyoqAcKWmnrU/+U1hlC
n9wZNfmUkRYh0A+OnlPLsD39LkEJz3N2YJqynWZFMnV2sln9UDCtl/K4lrHqCzkVW2bitv8lp+Bp
PIH/GayVWNslPjl+yJtK45C0vxVqNk15iqxq07ckwbTX81sgh9OmltFQdgBPaSRIyraNQtrQGq5I
IZ7u8vhotYcEcMNSiLeBdePndJzT+gD9q1FuZNzZJT7upl6LwrQ2zPKm65ItiqxdnlOAIBCBUnER
S9soPKDgaf31SD0m3oaGRJPtoUvvK94wQyv2hZKKji7hGbaEu1jxyfSimCYZc566hJ3YrBC5tHzH
RiwjGBj5vNtZ618KrynQ5kUdoiim8B+y0CWSPuvVETWtLAmsyTaXdXpC6LOZaGNaCBKthJyWQk5r
YaTFUNFq8Gk58Im5EvWQjlaAMT9HWhO1xoU8shGD6YPmDPFC/owGJFIQVNLYAGLlyjQ6xP4xpu0h
IViWNwNQIRoiobUmh8Ox6Lb03k4J0x1rjJxHG5NWiiatLPoqE+wE2iwi7ZactosgsxTQhlGtW8WQ
dlXYsrNRVhA0fssVjgBqvg1NnI5mjkxTp45u1LnHIwasVjR9Eno/tIB8WkEDLaFRtgMaRB6NIpmG
EcbvcO4fxTSSKhpKAWnr7Ler5i6i2eTTdEozFN80oeZTnkpTyvOPJi0qhVZVTstKmFIu9F6vbQU5
LioTQcdzS5OrotmV0fQiU+gBMiylTYtPKtr1afd7HDgtVtFK0gJ3wmIrmtucX9LLO03ftJT4WLbU
X56ir0u1oH1soIG+b/PeNXNpYVQ4s01ywcbE8RraiOOjh3w3BWIQN8ZVH0swGNt9ZSrLaiDfxk+p
HE683Z1JAmrfuqDu3EEaMDlp17EnXBbdUxFsy+IQ6jmJ4j/toX/a1p5V+vQhEUK/YLMPqYYuyoAX
X49nT368KIpkEQflxmp+Oh7Oe+WzE4asKXAqECIBHNPntvOHw1sqa4IkBDT8c3otwpoZmaL09xv2
Lwpa/PWKoeqcZfjvd5jehzEQsgu+JGEiL6Y7RM++H5SLIjWuItaMgC1Try495ZHNwij7bi/PzjMq
3CXN2Eh4/f63GJ+Owwq/RRVnQxX6VBCOf17vGFai3KcY0ooptjPIjFG3Zmc4dpS2S+Duc5TiVDgF
YKZBwbDjZpmjpm8yC1lhEPr9EBP/Pfj0op/1HjKC+Jvuw0Fij2JNgxNhiSniq6afVnUWXCZRfqXm
0dYoaJYhRRRi7U6jewbybjUNwKkx7qOAqtLrEo97w6SvodL2lPFUjjp7Q/DUqSwtTDVxvbwHJ/Gs
DDBWEm09Tt29Tpu+5CWmVehKVuBG7J6FoD5lkvBLiWm8Y8FLBNGZAsJvS8+tGiq0xi3BEvQbJ50j
AeJ1lk5B491HQNSrj9/f7M/H9febzSaKSB2cXO8Orw8PXk9IEZM6CT52YEFowLxGRlAzkqJV24P3
Cr9i3Yw+k7Tx04H9i4Mzj/nvkc8eswfU1YpaGmCztLKvabVbpBLIIcrgfQcIPAiRvlrs6Yv8YHm9
0wXGW6L8gAv96vj+x684q50Fw8hz0rl+FgYabapDhkQbH/2UoyuccDpot3TdISRFbEtpWfahXUj+
XdvsO1p+cqGsh0J8sDzLUQdxq7S8efm1pgKYqlbfP6ovPwuaC8ThwO6FnXn2WRCAqWQDpzsPeyZf
oje17vcjfDnR/D2CcTbR4JDTlLFihJJ4i/IxtTaN0v/w2H8a46zWlVVRqOU+Y4hwyiL1lc6urrY/
3KqfBpn//MNLrYR1MaZa35Lz8AAZ2DCu4/74/b2a385Pk/KHe3X29raTpvRajoanqqir6kBlCS8Q
kP103fW8BMhlcfH9iD9d1Nnzl+ssjwKfEQcceQS2SSlN8f4HvdSnsuc8HegSvgSR2Rer6J93Tve6
CaQjUas5/nBoaX56Qn9YtZvvr2X+rZ/u3odhzu5eHufBnDkG9rLqHImNee0BKGtjHD8ukB1YKsMa
WPoP794PF/eODv7wWgAzE9OQXcOSRKO6wBLqdsVVFfzwZnw5pehs3/DFAg2gKPjnPUyCPsuSoOUz
alE1tFdTutHCX0FwjHOoLyCJjNnqdaELjiZfF92R61WNWz/P90JfIn0uFiauPLmDruLBq2Et8p+/
v/3yV+/Sx5949oGEltVEUcRjtpCvUzWj+zwTJBdkyUDVzyj/bKfhXgwPPZJl77ZqL0WO0mV3REor
4O3oEB/Fxgp5/IgrCuHDJRhNR072hPT98NC++tA+/tSzbmJbG0ZoNdxNoUX5Gw8YODlpFCyVvtOp
nqv25X/7cs6lf+zTsDboBPE9/Pn8hpwY+rigHJ/tyzsIWjfKCebQKl9//xA+L71n45x9a0XVkNcb
MU7nFpsApsi0Gl1o+ba5/H6kT5Xfs4HObmFmksfdhgwUPvknc+8dYju9/36Izz3YeYwP/ZKztaMV
c6rdDf0STt7G9SwFsOwUWZ9dXyj267QN1iMWnH6BwpAUm+8H//SKMPbH0v/Z9UnCSD5fQ8uBs7At
H7ULjkmb4YfPWvq0/p6NcjZnBWj0isFg799vzekxszZ0+PLMHu8MR+GsjQwRnYSCne4mtr+/vk+z
5Z8jv/f/PsxbWs4uTWm5vv6U7KG+2OOh23Jc/uE2yp/6iGeT/9mLHxdK6Hvz5F/Z8ipf3FyNh3j5
rNvDqXX3y92MHQIb52g/XN6P487X/+H65JxjajGPO6cr0j2xiaA+hlvQZDtvHW6Qway0X9FF4vjL
2+SHb0OWv1+K3vtKHwZXYkDAqcDg/VJdSS4kT2d6EJckLS31DZ4Jjgl2tSiWwjF1yfpyqcr98BO+
Pnz9vRq+v3kffoI+1tg0558g7DImAjJMXcuZrvwNW3BHW2J/PuY/7HvfQePfrMDnIHIhJgc4sebL
3iYbdansatk1j+FqtXL6XXXBGQfbq0109v8PeI+/3J0ze+ef4R6X/+d/6qZ7fflny4Ex/wX/aw8V
VQN2kC4C6dBAefyH6yFJ/1LxgAIU4TCOVmHegv2tYKDBKCKuma2j7wnWHxQMHM+td4uoLilz5OB/
oWCQz2cc3KHUVhFSiIaEsMA4m1GVNAibdMgHcjQ6W++k1aQGKPoEwKPZJsbVR/m0ATRXY+iRtr1a
Y2rWOLm6UU55jNKvUeJGrBdmRvpfMrkpuAsrpm0jLj2V4Oiwvio7aZFXwqbX4K2FQXxRa+K/37V/
7Hie73Ler4LgGaJ6oJMY59+V2chGFAlojoZqWinVs1DcWpX3w9cLMuXPvez7KKSaUTzBU8ue78/Z
K51yr0TnD/poytaDJl2mKrYmzYRDTNSWYh2Bbiz1zliLCS1oSqAgqLeEm4z+Sws+yUOzSSex79Jl
CtoONWwqOF1d7vxqL1M4xm9VBrrbmgjANPGXUGPNd7JYvKok9gzZKoQFKtb1BeqLhtpMlwz7ITpY
I65aKY92LX0U8qHsiBanLOTbanQU/VEsdlGfO1XuO+TG0WghtblJT6N81LXxEU/SQ+5jz6tfJTIp
WqncAAygnEwpD4RUQUgEudWFT6ax1doaiKmkeO6Fi6Y7xI1jRPnlMOsqk592TPNb93HO+vedNjBP
azhuTOnsrcz0cNTajOeZUGYDL27diPJ1aK1igsY/fLnHf/+dH50wX77/wLv+M9LZM/VNP1CziZGU
VtxCbx5wvmRhhnngqU1vMsqiw+D/8CJRafvi+viq2XJiWoEafHZ9vV73atoyKtVwXL8Nov7I9jFI
NB1Gi2Op0aCCLxcqILOzBDVyRHSLvyyb3pFa2O8ApcC4Nlm8FAA6ahA4A2udywR8xa6o7C1fdSVU
QFEkUq3cWHMNATESLMVmeKP5cWUmEIOB3dU3M5pRC978REHkOdlNUNpSduoapAyVdZGJL11lFyT/
Kd1EBubgBIO1EvoBZ3J2mmCLpu1VFR58ay9Jt36EKXkqSYy7b5NNDCySlG4TtbGVdK48esRmX6Xl
bSBciOOvTLsyjfuslmFiHSLhoZNmvBatcqwI4GBkOzYPOe15qXzMpYxEgaMRdrak3QQpxB4oEIIi
biICzDqpd4FXxP3B03qnCsNbSjZJj9mEQCoTvnQPRWJsyKIkvVcLQdpysMZproR0TiWiJWlz6sTi
FP6NXgWbRlAiytswmv3pzpCo9Vq03HToFQsK3y9jzCGqVQUJXHjgtOB7G2N4mYjB/v69/PoNYYJn
eRDnPKY/5xo5l/ohhWyDpvIAES0zbYA83w9xfkieP7K5DvyfIeZt8IfNSFpUlt+EDBFP67Q/xMM9
7J1IuPp+lE/7j/NhznbTmqHIhjAxa/azKqcfH0uArmkHuj/k+CkhBbdjZWaZbkJsrJnZ7EfNP7RB
gLudKNV4lcJjyoCWfP+7vppiDJUFFpSeauizsPDj1U+NBapDzbj6kAbTgAAaq5FZriPrvld+ysmY
b+X5fGZoONRm2SrArrOnqbfamAjzYAX9A7M9ackP1Zwvr+bDAGdXk1vmaA1wVMEy7DzaOkVGqs2E
Bf7K6386pHz5an4Y62zyAjc8VaQYDks1XjNf+fkh1H6ogH06MfPSmDKZddgt2ZVArvjz6aRtPhXN
0A7LVN4Ow4sFs9miKyR219H0qEkby0fxJUSr79+Jr4Y1dNlSsBEi8jLOK6/1IE/JlNCq754HJpBZ
B7LIH/IbnL0kaBIT8sN4X97KD5/g2WMrBFKxCw5Fy/hSfJsevFVgQxsrn41TcimsIDf/UjaC+/2g
76rUs5fRnAt+EglC7Ds/EUYrQ6rQcrDlO+irfovSwqZvwWHTWgLMWOs31W66KmCibjUbc84CntFy
dFFh2r4drMB37K+JD1n7v7//XV+sxDxyJruZVsIuTvnzkVeST1QF7H7g427XrNJXUV/LtCvzhb7z
nr4fy/yE4Z1fMMJqUCsrJovwuU7SnFTJjyHyE3qua85YgPmPiTsGzAjJ5BgYnR3GzRFFyS4i6LLl
0wYiLNttUl9rbeemrXxgm3AccD8ifeI/BstXuw7imrpOH41k+qa7CCbDptMdtXgmhMxDhB+ijjN9
YzXQAbXQkIU5hbTByTQd76VObxFw/iiDyNbuscw952awi2mOgfJeBWpI9xyZlSQL+HggECkvMI1T
RT6Vb3laHqQ0LxejGi7JLcAbhmALREsVvxa9jmv0YIJDkYkVoI8p7P1ppGt9tAZj1xAvIbTWk0/c
qWP2EhDMyPao3lhye5U16t4vvdsub48i7e9hBNkns+0U8C5WhCyUFe0wPSUnwPxddz29LH+bTyqp
B2wd2SLWkdPkc0LthRyvsl6/JmYYEeFSDWizhQ5HHQf+5UJGG5UYnIglgNh5RJoFHht527Iep5D7
/atWM5wJL1NtLju5IR7BJDa5CG1SQrA91PqTBAlN6Z2gmVZ9elWriedkQ5zjndN2an9VG4S/er/H
jJ8Zk/oUNycflv6kokdDhyVFvyxF4PW3xG2uRKcw/+2nwo746Z3UlHPiDeQyizSdybubQmGAig6r
W49U2+gJvwgEYBnK44h/C3eZtiyG7krBQ1mgq4j0laERAkPqCSoUHwUebT4CA7HIkSoC2D0ocfVC
byKNMMne+mBVd5kzGIrbtwhnQF+ZAPek6iRyuylFA2JIHoMx/j3NuFTIamCeanqkFXbNFnFqhttP
MlD8IbTg3IAWkAa/vmqzp3q8RxqMGUjdN/T/CBBclhZzjpmicMSj3TiTGGChu6jlhzZAH2K04m3b
L4x6A3BxqfvVXRRIT0Emx8vShN8f5QEThLGqSTO1SUjfRMKqEpC1BBmomEr28JEiOCHBMJdnmZh5
E3BSikxq4JV/FPktiv4aWYTKxGZd2sSpLJqgtTljrX1cdXkjuBGB5X2LRsG7iXTcSIFBMgyJB1Io
7Xo2ecIgHOE8LMvuuV2OMtnHvkVIOo1aYQyerDZzZuNUFCicTnt8Yz2JAcfUu4Rvs6jUPbHz26RC
fMhBSuKe1ahL1sjD6vBWMMDwZXL1JmfjhdXzL8J4EP23GYoHsWiR0e01irsCV24iXoQDqI4hWuI0
3Q9ma3fgbsveW4ZWcFtDW5dzN0yuzb7+jf0UO6COlHUjBldBuhGnbSkHS93y1ikEJaKlsABLTkaX
GzrUupNMV0D/qBBLJouPnQYTsBVhwd1q7TGW8PmQZCmRuNStlW6VW+G27+ML1Uiu9elBx7RX5hsz
h22t/ibqeSFkjVP6s1eHzoMmrA3x2PsGZMlsKaIaJS4biRZurtd6OgnSmxmD1ssow4sQonKbXA4Q
aU4D4jNGTmsmu1agfZTCVRcPae8QAySJjV3zmXjoklKSH2m7jIo7JSBnr9vqSlW2XQhLH19vOT3I
8TqtH/P8WuiepxYdbGnE+8o4kjZc9Qnbizchz7ZmITgzN07BG6XwXvrTsGjb5ACEnryvO7FhMtRe
1Tqwcx52q5qPTXwSs0MDBr+66rVV/NDMZ6ZoWIv5WkCqk1TCLTlZYia7gYBV3wrtXIFEOQska2Wn
p9NGsfaYvWxNI00h5CPrYPcwM6Yx+mZdd6XESchKEaSTTGYocavHHiJbmyNdTeqdbwrLKsUUIlwq
Zn8SAzRig6ugptDlX4V08GoivAUsqpxJIr/cR2hFW7OFYpo2l7EFPUgIjiWwkULm/CXfigXqJfyM
cf3YIcPR8Zo3Nb5XDnhtFNEhVt3WylZDli8Bz9h1jZa0YqZZ9Z403ORtf5/P9QioMGYy7Czs7V5W
252VO33fP6NHPqCDWzS17zYtpMNGfyzRnHreIz7oVRoY3G8BjUQAYIfwuo4bRmDZ4KPBnTx3HAAh
RESUipnKmtcuyAiihmAurVm0KKa4OH3gjukpqLXtOCq7Kb3WtXZVIiMbknE95PXCE8oBf6OkLxS5
hwCZQsKaxG2n5riQL1QJMowyjSjXBNa4cryuCzCePWxXWAzUWbrWbvMB0fnGr+YEPzsmLR12Ipww
zqrwoXQiSjwhX/dieLQI7Glxu1fAHf2RHtzKND3wrhEhLfWBNJ37CBz4jFPNEL20bAEVyEv9ahJI
yc57ZTkl7IKE3NVw3Pos/UDTbjk7Lj0Uu373MuStK3UjJ0t9o8fxgeLDArcELyDsKxWlqFwa0JZY
EycYTWVhsI2QqkVf4c+cfYyaPk3rQpLdUGmdQDfXNTA0OtCE3ZYDLmTPXHnicOiMuXNrSEj2xOtU
US5kUr/h3xNgV2REK7ZPLWSumvhXU58duoL3jH1xb/S7gbSQaSKSzXRHtkB9dV9yTmZPojQE1ElD
/tACv2qtY9Bu25rG4TzdgZUEhWbAevK8awtI2Rgsc3zwzdYfTgroBtPhRVhE8iuq3LS3U7yIWvCc
R0ed87y69hq0e6wmKDBtEfSWKB6iaqV0hFJU26bi1wdHiNYegt2+CdFDx8vUnIletwELBH3ADmZl
QwGo9A/ecEC5mxj6buCMCE3RjRX1qI/BZVOMF6qQbIKGyCGsx3PcXBnWxNcbu7G9jDAI8EEPI1su
OE7eNqshk/h3qYH+JBATZL5XjdTtg+zgszQn81RNPW3KhtBt2R+kM1nd66uVbl76rA9mhUpIWSQJ
hHRUdlGzbjjLNsVtm1uXotwsiTsCMyc1Ts1bNr2WVryS0vsCLJZB3E5u3VDRxDeMcN4MiVCz6EUq
xiqRBXcayIhIRNgcbgB/xeJWdg9BLINwcBQrgq+5ofuMNItAW5W0EJT4jczWI8GUnN2GWX3ggP/b
MPKTDiDDpFyx8LsHUasOZtrftvHwUFG1IE2mm8g8nG3PVYKUKjHhrbcrPao3A/xasatWkU8EcVK0
/JRkW5T9vRI9pvHJfGUXtZfrS3k2+6p3gWluehWmb3lXqdKhUdhCDqQo6i1r10U9SyVDUFwWmWmS
7Ez5uG8qcFTs91g8iLNLfvfKqWND3QmC6yWOqdltB0RroMJcYExvXWRYldSuKMTKCyxydgNTbaC5
z2Ee/4i/0lkiJzrvpbDUpEPpq87EPDJo8F+nV888Kd6xFFXgEOs+wIXRsW+n3hWLl2g5FmmwG3pQ
rc/KiAu56QlX2k8ZtH2oDh5eao/weT+eVlS9bKskWxnVklb5PBjlpaBKJrFGy36IKnPwFUT8f4kD
/992hf5FYDI57P1zP+UAw6n652YKeeT/20wR/wXGyxJF/l4D97FOoeUv1qb4LzJI+TPWMEDlUJz+
bqbo/6L1YhGXyz90+gFqfmimQHuCjGlyGsYwCqHzv2imvMtKPp6sZw+UPjdyZm4nJ9izykiY654c
FxKt8VxZpgiigzYgnFCF829RWNf2BrNSI7FJjC599U0MCYZrh5U2dIQ4rutCcM3swWweJqAHH27o
F2Xuzz1tfhoW2ndXLF2ec2JRIUD80UVOj800Hkt41EEiOvDorqQZe6mHqLMT/6jG5jOIEGWRaTs/
bmvEx/VrORan73/NpxIEN2qG2WPOVQg7kd67Uh9Kj2OraagC5+hRaoJCki/q0rWQmfgKG9HChjW0
CN5C/aoD2CfHNt9sY91npitqu5qoiVbWbkOPPISnYD5TE041AkgpIQdG5JDBC2aGzB0jvqxhkecZ
9gdzUSYkxqlp8kMJ5/2Znj1zGVM6xlF4JBqv3p9li1jIiaYwOFJmSsuTHC6sqv89Gbrbd/IujHT2
aEj4N5zsvOR3Kl6onPLVigdfviYExLXNLtHYNrM+Z9ea8pr23lU0wUfVtP1g0FirNYQIfBSqE4Fb
SEcDNDYgDU+jUJSHTjx2thyVtspQDmD9aNMP3U+ZNNq7Cfb8Kk2JcBQNyzXdwrM3u5cHX8o0LHWD
tql88sp6HEupfyGVMETjAIadO0WEeZLwFvW/hOI67lpHnPKnnLOyIl0G1oEIxQb8tDRcCN192Y+r
rA32Gsl6QXoLthL8EqkhHdBDrznE7bj0c8yrBOEK/rNQo7+8jP23uBwBMEr7ojGOqiDjbGSfb4K2
JXugJnmjV7Ae1RV8hjGhM8k5rl9xesHioXA+9sQTWxUvv6XDFjTHOs2PIpx6RUjuRsIQPUiUvblB
YL/qjBd4zmnyW+zxwlGrCUuwmUe2zDm2GvaWrmT2GwXWTcTZrmWHj5BYBVFjOAJHuLhhyE3e3/Rp
Y2cC7T7TzfNlYj7V+TIbXL+QHPZUW7jsy75PnayNjphi+JdKrBKSb4tBy2YLMkj5MOprUdz2oSVT
glSIsK/iW2qjG7ylzbDqRrDUReCUwk2e7ybltipOjfAasYAS6KmUm8JCeqc6ZFmpzZMVpg61giQd
H6b0rcB8bEl7SK56vBnI0BzmqMNRWcdysorxBwkjjpcEJGi0DutnclNrSb9NtJJItWHpRxyX+jBf
NoX6KI4jqhhiNRUCApLC2g4hbwLpK8a4qf3gohSyOwMopibEL5WU76XYuPaj6JBqcKxAvIPNafe6
Fv2u9XQ/laTMBZp6ETRsIadueLWsdgFbvVtoceH6k3hQCog9fNcaarFMIRDOJmkUWDsbjtCOSbWk
BLeUipuiZ/NyIdGflDQfTCa7uYkIgukqSrYgs0IfZmj7WjNtWPDNh+R6Uk/kXAvQx6HXqNRrPO8U
FuarBtTFCy+sfNhL7dEjurl1gbrDPjoq5ckqAOj5HuCawSm155YiRUa9CqfbUuTUZPmVU5vOYC04
fEqLKb2wXF5kI3QbNpJht51MXqQeJyiFj3J67Kk4GmWxYldjZRskAraQdhdFjRuRk9Lg+1DJcXuW
DgkHxC2vpvwOUr5B2oEyQhaxTmFIoCnU5EDGxp9RJQk5/OWc/aN7eD+9cct2PBJ2UYDBw8SEBEu3
6J988igGtb2L2PHnlnBMkplj+buocKFlBO5iVIRyTp7zyP45WGmE03S3IqmHSKGtcl+o5jKYbjJT
dBGXOlrxTBd9PXrG02AYoNxdCTJr2llOCeEUML9keTbHvR4rUNr90hrOMgEx3oFTS7zqVuDkykAu
AHxYSXpqk51hKUyBcHmECmx6sskh5phsSEEz2G2U2YZ3ayj8qvJq7HBS+VDlQqpQEmWKNrryK4Pz
IgHPU35qJMJxcu1SjoSFkm5hJmyNWrmc2bZ66b8MODjjxjgMQ2bLDCLkAp1xSMYAfKfbrqywlV5p
guaWsfIQlhQhEuMEIW9SQGbnWz3aU9S/Ea1pTcnm2GKjy+JdGJMAHDoip6giZVGi3icTFBx3lMHY
SKZzgjCJhTYzkDsRLRwTMRzWN765VcZ8JfgvGB4KoohLEO89fqnWBB1mLUhBLIgtzidMkxi3sup1
5ucohBvD1u6IkVWfsMjIGgwxomizgdLenVJe1sQ9dcQkJxg+MCOUVJgF/b6fo5RBBYRUIi0ilsEu
t010ORK8bOpA1JJ0mRDIPPpdCP/hEJiVm1B+lMe9HFx1ATRYDtVkr0/5pYZtJiXoye84r8KIlLBv
EA81lW4l7hKioTvR/b/knUeT29YabX8RXMg4mJIgmNlkZ/UE1RE5Z/z6t2Dfa8stWV1+b3bfxBOX
BJEEDr6w99qVAezG2vlYZEkv4mG8y0l/bq8UeS0XK06LRNxERBL3OZwplUn2fAa3zpwBit2xV+RT
QVi1Z1Rrwm/7OcNaJsxaG3WiZFh2E3IdawteMIuhEW+FMZzQRsLa60mrMl3ON4cGf9b1KX1zAwTi
2OcVd8oE0bAjPnA4a9orf+FZMgg6t8PnyCJfwIS/haa4lTdGvzHFtuuN5eTjtOem9IiqSIdgxTJi
2fX6HhEHrT/jSyYjPEOVYjhaSCI2rkgAxHtyZDKfpHRSMGvvRLwtf/+x4pkvgFZLaawuMdetjFq6
J2Y5GAFVB2W/Hm2NqXS2zYqzOk0rGIrsqfzhCq6EI2k1eY4482psViWdI28bRWdkUeT6QdRQvcr6
Q2KKHBT6ophwuHlfySk+L7Tmwk5owFAUMKoAAead83eFXT2VBKvVfIGYW7WaGA7YWYDkfl0+qp83
15+v8mmlzKZGD72Eq1SOvh6X4YIb7ITeR2eQvAYOvbAXV/aydYcdjv8l1v4tCOo5rAYZxcNXmtsv
PrLxabcbN2pdqfNHrsT1CPpcy7OFaX6x3/1RdTt/sboFupbFJBCKTzoVjoei4NSbJcSTa+7ExTvq
l2ntbfQb7ZIfeJpQK36lHfypZPK7q36GqsYqWcKlwc6IOGYHS+dCWsXr92lxe15Dkl9UKybFDl5p
x3LyzXTzxc/8M5Xq91f/tASOcmgLms9nljbRQV6Wy1t56V6vq1W8tJc8NU63YvDLtc0vbrDft3+f
y13KFWvO1Jp7uU83GCtKM+janjknfsyaqNCEWcE4HZMJYEI5p6Q/qwEaXf1giGc5Wjcj0TfaTFTb
yrR8uv8URflKD7GRMqEwSFYgjhmydI4IZkJNLAh1qW7bAnOMBR4QxZW/9lpGSsXwhY7k923uLz7K
ZyFJl+mD0TceddJonr1B3ARDu8HotK4FQUAxPIXeMA9ybS1DeG5OBgIvGotVEBfLbs5GNRlUwtGr
r4d62wZnmTVT89RSIoEFj/29Lb5FzA4DeVGme0N7KtKOjm3VTttBXVWZvEjnCiMiNRDKRPVuMNVr
tHiriYc6wO6MPXkSUDPACgdUjEll5tRH9abO+KKH+xJueOgREgYCbST3AF6gTLZOJRh2DfHk5AH7
til3feQAdrQrJX2FceZDwIYbC0JfWNVBqgi2ishuigFORmGDrFRpPUzeMcPeCzKK5IRVY7Yl8eKq
0cuVVLzaibXx6vAjkw0i3FmmMt5ho7gaecFVZeXqeH5/fa/P/dMPvxIxIkwNSP7Q9PmQ+e7cLDs7
tVDgsarLrwQVw1R6JR5lBwd2x7ElfdG1/rD+nk9QEkH+vN6nfs4KvYB5FQ+2vI62TGAXAadovnyn
8lkB7VmIxfx8E/mwrA+8+Re+2+7bP2YS/z8MtICBf/f7/gA5u3p7RzH5zxOt3//4f+TB8m8Gc5l5
biWDDJ2VQX8OtBTLEAr9Nqlqqjln+32nDuZ/ICjGdYSQYRYb/8U3g4s3j1YwdwmNede/GWh9li3B
R+P8hVIjbAXCj/zp1VZPYd+rDF6XdaKSAX6wlT/A9P+o2/3hRT5fgHxUjTcbM7gfDDixbTPvxwDs
tXeaCNbNcBW0L56WfvF4/fCO/nSdT7f7UHK22T7XCee5w6hvLdZIpd18MWX76jKfXtJEnw8mnQTf
l06prE5LcueXEdlX391MPxnmWb+nLf7tuPjdJ6KoFFiqmOuBvx8XfZao5FkBXYo5tzuxq2FMAG4v
4CQ1Ml29Ht9kVeAmhuSmIjnbY7hFTrKVqtIZ8/TKIsetB9EDmxJh9p1ml5fYLBjcB1j2yZBJQ/qA
zh0spBpInDG/O3lkv8FeW1rFVR8Tbo4W06Ku92PM9yyzlcCiON9WpfUCXWGtIJ0yBsMREcI+vTv6
RSTI4ibKK0vFsRGsoNLGjb2IDPJcACTVVijoO2BlkjuoRCjk2VUBa8QuE6i87EmSa6uf2Ag6paqD
AfF5G/SLVr42YQOTcn4cJOkMLhV9nbiq2+lioKnyhLEzc/vV4rLyELtteyKst11PJerWigSgzjJ3
HhGunpJszQZou1bX59qXnixs9zCgnmCopKtay49Mjx5aSBDLbh4uyX1PLmuqnvQqovq2g21IJEZU
JDvPlwjcWxnBtzZ9aKscHBljJ+lYp+3oqpLYjlp2jBSLKKKDrm7zOjlOpqE7I1+fp+h3TZE9Rhab
0JpVKunyDXtK+xhl5qVMIzAlZObVD2K4qjVMhdJ5MnJn8vwGKRxp7ZB9AhUcuLkpwKckTiovO7I6
Q2dA3gpKIfR3JZ1jrN/CXO7jrT7Uh4ollD8Sad+u1WFXQqQhpnAUbGxdYeONAQDdGM9+0Lpyy0y2
ukkSdRMrxGLqM6BVPSqe9xKHIXFmA9r/kQ5vW1jdvSoRl1OWUH/y+j6FUguXyMLKH5hPzINPaVg/
dmzLeNdjCfDT81RoPSp2dVtHH3GIRxuIc6AtLXFrjK4EtzrfRXrmelPwFvs3jS6fGLVvwxjBI8Sk
AbWQDh8wVx9Z1MEvB5lDUkq4aYdnmfsmFHsdyYTvuzH6m0S+YWe+KAb1qg+jXWDcmtFVTsiV3byZ
HX6ogSaNzG2rqk9Ql2Dz5GuIxihEEUUJevmkgn0ds/qFx6V7u5FsU9CqQsldMkY9ukGvT9a6lR2h
rK8SgIpGrzsVj0I6HUrjlDQheUmMImIGi+QcZSTAd8Ixw6dqYoAVQzlgXSdz7/CzATcpWGEXRbSt
KyIysQIY40PZGEsq05jJmVRVL6rMySaUfVm3i8Fjjydj3wgWEWkIPVu4Og5I97yCFkI2I0HQhTOE
0PnacW0wJJxksoWGNyFvsrZY1d0LOZObSoTLjuMgTm8GxSTOgKe1e7bqfcwRw9D9rpAHJrNEPcjl
xirGRSfnK28w5K3WKlBHTEcjyA4HbFO1qFaCZWzccXd4dC6GcrATYyfKgFOlHBALKcPSDt+nxBmh
T4nsebLki1x966CIRPx6rF4jcZeGd7MCvt9PCDGT/kQcUrpUpnCVxCs5a/cSTTTcXARE/haov1sp
9SoMv1E4FtErd3QZ39bVBt/7UsiT09v6Wi+9ldEwArNOY3OsWd9FAXjm4n3K24vU+bsexZrMaFSv
7qziW9T1xbLW9EXdxkxmPZM1TpqtyhSlgWxaqxa+WJGtW/UGacqi09wSQQB3Xh2PMot+c2lVUOGL
blEpyqtdUf0qkNFCMAhJRggaW0WtyQVQE3bBGprCpawE9xKLe7t/Lav80dcSNzCA1fVw2CqDjYFN
MPfgdXdwDVCrv7K+Xmqo4tLngLpVktuVlI+A5dArTAhpYb6ZSXvMgeKZEykDMxQO1ZirWIeCFsbv
6mdW16b5HpgpsqUSr0jKU2U5JbdRrT4jAYPfNpxD7voBGp0yY+kS+HRxDMwmhFintGQk6TPEjoRu
11Qjnzwc1XJS23yVI570glVYXeSHrkyf7BIoFtg92MK0B+O9NEPzylo/EhPmTMV7DlOvkTvocsOJ
qryuVzLcvVEuXeAljhC3XXpSYPN5MPpGTSJeuHVU8lJkGH6JfhHkBchQ9pTWWsTg+NnQC7h/5cz/
m4VL09sEFRBKGXnCPJ+wKZhw9SOdJkpJSIIVRMEWsiDubldHrZGgBUkgD7KXhriq2h+WViwHdeQL
Fs3e4qkLxw8F1pdW90R/peDdEKrANtQg6hWwDks/42AlpwAa1wgLMcl68OX+QbTxvkrQbR3xVQfp
TTNeAk2wMQSVOBDgUWbunChc+y+1+oaNfBbSp/tRGreTrjplkPFqHpcg4ZZFRRS4msP9OUcAXoV9
MRvOxYox8NGoLYzbnhORR24l1TpUDbSPLZidy9A9Zfm1CVK7zO97BgttsZBa69Y3pnXFSe7nrgpu
yR/NQ2C9eGN+TwdFQsi2Sm+DJjgEHGESY6vWJqDUI2rJQB3MKdER4yWByZyIkQNZJc/ccCct/Wdd
KZfoVTk6twqvVx89AEHzIr5FbJnjXKkMNH6MOQuv344G+RHwIzwS/OKoXuXNq+pvJ+noeYNrNndq
raw6hYF/Fb51Q37b0AjOmERbyj9SVmMWKJeUu4QNYpvfCgxUyCWmEGqQ4Cwr0DbyHEb5PkhefVC3
VYz33Sz2WWZcJoaMaiAfB79e6h16neld9RiQZjDHeTUZ5clOlE1vv0gFdFrNYA3Hc4k6DG61yyp4
mdGAmv5MFkNyIH9DOuswad9o+m0v/BXzyJztZKXEa4npYsgpYqKJSwK44TV1Uldv8pyBfPKt5Xht
7NtS8mHdnFKezjQ8KgF0w+4y9sQkckszuo9jN6HSUU1vBUxtpyB4NTW2DL21RD7PbghLTRueYyB5
BTsfyxLrVpAq4olzIMgEpIRgL4gi11jb/VZNpa3Hu8nLjrkgkSyhqgh2Y9vvQPLtFRH+UaH/zzeD
2AGhnn5Xv/+kGayD96r6R7vof/+G//SDym9AMKmtgKoD+lPmScB/GkJlDnsXNIOWBtkX585fDSEK
Bwxs5uxj01UWQkzK/moISRidGQe/e09l7V/ZRX/sPLTZjASyScd5arIH/jQZa43e98vKH5eKTLJG
Yo9opqG1I3xEaz2WGvMUne1g0ohl1luLXKeqTz0WWDUrxWir2GCSCsPkEG2RHafZMNykcRPVML6K
E9FsV2Zfdid88CQi80Yst0qEf4w/1Umv6bCe7JooDGOhZA86cvbxWZaMlSFx/WE/8SKIH1qZp9Cq
oOuBgovPKjhUr4oOURiQslQmr7Wn77RMbKYibheVNKExsB5FSPKF8a5iobTDaNWL81hRVac3dXgD
GnpR1eG69fSLlffOACVwkZW7kaITm81yMkMnre5jNThNBvFFVooyz+lHNI32YRpPsdKvW7knR3W0
N0ktAV6q6kMk+vvY8u8I0rwhhHI1EIoQldtMWrdUGZgzzApJdhhfBrC42k1VyvvQL29HEs47sAoq
BccIH0yVxtdai5DyDbgXRE1Ud7MgPdA2xCb1XpTGQTu2KCfV1axm14h66+GpED6rtEkhEPQQq+uY
qrGZRXGe79p+dy2ABFpF+KR2xVXKaVlIy86vP+TuOp7ltZJ+F7XpOUdm3ZjJswSsypRSUk+0zhGx
sg/NU1wRWQpvaxm2RGKldeqqNFIU3HjpWOIiw0ttvqG7yPJdS/HYaU/kBwgkcOfaytdyqd2aJj4E
Pkm7M/U9CN0ceeqonbTpJilvlbm1nbuenohE+Pt4FDDvdy+Td0Hn5jKo1eTc0cjui2qUzukxHqpr
JQPepeb3JTSlAmWbSV9ptiRgVJuW3HnArBn/9gPxPvw383b818u4Dwh/nP9r4gHKzX4ddGgcp4de
Yiwtq68GtVcGs2scvEVUUk3ww+hh7PDKHqzhNBZDs8qKZ7tmcW6skP/Rp/uzvLkRZO+Q+rrSsppk
+ly6KlhNDap3Q59xl1AWFl5AmAiqFel+8MU6GIy12rHibm9q2z+pOQoXDACU02nH2PbeDE2n1cs1
7jkGpGulIDSmsS7U2sh2XZUQdpNgnJI3HgZTH4J7w8r2xab6r/z0xVTNg8FeLiZeqZJZJuhcSdKd
LnFpXhKPvAmImkVziGcBboJLByMJ5YwSrOLiJqjFmqyvvSEnqpPOFhBiomD7rccsvbUEribWWUBa
F4kVLXMbWXL5EDQeWSjoISR7rY3ALpLgFA3e1teUu3CwV0pO3K4xPhdjvEvQmip+6ZIAtchaVxXx
TTfgESJwbMNndpr2IEX6pqwNJ4iJlbxvUqof1fZR5k6Uq4x/HOGlscP9l2MuicSKYG8wht0Ub4OE
FxzBo0yoG7zUYR5fa3J5UHmi5HhOGJLpsAkEmjGe9pHJzDYDaM3NAFqxebHziQ3xZYremmxpSSQs
E+k5mFd12d50neeavU23WKuEr+IYcMo+1FbKxNmXUCssTS+8t7T4nfAONgCyfgX0+RALEHW+RI8W
TsH9MBMalOFa9960HADZ4GHuTYzXMtPt/VTzlwRlvvYTJL+JwvmbqeVzGlwq/1IgEfL0/WihLSau
uGrvhC5Rpd+NdX5dNfoplsjGqikalDyIV6SXsj5n4l0h4+7Zm9oN2baaj+I1bYhuquJzFRxSnMoZ
qgZSgobt6Ofvats7jNgbe7qdSGlq6D3DAXx2va0nnEwR+QTdhxIUt0PjP4VG+sE7ZBOq07fJMtaB
Rgttlw+S/9hr0GKzA+FvqqhZHIaObH7L5J1IT7G4ZgRFZG9vQSxMnnwaOM/eERPW2fZ92LTPUWGe
hhDXR1nG38oiftHb8OgDJ60E4oaIxrttErFQGqISyHIkn0bjtyijPYitVdfGV1AYenqT9rmU0Pu0
ktglEcsFkl3WQWxc52OIvTitVrnPGrroidpNNPVVZ4cEY3A66AQ4SaSTFpl/LnzxSnjcsJhyxmDJ
EG1Qwa00onw7yuMqMZ7y0d5HLXYBaxi+JRH7/9z0X1VJYyHBk2WGL+BD1wU42wmwlDrhEzBAj6NS
sa7DlslE6MosXaLiaqi/9cmLhrhIUVDAv8y6eVGrx/nrG9GatPZ7Jh1t7dRABCofiaQgyfrF4OUE
ZbJBfhTH72Hlu+mY7TJlfgWRyRZ+M6STlb2xPi+7zK1lVyCHFeVNle5aa9pIvo47jj2R3rnRcCw8
cysZc7V57YNmZQqni+fRuqqHBwMcUEMefU9WD0OIUrrCQl2Zl1Y/DOq+6V6U+N6wIAgwCJRBuKPK
b2w0P/XZFEh6MAyoOCEWmSI2qkzYmwKhhdGqFxgM4bRHpW42UshrToeeqOJh7guOLi2FWEGeSLhk
A7KVhfmqSDlfRWofWjHe6PbgNoyjAO85FS30otK8o1WFezwGl7jyvqH34NWo+i/NZJGoxfbOptGQ
sy0AKgZlvuYEY3FtF8Zj1QNIGOVgb5OvHBFZZY0K5PIYgQoy+dKfll0Vr0myeOnlR0M/2Lihkty7
mq1IgldrZnC6GAZp2XCdDUjpOumDGX4LsoKG6L0Iuk1R0UfabeNWHueJmT8E6a4o7hpOEUu/pN60
y63WTbVkFZrRcZieQw24TX4Yy2oOfIK3Qb1BK9ALczEl0i6Nr+XhI5BOnlatlbmEQ+iRlw/jeK8m
w+OInCBrwcsyJUh1fVoGBmO/WWsPHj4c0FxqezwZTifd13G79+yrsV4bM2Obrr/3JNesvfUQEmmg
F48C3C8S116prk2pX/nI32wGZFPGPk6iX+0sGs3yI/D7Szv5qTMxHhix+jPXlgx/Y2b2PjGjVUgS
cpxrT3oBFgw3JQONsdfKhWGWF6MbXmxQu52m7WyLezx/G9pxlbBT9PKSdzt52N8V7z8Zvn/eifxe
AFukjAp0kPhHP23qZCNsQq/1WI1V0YrBR4c34/cr/M+3QoZskJz73bf5Qyt0/Zyh9K7/cTH2x5//
czGGN3cO6qFhQLts0Gn80QjZvxFwMNNiNUXVLGRf3/dBcweE/kTlTyloJf7qg8zf+McJeu+5T0Ki
rf6bxdgPeysbDz/tGf0RmbPy73LZ79e1se8ZdHFQ1O3+XFnvIRzqMMmOvvEFtfWnFzKEDaERPQKY
oL8veiL6hVwRzHwma4eBrCmcWvtISJX77mf4yU39w+Jq/jx/XUb9pLSofCAnIsMWlcrpTmKcwuq5
zusvtn3zlu1vWyuugmqfrCbAJza3y98/jCJVMQv+nqsAFE+pECPhkmjQJMFafPWYzn3or641f7Hf
/UJ2m+S0flzLUN6TzgOKvW7ial3pxk7tD31cu7/+BpX5K/rVBT+tGPFixUOSDMCBJOZnNF0G0QmW
xEt2a1YbiURfuz7o9kbxNr++8ucDiTQoXmb6PABgRwbF6e+ftE0HeSwKOsYQB6jSEeBr+/8Xt8f3
l5j/Cd99mZ6vocNTucTUFKveX1bUoRSX2/+3D/LpJ0PaLsOc4Soix681sthYFsI6//oiP7vTv/8o
n+YXqql5hI9wEV8ad32jHwkBRvASfvFZlJ9dh0kJExLsKjhBPt0Ova1EdSq4jlKxcuikeCUGsonV
Kb7oNZ1uO26SUvAuGz8K09/aUrjScLnK1bgMsPEWU/DFbfLVP+jTBw901QyFOf+GJrsvTIrhtqVI
+fW3+7N70eZkhOlCljrUs7/fKOMUSVllcZHYNLnn+2OcKn+8Hf9RMvCTzzFPxoB1kgyGPvTTJUhj
oGKKyeQM5R5RjnI7DD2NcH/9608yfx2fH2dFzFYie/Z1fD4RQ33wsoh9wnJQHMeoHGOPVGiEaPQF
uewH5Mj8+KpYkIiPN1H3iU+fRypGJTfxFy5TNMs7PzwbxZolZY3wKYOAvmZ+9utP9tUX+OkxM2Or
T9OIL7DokjuV3M1hW9rF3a8vMv8ln76+v/1Kn2//0Tcn3ZiwG/nn1LhpqM8bdFyEc/76Ol98mHnw
+f3JJBOHkg4a1xFMIETKJjUr32WFjurfXwch4BxFaDJJFZ8+j0i7MstM0mYNgl8bGBuRYR/1dPgi
U43+8McvzpAtTVG4GahtPt93uZ+Zppmz/SN0/kPYEXee111BEbDWIYHuAMIIoZoqFgUqvlFpavC7
tD3UNxI/IQUQYZu8DkZ0UezqNrLy21AP7jKDDGKbyHUzeGx8cdS9zNH1fqBbBWZvRhhMEczZ+Y3e
WE/6bMDVRkjoOEjcKmXFmBjz/IaITzhgo5ibj2RJ1hUjgKFmgTneQd4TK6Hnbxg7XWPw6P5tmMeD
sagtOkeiVMlZZ0A2Vvlrk07jyqelbdR4XJnMvuIuOJqVfAyYIEeeulYodOQOvYhvcoWNnrRgPXzC
P5jgVoZ87HUGUjkAs1F/9HukKpZNzHZ4FU64dIZ2IDpG2vjoCexBIXVq3joP3wiJdCbGMUluvdi+
fz2AyVh2BeMqu0Uh3oFLEW1Dag5RYelAmHRNv6kpWO7HqTaOgRQA6VBIwpq3Y2aDZL55UGSmRUME
AaYpJ8diZAciY27SJidNjWaTKdp4avvoFGDB0Mkxm5iVJjhEdTprScHjNMrtISeVxAv1gr4/KV6S
4rlm1Wi2vnTdaO24t30PXxcmPEFOufWW9FN7CMasvZQ1i9PhIYuneh+ZCCJLcpzJk0+Jg40mc2dV
QeqKauz34CTXdpHaCz15zDG3yqOGr1oMj7I2pBd/uo2xmCDeXyrkmvvhTSVnb7lhM7FtYnH2iMF6
Tc0hcDSVTPRO1u9qqysZlhjVeYY8BB78FoUUgbYoDsLLd31bI0cCj9EVOnMwFpA9et2ItS4z+4g5
dESzqwfRMgtqUp7DnVlgX5DJxxEVBj3UWmc+1QJpaVJqjxILgMxQN1KJ8mDKViJg2NEkq4F5ZG7l
xz6ctfeh0S+jKaT6QXEr+4OTqCmRNvEqIHpHrkHFWd2daWVLKWfWOf+Gb5afvUyJdsGeuDAsOXA1
zdsXkD9ZC7CPkJDIVhPS1jK8Dkxu5cr4BmmPTXP7SA/IInBaTCz81Sm9MsfoOLMjRHgph3TRWGRp
ynq76jIwUkmETjuwL1n/TE+Bn5zbQwqDDWWysa68gKnLNNlEblmLjJmonEdop8rtkAbfhNJnC930
8pWC6pj0aA1LmFj6RMQZYbAvKoJp897kzsuKYNyOpaJfegkrAAt6RByTKbmN0u8Un/2GyZ6lXqY1
duxWVpw6KBzFyhaNLFC4hE5VK9c9gIqYv181M2mrxjYwkql8CmTpNlEJzJikZUbSdEBShmjUFSsf
ouWl+5IBZdlkH5BDMx7KOcWGpCAnj1tS+GRSofIJ2a7Q79LMuDO98mKNmDrqGr44caS49uQqK9gn
YSGaPXCyAYsqh4PUpIVwqwDR/hBGr4aWe6upNXCBy+ekkdkcVPrSMgPYVYUdHw1+m0XVyWxNYhuH
ejnC+ujFLXfohPSCYY/eEaPjMZzcdA3rWbuX+GKkxokpHlKkCCiRm3PmKTspt7bov92k1Q7Ek2xG
wZyko97hKLzTegycqvBPcYtEy0xUtMwUdAY6F2I3bgvLilxJYlWUQr8JGS/ZNgkgFb/Q7xRHLd6V
ln1XNxom8xBVOctefRu2KWJBM3obm7suHe6SzK/dQg6Yu+QwNOSowfflhTLfZ9s5jalPTpvFaxu5
RKRMMnNTtBphMlrLILBZvOVLiXtcMxB9MUgBl/KUwIDnVCmPYaM9Mq6C1Fgq2mrM5FVraMyJdOmp
DDs2vmkkllYy7Qq8j4vWQCfje+d8ak8e5At/QGIzeuwFChkRGXF2IayCTRS32yKWbgO7ugjRmisl
i55IeoyXvczbX4NJoXaGeexj76LUxklLqpM1k2PKzF6rxMeiMXFJIAuPxLJfNDx6Sh3dl8SKS2XO
XpwzpCAW+o9K6H9+0DJvjBVK73921F+/v4TJP/GJ//vH/5yzqECEGWahwJUVlcrmv2MWY05PppwH
XvOHlPhPAbJJ+DLHolAVihTmM1TP/903m7+ZBiJ26iTSdNXZbP9vHPVsvX8oiFQd+TGbb+Y3P7a3
eSBjfeqifumVGBgN6gKmp8pyhNoYVh4CVO7fUMekml43E1YUVQYuOZ/E9xbouIiRbZU+mbG+9cvg
FveXBi2jBpSbIWI652O009VLJUCwxTKLZGPTegc9IcFBTheIKxj+I80ycMsBJSNmdqN2sHt47rWz
R7JtFezb5trnCO2bckNClwBBYpbNeQggyEpOGW0TapDIcmWaPEMbjjE29GqWXQQAkQOFhgJeo3wp
2QjKJaohy8fpZsq1q1bEDM67bJAphQkyBR1H4vGOmlwUpgFuUdtDPlMSl2iaODIBEQkogmlytGqo
aKwRLUT8+IjVTr9ThvLWo7sMcBwa1U61Z6MdklvojZCIR+W+s5/N4DiN90FoYXZBtqSka7UHAkAE
BOsN5S1NoLRgmgMVpKsusVw7wjUxbSBXUbd+0nyzvXBlVMdkILgTkWRMAKTG8lpWb7U0WdvDjR/4
K0nXNwqTeVS87bDNeNfoIEJEtNelVQjwBtoj4qJpOtjFQ+SvE28/iU2hbcNkrXjxSlWeLMTbwbXU
7ps5QxJqUveQhtoCd8qYXxd8WW3Am91RQQs1/MlgYcr73jhNmasVLP0X0LVUtM6Tv5+MF59xvQq7
aIeItCFKuDoGIYaRvewTFLhJ4xWtJaypDLt+Fi6U5FZNGkcfecOH+PqQJllu0mxIU+yYcyMLXfr1
taJd+VzAFHsIM8F4DvnhxV2e7xRMTP5SQBqczkp6LMWNnF4HqCGNVd9cZeXRwu6sGetSPiooocKH
cS6uxFaywkU15E8aRpR27ferbHwITNh9KCsMFpZB1J8B/OzDoTh2zXiUc1RAJPjJIWUnK9JTg4XK
s5lMcdNLM3iOrbEEIuusSfJ1HT7o7AUs7w3LjWDa3+rG0gpkJy9OVT68QwXG2ai5RelqzYzkDdZQ
7BeqxlbrVUkwz9SK+tFTdWn8gJE+5Qv0a1s5HqZFnPQfrey5MoZ5Ewq1Z+Uww9kXzmDinuZja+dP
fu9/qKpXkLfnmXNLsq9sVqmBNzwqyXDbW9RZZQ0ybAxtxF1qS9B0jdNc51WT7KrIv1bUaqNqKbrU
nr0gdnpxl5nfqqk+oKBzjdlPKWssj2myc/sy+KCLxmaZ4qj0PDduH/vwxcONqYXVoqWo9KEOj8nB
9KVN1UVbmGlhAKU/tR4s6SYtNuwcNx6ij87EBeprCC4hqQXgJsJVL8uHITPceAjWJhy0HrxNG6Zb
JRcbi2uKoX2H+75UZslkobEmbUnoYCtU8wcYasPm9hwYhEcLb3/dB8cqBxIYs/RF2ZlTM9OAdoQK
DjcdaSwSLMBo49tYuS5h0+9U6q8oTpwAbKCFS3T+r9Tc+CXogZ5/oyrt6yioCfcjHdVHlTdW9lUR
GuuBdznxyQsf8ben34Ko2tY1gQGUXpN3HNtqbQzmTtZGh/SCd6vc5MGtwngz8nCEQwKNOkdWNi1f
Vsi5MLLjb/Lg1ccuRX6VMN3Q8x8mjC486DsVx8AoBD+ktAyLoFyRH9iP0UOB6G2oqnJnokopKL0Q
BhjSmnxIqnZHrZ9UE0bxhHykEqseNmOeIDPwAkcyr/wuaQ5psQ77fJYUgKrT2xNOg+deQiuDxQES
Vch2lqrxQnh47sZhMy00rThhuX5kH33VSIcEcx4lmWNHxUmhYp08cRtOrUPr/1RJBQIa+2yHzUpO
o3I5DqzrkzxkDWntexVG8WNbtlc89JNt0v6ycZduqOKWXaaePcTAUwp4C8JokUpwDtOl5jUuLqwF
D7djj1AqgOQzwOV5JwITm1tOVZUijaUNuxmEfI44dPi5XHShKJ7Va0sCWtQuEmwc4ZC7mYTdkDVd
k4wLY0TPE1onfyy3qvRR2XvBMVgiYxmsaZGg3yD66TgZHxq8sdgr3dBXt0AnpGZTT0C3smrr8ZqN
26MWbyp46KNq0u3R5UkNMkiBRMN7tgvhIMrctgZtrZWy8gW4oQfHPI7OPaJ5wxcuVLO1Zje3cQnu
RhsNrHz+VSbU20pDFDId6BlxUutuHD3XMa0J0/KRjjCtjpJlrwq06XKA04Mj0Q8MF/XEpofyafFo
8Qyw5Z27b+WgcjVoHgb9ZipDmEZx1Pbw61sY335hgSOH+cDuU5sLdKJ2q0QgFPcOGvtDJ45oXrRJ
5oQo2JiSXLzuixv5/5B3HsuVG1sW/SIo4M304npvaC45QZBFEt57fFnP+8d6odR6YrHYZKh79nok
RZXEJIAEMvOcvdemLBan96VW7rV40/gjAs4hi0hFJUTiNlHBaBWi8i1QUakV49oGtEZU9lE5o28q
VIuGMoB1mwjmtO2WWEEJjQUEVJ8tjcmvWZOqe03ibWyZVDrovyKkOecpBYdOC21VrnYdeGxfxsNu
roysWIh1eh1E5DdW8MMkB7PNg61SjNWR7L6O6byasThSUMV7VCcTJUz0ZSwIqL8Cf2UMcgcls1l6
iIacOMe9QYk5AipvqHOlk89h5bKWkuOj+CxlJh/FQtu7hXhLtBWSZ+2QacgYSgpRmXDlOBLjR8xt
X4kRE1dTP4HVYyl4950nMz0JwCzLON9lLDUDuthcWVKFYkdfziDlAFSMtmVwjIa3Xm0P3tBAeOWG
5fOuD5EaLfOGRXCR+z8q5cYPiCKN553fTvKRlAvIHXGUknvXgqwJn1KEG932AD8bEHZwhWm8oJ/L
EfOTReqJBLrUukUJAAOJ63OwbaKeGklKzTuJWb11mdSrdGtKzn2W9lMn23vKJVO3KjovxehtzVqT
NGSj+TcTO5Xgq9lCeWjLc+a/OAYaHpLM0RcOxbPHl7ly3zL/B2Ll3rtDP2JJNymiR06KsQIhLhuD
52teOzQ1jU5pgUvyER6lGydjCUDSmDywz8lJOEUnGTU7p4jZ4qET3zXlwYgxbS0L99zH14zFq9Z3
jbI3IQbXd6wrVfsgje90/Rhx6M6WIdoG35/FxbWNT6V+7i3KMy3bBCmFGnR2JWPZkl9I5K0eXmJH
ot519rJ9AJ4BgaLcP/riUyqzs/NsoYptgsYjw9kIyUIlCZhMYcXcUR9TTLxhMbGBN07zWjdAAWFG
FHjFBmb+WYYI1K0lvKzyreSyOw5PCa9f+eSYeMjpIJEaMgqW0NyHyMrH+s2NQWuCfals7C1tJ3EC
j2HCxQSrk5VjTMvq2OYrfMJsKvD95uvCGnlwkV0UtyKp0LywPoA9+aAm9RRWt8K2A6jGtgdnJ54k
N5tJEIMD/NWG1kLxuRjuus8sLCfV1NTeSvHNx+ogBsLMYeoq7o1MvbLB8yS7tTPB2TLVKYXq2ioc
Q4wDKqCSU85UEcYpSiJLnicxkrSTpJzoMNbWysjRlbGdix96wtWbk2BereA+rkAVDTYLKmfteSie
DZMmoXXXjgisdM2XKXbAyaKYofDkRLsuO3IGJqhx4sJJ1IJj33CHoMr6M4EgaOq4mTKvqif6Fwhk
MW2fXA462oz9G9/OmaJvZZYcqsVa8MOVbobIt1tIsxILoK2oFN1gE3dElSxl48GIF5b5hhKzQHPk
I1RMWhZb8EL1PsexpR0DZm6WY6O40/upEr259Z1ZYSwC9LH12yO7FbPbpg6CzbfaOoyUwpI6eXsS
BLT392K2G5InFf2s84brpDG2nU6c4lFSzq2zw5iSWLYQPwnBFjy2IU0H982vHmoJUd7OQIxWV68K
lL4mOfjeA87EFFldBULJu4NFuW2AIskvBpgb9kVhjdxIXgTeJWT7bEHJMG1T+OG3urgQsA9FcfdY
ST3iZBmPEjsB1VHtIqofgsx49KoCanW7F/oI28sgyRsUOxQqXBNfSc5pIYkIqQ3Z74kZidUVW9/2
oIEpDHFJB/UuA9XJnMQfPBD3J3c8RzeaolMBJFjNPBLmG7GcKb5ztYrgEo+8Ke8mSZ8kx7yCQaTa
R2246mcpmJ0UA5VSX5UATemQb/tyXjnWPADR6OvmPOOPW56/UilTQ4VPk1ZzfewpUkhsknPkA7Zu
hnnKLi4FaUwSLagS1j83h1Fx25MtmTiAM6HOCZn1xAqyRPu29uQcJGqixqswcIZZrXQrNzYeda1c
gep5dghmtUocnpo2l8pi7nvGXNIvWe5D93IpAUNayzheKf066m6TOERrypzBcmtWA6Ir64CCpw0T
OHT4BeF1MI1rq9xYTDw9vatwIOh1tk4yYdIYZN64HLdUO3F2Gu6vJPwR+McMgDP8T4vKVQAcHlXx
GCBZ6gUMTur1WKYRuWr0LWIWnWrj8WMUPV4OJm6vkWNK4S2r7iCz6x691o1ugjviRg9WzlY8m5fJ
LE6CjSw1a9MkBP1nHebfu+bEdmvMaDZBX31ZdfITN/zP/3jmH8IlDF6L5DOlzy8/7M8alPkHhgYV
sBxeCot/UWgn/lmEMv8YdT6miKEd5gb9B36Bv1zw+h/0TWXyc9AB0Rf8qwClIQ9C5IOxnDir8W//
SQHqt/4iSiFDQ+ulQvuWOJr92l+sasDrsmpgWJLWQc42yDq0JGS/u0vHP9ui7zOIvhvkQxMzi1tJ
xieHDRMYfv0wDLakfNNmHvuTv/RjVe7EGKRhAqYXjd+CBTGmV4mo57Ybv7XyjheuwU6UkPhnfNPC
/ORifhnpw8UMHN3UhoqtTSiAoJ8s3wZg+4/v1y9DyL8+lMJXFCNuGEIOV0K2yIDT/NNsHPXD/WLa
ve8rBwXrszteRSeRrhVhKwbl1vBd7L5pLP/WKP8w0Fj+fCet4aub+q3MQENxxaEpUVox4zn+zK9v
2XfDfOhfp5EiaXnLMADlB5FO6Evj7jSz+OZqvnv4H+Rqbh2WQScwjC9xXGWhZAs8D1Xxmzn2mzhj
vGkalgRRpf4MoeLXm9aq7aBXPsNERZxMpFBfq1n3I3XieyVHWSbQG0oR7n99Cz8dFAImhWhSfOjO
/zqomiVR35rUkzUYwW0hngRHUG2HRjiuau/Qt7QzStd5+HrUT++oISL9RVQj8hn6dVShcyEwQfOy
ZU10pqkLW0zDcj1Szr8e6NMZQi1/hHFg7JLGv383EYPALzVxADTtekG40Ibm4NIcrmrrGuUEOXw9
2OdX9fdgH66qKmu9w/syfo4oQVDeEcqJ4F6+HuSn+OPjRw8/nMRaICuY4z5MkyGBDjEqN0i5wBUS
aDAhZZ+mFu2Oaemrju063SKhim2m2SoHfBnVGnHekOKF2nsgWhxHhaOply7Xad4W89ajbJlJw0Io
oBWqZbDVBGea99rB8DKqsvosAG/UpJRGgiYAwBD7hzAYfvSFP+ZeXwFbTlVy0e1eIWQRmfPaCpOz
0JZ05rP8TGfuJrWQ1Df9pPW8hZcPDr75+hD26gJHL0aU8IKi+aymQwMdESVCRyCCgetIkXqZHaxD
ZBzdzt6Bd2BlMP7pA0xVCeM9n7OZ17c7DWWJCxa/sbQT0pBJ2ddT12infacT6lBMXIzmPvRW/Aah
lO1ImAsWoRo717ymdhtQt6QUVGBfiAwX4VxUFvo3K9Vn81CW4ZooEuFcv4lEqyCpw7gJaTNbT2l4
FzrLsDjF1jev1aejKAgfNAkxmazKv852x1EG1BaMkrIGlqm20WDnY8A4tH2z+noafjbXZRAtCkIv
0/gtm7IKE6lyHIyCorirqUKDuqWy+H8b48P75MPejNKEMXQDwcjBMO1Kuf96iE/v2LvLGD+P774P
ThhI9MMYQjGW6JGL7kBNxf9OAPXZR/bdzZI/7Le0yshUebxZzMfMAK/4KgePrfxSw2mwlH+qBWUZ
obnIBo++JzDSD5OAXPOw0DUG8wTLbpSlUHA8zqb//L4pTDBE5wrY7Y/LRh5Tq0YqQIgITaEy24ZO
RTLP3HJevh5nXFo/fuwQEbIoopVXfjKh3j+ftmnkMmkCODSud/BiferjfvPoS4iBuJJIRiQH/hA1
6jfLxmezm+0x4JwRDC2N+v/3w2Zik4tGhipEN4NFgDjB0Jx5IRvfpRh/Nv0gYfE1Nwkxtz5qx5uu
skrB54WVO2nB6kv+gdpxeHXGFlmGdoA+SS8voGxNfHI0EzX9Eam0D6LktqfwA9vz1FvyN8/2s9mK
5xp4F6xfHAfjL/3unXBbLRfCXMntOnkzYC00PV1fVEH9wtReW5B3Xz/i8S3++IgJn4VKOHbDf1N6
+9DpYiMAk9166tExjgU6xAxrUCwNGwQ7Xw/2u6CdtwMumTKqyiXgkx/eDktpXEX3xr3cUD/pbZTY
VlLdOqm+0Cttkovu1tBftLAEyoetr/jm1qJc/+RqRwU19EVF5lg4zrx3N1cCT21pyQhWcgNhavh4
iqs8ANyrKKtg8NZ+jdIIPNncFfKljkAgI4q2SYqZ6ZDj5IV3VsuO3Wn7HjJDCYDZOnhVxfdLhQQs
exRKoiR5zvGQk/5lS3Ux/oTgOsiRYvs5HCMoHuSuhnq2iwBEQ7g+VB4TXYuFNwlnlSBQghYLYVm7
2QLbwzTRFWkhSMVD4DULJyXNSTSn8kAR2KH33qSDdKO6NB212ISFFFDFVDBqNQK2y7CDUF1Ey8JR
Me3GSN/QdoL0kIlxLBJ9EhvdpMXBhVIYz7021/NYsFUnJv3GfGkVJaDdRLHMU8sNHvar6kcIqnDo
RZ30Uol5dCjDlJp3ZVVwouEZEV7h9kTyUMbMZQLKRDGNl0JQUZgOKwf8n1U5OzIY/ScZQ2M8oMah
NzE2adOw2queeFEqanRaJ5H/JXrJjWARcSKUJo7BCqpTYzzKcKenbWK4WFdc2EsKbymWPZlqd51H
e4xdc39IEjtqEtCpSXuWUxdaufQst4az6uNOWoPGhpOCm/qZ2L3uPPjlsYtbg4a3cJT67sqLfhMZ
DRxUwphp3XXSXE6HV1dG4xj3rYro1V9TO6ioSo++yEz6kRWY91OpoEhaVNdx+i3Nil0fNddwabBH
wxJwUgWKor7nAfCRO8LacjInvaA7erF6afmYs+0qH4xwoFAX+ugqjI1CTkksPles7boQPivVa1aT
KNRYwyKEy96T8AYJ+AGgx6TJ0Sig/HpzFar2aqDW2CkSl9DTByvk//cb2pChxVI0ONkKBvmx8FUi
lXqDDjgfmVmaSnRUjX7aGEa3oZE8ZXu5TE0LLRbkhbIdqmOWpxOZfMBMtw4mNWi3jh97f6wa09Hm
pfEukU/10uwjW6PQOG0NmmlJVB9JMlgQhsK2qHTWAVELlpsC/XfcpVMTfuUnzqMpJdTmcvFgBPJC
y7R2rxIOVsf91hcjZ8rRIl8OqurQfabRpvfOsgtdSsd1qK6lOJui0lwmerov5YbhzlE+oM9Ipo1P
RFDGGknHOKS5BmA0aReik2NTNMJ7/vBBjUgKbOvmIRqnfpEbwS5RfhrDT5pbzTuvFM+KERDiZD4r
gThL0HPPyjpHJ6fNiuo0xNJMgvMVixI73QYveYYUdBl6/hrUYUDjBV0lXtPi2OLrtVWlT7Z+FPoX
AykiOWyEyEltH6uISyxeEqya2SLNiVC3E1c6+dpVlr2dkbUzNXGeVFHYVHJ062nOxgFi3gkZjVvE
eVYyg9GCNRHJXte6ZEliGsY/CRGd/HSp7zdDShiVICPiGLamS7JCJxBcqMyLWthKqjtzUnQ/6G2V
Rt8IlImrqCXyR39TfetQmtpcE4xl6fYrQRnIYyxKgN7drMeuGBF31ofCAqIYWoZ83w0/hE6ZCrWb
T8L0duxLVRm+kLpZFvBldD1bxkOQT4BsTEClErojFgokIIAXYXwlpPVRCiwKvj2/E1Lwhky0zKN/
lggymaIBzDsFSbkdpgl7nkw8pXrzlhLe0duyUJuoXJ8Gpbt3SmuqdtmCwLeXpgH2qmUbM4FQVbY4
L3j9hAG2FWcYqcJtnQh5AWC9qyZOw7mpgnyYYD5OoIlFkowAPCnmSRtcSkOn9e9UCorj6Nzl7qMG
LyNIPDvHxt2gZegCeFeeSe3eCK1m2rdU+aNamNa0//jaVU8pNn6p7gD5xccOOYvRF5u6c5HJSG+h
aF1az9jkaoENubl2lbHnq9tyHDOmlSiiVqEtXSjw/dHqA8OrJUrarY/jV01fNYW2c1XF9OcRp8Cy
gPjXq1vCY+xSLy8urSYr5FZQ5D4qsBr6AZyF5EzDgsZfG9+a5ovnwhZI/Lcc5rkjuZe8bZnJJDn2
AeLqytoHunepCuUpT5xTInqYCXDkBxDjvAGmWmUumk6eNqSnKRF5ilZiriuS6TVaasSvKHwknTvP
lc6ynCzKkIKhIcbQWAxgxX7dkK9CWlVOJ1urB6TYUbMQOl+BR5mmi6Cs70I/vw3EdOciuoEgN6up
NXmVtDTdYK6A7p/4XGPoCQug1lA56fPISv+kZiDvuBIq+jRVDVSvCEmRj3f7GHnFVBAyYPqlsPJ7
uMWN8qMWhLdBIMuJzz1Ha4RPHHtvAS3OqMYsrTDa+038VumAEDQ92XeGRg+9W4AkX6pKMTGbhjhM
YpNRqksrGZF5nvTHIDduskLk2uqrGieLxntKWX9jsH0WHQv6h3xkiVdWkWfXG512yTCUFylGO+W0
fKpl1yQbL8lCIqO0VVxk09gBbigTmorblV6MfE+Z6T6Uk3NSZVtJIINcwE1SQaiPNJF5UVbMy2hf
CbfBmFc+ePsIHk6UJf1CMOpXo0Pp5iIL6JIrd4xyBC+aiOsPW/Rj3wezjI+FoWZrh1g1jAx3BSiW
xK3n4/pcy82SzDxvxrZ2lwXtjgYK4XK5vDHrUr3RcpafrhH2bprTXe6paSUknAZZprzkxpvmd4cu
GzO6oH65GN0br9uUcn0ujKsGnDEYSOTQU3ZhPVq7bCACsS4ga5YFJm1X0Y5SqPwoPK1fD8GbryEh
EsKzFw2kdHnqEvsk6d98aGZWhKqhE5oleq5skmMPlehmO2lCNJvSUcIMezsKYpZiz3K+Ya2Pktff
9tnvi+UftvVCSdCC2rPzvfNgI9MltaGT2CMYGV317Hg+3j9ss6fZWpzcerN28vLNSe536vpY3vy7
WK99qFvFEmRCS2H85Af0sAnDz8OZtAx3+srd9Ud1QiTjSpoRYjEXVvo+3aTLr/f+yjjCx5OGoYu6
gpSXlswoNn6/9yahVJaNlpNGM+/XIyD68XGe2yggJtJcuAzzYVra5gpEwwQKDHubdbwKzubkKZhc
br01hkr7OyT7Z+c/2jkcBLTRlqd/aCuYgSCHps/xVupGfUOwcRym1piG4fy3dfjfu0Un0RwTJXpU
75707/57OnNl9T+SyP76Af8ikXGs1Tnbj4ncimrxSP5syknSH2jIx7g0nWaqiUr876ac9ofG3zFl
NJGC10+i89+NOaYTtjYKLir1ZfUfkcj+BC28n6PKmB9mMo5u0hOXPlYE3Lb3oA5H/ZhtXTQzsPzP
QViQPIKXpQavW/WrtKlviJ1KvGpSJ9kdrjtkWgkyXU30T5QE4BEV7TMG3SNE5A0LDwrVC6nVMlGi
UlbsxJzNk2WwUUuRFOjY7DLHOLkNheFYSmcBdiKPJrw+9A+qgFbJSCjOyv6skwgXRoqGmq7DJudp
SxFVs6ZdBg5M5KXwRoUOMTntSkJjxfbf1uFtlhb69ThizXRobCA3r2JEagtfOojJU+0E00wgULvf
o8w5ZXS9m1EyqN102jmzliSnw+po1353DZ0Sskzvnws5w4ZCaMFgm3xwiXzuOU7r+sUTnhIOnJBW
Cij+solGzbBsYJizITLtIlA2bX4sqk1ZvHqlvy6aahXm3bENzYcmlHZ5f9KQMAaUuclj0jJ97nTi
XAq1VYTqSnSHZeq/ecPeR7nr8beGhNi1I8Qc+TkuypkRkRVTkaEFf57T5yQnh6W3gHwALnNr9pGh
uKC770r9zHTBUaOxLVAgDKtCzbdeeiqTbF+m1WuJSSzk32tLWKsujixrkw3SXmgyWGHokNUoXGoR
7E4xu6s9AAAJnCfZmjfQpnpQpbH86A+HIEombeDOu+q+F6OVMDx1rrgOA07lLlHQ5wCBRNHF+6F1
l3ng27k766OVm90KaX70fO+2CXnGKuECkPFQhEOa8tpnetpsshiDBytYSPijch4Flq17NCDoW8rR
qgqHQ9VJK1VYthAoATzj6Si9I5FdU1yS0zrch4k/V0mOpu+gsnUFY5kfFT1alp3KrILnle5M348m
eoOCV2vcNwWjF1RgNCan1qc0IrKK+g1g14EJaUXTQjPmSRrOqmzvOFOP7cUkUsVjWZYkUQxIiWJi
uMp4KqsgvqJh20IfdZ2DCzOH5QKtk46fiYQdUUKyN9MMYROLLVo3/H0AaR1Ojj8jejrUfx7BdJzw
Wp+rYwOB6lFX6wd1tAT47ZSGBIU6DS1y9ZQJRTnVTN8DGhfRSesoxcj9MHWieFnq4UIBq1UG1UFX
/QVCwWdEonedMf5QVdVnWFUbrJnuNtM60G0yWe3yodacWZDVt0KiXVyhXvQYBtNUW8J/ppXmVfjy
Zeeuj92F57OG6MZL4Ekob927ARg4EZ/Q+6jfRe4VNTi4G1FBx99doG2dgvC1gIHVaER/1jfEG0Nj
dVqSGh7zoFkk+AQgfk2qUnyScmJ23WETFLpLNB5pagB3jnqJfC6AmNerObveigNouGXWBzF4Cq+Z
NZZdkW3tJmQocySBnmobItDxyp2z/1mXzVtOMjahgaVx1Nt4y9dovPM/UvMclY+xBTvgKnPoqJHM
w2OSBRCCF5EjkDJnckUkclv4CgoSukUU6kK8iNqZnh1KysUVLUwj2kA6RoQ+8LvHTKa5TO53xRG/
J0mP8kAQIxI7dd4r8UkzM+72ofekkR7euIatZEdJE5Yl6J3MlW2HrHEN/XyoPhvQ/BSSyPvirA1X
hXTypg3RfPnrPDlFZTvL+lWGzEsXHlT1tqMt5eEe89HbBivZQySnypO0Ue2Wo2iG/F/tfkiZPPM6
Y5H5FAMca5ME5kRs9mE2k3u7rM6kLuYUK8e4daMtn30N+W1CVy05B/2Nml/QEEAwbDAqOifRugFV
h1IzuBXku7hTbWssqhH1jg6thnqcZhW+1nYdEwiPIAmuH5BjaIg/l+P/F1uPkYT0hSMtLUM+X1+E
YmAx+1fMq/wH7WxLhYZAiYbtJ7uaf209iMMwsaThhoDlI1KS/0sPhPCH5AudHQu1+A+SIDYelJss
nGRwU0Xrn0iC9J89jQ87D0UhYMMwjXGbM/5273fHCYZjPGQYr8LWIllc4Bza57hNHUIWDLiW+azi
jZaGvZCzoKXVLFVxNcf8p8aY5z0sm8SbErY4kfJ66aXhRiI9MgrdsxcgRmw8oWfTUeIvKNALwoQj
RFJS/F3cRVgzCMIDxi2m0X2RPSYDPrF0D4jy4pvZWaqSvZZEU7dHjvBCZCRhOq1uocJGwZg1WFub
UrsL+2hJ83MRRrcOLwvHuwwaIqVgD8Qfp1eoHeFOSL2N6m3KtD0l5UrvzmEfzyywWnIDK7tCBunO
rH6rSMElHI1w0lEWG1wN7pzO+tRzqYBb8m2qNcci1p8qzcN+Qe2WpMCquMs7997XycsuiABSG2/h
wnhPtLNUnoAdyROpYgdD/513TFh36NWJabKQHJ9jDbocIv0tAZeFXCN95D3FQTPsELUkwXDtBunS
ZcKTqDR8diNCFmq+4sSK5+rwWvdbofKIfUvmFuVKhdKCVAgHWfFuqpKkUZcjqOqxmxGrOzGtX2E+
eBS8paVemsHEcsX5IFBrvtSo2VuSoQtnAFmXTyN3XzYBGzVrlWBntqByen1oFwSnCPrKUjoqGcYm
kYqZE2I4E6OXNIUKxAG9S9YVVPfi3k/fRBAADtLfRFj21tVCp97r9JQArEt+sRRLlKR6Xb9F8Y3r
lAuACPeFoV+t1t0ihptE2R3eK9uE5KzKwpF9Teu9yJlCzjmLC/jcYFMVwZ6E8zS8cPyct4a2xg5w
CMBg1uRVtsOs7AIMvsZcDl6ZTTQbYj6zUEZTIiwTGOMYzKaZhH6iLF+w8P/w827d59ZUtqqVgjVJ
AY1qxuWhw7xcSfJhkPRXPTfW/cBGR01PflEuPUd7SqCm55aJoZxwLVmxlbyaOZE5rUVxye5mV9HQ
SXWMLBYJmWq2HyHzUp6szQJvgGa+xGW4tCx3mvX1naz6gMh7bP/KIcasOLDtN5CegVVBeISik8mp
VeZd6af7KH7xWRhx1LCLF+J1BcUxAFKPfSzWF2iKgYNOknCJ4GXjsbtFOJqGD175TEQJx/Gpkx9k
XE9di4Kbf8rSc1XGiDnyLdKZfSGuAS+GlHraGoIDrvellj1zuMKQAQBdWibSWtUfsvZRLo9K/tS1
xVQ0bzXNpTxCVMpTHxNkVVNkip4G6bEYwR4KngMP/F/MVg14O3EXA4BxzbkEbK2z4VSbcwFnv649
F8RfhEG1Efp6E1e7FHx3Ut8a3IGhXoSWcVu79cF3Nn226thPu/HV6dtJR76W0OyaDMMHlSs8eqS7
UIkt60lG+oWvIYUFtGFGUwGsAcj7qUcrq++tNc8MDXd+TKlTKYhtGwkBStgffJ8NJux8M971mYJN
yIUDZLD158hkPsS8pq4KktdRaYjdxP1r22OvdHFpxscoXgdZNYlMfYn85cFLNo2m0pR5LWoD8fQj
yaq+3JykuNwU5KCaZWXDfmTbBm5+3VFxLqjKVVRK86pfmrw/RnnQ3WYaCDpT6c7166UULendzGrI
njw9JYwm/WjB95vjYDwM7X609lZjI7B9xQYPs7OYjg0jyuc4dXDKTWhxUYkSpyXWJ6vHkKQfrMiZ
1Zm1H3jyCtxMZVqE68wi/kR8Ezpx0UWy7YrJXMrHmqX3EienLl6IQ8nZhaxMCPkte8bavQrc6saV
2XpRmWznEiYp71UQ7vvMe2hJzqzS+qwERMKwaR96JixxbWl5itn+KnJmG20/6UfUfXmvDIckDHm/
WIXu8N9Z3n3dACSWp0OZr8WAmlKkT+U8n2v1SyeeE3e4U1PMEIZHN/XOMs+WseIbTubmOTII832u
2QeimnfTt7QArlmOvOdwIWNscelDJOuA1hpJk11HE4VlCPZKgtFfn7heh0DqYVA3Un3QWmEhC8MK
yi57e+1GUHZawwGnbOYpgihg4HQjm7k2bLJgQAaFXUdUDo1Uk3AZL+qctgEFUJxOY6lQXsv1SaRi
7Xu4zbICCZWxzmkYKjCVo3ilcIfqnnwcQBs606MnxBniC1NEEyTNjtx2kUNCdrJko3OQpks4TaBz
VMlFJ0Im4Ns/KWiUUiUb3YSvfJvwi4jUllkixXMa1csG/HQKlKAktlQFEl7jhKIfNrE8WC6NjFvd
IbWb32GnwHyBfDuRaQDxkvELq7qwhp6zcnT3VouHdTW2CP3W2XTsKtwKM5fZ3ga6sEo7/1pSSu5D
ejNKeTac5NSWpyZ+9oX6YPBYQvrCaiGkE8VK72onZDlyb4mRmRb9sI4JHPQ93y7oTOeX3mrgx6pn
l46L7yx9tid+gZUCf4iekMKx0qJuawpwLuLHhjzDXpVI82tMgqOraV9i4EtJ8eBIlRDjS14TX7bh
BzyMBXCf2aAXmGOMuS5AKSr1eY6BqG2tCWbziZGHkzpKaOcslCictiNV2kzmpskfW+2B/r4UeCsD
mA/2/bZap7VgCyB5ykSaOq1Ogm+1A5yzzVW8CWF2NcvGDtlUeTKUkHJt1sGMgMwJURQbrYdpAgho
RG2XBHeEWPPU+ppjmCBX2SYHzLbMbJlG2iWTWF/LKOadhanr9dfKB5+s6kd4vRVznyOJ2buHfPyW
SVX/jZrjo2CH+pWGKJGiG8UwTfypXnynb+DbRuCrXyPXkxt6rwcFFwu+JQjWBnqVaq9H/xC/+HNA
wuEkdq2WNpIZftm2lhjGCcltBpuneChVTts4rOhvwkeiU5Zc323vj39uh9+L2j8W0cfRECKpwCN0
5E/a+PfvLo9OiTq4bomWkjRhzT+A91WsEoP8Q6gW9tdjfdThjGNRCUTLNR4WLPFDudoIYxX3JHlr
llfTtcS7Gmw97WCF8MfQ47A1+Xo86bsBP9zKpMkHrahprw6QjNBwz5wMw7wbbWL6RZl21PsLxllO
+QlGJEoKtphuBEgPQCTIrZpg/A4bY/nNLzVe5YdjCROKmiu9ATinPzMf393xIhE4V8QU+0DawPmd
+JvgkG38bTo1jsosOvX3wzcCOmnUAH015If74Cd5pKcZglnnUX2z6gn1BdQfz+bU3Voegnnbr/4X
b83fj9q0xifz7iIp4TKowqP2Vs/WHv/olALq3Jx9fS9/a8H8OqMQIf06jGENptiOD5jYIYZyJ6/V
5Hjc3ts2wbfb/ZQwTPs7idt3k+qD9jFooDhnIpem0db6YZ50El6oCW67pXhwLu2WGBg3nURvlwa0
zwUdx9fXPD6rj8+SMzhOHI60nL4/DI8OrK7yXuJZQmpwvWtcXimTpb0y/b+N86G7VeStl6LA4NYW
DhQSFB3hom5PwWB8c0GffYHeX9AHAZkZZUOSA5q3O+U16rNl1mc71zzEuQte2vpmsG8/CR8mZhY0
tMZbRlNYoSbOCUPjsjs55FJNzKMuTNwd4I/bfA4zjpMcyUNf39XfOJK/zliLGsevL0ahV0hoGL98
VTZ1jZ5jUm+UG2sJe+m7/uCn7/3fbyHywF8H8yiBBJTlB1s8Bdvqqi9YQ6mzb5I3RZtUC+Xh64v7
ST38am5++M5E1tCRMcLFDXN3nT23R+2snb0p27O9tePguiGa/aVfor65ce+Mrffnzf23L8uNpCeZ
ifBFWa4egdwvT9FnTj16in/9hP9uCcp/aFgpRLyAUG1p8P1dl5P/UCzya3Hdgewm4V5+X5czKczJ
LMC4MBRYU7949ejnyiLi+LGcxjz7B7AovH+/f8JUkSof8FkJGKH+4dOiml6gsUmnYa4VxaJHTGbk
5kSnURGc8j5Z1hAkldDajjod2TmEmQyXjG5LkwX7YeBbK1Zni5i8mIAfCj70C6RgXgjo9bc6VmA7
0oVp3xcvnAAPlSxDZkGg4uBQCOaiGS5zndo54XShLy8Ek5qHtB81x1Ea7sYyUattag0VgXHjGXdm
NBNFccRwzkp2xLlTLrty6jpUrW5U+h3OYMxEvbZjDBv/Rd55LDeOpVv3iVABewBMSYCekigvTRBy
CY8D757sn/8vdheybnVnZVdlR09vR/SgI1IliiSA85m9126m25Fiexo/AqSYoJm0K2AlXgR9gk8B
MzuhufG2H+7cLjjMxfyMz3sbBvp5IiMycx7j+bXM7p35vFSagwbPpp82nVXuAwAgGd2gg3+27w2P
2OsOh3CYqpdJ+WYUDAdBVXoITDcy2k09UqXmGBThXpRkHaGEuZ4xu1enQeG4QDJSQDme0yvN2M+1
4pfkdYOsmwkdSiLgXKgzw8VHWdIJqUwYkmHVf5ASbtIl0IMYw9aujftaq9k0JJtEQy5VmtsCAmKp
zldJBQbETdfG9FQjl1LKizYGO0fSt+TXw2z57dCiooOv0bzUmfsSpTNNIsFRjQojdcHDKjWNHQLg
NtPWJo/HVJUbRYevyG6jt4xjqJNyrNK9COYkrkEiBV1nT1/oGOndrPcch40/Dq+KINWigjYY5t2N
098t450gJpNQv3XS8DyK6VCp9cmpn3OHRbBURsZQrXXuMHPhDY+fZMOYQ4tqsbair6rdZ5axj5rk
RYjwHNuMI7Rb5qVvePKz4UxKty+b+CZvSVbFuKRm2slOUWUjuJtRIMeFs2+FfaPG40cPDidWA8dT
TOnHBFIyFqy2fQaGRsmxj0cPRNxixCYACTGfkzrbzj0kegkEKgjXaeDeF0yoVQsgbEIB+f3B8n/+
IbqoIhbA3S8eov///33Kvv7lboNf8I9nKF5iC9yeiY5lcSn/Y7eh/2bycAWrxz9CuhP8Nz/sNmhs
bHLAMejxTKfW+aesAmuJbdL4WBY7jv/wGeouz8ifjlqEGyYxrHiVQPX/VMd03QRYTQHLq4z1TjO8
FmseyjaUqYY3NisVhzyZrCbSYAEFxN62+pUu7sP0DGLEJdgWTcVwaKk/kkM17QkACjb6a46MPd2M
11noz5Wn2swk1vVNzdglrz2gQAhr89PYJADmz9QrJ3gI3Q5c5FVxLS/jjrFmeFyGA+RN4etnGTp6
YbJG6RFOXgbdacwferHPvC8iMFkJtwyHB+MGL53zOH1m3cq9Uq0nfYnWOUP+7EL4TTvYcawzIHsO
8tZVV0l9MI7VNkdBOn3MDKGBbcJ5o8bh9taImVnBInIeieZ0u5uwJW3tMs7sES6WfNZneFZlfJHT
WS+vhDzSUPO/dJdemnP3QvrATl7AAZL6A6eDcUi74vaqHkz5loOKmhmwR8FLPq6mK/WB5N2aTLF2
H6lPOWqReF147Y1IPds+z8Omvc4LZvir5jzvajTD4ZV9pKtcAy74Ci+9ugp42lGDfjbWukVYu5AD
t2TakSnTtYQMHwt6C/W4EurRsO/z8gFNrSIPpJD2cp8lm9EgogBpMVsAD1yUtuuvq7T2jBT47aYw
/JHB3jsS55hMJwmA2gMIaseXjsFaWTxa7WOU3BFWxRj3Tq4NwXkJTNn8AKnaMdLPgac4XmQR7NJu
AB6jPe6wOTwHNgqW7aQyetmEN/aeaXYHnbTZsuUHnzzuxfxlRttObF0SoIaD1U8HzbzHbQ6rZVM/
w5gYH8f8Q7seoAfPHZ4usqydj7L6ctN9YPlTbtxE5ottM9RUr+fskAjrWgXI9V2oQWRDIcm29lNW
EkbFyoiM4DT7NopdF+9dLmFNXrSTxptE034a1PtOM9/wQ0GkROpD5FiXbEz1E28Ah/rs+u18r0H8
GQONA1fbmqc+/JAARf5rHqlow371SL1j7vT1Luvwb+pSHsrff8Pvz1QXfoSmIn4TrvgOJP3HM9X9
TdfJTWEIhU/cpc7kX/54poolEYanMDExLIepTn98pi52NkdFiIlhc3lG/wd1qfFdsPnjMxXAOb+N
F9d57pvECfy5XWrGKaxm10Whha5rP+qF7g3E1XUG15NiDp9hSsyzIfkBs8stv8sQbQX5O6BzyMDy
LESE/lk/JDK+h5PBo2bexbkC7S1XLlMDlzjSxEcOk/CgBKLYBlMAMkoQU6yh456ewVF+SwzYVEZ1
pzCsSeHprox++CRm5xqNCjFlDJcl+xFSrb+lzvQWgSZytYEY8JG02LH+Csv8mWBBv9XnDJuf9W1E
cfPg1NalHKaLOmHDE1p7PaeSXYvakIWoNl+BucCGFGzFjUCb0U35gYPnyYHrE2V9B4FPBnCKZvte
jgqPA/g4FmBTWNamr7pUL8bUzZ7ldrsmR0JmVfwwkVlrgtGeXJP7eTR90eaY0ZRuU00qWVaIZhQ2
i3XsDMeeXrTsUEe1cq49hzDEjSLC645tY2sNR4c9QVG4ziYb+ZmQNW+Tz9RXkeXZAnNW1FFKzn5g
OE8owzfIv5111E+w0jhkcjV4bABes0bqylvFSJ/k1MGpcaYHxUGXFZE1aZQEPAoML6h/LCjNtOSK
sitHiUKvm9aDPXMSxNONnot2K/TpPMv0MxqNQzkto2jOx6q+QXd9rFsyk407EHa3bIDF2llCXhTS
RAIxGzyzM5wjNSsO/SgyNjfrLrL9OotOrUjVA9qAFxcxXDBPeC/aLzMs3+OcRaelc3zMk3qYSdXj
BHXgduPfmb8zAGKS2KlD9gNBfwUBguuwZ/mVkuk+E9nMDqIQycocSEbOE+nXlQnXPCQn3DJnX0Ph
tBlG90ur2WQBLWeUj2O4Imd9uXJLmV737cIXmooHkcbDPg6bJ9eBjITsGjyYSVp5gPsKh92Exitv
DD8XWLQMkjEsidejkpxxTc+imh6sNhNtn6clizqQa5EanKs4geaT5NaaMYVXFeN9ZSMkKwZlJTP3
WcTzMR5IpTO0/gkLlX4c86ny5JzcxVMMurM52Ajcbe1zKJX7QUE0kMZ48IYCWFtftBDQqhxW0tiY
i2aO9kRa3MKx/qxU4pRXZYf/TQL7ZR6a96AH61EjRk7Y7u1cNBJCoLzYtTtyUlSVXzYkoSUxJMku
yB5gNEFX1DUGROTQnpUkyT9cSzDYrhTVM0zlUy0JQx9z7XXKhXFOyS7QlMRA5jGSz1AEfNTmqiu7
QzHHcstNQoO6gN9miWhJk9a4TUHRG/zfEa5VOD+Z+N0DLYDsmZi45kR+SXMw8aOcXrFRqVygypEw
pZc5sU+KWz/mynDCAUlmqwh2pZOdFNMswfoSyWvmZyVEAGpa9rRqB2QbdTTf1CrMxQSBoR9LE2Y7
uLz+FdLroXAqAAIUPWSc7hRToAPN52bLhHsTzOl72jonYlv7g2FJbR3FHZjlRtkq0YjYYRweAns8
5wVuwqrrnuvQVNdJNBxqNd/EVRpu+nyqL0E6kEoHqXzlVkXi527JfpJnDgF+4NHzgRjsNjHymxlm
zWNYAFN3tEfVwktaWNxCbXfdx7rXmd0uM5vD7EQbTSf0K9IQswqHsx2C5yayCQNoU3m0CvSzqv1J
Co69Kyls/LFkBVqzkFxnFAFTVF1qFC9FbrOqqgNKHFlzaVOAzVp/Mbvid0zKf0XH5XJG/n3HdZd+
T5L7dYGAcv0fTZcKR4quiQue/HIO4h8KBGEwLEJmRuOlWvoCCflngcAMCWYSDaBNdJxOK/TPpsvl
Bub3kdCCH/0/KQ/s76PZP5UHhmrittGXCkZzWdD9uTwo2mEamslCLWT0SAmu8ro/lkqxscPQw7bM
KjsESag7JwKPeSiyhw2thpCGI6JXWZZU5d2ps84KbMBS+9aV2rbLSSTm2h8Fioj8oXYPmUAsPoGq
md6G1ob1yYGNVCZEf56USJXJn/ZD/CXZN4efsuVLlFyRArBy52JN+cLdAjzXq1w2Lho3qBjXLiau
oT+bk6+w+CbxzCt1oiOKrz72hXWMiw8F1+6q6t/U/GlkE+9gF0oRourFXTd8RkhTIghtmaXdN8yh
SoysZbSH5e2FufCJv13PkfCswrkWRbSXIKQzDWkQ/UzyqCYFyFV204Vp+PFMxAvMlTqsb/D40qo1
91V7qiUBsdkmwTxjQ/0lEBVSy3Ob25uUYM5UP4/tN8U+GOm5F7GfivQoC2ddqgHP6mhd9o8dpmcr
JnryXcn8uuSUNaiIGBWWOlkjIvqGPBdxkZVCPO5XpB57Vgh9FUh1qWMsBDqu2Rlq5NBDUeBN6kPg
WMRr9B6mG5o7zZsSZoPqRzCETLlMjFJQCHEfoGHmoHwBUrovCNZZpxkZ13Xb8hOqQZ1IkIzZBr6F
oo4R1qpQq5UKdKFEBwDNH3+cyhb9XqQ6+plHjiVziXolJnhALywLrwtuBaBREyVYf8n5iglavjan
9ihEdxap8IzkghbPiBNPOuPRQG3CSUB8k3nQ62CtSxqcwkZhlAGbWRzX711p+07bb/V0RNAQ3A8u
ia7KZ0mFh5hnBcRzNyso6CxsGhyzXq++zNgVwrH2XXZNNUJlI/+K5lebGA+32dXuPcQeDi7PDB9l
7NfNu1DexsY46SiEw/lFZF8SsUuPIhwlDmWWzeHHP2nF2bDQIREcFPYNvuq9E6BiwA6gjN+U6agp
L/0Iqxorgdq/mN1hUrrdWPmKfDLa20Q3d7PJtFG/aObBLPS7JNok8bB2sbS2WAin3txEHQAcqX6b
Yv0Y2/EhdpldinjLNbod9ZY/g4whO8KAMNm+VZ9rY9hM7kOdzchNAsYNzkYSKSLqbCuWqyaOl8z1
Vac2pyZAj2wz1mRDpN51oI7VIPJNSp96Gg6ZbvAtZajXwxwjmnE9WndxE+7NHosK0nw9DpByjrsK
p+CsFb7Vr8vs7Ep72/T3VaeC7cHLt7h0xWUY2o3Z2ahOHq0cBxfaoOVZ0E9vQFkxxyDNC4I9GacY
CeGWeBRBfuocU3RVoviKgu909k0aHK3g7JIUk3tm+uyMnoXGNSNmPJZ4s3RrY6fUxHzubgnDemXc
Om6x1rMrdPLLlxdOCW7k/iyNfqePWBjJATHTg9Xqq6kEOg+bvX4gVIf6fAW/aWgOuUCwjfCNMS1M
YYgU5g2s9WZjDj1YhIN0b3GB6Mo+H89AIsZLkdFZeLgSVuYLCpRQyTfp4tS3HG/k+UIm4zhhKTA+
IqmdlKY6TlOO2oeLQ113JE3FBgiVTidJni4IF2SNXkQtmbwXV8SorcwcqmRPvM7YbYYMVwibAibE
Dc6Humo9aBWrwT4k5OQwIoCIEDi7zOifIRdEU8cwK2U6w6MzHOFTui3ZER2PC4NxVmTyqJwcVV/H
rvgoBnHWbSSSfUF9UW8q66Fnj5jXVM+gE3gVR6SQhQ0MgXF2h0fkki3NCgfhpqvFkxvipweHoZ2J
g1j3zuRpS4+jg+DXkotiIOTjQ+1kvzWNGWFluXLU6qUQ/JO1wDfereiQK8WCDF67s7lqcqz1eIXi
qV8TzMHf/xKn08lJr0m4YXLN0SPaM9jNj0wPznP3LRBsDgTQU43MhfjO7Cymc9ZK1EGDByg7hyXP
XT6IPrpCv8RFx4K7pJ0T6bAJ9fgmcLEPhyeY8H5A26cRSJ61I92ntk4q86IL1hZ6sSbBycmnZCVo
GNUsPSZzf1ZUY1+yyxnLY0gysR3t8uCQIdyqxGsHkCG/r+K3aZG9VvvMzZ57p/HJaDwJqT7IJPxo
Guu+VgV3TyKDB52JKZDh6iUIw60umk0QZQcLUzPyQtuYtlaReiWaTHUaN0hfPMmgL+VAyWsFpHn5
lZXlQa/aNROJI4IzBmeJyWnQXoM6WYUDKkrMQZg/EC7dSvrqpgInLOPXelJe6qK5ZqEdrdOZzAe5
YKQKXSB5SncAH/1eYcnAEF8JvyGFuUlwVCQozbPCvsZH76exsrEK81AaiZdOR5xhB9jf64DwBG3f
RZB0ik3fEaNB/nfd4CRndCjJpMxA7CoowqeZoAJb5cZdFG6DU/ucR541hK9AC1ap8R4R2DSILz3X
N4GlbEqtWU9g+RjL2XpGfoPyICcWHlMeHYxeR5JM+CtebsD0fIVc2vDO6c90nm+o7vcyf0xSdV2Q
8jZJopNMeWrdcxjte+aHhhLtW7d+G/oUWeynzcnTRyanCwfh1Ihti+4TJK4Y4o3S69vOkFcWaZcN
iSZOdq1Gt66UfjuyEZzIcXmwGyTBaX8Y3GPuvHKzEF2GGLhYFwWVDTORJfEiO+fhVU8GXD49pRPT
Z1UckJs6HFLtLrAhv9W3pZAA5zP2ebj43Wznkh6pu/FOpLe43ndm89VYxArABi+UJzDBGRPt1PB1
pgiBVWxEOr/U9rjJ9PA6DSjR6OTcEEYyf4pWhreqi1DcuXaqYM9vVKBeBpQaCsB6E2mwChmnHT2p
bmuOzoADcRmn18G4WTaIWMjBj2G6H/TN3GRYzhC6jWj+/lvmkRCzqLp/1XDE/d/vd37/r/+YRWJR
Rj6DQ8RgH44c64/9jvObsJklsvBmeKnjHeEV/9lqYGIlgEmDPiQgW9K5/NFqiN9wrWC3BoH0nzcb
5s/rHX6HYEmEq8bUNCaVP8nyCHtCCD6HFAcaLAMJnpMV1WbhL1riODqnUfmo0RibmN5A+kB1tzcS
LCmpiEzKHEoOFpRpr25ibJyROJnhMRk42iEW0K0QhYKSWz459R1QGZ5YK6JcyKNg7SvnTREGZ6XI
znHe+QWCUbs4pwmn5gNLcEyoL9bENDRpHn74nm5+b6N+1CHS2f1pn4WPXjNtKkDOUFSC1k+6mDHr
3agyxm7Nh3szfuGA/Teyyr96AYbOFpHjNnPmn4U3acui1ZzwpaRhzdiT1c6/E24yRPiLN2GTweCS
DArd2PpJbzMzkCpoIjsmRSuF5XhHiEqpkchjoYMvk70bgwS3DQyCpx6uRsfYgXp9jUuTsMSG5Nqg
Z9pMhpKtoegCAdID3xBMcix7OyrrMbTxmNq7lO7JQKkQm34WXGx5SAewhcHTZCsrClijPbXQOhhU
bAFgrqX+EILOiNPXwbzpAzRWNvuQVt2ZsvZoGckJYpETb5rkIaSBzGqVMAFxDtXuLVI+EjxPxdje
sdX8apTwMkx4pIbybBnTLZnW245qJ6BK1sqZbZTj96pDcJIG4IM8R4woVRyRCzRPEC2a1A80hGRc
q8y1VrKnEJs7R6MYJ7WhHEHC22Ik3UNdRN5Jw6IyDZ5ljf0D1mTC5Cpj2xR+UavfWOpbwrJ+HaXi
Vg3bN7203zIt3cyAW5yA43yYOBi0bYZb1HXBp8P5mhPxaADNj1hOKsxm1X5+xCjZx6B71JYZMah1
u0w3Ustvg/IJDidn87glktV3kUR0Hf2Km7rPxE0+EpfkB5WgZ+7vA/42IIu/vh94kvzL/cARyu55
MelzY/DvPwgo26kvc6un1A6bdxPT+3Q9OJtfv8RfXK26SkjuIuoh1/G7VO6HlwjqIjaNMe3WcefC
0dpjjloXNj54IPXDkm8W3P76Bf9Fj7bc5D++qZ+W1mpZD3a4vKnaex13qZ/uPtKTvVU9BcrP74fc
3wZQQxb4qzfIja5CHYC0iL3mz5+hGXel2i37nExU72VpYTnXUdLHTNlNnCWkh9Bgtdw0hftexCSj
2VvNmQ+Fnfu1omOfC086ZJTCfDD5b3DX51DkyEOyi/wmzT+6mvklSdMu68SS3AenYm6ggOvvH8OJ
sqVbyRqMW3oIgmqNkWQ91t/5Up7oqeBoUOupWFcpF5JjbBQHp59ZbkLzBIWfbx27hkUwQBcoO+bo
DqXeFwsybvhvlZI9hz3KmCBUe29IBfWhTi2a+mP4bRxundbct9GHktaHJlYwKSRouzeOkbEJACmU
DHtTJWwFa2GhW2xwys2IvTbHaI4POZ1vhXYbZNVKKx3C1kAjACPIlPEoxn4/5HJtmvTGEVaJITB2
mQKIh4DNqow3Royjzm2l8EJijQDWkdOiY8WZuI3AhLJWdiEyWG3C9Kb1py73VbN/TfpyPXXdZgIh
ZTNrZXaGfSQpro3w2DtfGb9c7Rwvxi9QoinSMI6P044JMLwioo54htjWriePiKhTS8O2cZl5QpIT
l76agG7gggfKY86GLc7Yzu+jxNPlNg/vsNGTk+vVwTu2pKm7bbVHyUjOouvTv+b5Lqeg1cavjN6g
at/Lfi/bcN/30U7DskTeLkX/RjXTjY5UyRE3kSqxSxFrwJSojhM6GyjG4zZk44IJxa/6UxiGhza+
Za9khmcn2xOQtasnUvjGTeSOuH6+0iWfpW+9Xuk9rUt2w/SFW/PgypeQp66lZKTgZasS8byqA6z7
dBvAPHJxgSjduKlDF7vOY1fO62Fi6FSpEfTDBPYXbVo17rokB92wdZKrpAYjMEkQR4jIFoWDQSZD
UtISm74tMAiO/cvICCvhPKaFQYzXZ36myJ1TxWtzhGpG2552D3JMtpH+ELjnzHztjbdseLYmLCsz
qBlWp61KbigbCOQG+b6iY9GcrZXvELzZ+Ym2IRkOhQVs7Kgjn9Ii0kdqJmT5aolsbqX01DgF2UR4
7LBso8ptVrcHmvTdrHOPZi7wC13ChnaRvLicdK1fGKcEhIjFUXYR4W1GVxCGBW9r9JRGXCuKweBu
ISWMXzoaELOKTiVJjKuAFsjOxLkHNIuhjqkDcSHM/cM+3itMPJrioQfYMCGEWcAgSfYMB0Ctww9R
sAYdO+WhbcJTFHPlGs29OReXutO+lFq8BRNfWJiSpNOAem21J0sDEHalcyrNWbg1Kn2vUhckMKL1
QN1a8eSpbXltjs9ToQNew+sXB/eBVPbI4yBH8PFbzZtWBuxSibyGllqXLgrtAg8V5iPXAW9N+OTY
HzW4hsEkX5MSlGXZvitqfG0owbqEgRDGr1b0abQWhZ12R9f7HCS5zgQoICiaC5aQZuLBm3Uwcygo
CAEvhn6RIy7HBD3QnGxBUMKmf1eM5FCOyiolszl1z00IpLqs8ZHWT27dbVyLRs55L8AXICGBkiDX
HcdL06ob1W2ulyTbyNhG1kL1zH3cpM9BB4WjjHc9dL0cOV4mVAKi0chlt7zsHtX9bSCYPJTVa2PP
B5EIP4WrRjiCG0uy3kkhsbZJiecsKeHRoYFEiI88BMOsOx/sxZImTMYmwocccQ4HFdmHjgw8bqAi
hm9M00gSKMoPnWyeJhZeJPRDKNxVrWubDMxkz8yPZRX7N31NrtkmIdsxTMz19/mZvtE+gsdOuZ1o
tQOU480IjXRto86x7I8pOc5l4w3ZjZqdOsa8M4+c8VqPj0a1c8wjO7J1GHKRGZPfjV5BZBt7N909
VOJKB8ZA3EnbJLuk2OMF78LrwfgGlgs0TtiV6xm+uRZdMTVYRVArKFC8vN92yo0zyL0etqtSqFcV
dDQGdyCqLLp5GIW5cywmTJQWb5qkYrvrtjozu0naq2TW/ZACFBE+8a1vpFYaCvmFMWg67mNDa18l
DYdxP0eY+YCXJyE26OF2Sbyst2Hf7maXpr27DglWRiq34t7g0SjXzGjWTgP0uE32dpP5w5g+EBFh
rEARvbZjsrN7wqyT9KjqJKU3KrQWdeCDW/U1T5CTWzD4wnMJWW2nRfHWMounpjMPgaw3tXndBh9l
D4Zxn5espltyM9eu/aJpt3VIpSn3OTM4g8drBJ0GWsuAEt1mll9Xd2qdIxWKvUZvLgFHvl1EdwS/
3ymEnVeWuo/St2yJFOdEzl15tgnsRts2kUuKE9irQP9MJmA7rx7Ug97yPhNlF5fHJKlvena7OsM6
csgxwYub0bS3iUts4xzKA5sVDIEhGV8hdYPjvg6i+1ALHKl1/ByJGvkoPB6usnl4XL7ZLr1X5W2l
Pw3VG7KGtcJUlRkayr/m2XTJLlVRRxk4tItHvUnvK6G9aNZyyZPdZi0xaczaM9PdFiHAtPgTPgJ3
zkvbQCmK0rsl+y8gnNOw9rOl+X1UXQ0cqSgntEK/uIon9Qr4YoCJEn/xiutoO9YH8G6n1HFIRweK
YpHIWIs9MBo0IMM6pURKEgb7CC5q5ZjO3etsVm/SsbwGz21qNbdRXVV7S6ueRm2440yVqdjpkGiR
4/oTm6rCrJ6lBkAAokiGoFZlUxD6y14YmYtR3QNw9btc7mcgwCrW0bB5Dm2JUzxm0dG8O/JeLo3t
zPloXhISeGn/SutmYqQ4DYRuHtLwOEKxrB8t/Tp33lPqlIEzhQQsU/GJLmMzV21H0WxTA9ezcVWA
E5ozj9GwbYMF7va1E1JIup5dxzCLlsjG7JI4h7gg1wiLcfAtVfwQgBBhVHLw+GHw38T8lV6gkubX
5Wu6PVPfZa6+7nX9GxKlA8C0vVNn1xUDpTKRdwGCQYcsUoZc+zRewqFQQKp4K8FPDfZWWoTRdxqA
Ir7nUGNyJTktEndVBsym40dEKNsYj27Ryq0yuXs24/umJmAt0rkpB1MLeVqm+2YY33BhE5CV14+j
mX5LTf1rsuDh5IzQkrF8KoMZfCwXksnA0hbljUN4SMy5WDOZYBvgzcGTGJ/HBook5R7WY9ylcwd3
Kb9WmFv2JagcveJsyofZQ53N+s86tiOK0XyS1y2m5b5eoorRXBM9vrTDhahWEgThurfBOejVVRjn
1DMoK8MrqgJPScWXVLLPTm3vOp1chzY4QbRcDdweWcHSSOVW2FARYQSX7CwJaNBL5UCPeZ0z5e71
6pil1rYchN9XzS6mGa9JrppsVmvu85Lfmi7R7jOPag4SWiS9P4HW9U1uDpZlVfJYZG9Dh/yzeKAi
9ts495qZ4n7WuASu6pxDKdgGfeBLm+zpUkcg1B3iTO4CJ95pTuEb4cRLhrf54kWeIduAgcw1nWMg
8a3KOKUFkXNdSRL2eBsyyY5rc2U6IdVVVoPYNHZxNG3aZjsWCDAYtgNn9VUeS1nTbjniuIMCkork
VTQHGwdLeDiPh2JA7jMA7tJuZ7QOvdUz8TS9CtnuPB+6pefO8mFBRjIBZpvsJu7FMrWL5LXl5KCY
NIAKwQzSgvYUzCHSVcoWaV0Nbf1exsoV1FMCne09ZJa9I7bzXN/NJThulga3VsJKtKYSVEhpghDv
DnQuox8I9htu1eyrVr1tuASiPt+Peffe9yVG4QxPc8xAf0jItXYUCjB9H4+RV0+6F2LVzOkWBOFJ
jPbTB5khe66S+lEx+GvbiTOwI4kwsWrEX6j4wgyV2qDBaQT6BG8tJ4mhX+LIfCuYSCvWuKvrs0Zw
npVom2nY5FjCE0GORwSKmAnz0R3MQ+FmpzQyuM7iOzcHEFE0fI6Ou1JEf2pGlGVz8pnNryDlBu3N
BG8xXXrZeI4yco3zTeVHMzkvSDG3JnpZ5NFuwD+9ikvVvKprHsuKlZ2ChuuXGq0m/ZWxP+LiTDT3
MvkUChCVJ5JNieBWx0uaagC29jlJN22GCdxVKR/HQduyKam3mQ1FGuXdVs0HgovUxygKN9lA5q2c
/QoxgVYg6jEeA9KtjF7zS6eoVrEoL+3SQqrarRm0KARBLq+iQr2wT7D2/axBrVr2FMMJ/B7TLJK/
NVnd8RVQhqTW0ajbPcunvVFAkSr1pzGvyA2vGDk6ARsZ3VTvJget4xiKnVqL2U+y+FRlDxr4GoI/
AJydm9T29DZgeKZ63+cR/w3CG3sxBPxiDp69hV9Z8/ejcO37L/hfq4P2m0X6jqFqlmaQk+AwR/lf
jJP6G5AmXXXBJ2k2LCX+5Y9ROARJDGYCqQ6kJ/u7Tf2PUbj1m2ZiO8NWjqecNLb/SJarLZPfH2U3
Blax7wEgSIMAxdnLYPeHMdVQu4lTR/bA9bCwXRgAZNHMeAIrD6OIveQ+GvrbKv6CNqpXzmmuEIbP
iXoywvIK9aGD8Lw21jKnNSAa9oeP9S/G1j+P6ZY/zlR1A6kS42BVZYvw4x9nWdkwhoM2rLX2rmcw
kEE8qUrl3wwDf55df38VnYWFqjOv4/v486tMcgzkIGcygYC717rwuvbfxPloPy8clpcQdD7m9ywJ
R/tpdI1BPJrbiua/JuO0bF0ms9ZVF1EyKh9OVXlNEt5IbXG1Pc+z/R2ProzbX3+Yf/U2BTItjIZ8
mtbPOR2uLc0kceA2GzYzz3CVd//mXS5D058vJWw7DusFw2Fb89PnGAyGOyYRsiCV04Zltwluo8CK
xkodcdKv38y/+rRdZGL2Ina34R78nIshI2jSist3Fg3b0b0vax7mwIUc9/eH2N/POTV9ucj+/LZ4
KYyb1pLKKNzv3+0Pd0iJrJOUW4NWTvYvObA+RuXyUDoPqH2WZNzZRzd0u2QROFl2w627cjO+aFTB
qbILrJqDMj2azUVZpmTOTqMwrHt9ncYntzoEccrU/T5UnJWsHlo22/DNuEi8AjaQOCSDRE8CE3DL
Cd9iiW/SrUpCb/ZUaS8Eik+2V4UfSpBTpHucgG4AbaDr2WC/GCxhRLlW4o2NSlkfzxYIpOwxgG6m
EVPeBI+JcmIeO7rJXtXOI5Hr7G6PufGUZ/yhS/yigTqu2LcEm0+4LHOqgqygea6DbZ2fwrG7C13Y
VfFbWz04LHhzNrQc805LWtrSuuf2VW98a1y/glMzqvRTlFxq8RTxizpjOkY9T5SYUFoSdK+b6aEa
aNdH55PhI0R4T1NuGUX4UZ/tIZ6tJMx/xYC5BHewDZ7Vqqdlx7fIWsGBVGig/gGN6UFLd2tjF7HL
djBjQX0R8jAEWwrylemCwgjvnPjEJwyb27wpIIbmLkZPZxhXtRFw7isYQGtYO99MpAi1cjL7T+nO
fM++GE8G47rK2AfDtEmreFePxd4dxjunzG3kgiwES/fmf8g7j+XIsXNbv8udQ7HhgcGdZCKR3pFM
JskJghbeezz9+dB9jtSn+qoVulNFqNURVc0qGmDv36z1LaFVu04mOQQlwkLRpMrpSd4dmpGJKFLi
OD7npbHVI7G3m84Nui8psA5mFSy98Rb48CPlxKKlzGk9gbaUaIdmlprZDOsczJzUanSToLViaj/g
TsF9qM8SzYhtUffXCd3diI0rd9J5cwR2XuCarMqNOVsemCPY9QBPr+aLTLEDOfgvSX7fdiiEdANG
iRiRCdU2+y6+kWNHwyss+otp3BGEB5E3p/8qVik/0KCk1lCU3pV83UCQWcKpM/mYZMSR5W/GsF+r
42OY4XJC5xza+bXAkJuVORa3no0O8ip2V+SeLKZM24uIcepYtsuC5r/3c0eykY8ZPs9z0yrz5KRE
dYC6rZARM0BLFSEKFuutbUl/7gNX1K9o3/ahwjicZRPtn6od42Sjsi6UkeeomG8tvEgIWl0f+U6p
sDDwx5WnDE8Sb0oUaAfmTofOs3YprwcCA9kpOk7soXnyffryTHMmhuBDliQOPlixAv7FgNd+HH1U
PKib2grOQZasYwn/Kc5ehUS5trN2kVle/GePtHN2wy3sKOWs842qTLeWpE9ivvZRwmhA4l0WSbjX
FERgPdKEgvGaaL5qy3Q9/3tgxDQPA/NuZUvHMIEUBQTN0uaprdfvzVT60st0EwtGRdmXRYFnGNGO
bL+F3f+khWvReF+MMIT6oCLT9G6tFbyKsVmqur4smLoFzeSM5Sn2iQWMAn05Jh8SarukwQvI97Kv
a9MpeK5iXzmS6bf0hPLckB3uzTK3yb8WFpKdKGy+fVNFiNusuyp7U8dgMdWYdELEZEyvCaGBCF2H
WMLz3Zi1WwNBUeqRmEGi0oTAr+GBSg1mXV5Nkk90HcwYLeDNt8yNQkJNH+a7DMJgKyrktS0lBsVv
gwrNL8AgN2mBZ13oGLZfvfEHxfA6azy3lwc37AzaWiZzpooVmBi1fDqKPHrD/eTakoKIB/POmKIc
bDqiTn84h5xJIr0buY3mjQzL7hHT78rvVpQsHPuT+kZfsshZ90Tfkp9uLSt9RURKIw2bGmdyFRxk
dTrphWOr63wg7kTG1qFijOBnlxdx6KiWR/+PmaHdkErhDS8grZtxPTBGUDr5M+rGu6mG51E19jWr
tHoAZ1ixxraju1cigUwk6GWdS0Oaoj2AAV7xdubFq9pTvFFufCsziArpWUW76lveXcuk80Tb1ETx
MwZc0qCIKijLGUv8ISTt2UrLo272Ae/3igHXuS7agwJxMCxWTWAy+1EfWjKsw6DcSl2+90X5MQ3j
Qxkohx4UD65WTsfkLcjLw0QzOgoN8Kd37SNjz3v2JiX5BfmDY2nJ+zj4+yqpCPpggyBPbGzA1jb7
ki8PWw7L9yA7DtlX1px8+OFodAF8GmPuRj1EoyC4iAJRt2/Zrp/V62jAlUrM5Ur4G/rQA/roTTYq
8wMRXMJo2o7hJQB5VSr9c0w4x8JrUK9JYueP3UEL2YyVr6PRMWPDXJnOh8GSvTgGqjHaaqXBVcQy
e2EQJyS4CbzUAowgoz3cFlS+tgRtxPLXyFquUJKXiolmu1xZ4lUBReabV+FtE+sWJ/ZCtonlKly1
O9jkeOlEbc9Pe5M894OJ74rI9Ry8NWbPgFXRTBpTdHmPinGp1dNTH5svcDW9WmEgvVQ0TuRkP5p7
P4RI3RSOXj8qOpk5caB95KaA2RZSyM5ZJh8F+erJyeYCJbhqDtVYGmJjtsajZBFrjr8gWXux4pTQ
vUzxMUTvcgMAofEJtZBHpwjDA+OfhUmeiHcQ1TJVnFoVywnsXKCeNISrELWQuCP4FKvW8FcW0Drb
S1+V7pL0jw2HzsRIL1V8V0aF11rdWtXT19Yq9k30rWIszfqjIrmEyqwrqdrmUnnTeU91evIUA0zK
tVVl0N1bk6UsKS1hsAAp8RJ5+XrKkDRa5PIgvgMC2gh0sz5BhqlQPusSNKC1UhSvW0lkkxZFtozE
fWL5HBFhPJismQBLqnhbKSQiJpyF77OAZX+CXKGCk4fKL+66FTq+nRQfhoxRfv4VGL4bDuWOrXA3
JOtxlA/AtmyCTzNJxzl3LxLSl3osYzlVD6NySYOtYZ2zxHhurPoedCYEWhtN/Cz4DwNr2U3xRLap
vh278IxHjgjWK/6kcq/66scYK1fsUd0yDWIm9WTJx3K/iwWc7GzA9xaulGFwQlB8jL0fWlJqQyId
F3ognzWvcjK93sB2YLlovZjd9OVTI0XWXhE/JhWXfgTj2US4qZ0C/NuspFEQW4ipc1RPJ1NrY2YL
I9gmHk6x1mYwFSLRzFczQVCYVKFQuyeNEBSfNzGQjmUH1U/dxVTlImbyCGP0njDFxnvn2LBFJQom
L8MiKJtriRmU3EXHWGm3ttleRE4VZ+v7fCKYK2DiAXPDE7gI8VmnoWtUjC9GFLaIXaT+J8IV51m9
I0T1qA1vgW47Rc3JZe31NnBGKV/L+O5y8Sy8V7k82bwJSpq4cnLyitcICGWKHbw2hp2fAipsQMlb
EUlL/gTFMNn5RfMWl9JKLx5JtsLMdYxILet5LgbpK9ZXvXY2hb6XeroBzVQ2BkWYQYyOSHWI9fq6
9+N93KZuITlW9iP6V+o58LFEibR8itmSzT9Bm+ne7Fs3L07F1NBtK1vfRwIxmHuT/avCSalGIzb+
dzO7qaDwFYXrSe9vUymTa7cv8q/RfsgV/lLxYNTczIjajX5YEaG8jk1kBKLtFxWse99mDB24pX2w
Ew45p5gAML0Wo4vvzRHtj42qtT774lBnNrTBs18FpOdsYR6+jYN6LtWY2guWIc4UIuSAa8hu2X53
MQv3Z53XwOfaS+X2WWq5nLpNwyK4XOcZ6bzbLEZuxfDwMRO4SC3pALOwHILTiAuizJ7ZPOjxszXv
fJ6kMXN16Mw+iXsLREdm8iowQeLJZ+NtsIurc3ak8FkouzQznBZWQq2PdV9zLVKMyx5AM3aH3lFi
AtcLVKCuz77bBjWQlq7SX4vIvAbqdIk9/0XOxasadicDFKgS9d8Yg/U6WQfG8NEV9orSfZ3Wyq3X
pkdLrjqW1YiUEfpgY+hO5uCf9BYB6QgpfxxXsoTA1IgOJkfbQhVjCeaRjKd1aFApZJm/wY+1Bmux
ZA7w1HvcbkwhvexBFteUIDJbnAuqeugshCWs+qheF168iiiCE1bFmQyPUyOzTZKpQpitEvDInVcW
T0m5sqcjw84Mes80GyZQ6Uck2nfg79p3WYfgKZwIOVsN3LcZ+rXFqlbp5vrYWtTWM93f2INm/g7T
1NFHFShMumyH69z8gbhBrhG6VrSbRLRo2ZTh2FtSq0yhhnngDoUDSAug/bhjjZ47RpOzLp6bnVOn
yQudxYmk13P81TzXVBZe8pO2z/NuT2NlWcS0Y9quVvYJ1+pgfOLGWEPWXtgDY3Z/utqp68UN5lXC
SiQOyriNMIvGxlXqWqIE44RLt0e3Yv5MhncJjPQUmaQC5d8j516vIGbOHJ9gQpNrXgw9rzmVuPJo
adJ7VD7r9C4xE+8gXlWqgqyEJ059aPqbDzOoYP+rK4u04JimY5gTx1FNqihpLPHZgUP14vKRR8ov
WE5cPZuvXS0oONzOM74rGXy29jAl+6p/qqRL3OGjlE6zmi6xi0uAkzJRYHVvCxZjLK8zEiNG4zQo
2zaB8RGma89iWxWOxE3Mcd1rJVsZLFz8hjyMYl+oJYoX6z775FGzIGDXeulkiMr7/xmwQHVnbDVP
G2cX4R9Hb1k3RlNc88lLYlFpNZnY/MCY4bervx7kaLOv74/jFTguglGmqmhzXi/Tzv/9F/l12pq1
bePhkEkyNOybH7BBKFXOlMaLD55E1yRxudpavE4DZYF/7TyKBuOQujSleCU6cxUHLT8Yw14H3OkZ
3JOQ1LxUf5Tls2IcRv+lYgURQo3CqpcPwUH3/Ccph1fCOYGikbkAo3yeDQtrLmuBVGjbtmsPAzhn
zocqGraaggLpr79yRlV//tJlGbOlzFBYR5L8i2Avp4gjFHUeFtmbcJIWGsKMUVFnM60zBO2KAvIo
UKUwo6U4UjaycuvUtwwnT6VfAIHY6WzHQqfQJMtsHJaVwqnrn2gBYvtkTXdC3mgX/YRsv/LAZnbp
I6boFHhg7ymWhqobFzkzKqvJdyShbipxCzT+JKhcxGSyS0K2hl0bM4mpHCIPPUJ7QiRGoxLYDF7q
lWRhgCShy5Np+WUAVU+l9pi0+4KYs6o7WuTDm4kTpvKSczzNPyOPPTnKgw6jByD+dQuGeSJNtcic
dEjoJB8jz16LgIiNFBsYhsTaPMEf5uJ9GuPnUL9Ixsawabe6V0tjq5rVr5RJD0Uzix419ZaMP3V5
KVl6qhnQHv9YoAvJLlLwbBuXwiS/lpxGUt8GRN2QbwwEe2F7K9kpyuN8IOxITmW613xNElqrgzG9
ZZhOAbwbqEFS5t1jzUuInZ9zuJoDG1O44GTcW6zr52NkHA49wjZlNBn88cV3uEN41e2yQ10EnRf2
tF9oW4v1TYh9wRPjKrfaY1XMczwtme0yW2JF5JhUgCi4ZVKx0SV9OQzlWdNT/BYAwT2xGfTulNoZ
I6d2/PD18Ine4UHKqi0eVTa71d7G5IKlGhmUabC1QrhYloSwZu1BKMq/CIr7dRLL+wtJd6aEzCsO
w/plRh/1CXutJuUhNj6wHnZkItXFRlUe//pt+X/9NTgCdNYA+AB+8wb88TzylcqobRUfomlhegwZ
39GV55HLvPlfnHz6rwC9+SuazyPQc6R5/yllrW70qLUrixPJLHDi6C14VY7dMPvyQI1ZExJlc5Hq
hrrzM3nFW+MlJBMhLo06TPso6YrkaZpebXJTzOoY81JTUEmgMM4+ejZzQlJ9NL21aED0Kt2DNfhM
YcJzmT7W0/gkxECYZ25t0vK7HxiAwIgrGdn8ZuLxiDvIPmd5lRLwSJaddM2n5tGuOuIVareaKoIJ
jK2aPvz23f9P2OVhEPzDk/anNLjHPKkgl/1zws5vH//9Xjf/9//IcyILAB3MK5hdWDtwoP/3Kk/B
Ws9K7n8t8OBaC94vmDyIStjG/GOBB6LMNPGfUPNpBvumf4Orw4f9couwW+JhnTXm7Arx1vxygWpa
nDC0aphC7MoKHS5vxbYb5mHAgo6sT3bKDulexB5dWwXBKplxIhrbJ8H0VQyMlXBflbisy+yEK2BZ
66Nrkqo1hsOqXyVPat7jjM/1566gn2XkThxis9WHe9iqboYSsCMtNgMeT2kTWdteHNuVBC+3SwAL
qm9yuhVk7WpsaZyudU3TDdRtnuPi49dxKZ7n/4GZV5nPbiMEYJojiWU6cLY6BtGWWvHWJeYRLTdL
kRaac3NJ7gmoxoaVzzBpIO9/xEW8FjgOLq2J3MEJj82dygr0idjCCjZXxpZNG1+2f9SPnqtfJ5Ij
iSxYTjt5nZ1CZdEs7FXtvNZblLPUA4dBRxW9iO7UsR4QjcV0EmdzhV7JaR31qFwkbppFgzEEvdQi
+6g23mF4IPaBiBqSlLJl70YcUu1CupmUqSv2L9IqX3dUbNFiWuTH2OeWxUC4Sm/Et6OqI94seOT3
LWqZW3wLzvUCfW/0iMutXxpOXC6MV0hDjO4W8RE1Nt8o+aFWwX4cEXyjjK/uDRsEjRoCHy3of/2o
duBY9i23gUYxRKs+SCvGzhh3ZxEBGVPDC98zaalKLziwae2ZeyjES9nntGLWCr2+XmQYqZcidpl/
D+k3kYBuo7uauqRG0j5h5hPhEBGIgxhBpRhdTg/TNUZ5zShgBfm6UncSylN+pBcZJgJSvK9oiC95
iqJB2iXxMc3bYzjH7QTKe5ZygaaKvohiVLdkcS3a7omJa4NErMfMH3vpV45UUZac9GZF66x2MB2a
PZAlbTMkR6oSrnvzmtrfZqA+RydK+qixdnYqYVUe3v2UTIU331wlGO2lvnFa2ZXnTsh8kpCGfunk
7MjSeAvlPbE1TjXf5MzgQ0ZGNcM1VKwYGcCe8Z0bKPijU1065YWfMbZ4JD3BSbM+GfjHzcawPr3p
MSDYaEBLfGlHinVGCN5Z190u2XSkdotW2viEs/UhwfC1WxdvtR3eM2N6N4dyExBsNlSPyUaQdzRT
IVIed9W4qdaa7PmQn67905CTNO57Rn8VE33GsmTvsS6ZxYk3AyDD4GFfyzb09CEU0RQ1XX9VoE/Y
ezt4lnjfehM307A2vYes346Ft8liUKNzHA49FrEE9Ke0jTyxzFWiFYtxxDGkiqM6jKyzqS7IHZq+
lfFTpXTuvhnXiL3f7BHG2WwliBAmfKxHT+AhLrnl2Z4guC49l0w7si1gJkoTMKKN+hBcobzeEJUD
AEIIAzKxvItTTYk13+47Tz0aI9SI5fA5nvQX9Uwu/SkxD967ccRnFd87t/3RX/yP2Q18LyFCHSk2
o43Bu7fL1RVzPRBKBbLYU5edhe3U1Z6VakBUt0kxyPABswW2hvxz1F+oUyXzebDWxk1DCWRQPZVL
zk3WRbH5mtbjlspgRWpQAVSQrKlsI9Ya0cLL4VVQAyK8WvHJFUfxYL7yLbCKJSCnJHKyl+BYrbXP
8sP/kfqdMBfjVjsNn/01nhzDhsSgLNE4qE/5NcZhsij1nVYss34ndft6RyznU/yDJVpy201/TQ70
s1d2rm6Ldu55Ote7+IQ1/sEG/RjcWCQRYcLmyIMwsmPco34ZpCFDFVoYb3bshhxi8ca76f5D0S65
DnjjimZlgVfw9wwhCAZkv8w9ko7n0rvgtGOljk44IyBGrP1qLwO1hM6qEhrkqwtElUxkRrIBJdRG
rDlYJpySVbQG/JgCi6jqc4j5hJjx7qiQC8mxxRPSrsaPQXpQLMgHL222KbpFfSKAskbWu/M39Dce
oqlrEeCqXwCRWOpOORyGc8SN9tQ/T0+D0zlms/SOsmvu82vwWBNOHG1xrQuM80t0jyzsToycbx8T
iTWLYouCsIOHxXuA8nghn5Ntts0u3aNYRVsJu+aN3+Gvst3pQNdiIXQ1FnRKNN9ZtxS39C3clO/I
t703ErsQjV3tfXc23WTLd2hycRrySYsKYj34r/jDwpuvcZItQDdsryxaNtox/eFqFj8RIY/akjUH
21qTn+Bedwny8qnpl/Wec6Jh2rO0dwqfzw/glJFZJhwl4kkQOLAiZoHpBmT9lOzsWLouYodcdNe8
mde2cmjeaJakapG9z+P0H//VuDM9VTbTKpmW5k7b8HJqGB93MEnd7N088iOCnnMINl3h2hcFBMCZ
PLUrtzrHrvHJaM0j7hNP38pztUdaG34hRga5gDTDsuB3scV/QpVp2v+iyqTI/Oc15m8f/d81pvw3
87eKEYwCspZ5XPL30D9VJk1EyDhsZ1Q4HdIf1GLoUhSTihOHLxCkPxab/IJGhDER1v82XJxY4T8X
m5YBpUnl/1G5Wb+MhQzR1aVV4L3w0+mztXMwjY0T8LBb+rgvEn2byeWC2LI7OXsg5/J1qBAeQTXn
hwg6MHHZmGkMLsKIdliDKAEciT3PpR3KQ1S/zXsmtKkbXLW5UjE6KNxWCi5WZLkEAJ4UlSlnCExG
kitSWSun5QK2a7FO/EtS6q8oVTwcRXH/btrjtSjPauAtNZXqV2/2BJ25Pgr7WlgXlUHlFDxQOS/H
OecB/iHb9AwUbkInVYSz1aVaxtAdNEjostjm0Fpj0r+0fkCPETo2qA2rQUvAZEYEzxOVr5xvtG7c
kBnqwo5klP1aGF/1eK7jq1dIb8T9IFYJHSP/majtTKN8zqJ+1bX1GkqPQOerlZB3Sm41YlHNOR+V
IM6LZeKzkCqgFqoQ6GXMZSAp750NNkOFe1336zF8G/15EUIGq9c+9USy1kSzxvG3iJHKE9jaC/US
zAmuevMiMRIXc7KrIOK1bp5josMWZfWN6o8CognWrMue1YDQCxKUOGXAv5f4h7SsX3tkHoXEyXZU
LgPxsmFHAaoP+wACV+gx2M8Ab0Igr+WFmh2ROw5ru3jlcQ1Wkgn0Rms4reLobJflWiQVt4y0rNFn
5CwZPar5DlzRwhevjToecj8/FhLo4RDrnSovTVS8/ZBceuwwdZGvAQEx+lKx+FkryZAe6pbhTu69
Wbp/TCkrRkQA9kXGHFVXw7HoP+uoOHhoTBSb5SCoH53c1qk2jhNSho4vMI8t9v/NtieeNS25FJl+
GSXnoB/QkADfGRGnD9Nd5X4x+TzTol8BQjkq6UkpWuTAD3XRvAcm42pg5n7UnlLo9KUxUtaYbym+
1kJZGwObdFjGo9cegwF7iy7mHOhVhngmyp/LzrCPBoP6hdVzCMuzohiF/ADNKY2oO0KrfG5zVrNM
Z9m5Kq4hjz+eCe6zTa0HwXxTQowhQUaa6EtEY+5aE1kTrCt5KrZBp57UGIMn8kN8Rmw8NRbZmrFV
hHfRwjm1mRS6REYTFO4nSvwmChyTB05tpG4Bsooi4N0MvE+LeiJqe7fP2GQYX2UBw2XMp6/M6jFe
lXPhlqw5Qt574M06d1ptvRFrV9Az5fLgqMZTAnMQxQrsoYABmba10/yrJoG4paq0im7ZK+N3I7ef
hpp+wZhH5Wdz9yv2Nsnta2WgR4uoGBX5BY/8IjF1Av1upniN6ABt671SziM/zYTxpkfVquHa4Jv1
6AvlXeMvIQbUFU36GCgSOiBS4kZR2psq2sijB+awnjMNraXdpYc8RQzDajtmgEZkNyZlC4Z339P7
acPGwqQ+9TeTJ2RVYOG0TR1BdTRRd2unOI/2HgbDyG/mFDrUNbpbBiZ7dr1+6O106ZOfF0GoappS
IT1RW0aefxrlr5HNQwCGFRbdypvUfZQSSWpVJ6mvXmovfMKGT1EHg4VDd8erm1t4aTqLujS6BIW0
bjPpMNJckv28qeORdp9LXQxbU0/f/bi4YIc6RMZXgKBm8G5yJB5SXT9XTfeKyPGpLgeCDeFsjeY6
QZajI8+pIgRJkX2Mke2kg9ukRsMmoMHnWgKbRWIWNcZT6rOVi1H/NEC9Fu3kXZSG8poyQSrjmynh
nKSfRTqEsMLpZi1Rg1MVydkCL9R5SD6qWXOUTa1j5xr/QEqtEm6L2GnQKaU+4L49bJeHwvu2+h+J
lnNCjABGdhWmb3yUTBdooIFqmbaZsyhqPs9LGOe6fEwYggPqXCSsgX1swDuN/mLkUmr4/iW6DprI
fNCrbKODaJvotgee/Rhtp402awLMk8hQjAqVi8q1USD31VnRvtEKLLqrmDA9cwX6NPFRa2I22pAw
RgB2sm7Qgxl4Bif0YVr/WHd+sS8x6wDayxecSmupxAXm3xFkLYtukwRP+aw381Vxr+WPodDelQY2
A4K0BGFaiEDN43a0EawFgYFA7alAwyaN89WruibaNjOJHgRaN4UzVdhrxP1WgRcwoL0eVx3quKl+
VZESRkXxu077P6JwMylx/kLq33x3Wf0Xldv84X+fDlKvWQYJMIKBHLO/v5duyt9kYWpI9Rn4gcSx
+J1/lG6aApTbtAwVub+uUu/9Y06oqOhcWMDxZ/5mD/g35oREwPy5dFPgfxMKrRoCTNkvc0LTLOWs
0NntRjiRlbI8Gzlvq+a2NVskudz0qvciSf6HlkPV5wX1u5NV/6TmXgRPSrAdWceg018kjK3ZYWgs
6RQOfiN+mpJXi1M+N3mhgwoqffsIc8OBgLwmBAZTd3n01fpqRXNMCrrEGrMV36o1XzKiEtZLOQg/
HKSvSb9O4hRjWd6T5jmU+5TrLIp02HzsmojTjRijoTAW4m0gtVIdxZ78zbQTpwbjqcImPp7GowWh
Vo2wM3rcn8j+PKyMlaALNU+FCWp2frFjco/thRZcbd71SCiPZtFdSsn+NORd1yytEedbSgxNesiG
r4JlJALqZK1D8mYI/GRCTQg4BTTafrPONxmyIYStjz5Cqjjyn+wh3lXpjLH2uC2QXFlSvFeicZ1B
8vb9o4apcozYn+GbxDrvJpo4+bK3U0LjR64o/EyPeYZv6zcoW09dPLyQM0pLX6Ok99LPjlopV+OD
xBXiy+Ic2ffRaph06JW9lD3z5tP9dTXtq+W96hLN/YcS4Sfesx4g+ec8R1RCN1Zi+W4xNBj855jG
fEgwxunIjIm4Cbd5kW+LLjLdCQCGZiXIfa0n38hOvV3fJyubPcTolCwZoRtg345xqumKapMwsusQ
wPKfQAd9LDvzqPbtPhOo6SQGo+lNy17SxFx3NLxqFG7YXmSRsTSprxUuVa/HtxVtslwctGwrhr3V
SFtG9B8j1uVURwuCO9+rYEVa2aH25aOUMuQlLaMCFlHQ2usdG7qfsjqiJr9p5kdePUY84DpFQ6Xi
42fz16ja2UPsU0zWPaJDGX2Y3/46iSh99LOiZ0fZvhg2MyXB1Vl997iWG1iBjPRQTzJJw6wWG/dR
kiGFIjBpsoMmsp8ujw4J9V9D/vdCL/uTbQwb8m4ZP1nrcVIuOAOpl38KWKiDLsB4MmshrDkPD3ME
Q+6TfF28yarGunU8F/a15m0zBOvd9qclWUGHrhLlbkn9Z4YaVjaCj68itVZCYUk5IuTqJ9PRy72c
MImRg11fRmAiU+7VClwpXI9tX/8Mol1rDA5ao9hGeFkx2a+F5B1g4Dpa/2nznMkz8xO7r/EzeiFT
VnslY1DtsJMapuGkCZpFfgMX3oOoxq2d6W6D/hJx/3KwKYOY7XfUcRLa5FU7oSjB/3fPJ2SwhwBJ
VqOTxtzxpbPYVnNnTB8rtu1SyW3L53fqS7cMY8cmMqkqF3HiFOgru57BUqLyKOLUEwgiMFzYYbiL
CSYZ8Ur21m1IZUYTfJrKdGqAxiqShT9guiOtYkc4oTuyangX87CcQCBA2eV4Dwt8+E1Bgn25Jd1a
CvGnch7CCC6lq0JWleVOb5L1iCdZQligx6Ct0G8D0TYyPlkzuZmD8VwA+XFsHtoQH6XdI2rlcHpG
r7Lv7GM6OpNkHu0O04dUrPomc5smcWKxTXoalcpJeRs9NCBJo64nBN6lznqhZIAEueHqh8EzSkYD
Mgni4S54aaQ7CaYnefQvdGV3vQ7P1KWIQrERd7gP8cVsC8DpQXo3g60N1BJ0XwECjyllarJ2D4ro
Xtf9ksP4MZRCvqBQIXoJVko4umjpfv5T9oZwzFjZ/VVhULXf1T8tDH7/8N8LA4uJjkJenKWaCGpY
11Ey/D7Tsea8OF0m6YhfNAx7HiL9T2Fg/A3qNr+HMEQhh0jng/6nMDD+pgLOs0xbN02y6cx/KzBO
1381p8GNUgwkOJQuOjtE9ZfCAL1+PIGUhFVZYMHPJQcny0ouBteYsxxowiWcRmqELZo5utjJwUEi
p31Y6/AUY4wGGoNaozi0vb/q6NSReQJq2wdDiRFWYscxI3fqb01lCzXhKh+Cjaze5fjT1KRN3cmu
3mk/tc0LMqjQs9NXICxLXXm205fSf8qsaV2pzx1Xrp3VyzJChzipq4qbdPS/JpN9C0JG+jnW7kPr
IJFM4M3IGJDJA3f9hk6gW3s23mofxbmsuWORuAU6Ce7lZ4nJyySrBzlA2qQUXPPpBEwAMg7LKE7P
V6PLj0hlriRXXFBAhtq6NF5KeY/7vQEfVEqngagJyVvnSvxuWcUzxdS6TbCIRQjZlQ75ML2EOaxl
mvOYuAffIjqdXKHODAiVila/cS3xw/i2scZ7xp7Hv+dtv5yEvNEaQN0X+huRy441biPUK1MU80Jj
5DY7p+v5cwgeKtEC47oZ0sad/O9cQ8baAB9oSgww6EjHbqP3LDJLINTBqcl+qpE1Wt+zetiP6dUb
jyp/IKURMClXYe3Rs1nwNbYU6L8zsubYdEXGtghzVzMgaA3bUjtW3q1npCdN/lnvpGUkoVBQjlbq
uT431ph81v7LGGEwH8e3iUAlixVHuTMkusruQTP7QzkrryttFUbtB4ymRDMeUcIDP9GdsHqIhQqA
Chszp9V4HYXlEInd6kS3Y35BAFhMujPSBXkAMaagXXQFxAyje5fYfwxFhTfHTZpu5Q1PbGE8Vbgl
1JQ+x7GPrarQ9/1w85CiY8paJe26GJMN7bYP7qEj8ojNS8EEnGAtrUo+BZQIODbKdw+CNEnYjIEu
lr0wW8g5UzhJDb9sv21WeSr9BIiVsTeM8aoNSLAJsiU+yHAhpHqdKsnWgPWSKhtvCl15Fmx00ybS
+feM8LMY72eOl+YQshtGjGBCmGbk3k+vH4LiUfIvKL0gJz8F2YW0scm4e8SUs7BMGwpHkHllyqTT
pTHujXXcvOa+KyERxFMPTuug1vjsIPHFCj9TcDMgaeMarpRMkpTbd2e9JB7kkpjdpszONVF5FhWh
jniLcJUHZtKPUdHdg6CADvYCoORkZ962929y9VlY/cpG8x9Jgj030IeDpRqrgYHt5DfYP8algv0N
u5ZbDHgnOvmD9L07zo2fXpa2YuTUGV8kRl2DcOTMR9JnbisNj9jAFobnvIeRw2noRFp3VsSLbjwM
HchcchD1emSSYblKYGwldq5ofDsQD353gO7MwmxiM+kH6yx1UySoHuT2uv4YEuNU5eAGeUfjnsTv
/rOgKLHiZoUFzFESZm84/pq0Io4XPYCM4MpftVTXqtfhs+eNa+bcFZ7gpPNgk1HnQeO5WG1PtKBy
ljrzMf0v8s5jSXLtuqI/JDAuPDDNTKSvzPJugijX8MCFN1+muX5MC48U2VXdqg5OpYGC4nvsTgdc
HLP32u26hnLVXtkMmOLuHtWXyzId1GPV3jfWhRTGNmpSiBndLmLSEc66w8TdA/lldzo5mxhSsjpN
B3Wsb2JCfBaa0z8Rj8DM5C0gBgkXM/SwbQaLLGlvLf8wQcAR+iktL0q5NpSbMjx38e3kMBnZuMVr
EKOTEodKKOesIcxrptVwwHUyupXkF+SGAeMOX1k63MTTtCmqaWlRnhPXRLR3SsV0JWy5IFCGTMoH
TmD4hdsIpkqtl7umuJR55BUdEC3NRplYuGgpVCZQ1YBpRktDzElMxFCs+5Qlr2Zwjsv2zIHKGRTv
pr54J7cHLrDBx00+8obiGv+hb2ondnak3p+Tdl9rEacSpsVyWvThdaClxzqOXiK92eoYYlGExbW9
pPLrzP4MbXLt1/aFEgb7sicmr9Mvco5bXZHXgfoioJjoOQvO5LmxSk9lgK5lXqzBBU4khKDIIz6g
Gey7tKLFHSP4T8x3i6xBSGnt+4Idc+uvOi6Avg6R/LZe0gqvD/XHUWpEtiVQB/t+WerpUzzf1uqY
slBVnhECrm0thC1G4Yg4RN01JRtKIzrRqK7KricRk8uf6Cjd/Wh9ysQC27uW8PAMFjl+O6W7bAHR
Db72gy9po1gVj0sHXB2xzquAo0gw7MxSsbLzykt1bowRM4Ika893X5OUWZjVoKElC+rJAH1eVgPm
KJ9baxoaOKpPdv5aaNscXIjNrK5vH3SUOqGxNksfTaSztAIo9Ki0I8bCA6ban6onfHhjUOQ/E2oJ
ffoyn5jLEMYTiEz4D8yrX1ZLvg8swa2Ih+s0MrncwBsK4zof2m0YIG0dbww0NYHRnwbrnFftoS7v
Qq3eueSfRik/YOquB8NkT2ptWifhnre3Ua9uo4EbrnJ4EJmroPQBirRri+ZxYdIsaLIi4E7chHTF
pC7F5HQBhcrVW4GMIm/lQ1tWIAEqEOJ4ZVu2Js1E2BKdmpQ22CB4wTHanixbmMFJKPpDx9GiiOwp
JXfQDK8SF04X3XqaPtMdXhsVOhIiCViVNLYqFzP3UrTDW1YlZ6cSe2r/q6ouMRAFGFprgOi0fIq7
Z3XkEXn10Ek0984YPaQdM0U3ZMHBT99g0MX6QX7hTUgaYnRM3EsWdFr/DH2IbMrRfRrDe10BGY6T
t3nRUxq2elxhAN10Xf4UmRgNJkJryQE2ZL2eVLb06GC1cngWFctowzh0wJqi4eT4pKK4ymE0f5hq
sK+ZZeSNdme6H+WASy+stt9fFNCDf70odAEJnsmZKpgazeK3n8z3qa/2Co3ffBdrGQsIfmDcVOVW
ydSVSOh/qVLtVdvep8ljnmNwnZcjGyjO+viKPy1t3zu67h5Hb8bOPK+CrdSh1cDCQKbLl6ndgFEZ
GeWadbzuRbxjtE6urjYrpRT1JpXkT5mG8Bp8ujjbcUgPE/SkPqT6EpRHNlIdDDXDvYoBx1HLc0qI
R5rfiiDfK7m2idWTqRm3KcKjJD3hya7GYily1GkIBxoomTN6jqjlixAsnRiegFFs6rA5D/0PC3Ho
wsqQWMfNwfG7ox0Y63wq96O6DYoPmjgfG4fVO4ep11cuK0Aj/FCRxMYMnWtTrNzxVGniTrOy8xTm
V0MtGXO1exySq7FmtGCjY3CjvRQqjyLHK83bqSSXhC2/TjiwTjOQSH2JjZfwO2/sWNyK/DaynQtK
kAwCtqm3M9jqMOrsAIuIWuYi7fYpU6DE/fAb5uaZsRwyhNW6/WIghBETdmCGU1vJWFC4Poshsm6Y
vE1acVEXoFjxPTJCsO1hlxOxmkbw41EuyAHNRe7jr7n3ZfahE66Qc4v0KF0cQ3KLWZfCn678HyYm
d2045fXA8wEXNFeDReC8Nnld/MSR64UEOceFszDx/ecQCSo0GtBv+L+H3uw94ESMlHyVxyuuUk7+
2maZKklaDki8QYqYWw6Ps7LiiI+ZBvX8F2pqR2kvQwXQomMdFaHc8WNLcR7iycsC+6psiHjm+a+z
e7JVLq58rcS3WiZYbBKFXNesu2YU0WaEtsrP1qOoM16m6olnsafXXO48Od2aXgxMf0AhT2xdNDqP
snD9fVfKcz1XQypDR7Jarfukae/xq4Ip536OVPB05kzh0MZZIqWbr4ywd22vYaxy60M/8egck1tt
dMkqUo/GaGwUJf5hUiBXyWVJWBObv27HSO+tquqrYiSdUL/Jje4y9p2XJsPBeuyG2xh9H2tunjUk
fiioAOLAi3CBUgMipUyd05jmRw0q1/fnw9eRNo8Mwt0tC44zDw/tq/S1auvAFlaNTSg8auE7rM8K
bJ1/XzXH+B8S6P+dBPLLAP2vVzPp0tUZpk4q8OezqGApPmhK2ywLtmGcLHn83JYgRbMB4568Njpn
HaZiqRrWQnXewlpch3W3rrsOs1h0Ghi6VTloADxhCvKocmC47IY73Te8DBnDpKMIVTylAjRC5Q9t
wOAmmdhWgzIXe/ZX+IVJEGTbBs8cT0S81W31GMeUW4IOSK8WNlnlkXN29bU2lYdQMa5YJXMj8BAJ
2ff3ZzrOXc+8DknEkqbko26LVR1Fd2oyXViw0nK/B41akGCJ9KlbJf2Penyos9n7IEkPapdsrXzr
rA0ZqiB88j0YfE31SnUj29HT6TpjK9iqUOsC/42ageq3Ab2Ko6U7k9iBv3lTlXcBs9dxnglnZxbx
qAVogje9EMfCCk22WOa6sKOVGH+MHSLFqld+xHF9JRuUUThZnHxDKhODUZhjZcONWP49MO5//aHn
OuOTIWm+qCzBWkbDlkP65+efWTWHPDYABWNDw0epa7uqZCyHBPf7a/d39Q4zFxv3BA84dkZzPfTT
o00L9EzN6vlyWqiHflNzWC+mbFE8Ui86j8GqPWSviDrb1+9f9yulZ76K8aayjHINZ15YfX5Zs+MZ
INGLw8v2GvXUD+cGIwG/giP+/yTvsXX76Vv91TTQfeTvrA6+Ceb962/4x2JQ/A0cEs42BwUWCKEZ
jPQPTZcgfVdYM8rIIlqPreG/5n/mHNqLzYCRHJovlSHfP+d/BtwwYEQ2fe9fK8N/a/73S9mNmos5
ogplTCUX468K7KfLMK8n3Zc+fNxJebbybBEZq7hZm/HlT1/Qb+r7P73M18OzhgdaWrwMJUWt7Sz9
psbR2BKO8P3r/DWm/Xz/8oHwByGHwrBnGeJLyViYyHjgo7R4yKxtCNg5bDpgKpoX29lVzKN2YHuV
IPmSiv1aM7/U0UpbcXbZxQgr6YxCC0Dz5C9ssEIcb4BcdkZ11IIXvV1HOOlxJSTWTYCeyyWqsPRb
ME2XBTuoGn92JCjEtw0vKWS0Gqiju/Eymh6V+Bjk1gUp2ToyuKSbvH48hoQIKiCLHgu8QnwsstVJ
iV1khckf7+WpiDqmYeIIduTSdKy1Ha6nfE3QEbbxFEWUTM/B9Nw5L2b1EMMGN2omj5OxruB9y15F
4w41QYbHpH5zdPXsDC/hkHpB/t4I1Cy+wRiqQtxcnhoMG4OFIAd6MGknWAFV5Hr9NuPrIbnko1OV
y6lZ6jrqBxpcA1q1RB5vaA8KyPesftWc/KYjr3wwWdRoFwh3UNFYFxC4Vb9lL1TTWhyhTji4mWvd
AVcKpgNSsiCUt4F4G2Nv6sYPqbnr0oj3WPg8Pu/AJLIMww68L3s0bq6rjt1Q0MNPw3AWWOxcinSn
TP7KCsV10FUQ59tx3epEu/QZQJIahmgic0DuIgFgRQOXTnwEcJixGT2YjbONy13saJ4brFXkG04C
+PIxVabrVt4IgFZo/1Uma4mS7BOk/zEjjRa8q2INK5KXPEfPzkYdrEoM1CDzsKijvdLbU+vohAQz
A64rbd+DxG+Z0FjyzQdErITKLgW20A4fE8SKVHmoyJ5so4gxkwClCxmcTjcnbzUcf9DJpFwIMIVw
YNClv6AWIkGHPTlJEu6S1XBkKbtQVufWOpkuEj4jPSh1vuncLUm8yzandE9OdW3sqyp5sjHDO8Rp
SWR+pHts2YdD2vQmm2lQCxJUXEMlQdQDDpDdtJ3x5CYuTtIKxHABlPyQha88CqGuzbkBM/w/WLrZ
kVS12KmXNkZ5FR9Ir+a3JEeTNvCRaE/SPTHc11G8k7XF7/AQFOIgS/UqiFmFq8kSjjJKA3vdO8bS
nIJ1GzFPIacMh8QiDcQLHPS2YrdFMKXIXiVbiHpmQ7GtDR8cruc8uXRC8A4wcWRYLtvgEFbNXRls
kfYgGuQ7UPY1mn0sBhEStzjMnoORMMscR30h4kebUXQLW6BppkUOUb4NxLbiYw++deza9LK2+XEd
axsnct0jPHObGCt+jwBUYTM3Zl7YX5dtRcVETrjrp/vSHs8KnHodiwygjTmtzt6NzSv2+GU23aCS
qxL0eHXkBeTMKFl9Bb8f577gf9RelZNGU1SzYbCRapmUYpNv7phaOQg+Y+fFza/78bFqz2NJ5HHZ
nbSEmBUizfjpFwr4OS0VG9nAmQEZatjpksc9keLm2hoZlMKhSlhyZNlH1tkoF9jqNB9R7+8SBasU
Xn5gwVFrrdQMkWm5gXtPuOoiHa/1CdNI8ZzCOmFmvyf6YOxuqjjFGwsyRn5UbKt1fD0dROERjeP3
xzp6ma9l2XysEwqlGRb1t619GQ9JFTqdjKlBdWzOim74+yBAKsd3xMbjRu2xF9XHhGuSmafljt4E
RqT1Tw7dfpO1VwDcKzbHTlWtwSDu/R7XBDQztZP4eZJjNPSozsqFXSNzGNNdX5LRQKCcJe8Qsl3P
1W5WNI81RXKbR5s2eI/6taMeWmUZ9eWhURDjAUEY6gutK2mZlgHxHqR5o9e/QOS9kWq+dmFnDAUq
veyyCDajEdCkYuXCJDJZyiHQ5WZAa6+p4873e0bnCwsEeI3hLqKjiNRlZl1b2V3LSsYUjw3zpBIB
MpydE0FAo1qcBIz8/Eha2zpV3puYgfq8AQAMATbGCg6FbV6NPfpp7ZT2dypKHCVnlS+xVwADr0zx
bLTMoSbGrKF2zRN2gzZ2MSavhnNuCncTzIMOiz0TOZNj66PAgJhTGH94fv+uTvj5Z57//U/lCL7v
tm+tntgcc63yFLHKO2W4qLk4v7+gCKj5zQVFihSx9ZRXBmL2z69URCxDsjmgp3aNq4Bgh9SM150p
cGlwY4XBTsibKNiSAQUYf1FpNJZbIs0rySC1L+7dfld1u8FHgqnKo2Oe/Z7kb/+QyciLwMMU2yIn
2gWFgb+SEjKb0tza8ByIlWByJT7aPt/q+vhjsC0ST1NfX6TQYhrgNQNzDRylyOZRCkMZZFe4q5Jj
aEPzCTYSDsXAwEdShhQadn3XCwf0tytYx2QOBg6y248+/aFUz6yv2Ol9tMaDkrOO7AkrCElYRzrr
At9C71F/FNHe6dB6xA5V3yrNMEu5gMRnPQqT8Tx5Y5qmR83ZHY55fF0z/HZW/mgsHdS7es3kpIek
FBMB64babZp8JKa9dEMoI0l9YOoTR+6FiRPPsQnD7T7s5NbvAKux6C2xhGaDcVLdFL1+sLPYwUU8
PWVke5GKSI2x3mBej77J1A9liThJgmdrMtonRvJsQLxWlBsbgSj6SeqBdGIt4cCMUHd2oW57856T
c61KZ1/MT4GU89Zw73W/IExWqroXSzyPyF+XYSGXlh0dVOqpzBQL7tq1VgOSFPheMxsqWDzMK+eF
EypL38q3Vd2/VaJhMDSObyzuGXIoJB9ml45vnHtEVJbGLqJmRuQmLy62Q8Ntd8SdM5LuHoU/buFF
n8iX34YdIzIbllf9YpNtM5gfo/EeEQnEHlTRdoNF/AsLRnfVG49Vt0mytegeeDZG6n5yoa8RvwB+
AK5OJpVDTnyF0TTbpAXbooaC25xSxZzR1bBjOgfwJTRtIzwlMn7SZbpPU/sQV+aRYCfg6vzenD3m
PN1S8LnlYlln6ZWo2msTdxbW92icf0XOJJYhVD+8rbs8j5HCs1rDB4uuH1vBpkGylm7jSm5sFeuE
3N5a4j7XUYeFty5Mw6jSHlqUdNlE1poUsOtMr0FOrjj8Y0z0erh2GW137tVQ2jzMiiUlnWEyNcFv
0SZXBX2rq+Jca+0AOY8mVgjWkcxa2NAYn4S1V4UMzbpoC47+VYMONpWg2tkhGuFzNVJPiHybSptb
POGP6KfI9wlm6BaK/+BkGY/YZOHDCkl5nHTB2h3J0V5WBu6QbDU4ys5S2BMO04Wq/IBKAzC9WA/w
TQU+zORSVc11L1mm1ezSh94kEzyRzNyiq9YlvGF4SWv9QYFKzh7kHJBEIlr1rpjjKSz9gOd8qzn6
pc8FReCLFSDzcnk1Ud2R8HBpYyxmDsGoUL2t7AAPApBv0xVEsjnMEAEd5hkiIgRFjBq2RTo9an44
l3snRTHIWKrY1/b5pYt4U3GZbI5sf5Czz7y7imvMZBNh9ixC3aE+kGF4TLphO3Qes6xVCQfLEAMW
MYpDIDcZsd7uQx6nXPW2sRpHLjyNwa6GBHk0xKb0Z/nGcFXFlRd0ITupYDfqlwlk1QhbAklHqKip
iJuQID1kmqX0cm26NkjknGyb8iRt1tWMFLHanUYsRoLqL8shPIF2n9XxOqQ+DUt1E18YhC43jDIV
J96xTdyYUj4w31hZen1tsYkGTgHMRXtr/Yo+QGVbaeMjkDQ5Nt1bmT+ieeXbhsnV2rrH6P8UhOI8
mky/a/eK63oV9wbJvzdTRFS3YNcow+neHcdNYZ/J7lsG7i4gyLfhchmpZt2g2tRAwvqSTTmvZMw7
RgR8sbK0TPYHaGjc5jnm/mW1HRl3qX9jjlf4gomCWsVc9c2UwoHWz7pMlmqb3lLIHq0kBoR2pY/V
2gEkAiRSxZ0zEUSftmJlpsFK1Dc1kSOIzmk+NFQPcBPf0yRgln+dgXOsyNWWGBHKKPQ6eTIRlehH
RzvlDLbd4qEq3/J0p5X6crTviXaNZLNT8x+QlxBq8M8WmFAQT+arHiOL/dZmT2FGJU+ejRmBmSU7
w18O/knPXzqdMGTteZq0ZSPkvd0T58Ts2dTGrW2RVCG9joY4gYQVlP22b/PjWJDnkL8j1bELf1GB
okMjtBdsFxS/5MhF0IkLiVorgYhY7Cwej07N8LHd65OXUKwD7l11HTKOuDh1UHiDkh00h4YimGPY
PM4MFC25Fu3rqaLvHjRk/wHKEvSO+ywpz6PLzZRWEP0FGospKm+6kn0tk/1SK07Sp24KyPJW2RMB
A8IY0gCcLsyl3R7j6WTMqe1+valkyfmc7FT3OlZIjHTt56IzTqKmJ+zgrGVDCBlRv/2+hlHnocmn
USU1sW1oqMuQicFFmWvmn4qlJgkRoxLvhuU5IwV6Swebkg9HPcA+Dd7DDyHLmxqxUhaQbYSMpXxQ
kRF8/y5+GcLPb8ImeHMWt1u8lc9vIgjNvGynAh2YgxdhGtdKyhdCfaB0+IDB/WRR94fiTZ1nOF8/
OAsMYZsqZhzr6+C/STVrzEQLooVQcg607TSr0nx8s8l4X3T9a6JUMySypun5kTnu5vuPrP6yltTm
EFLgWJBiNEGC7OfPHEZq66YqDSXW+r3omzvRXesWhZn9VLgdAX8vnPOYfrZVfyfDG9P98f0bmL/T
L5//0+t/maa1tl+3wcTrM2OJ8PHpQMfFHXHTBb11az6P0Gu+f0Xjtx9Z1wiPFUyPTevLWE0kZN8G
isN63uzORklSYb4SHPnB+G5TrEj8UMTfhCPLjNID57xRRxT21ilFBN9VJMCRLlZg/192w2bwL8vE
Y0NYOJuwPbch28jJeaFkQTI4PSUIQsB90woRj9S2j5bBhrvEepAVRHxtOlhpgikBUgm7cc6VwzE2
QHL9/gOrDFh//Y5/+sDzv//p5krNPHP8eTZYw7A2O+L9NAfGOtq5Kduo1niom+KchEesXUvWhKkR
Hr5/B9ZvQEQ0KKQRz5NMUDJf7qyqUsin83kHo0ODexLVba0O0DzvrGatMv7ADqE3hIP/BbaiHMzn
JNbgpQndx4L5ge+QSxRtayu8GUsQcjYs+GlM1lgfDr2C7gPt2YTEvYIuF53a6lJWuzlP03nrGuWR
ZhCKOjF3LnuX0VjLihFcxS8lecBFVjrDCVc5559wfJ6tFvoT31q7qbwUdnnRQtkSTBNaC30Ouyuh
M89w4cfFhHGq5gXKm7Cot4Nj3g8zJPr7b077zTfHWWSo82rQFob+5f4oh6rnOg5hTXrdGgf8kpyd
Vbh2VrbHEg2KCzF9S+D4K1YtnvzDgfjbY9lAw0JPyU2hAfj5dOVMEXl/jkYImbbPn9I3LtmeWtGL
NqAakZotE+fCOjje959Z/WVvxTlsku8gTHJGDN388plts20iazbYjMO54rGULuEZLPV0heO1V9b1
Y/80xosn5R2w5Pcv/ZsnwKfT6EvPbiVNpTcapxHQNOSVSxC4WFKrVfgHjZD++zMIHRBrD9Zz7pfd
VYecMEgHzqBqBdlvU3pMgxbTpVwBk9+W1eKwvo5fjZZLa4UUC8L2hX3Rrl7GxTvM2G3hMf3QL8uD
84ez8benMfvgv78tFg+ff2/GzZUftrytA9P+xcbbvr//+1+wwUqD8ZfLSuPr526GevTTgheIjKdQ
+9HFd0ZwTrRjAjfOj6+/f7HfDNqQYaHCchi16fjVPn8a1E2KTQ42e8nBa0H9Au/FjOk59h9uUvd3
XxuSLlvFjsaKy/7ya2ZtCF5aNwDVVP4KyPjBCZgB4N9XBtSGVHnMGWq5mXy5qpw7izaR2f7UYwkq
dm5810TAcht1m4i9bJRjE/Qv6Ayv8v7NYobO4BTGhu3SknTLQrm2sBWXeN877cS5uYnHKwOtsNub
lC23aXWdyw8YiIRBovrodsLdo8dR/csq7JBjIQQSzKbrucGAUtKuxQT4hcCcNECHnDtnDDIHpTI2
HMwxJg7NtZY5BX+Wvg6GvqoN/P5GvdFNrwByo0+IT8tqZksP+9iKzgJ3URZEgLU3Bq2jyzw6id/Y
G697BDFG0F11NhQWxGWLNMpfY4a2MWOTIvUizb92qjeibY8SSCI6KuTrDARQkzoh32KlAuEaG/rz
XntOmhR8UOwvijz/w535uxOAi0WdZ2mCleWXE0AqzdBoBT+lpp306qGLr3WMAjRdU3F0NffvV87/
bbspiAOHHeu8cv/pfvx1tTy+v8dt9VvL6ae/4l+75dlqOpfggmXxbFr5526ZG4t/R/Uw12zzofEv
b4lhOOjquO+oL8xZmvAvbwnKAAtSiGujENDIi/p3TKccFV/KVBKvBG/P0Wy2y18OxpD0cK1qkDj7
8Uk4H0hi/nDymvMa/OtL4K5hd80Xyxv/a23wU5WmFFVvoUHslzVBkQ/M5550eHRx6PhbI0QGGbvo
1zK9fiXlQVmERv5c6MAFisC+yPLyoapxMubZoTDRiNaTSXhqEKVeEVusDRTsZUPY7OxIOzp2MrIY
yQm6Q7rPytHyQnNWAmKo7pJCrqc6Eytfj/UF/09E5mu9lkFxsDKT+GfTYQmaUslNYfzRRfG5mwQk
ECoq6tqb+XvhTz4yC1ogfMZJe1sUw7ojDE72JohfjbwJCG2I+8sWiRASQk2JVtJnYOMrgICsrLY3
gxO9Z+GcQNqx7xZPit+GePwxPRBOt5JG/Vbr8YuiV17lSgKvk+ZWZxpWRW+BLNbOMC5U4pfLLNmP
Y7k1C1JogUkvwqm6NhPKu7wXS6PIVyzXL8j9O8Vznd+YHrabWR7Dai/e57q2FyI4Cqr9Im6XLri5
CdyLn067Mh2WBsTThm9syIgfF8VFyViLIMYLo0KyrDCm66cIkxGyqr0VAepKJiglJnGtnhowBTZK
yK523h9iiAEy4iy1I30kAVFvEScW8qqo3bdIa66iWf2vGAQNNRnxGX0KKzscLbbWShthjIwoWQXw
F1FYR1udZ5cukHM9Jj+karTnPiQ6oK+C2z4FjzQWT4McIV35eOwYzUSneAIeV6YqWlmUSDm7VK1k
ylZEqvTiWtW2STbzLqLn2nfOZSiPpMJeRCFSeDETaEI5nmUSPpvIkKvuPiMcgFkTEHQjupgUHAcN
5gs8C06tknxQ4NSj11tJwXjDhfWP6RDU4FMbwOYLudzM6KhbvVcVxEAHkQ+IgYoEfWvolC8Ej218
5U1xjXKZSmNtq/2bQ5LAMknVczgp15GmQ0pJLk0SBuqaUOQS2IHWKDi0SyZBobYtWl9bJy1yrxYb
cEKURo09LKPl6Zu65bWa9ehX53pq86XZqOgKbGc3KWbPcrK5yGPspwMKfTVpk5Xpo6stK3Strf3i
jA5MRoC2ywxiAZtZxoLxk2WAI06qJtp3ugN4WSGAt1ZEecZKyw40gPdaT+WT0VZ7/J1ioQ/pwQDI
nhflFqFLu7Km9K3rZnNPSo6Ku7ccgp27YEOFsTDNyyZnwmkNIKxya9/KQe7qjFlrlBT7DjVk6KB8
dGpA95UnFfDlGTHO+bZFNqAZZnqt2TPJKCdKO3SfUlEem96+tpQ+WZdmYCEKIN6ZEHjGo94Uh5c1
sbEqvvYS9ydszugcFPZLYIbLaDQeZYKI1QSVGUwXeYg2AZ53j/ndszFClywWOoc0yH4NeBeDV76w
K3EhdOVocl6Eqj94xO9wryAxJ7VAwrgsyB+iZDKOVfKAxPk56GrgnvY1R99TNG+tx8CFZsGkv0lt
e2Wr8cPQ0YlDY0e37rtkPYzN2oiYmyVQ1gbz3Kvdk8C3BLngqe7wkNjtoUgjOm8SWtYsbyjRjJIh
V9hc941/40/VkTQg5OGki0rh3tuT+9GZGP0aOEaJSdC0zqatqUhpB8uZtLtIJjdmX566sjjpmAiw
GHHXqkV0Cg22uWUwgG+EeT9FeHRy+k7TzEBFEXACLNBxqwd7iN/9qFyRIehzdBj3eBkj0DK8XmdX
UDKj9dBzQGPVWU9tcEMq9K3fAxmUaPcJbdrXSQbRZSZeG+WlDOqr1NXx0bsnyYJln/qSmoawiNy1
9ilrPVvN7jurNlHiQ9Ue8mtfHfd5N4GvVMRlo2OyRzRgoCtP7YSY7bYLvCRTcaqEH65BtoUCoFcp
rqLMvU8ld3gElsErHe5kJ31q3eGxdvmHLd2zOzje5HZPgUuK7NjL97yInqJIXIQx+RvZtFWnCtkw
6mGwWvySZNK3b0GHLyySQEZrHB/xCkcUJEEeErFzCk1n3+B/K0RDbght/oK53spqAEKE2mudI9nF
akRTcO6d7MoW7E5GB6fiaB2nTKfWHnE0lEbO6ik90rFYK6HjiMn67IcrogPT83UmwmGFOfkiVMxj
zamCpw2XM+sGE0EqAU7eMDKfzLjgXIYHY//q4I5GldJcmCZ7hdQPV5kUFO/MJtDqH0on2tnSvJEt
CWOQnJh8v+uBXXNKGRcxswPNnhN5umJZGM+uy5zIDXCRMK1MgXb2h2ZK7scsUtZoI4yt4qrQMcVG
q84OS49WWSgyWieoBGwH9Y1WPQl3PFYTJ960MJwXa1QvlURFfOtsdLT5yalTGnaxJrSz+NplLTAI
65gE+mVlyw9HB/+Yp6dKMe/DrEczog1vRm3Bb9LwICarxAq9oGbBl1esMdvKTr2wJDe7NtC8B2T8
sEtoOPlZtIzI10qcmZ3NPkDAqcjkTPyqLGNj6zTYiZUrh7Igcjjxw60cgBlN9qXDtWw0z7JVX91O
bZd9L97HHqah2YiV4K+CNg3ytnm2Zcf9oxG5AE6mJ7PQOaX6kHlmNZFz1fNgc/r+hYO0WEofiiyH
uLrh+B/X/xG6fgniVx2WnT+hH/dvAo5HJTRu/qP3laELU/4VaV4bfhn2AWCSGuv+p6L48u815Ce7
0O86DuaQc5SljiT7a5c6oV4xk1bHaIWbHpyPF12Y1+mD9S4f9AvlA08l4mR/YS7Di+w1eP3+1X/X
IquMW7BMIyCg7P7cIlsyziRrexZPQVItdbJ8l0I2jzIOjqUlieYqqY2+f0n1l5EWp/w84CFHapYr
/DWS/qnQ9TU/MOyMWjpb9NlGf4xXEYXP9kFZKX8Y5/zSl+PBEoZrIgmc5aVfBdCcPHqNAJ6S2iMo
3t4321ZfBtDwDsYfEkPVX77I+aXo/V0ksMDd7S8NQp6JXBkqMkkJDvyYdrA/j+VGHqptc6BXvoVB
CZbSPynd9q9v8/92B6latPwon+jWvuES/Nd/5u8f1R/EyfPf8c8GUkCaZFKp83NbpvhnA+n+Daky
XHHBismac3EZBP1PA2n+Deg4PSKKZogBxrz/+J8G0viboxtcpQZ/ZMYX6P9OA/nrKBXmJWZAOlVU
0oZhftk61IGjuC3umWVodoglSBkgOjUnA63HEJ6Nt3qCMQACNbIAP9508i1AiNep9fVP3+Fvjhvr
r1v6UyvLG6GFtXQQDgaDMb7AT9sAo+rHJoMXYOtvjq30m8yPk2XqCwPtII8b2TY3taiSZRCnt1mN
/BhMzNkHGowTlI25Q+ofysvexoCnIx1EJ2toj/XAREbMTGzUw/PUauAphcMrKj0bli36372ZVi8F
pIAOhYniRI/2mH6gLPXCKT+yXT/mFn+mp1hsHlIG+gqv7rClH5B1ReD4zHipqC+heOQ5hiHbbLCH
IjjYKcHGHO5dHXQDsuepDO9i+mjUMP1LXZZooPzqFJX6Juj191TUz1ZYkDZEMlMSFlctQDErHnlq
59aReh6ym3+DmeugSXOdIKf1O/e68t1LQ6uXjnab6QfC21aYCEVEfClPo4zn9gQFcFTJ7NwP0a6h
9B1xewSXXX+orVPSNkhREmwg6opwemTju1TZm6R1+Oh0GNrbu8DeCWdasz8g3bA/j+SArrJqYu8X
pUs/crfCd0DnkuYHgGPaQGpC81oqL5QYWAkbfqsKLGIn3Mte0a/MAPEe5MJsbRYGhq/CvYDOwxKZ
GWj73+SdWXLcSJZFVwQZHDN+Y54ZDJLB4QfGSZjnGfvp3khtrA+kykpmSEla9W9aWZWVmVKJCATg
/vy9e8/NAUqnGCcnud8TkloBVUvc6EUuR56oQYoe6CIPkoeAIa7j5rZpXSplc9fjeSKYmNZlFITg
DFz9hNYI+7Aur22veILwJu4qgEC6Yr8iwYNFE1truqVHjuf6NGigXZZ7USA4UNp1rKAST8J1PHAo
gbBl+O6W3WIJUvwYJxG0qOjZ9Ms7ZxgoW619GjurFM50lr6gcZykFZRUAEy0HmzuImHExlKioWnH
20GmudGv2NIpTEg2koq9w/EY/W8FQwir8GTw4TXALRSJPwvJsGwxqCjDVYWQIcIy4DvNoUPyq8Yl
QI6NGlAPSDCmim5uBeFyCCt8qALxcXOIIYro8FctdKPCXXDgOpegkdWwXED9HCEkM56sDB603iZz
RYYrj7raijSAitOoOir+XRrdVUJl4mQMKOaHkywxsuJ4l0gYuqt6URnxovKrlY1U23XeophanHEl
4vdJWYlZEGhH2+4Q+RdY1QsSqp1Vj6u56eSV55ePUeGwnBBbVhnEHIbyCOmBmHPXogoQ/kZrl7Z2
b/q7HjYRb7F0K0im9EuHcZh/XwkyvDhEKnL7kCJXB9WB79ZSpEOiEc3L5waoNYxyyv4VDxKyABQR
QE28heJsdMr2doR40XHuxWPnq5OiS9daGMxJBt6aVntU7XI1eD7hR2QxpZTiJnUyKerzzu3WSist
W9I9UXG/lO46sb67HgLXam8brwzwZlqnbIoxORIVTB8icchfeTW40cdeQq9FO6rRV3VfnDxc/nZE
zT5o8DCMmRQ1MyuG2Zb0S8tW56nbzMrquelGpUbOx4uH4aAahEXVun2UWJzTtLktObKZXXfrgpVs
vEXEZIYgB5NfWzQnGft8jr5Y4fBT3JdqfcqTYeZxAvRxsPnBNV75AM19bx0KRCYGRxiqa812dm3k
o1y3GHG9qd0V9LyJ2lrAMq4wcSR1xKJC8HQ/lQleYUaQ6m+6FB30CM47Y3H8dxCIiYAgKzN3va1T
VGKS2PR2RECrRCJtBWIUA+bBPzjhS4xpNpRhrNx17bzlbdHzp4TU2RD6sDP+VPyroupBQGwKUUiL
qJ4UHCULr2KJedKJfx3Q3JuEowV1QMi3SNa13h+GRqAsDQlC9F4T5w3x1gz5IJkBLaW8X01aNdiJ
9r2jqd8D32+ifmeCeyGBeJnggNYiTH2NzAsLia5C5Js3M4Amkyzb2IZ2jKLgxUuwvMr+dZTbV63/
KKkbd6Ta5ycdeQhdNvT768S5lRIxkYUL1MAnjbO44W1FukSClkhWwQivd+qlE207CbhPe9SsYoJB
+qmjqema3mtQdTNFcsZ4Nk6bTqNzxM9WWVIR26gttCZcNZ47qgWOqscPYu+EAkVA0PoobmSF9yLs
6ge5lfDwDjGCVJRfkfro9uLVFdUql5OFklZ7R02IfyxWXT0wysEqGfDuxyDbLGSpbiftHCL3DLyV
VehgNbTnisH0imemq7G0190hizdGkK3g0AZ+tvGd16oud0lET7Yjpt2B3h69apgazRLgpk4r8b2V
tlZkB+TPCRZHEH6pNqY6I+fDNazpJ5wOlqpsneoBIeu69VAoeOWTjwnTLuY8KbZMfuC9lQMhK1Cd
O/q2C7VrS0eEk3bhteQh25dY2Y0xUbpZqZKJLK2dCXs48USdvKwjFhAJCwfEFGCn9p2ETFL5kL06
lrUhxHbRGQb4fPXRCtdtR+Qeapf3JGdvdLo1IsKpSWKiZ7vbmmMwcTBaOI+RRak+J2tOuCdKJrqe
lUlDS34T2Eug1CK6ADBCj6wx0QtTtM8UIsqnoRj7I4HlzrK0PBsS2CcD1FHasiNIr3Un1iG+enxQ
E1v4oAXbZ8nn8Byn+V3dfzclKDJNe9vzmvV2jo5glukIMP116a/cyFpVpXnSoPWBSgQa4sNCypOZ
2scnC0YIgmnX6A5xFB66yLwVEcgcF4CceRKlstJoSXsh7RDZRwZj0l4dI8/Ipglj96Gq422YFjsX
V43TEkKYBXeq5S7QeW76WntvDd5VJX4JwTxp0pbZFuh+LEkwNxZmSa9Dc25kE+sEYShSoy6igR2m
64wTyaG3WaNvrQxmVhwiQ+GYvsRSf+joXbhjhmbDg1u3Nw0lnqaNrVjJA+BS3/Gu7OWhRg2QJTtc
rnixovPQlCd1VNKw3laWdO+qQTyxRobtyN8zjQQ1NVwadwiuNO55waD9i+r2V3MF1S0VO0oTbfzv
pXaAjcxnSWGXK5zxm9CNVdINzXqLFAdVAMkVu1DKNpbbrrwWrnJbnROnWvW+Ou95LjXoBjHxHjpL
LGJsSRr2auc/SG5+rSTPXkyb1z9Di1h7bYl9Jl0MUrGEoYdsq3JnBUODJqh3BUxvHwJuopLigK1Y
AnoufCi/knnIg3wuVTiIedJo/a7JA+YZ6adZif9DmLe1ay8tlPe14gPxUe5Uo7ztDbE0Gpm8asx/
dgmIKWylk0sIXptu6gaMn9UKhfWLsZBEKc/ClKyIuTPIGG2VSR2vMqQtXiGtNRDFyGpp+o4ackms
nKJnJ2nYiVtvU4COiMpiUpDXXd1iKiaCQ193rr4pCx69wp2Z5iZsbjWJdE2Qw0i4ZVp1jj3x9eAV
tzHwKep7IkBYFYtk3/rnhsJCD3exdqgGLLqoWMl5gflFUouJbjVgbFy8JAisiuo2rCo4Z9q2N1Iu
0b3l8ECC5iGs87ne5Gdo3TOJoBiJEU0UYF4wteYZfePCKtVnFMb3QWWvzRJWSFCQ6dL2a3yTDLZs
H6dHtMojNLRNmM015VpptkY5RR8wywdKeZu0jKq0WWWg0VguU+ccaBjdD+/AyfBRr8klV0r4W9G1
50lTr8+mSmJMXWfpm+ukhbbIkK1prVnGOKojrqpWgd84264CtRxgkEhnOaQr5z7X924P+Sa5kQfm
TCxcCIln7CK9Gqwcc+PIR0TuelLNbO0xq4AqinlWvvZYKRuPJGPpJmMpj7p5hMbUJTyXpDWC5IF5
31mdNhd6Q83a4hjSXnyG1Tr4GNWAJ1+Aj1aDadWhiofD4ypbtXuWLfdRUNYldbxTkIoOhC+OYu2I
ZA4x+teDZMcxehqYFsW8fKdp+aNZ2VcFWQYBZi4JtTyUptwZVhoraQbWiH4ZH+t7YW5VCpQUXoRc
ySvDgtDmzRF+TNWqQNobYt30vI1F5x5D5S7vmpUGqVXnn0miBysEGO4z3SyJ3dGQpmNqVdHIJ83c
JCpOQBLIFIDdMMDNdCerO1+3N61xT7lgG9+rDO6qnOFuQbSsP7ph9+4q5PGaLSaTMadaySka8pJ2
9tokvjB08sdBlWdFYjzVqUKmebylmlzXebToSjvZyeWwsvwebNGjK3GKKcoFOd57LZRmfXcf9ept
YvtbhXdz4jf85XCoVhxvrEHZx9Ewc+xbzx92FYACSdGwHWjSuchINsxZfGDlmaaYxKa90O2bIHob
KFgGeV8ozbXWaQTDD4cwuTbcx7DT+avKVI3Paf2QiEcFL0i1Gka/XR9Vzx3rmBJBp7/pLD6JXp5V
qimCxEWCupHRlZGXMDTJBJOvS6UAfpAd4/EYKKgp3Snax7Dzt6ZuPwVURqHwZ3oHPlS3wbneezZ4
DLkHAg4+P+6+2z3ZtllrbtP03Lkw9mCW53b3yM6zMvLvMfIOqQoIAO7vRtw9YM+HxoLf1hmwVojY
CIN+I/cb4r8py7dycLaRR5dquBg8ogBIUyuTapdbhMxHDxioojDBZPZUGx4JB9UaowQtBhwUbNMp
TQCLrn2AY2/n6LdBG2y7bFiZuUz1R0aqsyc7F0k7z4ycPvlDCSDrCONrmaXXjXtvi/cIEwecPvda
BCTH4xtx9Xbf6NcF63/YuxAxDJIPtHngn+xMXhqCIrfQZ11FePCw8bXygJQStXK4bCXpHDHaLn10
apmzjmOayUVrbmqYfgLXaxCcZUCz0iCDKczk75iVV7lF5Pk1lpgO+X0qhtuB5kIsXcl40hz5zo1u
+vpdGMfEpDDy7/LqGfS75Cpg7x47MGUOedqevDFFAavNvwYKzTdl+yvSJVP5VcpPTb7nGNXtBdzk
YcMvPxdhxUMRIL4xl6EzgL0NZ3lzmykFGOy30dmE9XIuD3gCG5k/3QpuJ+mbJB5hqG2fRPsW5vGd
GKqlYg8YyxtyRI38aZx5hxwyBrykglGon0PbsgAhhncVWN+6zBcV6UmBUa/7cu/RO7CYNrd2NwaJ
5ws5jb93YO3R5SoJbkE8P+2uTo2po71GiUUY+XCnuO8kAcwqsiICFE3Fgza8tv3BZYsdvecZFhvQ
erp7VxUtRYm0y2VtGYAdqcZRWDmzCS2upei+Rgw/YL4Qrv+e9ZuofsnjfKam745iLsvIoctyFYhp
jVJLgJ9VGMN7cjvRottKxbxdcZ5A1ws4tx+tO8RgZtDhSC2IH3ODG9pUS0cxNkHFP0T9Wg39xnGT
tdlGV5FXTFs/PnYU0uNvdGfZ6dYpWeEYraSymBs9RO1wLOgbhpK6iwHMsIlJSFaKt5Mb/RBbBuRf
VuiM3Fzfbd6ovA+9ZN/4ZrZvKUD/MT1mS6HP+vc95tt//U+RvPR/C78VP/7+v/vLyjdLYRBIAiZK
IJC2/+kvC+Ub2FtkSAwAmDYYMlOUP/vLBn1uUCUWOlZkSKh+/ugv698QAQF2YJtjoquBTfkvBEpj
1/ZjV1eVDZRQlgCmCZ73l/BaR6gAG0osZKBmYMwhUMmemHdybPj5MPwtVIZv+euFQL1wD0xlnK78
tX08eFaagYsXU0W4s1YGKVnbXwxTvriEfjFLaXqYZsQoQ+DNV6XmUGPX6w+/8u+64L/9EkwE+MGQ
lqEN+0sPvDOtsAnVkC+RUZOwexA/b2LDyb5QE14qmX/8KjCR/32dH+ruD6Mu3yfoUTJYRpT62jWn
YfmQZNoXP8jl/PDyGuPd/HCNFhe2osd8lwjVfCEvB2lbhweRvyQKpdTi8xt3Oea6vNjFvDCL0s5x
TCzcWoxiBT2nKpfzSB4OPUA9pgGfX+33t8/SYCkKG8DQxYOALrUAQ85XE84sNHdEWNbG9eeX+PFT
X744KM3pL5E5q+vjevHx9iX8PIkCf59SNiQa6VmwLVSNvissZLdyUd6JLKRbq7F9+DnW3AbiW4gM
xklSgIVY02sRL5VIrSedFDEOUZDqFTXdt88/5+9uBRZcqAEQeGQ863/9mBpQK0/XxhuPSozyoYTP
WBn3n1/kd4/Sx4tcjIZ0LyEUquEijXfqg4fauymltR9TaydMdehgfn459RcQ2fg44Vu3+RMhkxBy
cfMV+lGKFXgC6YFzk6SgHLXbge6fnJ1gNlqUTbQS1lZ1p+nZrkeR6JO6ay274NXgiDyQf56pM03Z
VN2D0nYTuXlnDrVt83zl0J/yHSJ0MfKFICM6pAmJX3Euied9dNSxyEo5PVD6XArJufXRdO696OiA
5xJniV4neMwyb1ZEvjpn2MfTQnlW01dfxzROGFIylZW3gaZCeK9UV561r7r7qj6o5hUUMmLulxHV
KXRktewWgnrVH0aMzjEGv9sl/gYZYMJgwenngBVU9zFXbvWYJJLvLZ8YYTbzo7iAkttt4+Cag9zo
38SnHRhLECq+ftMBA6wtRJWRNKPxFIkXr7gWGpUlySCjlbCYJjmaFEpXp0gPdenf5KA9GG/olTdt
yn1GhyRxqVysZdlvFDvCLEz8a9usbZl5Fthi/7GBj6idRHAlGn+fFA+NuQExzkwS6aj0FEQrnSRh
fVJRddUo6wvjIU6uY+2tk58TKV17SPAc+C1GUS5lvT2JZl64NME5ACraqg+fXDSZjJFKTSLSgRut
TzwaMpreLVFBMr+bK9XOVZ9G+h5sFJGek3OWY41eyNKCuzMxxZtrZsyMzgEyw8w6VzIOVJKFYT8V
MCi1K4mAz4Yzbxj58LK7iUf2pfHS9Xc1qrm+shftm+TgLaHMrglk4s4w0ZCe8Is21YuhL0dHbikh
6AzerTxegZ4Y6lvM05EK5UbAF3pQan6cQp0SN8OHpIt9PYBeQQ1rGwdLnJURZOI8kFOwpcEEQWvq
c+XM7U5mu877m5bzTqfNOCxDgcEWtWb2GttrX7+iB9xpVw1dDsl78bNzb4KBqm6EubWTk61vXRIL
1QIWo9eSetEzgrwPwvsw2kOZhOCE3giFTTqmu2i08t+UJl3V8nOfPQXtQg5XOiigir5N4dxU3qpl
4YKAIAMM5YHoyL+u0CrSU0LgSSVBlHF3Bo3ccySRaO2r/XGkq9vyS6a9O+mzIWmzwn4u5aeeYG2l
3OsQ7sjaco17LTuiXlwTL09cRjoniaYMQGnmiKJidK30hX35Nfd1mglnTRFTi4MnjipLerLEIbQf
eatpt/Tzzxee3xUYlGmKLUONsxHe/HUx1dvaMxOblFyFpDMx9vm8Lxxvv9snDZnzrqKouFwul2tM
7i5tZnaVQeIgzzlh3sYHl/geeiyff5df3H0/tuQPlR8Kho8bmKhb9MaIYKfka08TbZlFD0AvSCbS
T/WY6uj0pyC9+/yiv/t6VLp/1DU/1DAfao5KcwJdcdmYO+bTxizgpVNWKoGuXxU3o5zjN+Xmf0oA
a/wkH640IExNqoAr2SvGLlMxG9bRDM7MpJu829Nqcp9MHkGGEx6LR2Ryc+PM69VXrqhfTLI/q54/
P8S4b374EEkXR9i7+RD1pp9enWzi2Jvpbv69nhhfPJn6+OhdliM8MH+UPJd+YK8vUX6nXOqMRHrC
afo63YP+ivfO0V/6S0Lf5+p1N72vJv7UmJFfN7lbraSdccA8PznoU2VyU08enji8T5sZCNQVA/d5
uc3v21WyDGdEqE2uv3jWv/qN7IsnsPVcr3R9PnMxgxO8hhQ6NydPTzDvT+/N5Gj8+Gn62WM1r2fT
w+o6/KKO+O0r8LGMuKgTZQmwtVLztvF1N7AhFtWu2iQr48rcNEv35vNnfzyy/fITfbzaxdcVbuLG
RCWCVphwBJ+AW5/71/me/FQ8c2QVzrp5tST2eom4dBZN9fVXz6MyXuHyIdF1Gieajm+c88tfn8cq
161S88cz2NQ9ANBZw7x8tNYv/saYPWbTduuRbcKjkG6lBbGxEwgvP2Vnf3sK/O0r8fEjXCyheV3a
juryEbDsT4oFwZZTMqIm0T141XU6K6af33QxfqXPvvLFKUeD5d0rAdfbP1zdTo7J5HBdf/EY/f6H
/XBbL2psX1UHeKo8x9ksm5Xzev5wNUw8flZndsRTMDPGpeZu006+f/WLivEJ/eXr/bkjXRptq8FK
fRMU+FS9UqbG/spdOjfdZhN8cRsvBZE/6u0/L/PjY3xYyFxDRKavc5lzOHlyJ+/3j98//51+tzF8
3PcuVkq/yf0mU3gTbSRbWbE0nb1fY21ImJ6eP78UrY1fbhoCPeR+JtRkEKKXm2yf9I2gTSZPI7Ob
C0a22xSyWFHZ/T4JGQb0fUxMaTpzA/lZYLmfQuTY4vNWRLvr7Bb2UnrlhcytIZNFFeVe3U9rn8Gn
zrzFMdlQdG1tFdk2c0ecj6n2k9D1jXkTqVNjTGfWm5uEU2JmfbcQe5TtlWq8FOXWr+/AliTwOyQN
Qh7JtsTyFnSA5mEakWqSLnRUB4kv7Ux7uE+dCDd5aG89D3PGcezxQulydTY7aYnI3NenEQIAeWmB
tsM7gRlJkglZJSLImPf4NKs4mDkoLdTkvTRRx4PODOpb+qcdqWRdQbQRU5QBdHiJTM3Q/bVGIkV/
0jsmZ/azm/dk1lFfF2TzzRElLHRrmDBdpyMLS3EkvSkHhRzdnOjQDmoLKujcllrA4K+J0Kk8UbVb
LsmwcExqEnlNBBYGNqtNYgSv6iA2OSgiVFU2iPXYPUg1pBk0dbC+abVn/jKPxb0kSNzZeHaz9PwT
X0sN+1OnxTtMHHvZ5Rs3DgCYxFwKLEaAgEiRt7tjLLc3Kdkmnz9XYx/vs3fxx1L04SXRu0wEucNL
ol8hFZlYt6i+JtUKTCJh4csAjcqBWEBAnBPIavEkmkLfv1Fvh6O2N2fthOTbJTa8rb5G2LcwvuiN
ffUGX2w+io0On3pETJ9ul8fdzfntiy//283twwpxsc72sdAr2kmsEM3MXm1ZJ94YOK67I7aslTcz
bhBS8h/kQktnlVOA3JPQOw2m5EzP1Mn5q4Xxt7XFxwXloiVRFn0ygNJkq7t2rWm0Ayy/ACF0DzUU
zNRRJS14kp1hQiR7Z+5OGzTeSGqMSTBxF7gPvrj7v932Pn6ci8Yhz2OuyWNdT86Pt/YWDI07zB3k
T9H6f+xXIVqj+BR8VeT/goEYF25y1ayxSWJS7F+sq3DIJAj/tsx2W8/xEU3BQCxY3WbMnOfFXEzn
/eRAKHg8cebOz03jHyAxJ8+C5/uT9j8ayOr97W/b/z///s/2v/1NBk2k2sZIBqJrbPET/PQnW9/o
g1tsRDb/q9Ht5xn9o/1vfkPJZKgW3mW684pFWfNH+59YPLrPtOp1MPxYzf8rf/Iv9dEPGDrpd+B8
YG0T2sei9mHR0ryKgrCtRvU474KrrxnuLtSo3uKd3DWatmrCGCpwLWahlMeLxvpi4x/HFX9dNvkE
mqbwEVDdGDot1b9+grRE+VPZDOtzV3pglb/RiC/yFeWOecFDkYpzmHon3fQrzELVGQnvLO6UbVz7
K5wVcxefKh5rvMqIja3e5vAQIKQw+ua9lgLiQpLKJGArKRYGaqeDjqdM1xoSq2mdgDYAshYW14bW
jEQ2bZnDslMdgSWK6Lm6Mda1R8NI5c/mADi3kZ4zB4TCEJKkEkvEliDLzmViyvn4aUeSmJGSZsLk
d50QQ+qV8rJIhkXQA4pBQYSBEj6uI2E28g26cpHYp+phyORTEIZXpVf2UHwA4CtNgdofyVlcREjy
RCkOEaJdEapiUZbxFZPYMVbLU6ZxY5zwIlazFJvrPJGUat5r+VXZDQ+GI69iM7zHO712I+TqYZqM
qkpySHUiV5YYweV1GrctlmaUpEphr1L2akhg3Tal2zTt9fKQxsWY+ul5M+Q9q7QR1YwRy8YI+7Xm
kdBkYUgz0JJnWk+Duw4O+jAw6E37Q0Re0KmK1CfFae86Nb8jyufUVJC/OyKAXEKahqpAlsAY4rqs
kX4lb0JWz4SM78i0WMKUu+J3Igi+XhfOu1x7JLGLswbgqbOH7xJ+8lkch4seEnRB1xLK1qwR3vem
I69QSaQHs3K0bR1INfVSUxIM0aub0snCuRHZ5kRpzWksA8Ax3Udm2bA3cGEX/UpQME7kMsayoD3I
cNAWWp+8B2rSwujGlcalHluwhwBPz3gUN7aE8W7o+n2m9ktHpFOP9jH27g2yeI5Per/p6URco1aU
JnJbH4Kc/ormFs8RIb6lhrwmbARs7txaC/DD0wzfYy29aI0BIM9cSLUnYBQ2yKSJRsgLc+qRnhhS
EAa5H08IwromqWGatOUpNpy9PiiLwnDItqG7orQnPc3mutkVDLaDQ+ySBiQ8XIOqS2e4leJ12aKx
Qm/Q6mOShbtMJW8uGR6sjBxam8nDlHcOiPWwm0UyKvE6HeBp94V3dHqFig6q8LQt/OuySHe6KOg5
DwsXLIcMxUSv8bInJhqZvo/QkPnDGz7bs0fLUbPowyLP8ApvTGtnUt3e+4MxJ00284naUopwotnx
qqcgdIQ4SKLeJG69diRlnqIXd1viDT07wbeX5AZYcL2sV4M6ON8VKalnltWrEcRBwIbq4NY3tSEl
JxcDxClq+uQQGiSDZF5BpqMjzOSxbariOcCNQrMkqbTXzEcwVVtWsm2KEmVjr2PEjZHl+6VfnrPh
Pkhwb5AwFM+NFPF2mbnLOrdOVpoTf5Rdm80ZDtg+NDQif034SpLGgQBgTWrdaSNxoAyPTf2si+Sq
K17ygDS4oiJ+HJZNanG0yFYOnXRM1osmYmO2gN02lXml40CIIsw3GsMDLIihph6gX9DyL1+Zhqxy
4MlOSAtcj86hhtdUdtrOZAXxGE/VoZ6eQPDGe5umy1QGDgDLsXuLkjRe9L0cvmu5k6591ej1aYqM
9M4qK7KLTXmr+WDcqsCnv+2QS5R4BpLtTgYXWySqtk2ixnQnDGiMiUFNX5Q0Dd12r8U90cbAi5kX
VDNiwXph4Hng4e9tdeMRvuIOnKvsxpwHqXquAZcXdf1SaJxfY+8m5PkiVAw2dG+01yXULgGtdpJi
JnZMiFwKjvu8MxbO4JGBdK85yWnM/q1D6YiOhQ6za89KlSKawJjYlw9B0fogCJk1oLr0JBJZeNIV
z28E2gkYlqZCxJA7c4cKVxBcVkQZyNLcWScRARM707zj6fBTHQcyvlWzpdsv8mqrRKGELsoA9930
xkz3bbGUswL+VDWUx6D2vLmXhLy0qCsnmUpLPCpIElP6Y9Yb+dGMpWbuauUXbbXf7adE3MIbwb3G
Ofeiw9IZQwgxjcwBS1sgBoU7l8x6c66jwvlQ8xx/dhk+OlAvz+zjxv3xQhelQ+ClDYAzLqQh+hTh
g9oEi765VS0fFz0q5s+vdnlop2nM/BK3qSFbZHVoF18L4a2rZSlk1TI7aOAniWisDeWLr3R5Shov
gnePmSLdfYxDF6eYOGhbEhZJ300hLaenmkpEbZ/A0hNUxeTuWGBH+fxr/a4A+3gXLxu3PsZDSxTc
xb00dcGVJVuWsDlgpt1XZ6Kx1v/YK7r8vS66f23v2qj0uVI84WiqHMUSuPJXgVQ/btFnV7k4aJpg
Pcp+fPxIJGT/foF3iAApcqaA0cBNT8x6PaAiR9R39fmdVC+/3+UTcvH9VNv26LHyhMwWi5d0aRwN
EifevBf9wJE7WbnrEXpHOMnaPJb30sLYV3RAecEnNo3wGPs7/7eYbd+S6fXsx0f7B5yEMNtymz85
Cf002/7tSejn3//jJIRqCdMmnmrZGPtuH05CHFIR1CiKafOK/8gH/+MkRAoQhyPefdKyxpwe/tIf
JyGMthaGYCzwP2RQ9PH+CyHU5YMr89JzPLMVbN8EQ5nGxbuv5qkB+6zNplqgpv7cwSZwF7k5xUij
uuFeCgzG1mUqrvTYQBcbp2p3q1dR0mDGtP2TVRIEM0n1aMiQomIx+vkM/W3n3L5Y18fPBz8bSZhs
cAe5I389J5mFSfVWZDltuaE+Jpjq6KAoefPdGTJMNIGWs0ubBSecZTqiSMJFXXvtPok992DUTvkW
FIEz80QISaMI/DiYU8Fi2up0T7nr235oAcnDpA/CXrxFRMIugay2t0mbMhOo5HCXt6m2bzsQ7nKX
BdOG7ip5KcSkkJHbpYi6ipBIjM6ObuTME6vBbLZaTmmouRXSS9faFR2puMSutgncNulVCw2JhlgW
k5k+dKlD5R01ePFUZQAs0EPq6KaUP46DuLEGe65lwrOmvfDKTQCfXmA0caggKbZsCKizmj7/pE8k
7+AGUFKzjZuCx3WJYZ4Ppq7ME68jb0InFQ79EVk6SnNl1o/oyaXntAM95M77QHoCTTXrzKAhKnWM
N0nnWDrAZ/XxlZLVd9251MQ2MZtrr1VXNsVaUYfJTEHwjRW48LA4t0LMh8J709y2nrSFNTcoKOcy
6UdhCQeqdtwCYKpnLP4xSwyxX58tMefnKHpPypd//W/498vMj3/Hf/SWGkBi0MS0W1TQ0Lwo/wbC
Kd/wrquaLOPy/7Fq/Nlw0b+NmRvUFTAfQamZlB9/LDP80Qg6JsDs/7HMXHbkWP1GuRjCNBPqAKEb
FzNHXdRVIKmhPG3NQ+mFd33gmxucwcVE9BgkROJQyDsJLQjfaRGJte/YM4GAB4IgBp2Qll5Nefco
HQ2/ECsbydgKUC8uHVLsCr/+9wTtn7B3wcf+/MEq3t4/eaTGv/3zkbK+2QKX2gi7BprDRvWfR8r6
JiPCZc8QiqyoI53k4yPFRmJZJrpfW5ZV+0MPT//GBjNyIpnCQjXlj/6LnUs1fqnEVYUOI1v1yKkw
zctBeoJpjxONlE1Fk2gLRVQcaIdp2YVn1/evuthaohtYlW5pEL4s8CCTfDy1JRdLQZxq8IWkjRrb
6iqrb0rd8lYRU0VC4FTocj2dkSyrxwCy6mRaFVwmPfwukYZQWcltpqftoo/kDCcTwyeI/+6q7ADy
VBIPoucML65bgqplOpS7Jq4TZeFk7V5NSjI6O6hQxG52MPimvRY94/HbWTLdmQRUsh0H1VMjBR1m
VaJvDEOZkLNwNMoML2EuovvG19h47G6DaqpZOKE9abTvWZEcA+xkEUfZnV6b5lZONfKrWwsdmHqN
0L+dNSX9ssHXrnOpdudJZu058rfXLhHrZyKD9GtQplAkRlBbAW1vMBpnEg8qh7wyT+ZpZz7ZPo2P
SIYrATMPN3DKLpMf6kzllD6w5bituTSVWoHQn2VPUqbFB8dzsRGMWeaZ8+joJv4Txm1JjqPT9btl
5CT8NbKYymmtIqhz6+tE77Y9MWi4UWFURUST2doU4x/Wrq3d4qxKpPeAYFFf0O1Ium5OAMKVpDCs
JCir8L2VJg9T23D1eZ/H4GNNSAf2XATkh1mjgVh584ps6RJwZJBBakX+gTgg0rgV5aSpzonWIbEf
yqTqX+M48RcxaFfNZ7zZkFtQ2NrKahQLG6qG8auJk3tSBGZSSYZP0GPvr0lDXfuAWOn2kbKRxTOv
rsHmQWsY0tvCOsEwvpWle/IQp2lbEUYCRqIShN/A3ZYbmYaT1+cLA2+0nr8Rv5PO+wORQ1H7ZvcV
9mlMoPgjPcGgEudpOTypxD9UOOqEyN4iUZn7JPeKrUKykNGSwBHV0dnHidSXsLBbLLJEGQ00OlYN
WMnIFMdQBjbRebsykbB+Sju5JvFBqg+CkPRMrrVJEhAZl1fKthv6YpN1/U7NxIuTwR6rCUgmBClQ
kW+2Gh2VOkCTCGIwsMR153HoqVuJWI++93Fzc5NNcAGkFpC28n/knVdz49aatX8RppDDLTMpUZSo
rBuUUmMjYyNshF8/D9rTc9pqT/vzd+vyqbKPZTUlEth4w1rPCspXO66uKF3uXQUP0Q33XB1XNe4s
JwZWG4rxSQlmBIPWksdFrjWW1I+oyNG4EzDgJN6mAp9Qjh6/BVctBg+LnG4P+3c4G/K5X2VoLwYz
J6a73OEzz7eVZZQY9AgSCiBEUe0S11FOxl0QQlOfXPKgdW+llWQ92e02Muvnuu+NreYwJImqrW/P
1iaT8HAGcG6ufesEzsxpDE/EuWFnqo6wIZH9CjnJPfQPUuUi8VRpxBUGBrt9c3zNi+LNdBLIbq0N
8y+u6qUeeicjacjiw6w5xAPrU0s86OTrdEW9ltDvRqmWQpM7ZUIY7hhlx5M4FKVl7asuZoCLayeO
SFgZYXMdclIJFrqejsvYGnZaWahL1Wc3EhgBqBBUZzV8wazCOjM7YysN21jWOTvmYoi0tfTs8t/o
ybdGMME1U+tdWM418EmD4W5NNuOUB8uBLjZuRL1OJ+In3El8FNVza3ZnVOAX/SAXNUlJQYwq142H
kyRjJq0q64N5HXG/PllCopQPbS0InzVJNu4a+64ENnmh4SzwtPo2ZemuO80GliQMxIwtQlDfTOn4
YflXqQMKVAZ+shpdB05nEki49WOwSyRR9Z7pWRA1ZOjgmMuTSD/kXpteeLVsL4M639YOPvF0Al/p
BnH1nuLXTpe2xTA48Uf33Ug5ev4mSuDrXMW2dZunHR2W51CWfe1dqHcDxchUAgCqLzI89WstkPWy
Cc3bHKl4aQyXUpYe4uY8/Pf03gygflu/fCafxW/ql/m7f3Telm5ZDij+mXVMnUt1+2MH6WENmMdp
NNiUuTNF7j+dNzld9MMYjf5UDZMyjuKYXtnyYRv/o/WjNdOZ/zyUslhRcwlDt4KvxXDgz11tKmRG
6cG6Cajtm8rhFnWGc9IzHnp9Lg3S1enzVIky0AlXVoMJlzSyC1xWxOPR6XX92oV7mDVowZFSt7H3
1lfm84BtGgMz7F6HoW9i7kfNIdgs0xFS19lmSqcU9/R07JPmBYxOsctTLn/Zc/iVY3UfOD26rVp/
iQdtHcp648V1twDucjZGdz48fBpfm/45WnSVixePoLHIBBegvnk9N9d3WvCUockvu/uosu+AeImF
1hVbaTNBFJ3iT7To37Mq6hdFFR/AYSwnWecr2xAvOtbrSVokhvJ4rEzv3DusOVhfLl0DjEMOz7Np
CJTNLQQ+ZT19dF7xaWbN/Riy7wIksE+zaUBjO/gzmMFatBGz7Ci9a6NidnHzWJ+kRrPcGfdN076J
Ju92+OvLpeFPxETpfXgQnBjQej5sv9/rSkiInu4KtNQ6ipOHSVfrQGiQR6wNfxCUD5ztVJZI6Jmr
mec4H496GexkOdFotxrQZ9df11nMDiddjk21LxSBjkK/9Oru2LfmAZQWbNwORYxnH7QR3n73Vk3u
ySBmtqQZmjSyIcPqorHae81H2FoOw36CCLQeET6sstJrnlVi1Dtw1K/jNB3H6rE0fPYqt3Xn7z12
MHFXrRwLsn3b3ueVufIDdoNzvEfNXLKccCPFp5jn9FJKFa5Zm5IygFWimdzHrp5IAVPafGIRyDvV
utpkkRqXo9WBjRqKUyKQfrWKAYPus69hXdB4Y/9c9lq4LsWBdDd4QmuTROTj0EQ7q5aUApNx1eYl
QVK9c7L9/CO3LfIxRnsiaU3We73wjdvE6NMPJ3cO4GTeIoqojmIqq9DjztVVF+Xj3nJGd1kbLkEQ
FGEJO18NdsEiLR2PqA9KtdCKe2IF4O8i8+7ciMtnfFeJSckArU33z82kn+NwLBdpE105lIM9oKqI
8lA100dJuVj1pEr0PNB4aq/g10L8HgK5jBqgKpZJZe/Y2m1m4h1Ixq64TSYtZZuUf5ORfZYB8MQa
SK+f8g++TWB0EFQLrw+PeN2vIWm2C7/qH3N2KHghAsqEem+XdzmhNoaWpBcyIafP4OFgPof4AQCn
AeCy1I54k2RVYXlfErXLjqsYN14nN0Hf35d5A8MGMpldWKvcwScQ196GHCgqI8CcETO9jCoA4IUS
73b/bRwVBwt7SrhYA5Zn/NeErB1aY9PVl2VEkkhPsJmsm1srCdiKS8AvEw7dsNlJ6vjRDWFUYNc1
UMwNI2IKTAukGDrMuk2QYA53lejT+Oj2FhheFXziAkdLZ10LjUTBIJJwFgw2xrWD22QoxcACQkLu
DDAhmcbC1qLhUSLg2igGlGDLDA/CWrkjRfOIyslYWCW0MUm4RxPfj4SLeQZBOeGbKYJVlfYfnOXc
1RR2cw6NEYCG4zwJnYcpTJ/6wTp6XTK/b8V9PqmKNB112w6g7EZ9PVnFuuWSDuOemFtMR+XQfup9
JmAh2cUlMYnNRvYA02Pr2lJlvBSDg1XJw7Y0lNY2ixUf33hlmtW7kUPKsjQmpx2QCF11R1Pml6oe
V0lq3WT2ADddfkt9DeNJiCehFoLqk9F97DjttnXIufLKjCoyI1lTuf6SG2CfddCuvF6As/2eTN05
72ksTxapSP+e+ZrNvOD/HuE/fCbZ78Yg83f/KCM8zBvMNBgymOY8L/tRRiBywgKJzoZawmWGP4uc
/lNGYG2mXjAY3+sAM6kA/jNZ4yvYJ5lt86cS1fBPxiC/zsdtBj4GNmaXcsbXvyyeIN+lRpRbQD/Y
32u3sjphoHGtv6lkGfn9UrEg2woY9vgkSzBNnBeVPymm6inrGrNDiBLbID1CSUxrSiqCURAda9Zs
BorOOetW+BbO4QlN8VnBK1gYVb51CgF3C61SnjprWxNwBjoPZELuXaL0aJe+yB7IcHhjAvXCc4GF
fwmpqfVAx1sFkd4C8kfT3vR+dnCYOiz6Sj5CLrss1FPT0m9bcjli8Yo7nsxIdgjNZlfQ7zIOxlhz
bggpOrnFuCw747Fvp4smpDeXZncIcmYdRWAsAH3fVql8qhrtys+67TQ5pKC2zsYv9DfHrsKN6WcZ
AMyEb9R4xjQZ/8Rz4b3NCIzt04pQ+Cq7Tpv8bA0SfW/e75KkJWxQiu1kVGSnkQfo2DzoE+FJmGLD
nvn/1TjhJLQCBAu6Ja8cYoXp+SnedGx/jERs8kl1YhxZLhWLwIeendbFwUWRpafNbW5LGMSF6t+T
0nwbkzfJlr4EaNRnwMg07b2dvItopv2lZtAco6LbG5p/53NgPKhZiSwnykEv5CfLUUpGolqRFkzw
JYt8MpirwtxMHh93Os2poWlIhiIqlho6DZmAbx0Y/gJQLNOC4AZ11TPw920wxNGrMEDFh27eXtWu
QvJK1ZiRMcFj/1rNeXANsZ510/CqyroEFrh2++xYGjwb48E69527naqRUZUgtKqoUfBMJtkLdPSV
NzwaqFgMTRuvRZxdqNIxbnobJVE19PeVRnaPCf6fT5Ooun2syo9aUv527b6yi5O0/RUol5jkAQta
UUxEzXRv1CSsRyOw0rC5Rli3geAVgHql6uv1xyyzb6FmLvOxIOezNPeZ0T1OpUlwMBKLSrXNylYA
acjTxkMZ8m4AbaWCR4MmhvpgevrWsTIyF8IC5j0c2R3WynVoyxuVtY9j3u7n6IA07G4EwPdMeneT
l6wSm/zooqu2BsoR2Hquufc0b5k0GHUIAS2h51Wklg7eQ+TbHzVgnSwyDXR1BVFFRIdEJAolff0e
mOHOncKHfqxWaTAH1oYLu/YeRe5u6Iq2Tpzf6CMPvik/aWGjVqDfT5ZGVVpAKBcDPA/yCnqrvksB
2yVjcjC8+N4TI/5colUzb1GaoKFhzW1HHRCfP2WnRMWPsqz3UjR7PUZWp8kbx+xPg7KuUXyKncqA
0Q0odhxVS4iQ8lmvc8LLizxdKps0FcUiCmqeL9tH6n8od4azCgZgSRqJvLE2dVvdU5vIiNE+5Re9
/axyA/hkiaC4ttZMMNaRH670zH7lcAaaJ+G8p3u9o5ReZI05LXyXKzKliN7lFbWkPVnY080qWjey
2411DymqDKbrakhRr6fBKojybwmR8ONUPCRT41PgmOBMEvGYdAbSx9w/Q1z4DHvGJAOpFgtPuqQW
2LqBkAa4JtWWH/orJi4Qj6ZyXDh6uS4r11l0xOeQpFK89iGZtR6hBzo/Qj7x+UbGqp88eICql9eR
3iNhSuJk0xlVvxkcaz5gqY/sZD2a9bmLu+azLuhqqPQGP98ZPQVZ2fvGAhVMuW9N2K0lMbm1I8sb
rw6AYGa6tje9tCBt1rpjOR1fKiiJVRLKo8WkDxvKIDYJsDvIc+klZt9FZFM7EnVELndgbXu3fxCu
cxZ+vtQJIxgi47p1rFeYbKtaNgelJ+8Q/XlXO23fJWFG51BfuQ1aV6Y8ueZZ+yZE1DpERKHwSS5k
AHGr1vp8RYxnASTK/Agz/dhpIR4B1Tg3YeaFq27uTVhlfXMnI1yLuW+p+vQkan0d0NDkNDZp1NEp
mKsmq+9tGp94KFewbQGMufvBuC1oj6bq0XWHI6X9azd3T+ncRw1zR4VG65QmQ3Qy5lSAQWQwfHgo
bpnywOizslMs/Cs/QLJXAZz5qf74C2ERxcKXmQC8FKoBA6MYdYX9ZUUWZG0WpCkb38iGs7bnvIxD
uUnDewbYKRO3f0dlh6AcLvhP7+wvSVoPn00r4jz/rLPX4uMvA7WY+fz4c37UeC5zIrZS8198yfu5
xnN9G9Y5sxqCLbxZk/6jxvP+S2eMo/+PIN36eV6EXB2t+lzd6SDJSMD9JzUemp2v1wY7NhOduuvZ
lmF583L35+oraxVGoonFfpjwmHaDQ5WmlxR+B8OONl35ERfRPpuSjc3sg/yPC23oiPuMt8jsV5yD
T2Oi78MJbRJ86qJ4FoL5rD4rkiFqA/HcVMFwxQJojxhkzQL2OtAM4KXgF7ndeegxgkGcXZr4Jar0
sxxZC3WeWCQoqEeDZQx8mFlZubZLZAauwuAPABHWGsP/aelqbJ7gxl3oFSQFcNJdhubcaNJtbk5A
0ec+ydcXfWxva9u6DuoHGGTXtUOUh2nfE/q3UPjup6ntlowGjmkDymJ072DviQWBVhzriuF6DToq
qdXO1rQDCsOXjjlTPDI4M5uaQC7aYD34iKbyzXOavci9F7Ps9+EQZy/BCHe0cFKkyW2pwFLJJc/r
O+FR+Mgq4kB3ptus7x4Km1yPwaNdFk957j32gbkJRMU3t9pjHIPXVZ1/rJ3usoHGvawD5GBGZoIK
TMW6zBQLJOHvnRzBDCqS6gmm8lWE4NSZ53K9Q+NrkjZLNiLz6+ElGSSx58LYetq7IVYGLflQgda0
zlMU3EjDZqLWPkedBBIn1HXt3/q5y5DtwUarUvaKyDBoCo4JTVQuIr8IF71+hxYAhJdD8RV/qwjP
UgP8cm280WIyXV0WZGZxmKcYjg530C53ZEWQr0xd1hQQu3mW+BVAA5+5UimM1zhX1F6ms+qLyFgM
hgV3Qef3FneULle6cZfmRbQcoHCjBuGx0V6rvFsRYAw51cfUNqChZ7m/smjhh4BRISlF1SgP1QjK
Lxx2AX/vVLaVuqIs5gthXZwTz/wm/X7lhgQ3uW99B42BjIxjm9rLsZRbL6XgbPw7lrWbuqSETmmr
J+mtc+lQZzib2GbUEeitWJBwxYaljXQQ3AOVlKsuHTPZ9fEAGZa8tg57g5Uc0qYlp4vU9z7Xsbkl
1o639myP0SZVCQNMNcE8Y5GboaurjJXNGmg0Efv1oBFFM6yJFzrrPk64pG2tVdlqzaWlYNxGtgc7
UOcKnhgHLYPhtfP6U0/CcGQF61BT8FWyS1BnlxDE2Zw5h3nIYmfsVOfVIBr0ReWAjE3praK+hzZJ
+E5DkK+Z3gdCbGIVrzpLB9uizC13JlKi4WhU/muRxtuOGnJhRuWDGOZZBndZnTH/7Aw00oBGt5aX
vY5pvBkxMZrKvXfcoaLaiGHAxVJZV/Uo7+hzgFh6WoAAFopiKrEKGM2hRjvA5ybeOno4vN/FIhPh
SnrmdjRDj1hlyEtop4hHj8RyJLczyeJD6EWnouwQQNtmykFSX2tu9EJNx+N/ShvOmyzcD2HD7Blc
Cih+BwWayRKv8CrvVHR8J7olNmrhJeUECI0aazXRqZukUvYiD2WxEzKMtn0c3Wo9W3tWndrK0Ef4
Mzl7Kem19p6NmXEM0+TO6ttLo7VP9RTeT1m7TZryKh118H9p0SzS1Mw2qU+UlOEvfbx1TcSrJ5A2
my5z3vxpwuat19lSqeE8+VNOmEA9wHF1PFjY00JDUzd2/BZjWDgrW0Qfjk0Hwep/DDoAK5HihEgS
4Jn6oRFPpfCttREyI9M7E7FmEI6bzrPPXg1hZIzb4YC3Ya8LqW3YDs7sXLe+jWHUrxKekiM0mXVf
6rgSIfKtxWCKdepLbeuaKSCSCAhqx4xYD+Jj7pEnwab7HdHx0hmzRRVUmNM7h+dES3BXSRYRJLBF
5k97VT4ZyrrIRaufwtjEM18F8VKr4FtXiXsb+YPLQKvxT0XTlH8st/5PUeAv/m/k3a5lYudndeOx
kPkyjFBNrbRyzBVBX/sqIe3QO8jyDrTgTOnuspumuWOc/FMR8f9SnrETMj0XjBvlMKqYuXz7aQDS
x30USYurbsIWsZqi5jPOiwbNRbZh0rxw7XIJpOhv5i6/mLb5TXFs84s6xKCQmPvlwd/XpG2TBEiG
bQo2HOeVcSXt4Vlj+BCZ7nsXhFet67K0h5YC3xD0FDoQUQh8QZFOPodgl1QjTyhZHvg5IB4bFqnb
5ONuyqdr+LGAD/qCjakr8mVj0GbDVbcZFCtvBUM3hhckm3WXk16ihRhQbOfeIX6qQfSHy7ftrBsG
nWrx+7f6O0Xsi5oaCW1gOXOAKIF1X37rikw4FWl8vhYxcjdaUjVXjttt7IQ9xgTjFugmIVmmnTA9
aqpT1k+73saikY7hY1iGYFXt5FgKc6u0gE4gp5fpdFbebdEXWxtF5PnfUUzPJLe51P3NmDT+baLQ
H9/+o4ZmBGri67RsaxY8M0D9sW3FZckM1dIZoAJc9PjKjxKaOhlevkWlbBkO61i+9GNM6v4XikSM
k673h/jsH5XQ3neU+ZdrilIczDkGUia2X5fxYa63UTP5JPao/rHUdQxZ7btNKWUCjt9iIiS5BWXN
IrQtBBJGVW5NdiFRjaEt0ZZjP5jLwSwsNDXEKOSudWSr/DJVtlybtvYh7BTCleMizkrH/D2zm+Qo
ICcs6rTU9iokpCVmT2A4uPPJVwNq7kcjztP6ZiyaEjBYEcJwM1CBKbJ26EcQcqhyX8gKk2DtXorY
pKibPhgK9PhMisFeTmFLKKHgnC2bBFtXGuMBUtp4qSrtTuUfLoVFGtWHuBObakpuW9HKlevhIjUN
9Th2Q7hwuwEvU/BUFz1WHXRBVTHcEZm3GpMcBrJGXjWg9iuQ7+EKgPRK2omxzyMKdeVtZIlRC08K
jGAvktuMiUackzsZakyIvLJ4I5mJMi2yoffGkI/cunt0SRrdJ2NxH4mRwtpDcDKZ7kXdZdtE670T
Xbd/mej+WoqRLNHitsVrys7lOZiX1JEb0aWUGwIrZ0/TuqmqkwjtjRy0e7Q/h144TIfivei0Xd3L
NwtpVZTkB8D62jZoHLnIBdmsRdNT+RjXuqV6Kqnpwk00lri8hzM026j1x6anux9Eg1QpJmXEK4PD
1CdHvTFPiP1vR1ecpGludJsAqK7r1sVUP/qluqV7N1Gt6bspKQ9VVe+ioTz3wt0SBnzDQmAZuQwn
FBvSodoAJd+apXXHPIZfke3nTBhDeLh1C2MfTN0chnoygpL63oRcHBRgBvDHNps+H+7d6D4Z8o84
whDE49DeOzFhirrwmB2n0UNtpYcypjyo/XgRBtozyVINj3YNCqB3k5VxutFD846PhI0t8QN2xWI8
h3isRQk1uPxmJSWSKYN8uwK+WyRYdlo5XukRL7DK+7VflK9h8ShxpSodt+bkW2j2ysve866pK77F
s7ogMteqw8s5trjVkN5TOTp7HTI8qp1nxq4HYVZnU4P55wW7oEW9Y1frMDQy1Fv1nT4mj+PEjoGK
NVNUoR7DvE4F/qpmNCeIm/Br41shumPczDKrXtI7MQSKEfzokfOkOy7DpMEMgMSLlsbQMG4pVCL8
zEGywfSnLWVjP4VZcjmY8cso7em+1JO9pYtt7HPzoIOsuVC+iyEf6j5jhenu/bIEWZwdLMvdeGT3
lr57l8QGPlVanGaQR31oLkaMmyRoTksMz4sI5IqUqBgrBrAGXXIyt8tSEa5L/xzOVfzcULPg/azo
sCX7jHxuuSt6b9KIrnx68VjD+0BvLnx338b9FXq9taB3dycKQkb3rFCfSJYFsZ2tB3r9uBifvJJ3
KiIGmFkAgVUw7FFUqZg2LtrnzrvO5CDNUCExSZhK/xAwWSjnWo31rn/q2XgRuzNXclJdtXNtZya4
t0OMhafKMy668imnDCzmehBlnbkQlIgahX/gwJDJUgqJ3FomRvuOc9AhVCQ+dkziuqqBJaiAo9fj
pWYPd15J8oMuYThT6VxXU/hhuj1X8tgiiOjuhpQ2t66fosDL6dLqO8mkGr9D96wy8y7VEZwxT2za
6rY1/P5eqOiFBVCy1Cumwk4PGZE45+DJ8rv2emyYkONLRbsQ4sjKUGkIOzv3vrfgILqJFF2mPrwT
VfOoxcgI8cts+rnX7Syo4QC6CfG16qUtx2ydVy5pWkQyWU24rHXMxkhdOqdel9I10G7YmySbDgnH
tOE8SiVuo3TchUl2MyU3XcnFgFOj0IdPq5tWrccEOFl7rXYfKluHc5lF57G2to6LKLYEhegKnCem
TqpNYNAT+zK6ccuBhwvjYO87CmD8nvciJ/vcJR194meTawlrClrDMWo3U6jm3Ju1zbY9BHfMTf9a
1S0tm7/OG3T0EYU+IT8lx6C1RrvTLDk8V148rWh2Nlkj19YYnzQwXt1EeqwYLXzYw6mN03fC6MRG
I80pjlDniBTsZp1SEcuMfz3w8UXDdTSaO2ci7tYevMcpUW8EM5wMv1ux99nUDpnqWbWFNS6JWcqa
rZo6iso6za+RkywbvX8IrU6tBIHri7AzWMo5AOZ1a9/Dit/RrJH3boitp5dbzbc2jmVdsUj6Lp/u
oZMS1YwsSB3cjJW9ni6hJT/ENoFXQXWFax6tU/M0tvaKsxZVZPIgNRgDXr4mZe6gue6xi9LLMIYW
QMQWp1Gx81P2jIY4u/awcnhS1Y66HFt8zDXkIrt487jNRkWSWYmO1hW0jUDlFQzQSg6bZFIX4VSs
mKwfSjJdai290AdyhPxw2zvZxhodTsrC3EVO9ug7HomD0SYz5oiV+Jrp4KVnPQb29DoiC7Vx5bcV
VBOrJ5doWKF1v9Bx+maWD4JVridukAiBiYEbdqBzTdrqNLnMtRxGBra5G4N8n7VQ2UT9yPPiNqMA
qjhy6zpb+1Z/0Egldll39FV310zhybPSi2p2UukN6qOGxayHjAWi0mjUoASYBsXXgc8KVScDTsmz
PZDDMGEX7obLWn3LZb0KxmbXTgh1oVq2Jtl4EFhpfVgwxEwD2gjd6gfmoyMp9qwCpnWklytUJ3Ok
PFF81cbB2Y0x6aIG/W6UqPpzGwmzWlaTvtHjdNvizIoEE4DuSdOjq4yPwmv0QwZPs5IkNQHKt+KV
zkHZMDrTMo45tBucF+RgBKxl5VaVxY4zaxez/VGBOCDWW8i2RrmkrVCGHJvxmjLrNjDJBhT+pmJj
anjjsm+ecqO6CtDXSt7inlOP+OgHV9zbsHjK4lFFAX8md5NhbooxW+Xmo0/hpEP+Z6GLIlytHQoR
KQk2GkkCAnqQteYSzzWL7HQ1ETanSH0w3e7sFXScEW+3SOaMichCQi7UuRpycjEMboehGQERSC4P
u2I1l2e3oilvChfheyRLBMJzRIE1sIxO4U6xQ392tU8wHJeVLksgVcyYvNw+BHK6MgJ9Y7RjteYJ
8S3xCE9KvZT3OJbVXcXhuSk7z7yxza5h2JpMHcCv8jWa4/bIbR90tR2CcpGbYqvmOL/ORa6fbDOz
X3rseuMyI2qWi86YrgIF/m+GsSK8T3VjU9vpZvC1FQFC2wZChYERPg65NXkCDOJjrJJjbr+USlwG
zB/Q6cDzdghKv0ZPefJ5xjRuvChd4MDGsGkH55ig9UsjnqruU5alG0e/S8hSm7g+BzLsO988cJIg
z47WlfJPocmJHqZrh2DEie+sAFD0jLmE1u81fdxaab2PkCsoxImOO27drF6Nfj0LoJgQWWfT/pth
wDzV+NrBoPFwSB82Yet/7Yobz1Id0tWWmtUE4nZILFBxw/6n9u4vxhy/EL6ZOEDtN2e7GFsohg9/
nnPkfFnmeswN9V5+Gw/WJl3rz/51fvBXSJRugqP5HhzcXbA39tbdv6WNNjD2/vQ+/7qTKut5B/Pb
XvqPP+OPXtogI8GZ8UR4gP+I0/3RTBsGvjyXPT7DqMDzHQNB0I9m2gGfhBpI56ODGvP9Sz+aaUzD
/Md8qBZG2n9oGZ4lRT9fhziV+VkttloOrb73VQpECIBnJBGSGvIglpoyCXVfF92AOpHnAA6EcbiN
i00dQ50JX5kNLuzOe/np3fuLq/SXCdH8M8w6bHTdBr/V12ncEI/olBRaVAeGn0G2q/7QN8Wz7V8n
brOfWQbsYpAFZNsZMGMB0hY1a+J6H9oG+hxUEv7HJOO1h3bULHepnx1//xMajFF+eZd82lWkY9AV
mOD9+T4Cp5zHwPFGgoHTVUQxNgaXoppWUeSTDLvTCUZtb0xr55X0Wepvdsnu12Xy9/eHvSX1AJOV
X+5i3wriCXcxQWkM251AIV/gJAtvGMnPAWAs8s0F6Sda5y8NPHL6Sxl/ZOJc2y4HabHo6SPj6V4H
nhMR/jqXETMwKIzDhTYSR+ev2fjYs0p4NQUbWwFEn7Zleal8xu+ehtWXE1dOF0ZifJoDTVAJnz3M
yQ7Sq62mRnJ8ohOrw4PvTzsV3VSd/ZayrzQrd1P7FTVLfbaz5Kz59LB68cxItlqMlnYeCTGbzFWl
X4TBVagPp/kgV8NVQgaqro+LpgtZXBItx5LN6Ha//0zno+/rhU9c3v++qV/GkpYTii5MIED6xbUT
v0b1S9bO5p8VrKbfv9IvE+4/Pj/PgxjgEIL9FQ9WDW1tlzaEzd6FSXZT9i7W8K3GaMqca5mrvmJD
sP79i1rzJfnr7/efF/0y4s7yzqocl5vKZYreDmiSZ5eZmz7x94vAJ6U5fiTtkEkeQqNtVE4X3GMj
91dP9ZdANi9PBpVaBTzMyNJjAqkqry/89M5CNU2KFbMSnOzEAmXtyxzzMSQO5XL2Nykis+Hjt7/G
l4+pBG+l2cDxl+Z4jLKL0X9IRQbek44Cv6C/6rv7eqAsqf7mpvsqkfzymX0/EX7aELT4jezY5zND
KrQS7bVGL/f7T+iL2JNgD049AnD+56owvuw98kKXrip4hVIc61wuZX9hElljDTf/H68TYHVhZssT
yP5ydrVaWsPTacbl5JbaMhfvLkl7jqKfGYq/uejmH/nrNRcwEjZ4lCGX8Odj9Kc3rYqmSJ8aHiZa
u6ew27IoQyGV/M3y5i9eBRWuDtzGD+b/zY+0n17F5zHZNHM+wVwvR+SNWqjeVXH+m7ftrw79P73O
fIn89DoijTx2uM6w9MImX7WNvYl19eTg18376JC67VtHomhhpqcCCppmWaeumo6VTQMckK7XD+4x
s2CbtR0jThG0F3phvHR0ehT0glz4Inr0BGwXN3kSwshQnzFoGVOd3rY00Bj0wbrm/zHUi+4a4bI1
twvJtViB7ZpTy/yBZaCdhXSFhcCJa8cHX8NFFJntNUZEYsj8UCIKTdYu90rphMuWQecS8tTORCjq
hZ+afFbxu1d+kpTLWtnTdk10l+kXBdv4KF/Y5ilv6dkWBkoGe9siQS3vkVG6Ix7rAJ7uPMKIkJGK
tQ2zJjOHXW4l+D80Jl6EgdzBISKJ1Ld2ZtHeFyWZvr4g5K2+651DV6X3ENBIohRnI9J3tiXXAte0
FhhXfheTg1BddurNM5ONmV4M+UvUqmOPUYpmBz1nuLRqQtyRdbST+miRR3Ltzakfe7OcR6VsAFpR
rK2ZiYFomdFfvh5CrV5kqApT8ss8ZT/bkXHCiHiylFoNytvlarjLSJfQw/o6rpO1bhcoH9KXtndP
iG83EMD20zSt85qRcmwHn56Q11oBQXAwTlkXMxzPY6wo3bEbq10fhqD6IPx6NjqJ4CqZ2vknJPFb
TkSWuM7B8sZzl+oPehyNF17cJyu3bc5xMnwORfcQo49mxnwYFaDHCgczY+NrMycK2EnrdR2oTwa5
3WzL1V3/Q1jsrutAnrWxSGl7tQ1z3G8sfW98yjhhd+s+eDN8Lr4BA2p0M8xPO2PcBS7uDcKg/eaZ
UNpTnpIFMoinYrwJp2s/uvQYV2v5NzM7kkwhwKxjdW+TI3HriCOXZZStdZiHAExEu810gXc+uAUg
wxPlwkURlB1H4uH+m73zWJIcSbvrq9C4Bw2AQy64iQggtMhInRtYVgporfH0POgZGquzc6psfs6G
tF5120xXhQIc7ve799wGo03n544PWSxTTmF+6vsRr0+6HE2gfDTrDWW+lVR1YaivlvEDGsBihMqG
NYLyUmSV6C7RnaR9TvPJxaVD8zDtK/GmHR8wthIOK1y1+RT5pkb0V5tbw05vSrlyfVBzrY7jKaZm
gz+WB0Sf0h9mdq+2pyDZiho7QU8MzXw3i4PRxrsm3McVe6UrSmQr7mLVXHjJibAz6zh9kOaiIQOV
WE7NJKJyxzJeGjmVqAwf4KStPLZcwt/aAbpolZ2Y2pCs8fMYSCSmj2R0MDNjHchdgrvs2cpx16XG
Vvh3linBwztLA8Mh7J6sm7KgyW+phuuK5srEP1S0SYrhWES3cts9lvEutte5R1P9UaX33FD2UsWz
Pjm1MOIQh9uhpdBkQO6MWaIwVhpLi/8p9p/ocoe8qa9knms0b1PoEpq3ZrA3JaeAOKAqS0+HzbMe
hOqWk6sGz4G2MzHkCChxQ1Ou6WVmx2teR5WVIXxQFWTaAFVMOEnxgjOlqSkppHnkCBvP9b3pgN3j
KIfaM4EiUfsOZ/uGCimXcNs27Ts00ipMFgabTqvJHMlXMKRWj4yj3YQUYUoPTIdEQe3AMpy8tWyt
R30boS812kDGqXDlzqZh5aaZih0Do7U8KCet2fnKIaQODhKiZb4Fnn3Ed19SFy/KZtdK+mqygAhq
K3UM955sLmQdf77HmQfog0AsqJnF5MVDOckohVc9oV5hYM9kwuFMn0qVubV026Y/JmI7o6fs8nTX
WtmN0d4pQ7Ru58EQ3cbKLlQ7tw8iWrzml0oTp2SCB4WyaI6a2V6mrnnwooaLkG4chcbb0GvwnTer
BkQAU60CRgVurGB8b+amNlEc8/E5lU5zmFyS1op8ieQHTZfXeNCcdPTuW23YKxNTJf3qz13IBlNI
K/AvETdBSPqfSigpwZfVA0GNyclhuc02VXJrcivWylWNqSG21X1fkXOXWUfInG4s39hb6ZNczz/X
bWwFgGQ9FH7lJpXFa2RsS8ZqI4JnGdL+o2bBQSm9DrvC0YNeKxcRjvWB+pxO2lHffVUCpnXd4Paj
cge1YuW33Xnq4zvi1NjROmqjmY0kcXeqJ+mpKoL3RsYQUuPSfpokZVf3wSGqoKxWhynjgUlD0z6r
id935SnivosMjbxmycUS9dfaT0jV3ZkkBFoDb3CQLEZy6AaIDbaqXUF3rGtmxqHpOqatyjIVq6hm
Tlfyjzlcmi2j8pClrBxmj2ZvJAu7s/ZTUd9yPxRRfd8Z9Wqq6k1PbjK276r0Ue5BWMXhY2oSIuug
OHnMaftTSq8VwVGVflQhiZVBK6sqEWhnfmZedEUsSyHWaagsCGO4enSSSvUQ4Ek0U1ZC9LWiC5kI
ElfBrZRzI+kYJj0dlInEoKg0d/JdGQwbn9CYLzN/8ylUZRIRWCuRQr04913MPuSzpTQ5GQ+k71b9
4DHUk46+sB5aGVsejM3EnYMBaLl+qj9avcYcGJ4CcZmmumiecCJdj5fygMyqICosNWPXeXXwm33x
d6dd05op07CF8AZ92fFr5Ii6oSVGOj3Fm27xyGPS+c3Zj4jTX3eq5KzMObqFJGMZXzbfiZq2hUJm
f6kFTBsy25UTgjQU8lZnbAW47Z5U+1nuvF1DJFgpnVhoZC2pUwg4Q91JdL8GO/wJqBVnJXzp7Pte
efELfU+t/O3kPyTdqYI3nbEy+cyWK+9OtmvqrB6rsKHhWNsY7EQKA7h/US3UJgLpB2Vh9su3z57v
cwHft/WLAa40FcAdhuAYyTSWDSmQ56rfpFH46KcDWx6cA5RxG3vi2Lp3wij34MvZVq5KnkHZk+C2
A4GzK9B1un5g7Svpo32TKIKI9ZqHW/0w0hFWM0HGE7+Z0RGk5U++aM4ya3fdAQ5piUs/pKF/xB+5
6UW8jpMAtw5DexJLdi4DdVCdlNVkYeBz6FmtKmnaGjgCLKBoocY7QQZOmZ2kkbmTknFdMByW25On
ApRmyERa79p29W3isZUfhuxmjgQofk2HsmsRX5UsYCAWB9EU54P3kHpHG80YebZJd2XHsTWL9kp1
KvplT/28XF8lyPSyMdy0yfRgBvdzecoC36ALxhhDiFz+RhyaI4NfTz2qgkKnm5opcDd/OWBB2zSY
ahHKrfrbjsL5llJpvd5POchGStDKIuIQhCG27BlaeKji47K0XpqmZJqCAE6Tmd7WbpzfwqBlwvjD
rI4TZRIsAkq+qWh9FmW0ms1xQFrYRV0HPNNpfiBJiu1g3enLhtLieYik1J9d7+oc8ZO71NsEOHFt
3XeUTLiBqFwwM8cs8ubBwXOZ3Cj2vCFeoQIN4aVITBK3pGiyi+BhC/yP5B7zCyOWnNCKMEiqv2Fd
6t+cf1VkR6ANmOvBNHw5xnUwDAtP4xiHHZnf5wOAuShdP+Hy21DM5yXvhVAXwEZ2QZ5uwiyBnxJc
BJTlnjemGNY2gm/SB9Wqk8etLNhcefCSGxCZpdP3zdr0ub0T6TT4J3P4aKNTJePbbKOdKZ9Lho9G
6IPYpalPYahCJn5EDAp67icpyPHLfYQ1MA/2rp13rQ1jjxT2UE3yheX+1PCWu7Zbq7I4lr66YZyL
csmPTOr9N6fd79QjlRiJOau034BH4BkzV7V4650WGIt6zkqHDNItn9EUj/ORp0k7fk6QpUF4/Wah
VL9RyYgqKFB4LWYUwDf+fAaOG/yvYcGJvtOcKXxWFErHX1SGjCokFMyo7JcEwytylEGurAIrYzzl
Peve+AB35ocZBzssUevBgOLAxlC7Dsaw1/LLyJGobweH5B98Z20rgt/pRn9tFbJUYdqKwhZnHoF8
eYq0jfA7vUGmmuw1cTdMKLfTgNPwTefKqPBRJ+y4xvCfSZx/7Wb9Tpz46XX/kOV+Eg2kJClh/0Lt
8adNXj9EJe732q2jbmeN/tKSU0Z/YisRNR24cwf7LBUEVO2UAVZ//2sFg3DyNysTNECGejQ0Y+j7
8iXojZwGAcLqss+oz8TAv+KEUxN4Sw56xTatWwJyX2SyBMba8TqJQzF7cPZKfkHqpHIaJpmNtPTG
lz43jqFlYB7ajMprZ9+JaHR8MWOZx11ZBxfIvGtZZayuNuugzZwyTtdy95InySUxyeC7GgSh2Kma
gtvrPuBY01F6zvi30BA2ZpmyxL+lEtMvH7TYvI/0TRP0ZzisuEt40HAaT1j2ZXq9Es5m/H6Ngpcq
feZw2zbdSsJiDVi95JTgt5zgRbUq8u04noNxlZrPWXkTgC2pwqUvxY5dSlghDA5gPTLIWikt1pO3
qCiPBMa3Xb2pU3OLvoDVNr1V6qehDwk4fAK+nAFb5yDYEr+JB3vtMeb1wkOUnRVtyTq5Smz1tW4t
V2g/UEF46JJ8KdIoWXlTfA3K2uXMewkhi7afA4RznaFLZan7AluPypZAGfqNP7slAlLZl8k/5vpK
t3dR/Rn4MKcg8Cf7ybpBLewhl1o4HmS8VCNYK6rqkQuoRMqpkiUIKoubDJcbm5PAMAjJwaeDxlBm
ayUSAKbqh4T9gjkcrA4JxnZtsX6+QcHZmRFf6+h6zRGgqEFOoirv9PI55OxYF4FDuiZs1ZVob6Ti
NgfbSCuhdtbVBx7SxrOqE3O7lfK7kJNRKZYprZo6zpyJZIFy15vZ2hrX8fiiaAeNyz7MeGZ6Tlm6
qekoCg2cTb/k7RHKqCimrPb59KrzqSz90gRXXDPQyPvCzfG7YR/wGRp/yglXj7TTgPLZYpVEryqp
IZ7/lXaTqDpx9DcOqhHPTy9ntg/OjMxI8Y7vbyVLrcPGLk2bVVWTU48yNvIDHpZyA3xlRRJ/N5fX
WrdNuVP7V8VEIrIBLTd4fLL2pgdqL8nFg4fjrVZiypvWOns5yrRj7dafjq2Fl6IxOMQdWjtwAK2x
JyjoQL2v0rtQptKqcRX13qsiEByUKWp0Zuh0m6YxGS/6ouwLR+OV1uKp5Hroi8mFtOdkc2BpthhG
nETg+TMdSZQnlSIFs5JXUviElxfKPw8iezqlHdlUM132JCXMROKsXi3xeT7CM9z3Ey6dtUCh6itv
GxRiXeQfOsERobXrMlfWYxduPNth4D6Wb2lwU5eAZZuNF48P8YgQlHMCTouDJ3ZZ9uTFEg3R1Xpe
EDr/3rZfg+Q+S45BCz+oJmuFrDea6yninNqtyA45RXrsb6QDbktqyYJl0lsoBCTyW2UnG/FLxtMl
TpUdeQwnxYtKvJszrUnb0HjWEqGxFoTk0CTpsYgGwAUyuQetPWj9g0LvRMcOuklXcUMXm3qsEM56
+10fUyBi+LcqeIxcKyQTkX4kZhblwQftI+rCxcWDxoAXVU9nFuJGDyPC8biLbaLF1BtN6jq0nVHB
XRRx4YfjsjIpv5aLHzwiF+W4F33lkhXBiwYfBPfTIqWrGiPHYSwQDM23KOBuIwM3PWOuXeblsAMd
tR0kLsfpnJECG5VPhQEcmluR5zSyoflF7MCkW1yp1BOwPGpMrIZHuZZZAb0V0g+NrrAPf5jRRrIe
8GctbPMmxsuH/RObHz0b2rjr9c4d48cwv8r9qhzQStzYuAR2hOFILEFNYAc96VbjVKXDWXsh1z7+
4AyCXIB1ztI/re6+RfxKQ/V19DddVVwNDLWivlV5Izp2Lk1cPN1FVF3m09bnKK5D3mGjmjmVgbVl
0jZqJG0bBAcrtX5IBt4qKFY1wwGfaDMHlXM/wjqI63rV5u1FKrz7tNEOltpe7Q7qjxStzF7ZB+1o
O35nv7YwMb3B3HvRxS8HgmLSQXhYMc0alGB+bhhr1fGHSdxFZ2KZYl+bNGyPaV5iosnPQ1ldgVGN
6UfYo/CokiNDwVZqqSaGuK7zPkY9C/YjGwav5KLJX8pyPFYDxuUKJkXWD07SpAef9r2R9h7fJHYe
gsdS+cbeNKrwKLyTBx5AfbwPehiYiQ4IADrApu/1bQAyq8eUakbJJWtV+HktVRn1bW4rqw72HF5y
zqBBvi+T6pIAecqN8VJjfEk6dlspOz1v0p0AqGgy+GJN4TGZu/k0yrfnBQJ6JMlNTmReWaDiFKsg
ntaSSUVpHLDghqs6rleRlQCI9tdhqrosBXZbHig3qfChjiFOkblwRut7BzjHWZUHtptEv7zKWqp4
hgYcNMIb93rxHoWfOs8f2cT3ZL0ZgM2w1mBqgQk2AL8BA8EWPjvmTXrflMPKiO1Din8OtiiIwEef
77OD+iTz2J76i0xxi0bwsVApLfHd2vssiEDpPWDPWVIk+GlM+goq1DaFOmB2V7lCkmnlFkmk3iYG
6xeTemkpo+N4c058amXKC+2VYqw5aqDfJ7s8P3k8TlPtJqzYj2CXjJhW0XVyMYvnyQOCod5GiH9C
ZavfHSR/l442UZuNrcEgAcNRGY4kv0IywlyMuW6kAC65tMZHE1qriYEOO12Yxqn3AhPoXcLnvFSt
k20YO8mKHY6JKHoqNl/6a2seyMbKK1/i8jMQPX+IGlds9kWWPmgU4PjZtAq5RzP/cyRIUCn7xNYh
nMtOmsRvphRdOjW7jyrWACWS+OjPkxGuZ4kWzO9jLShkrVHWVZ3kvXANhQFBo7PIyFbo2Hq98hXj
3bMYJZhsnIzNFKCFZIpTYeVs+xs7oiZFrWB1DMXRDttDNIXHSLvXmPkGaOaYsH5ovIdyjNhFdcl9
mVIvleD5Ew0z7m1U3MYJcT1JCfi7WIQTLTqnnM/LbNiNbQ6AK2hhftrZrZmApKRb9gpLD8E8M06c
ijcmfmQW1eLJN1LqxeutVysPg9q9Foid5tS6/Tx9YkJCuwuVUOG8ZOg+9aVjyTbtfkAxicRjxnUL
5NywT6FM8Q5fqSamnYz72/Y+RuPZDK5tUDjK7PrsmxWjUpp+Dqn1FFMvbrEOoAafB0t5lhjTA09l
GbcvDVMu1coviTpdatifQ6qBSRnPmRk5RYTduBrRLQGBEInV11lZb2LGR23UHAO0HqUii0DERLUR
XyopeC49iClGxB5AkaNmG8xOSBn+g5d0TlPgXBx0swcTCyfCVqFngOZZFPYMWrkAP8YPg6WPjex7
W/TBIlXbZ+YdCCSkq4SK+bJpTibe1CHug1Wt859GjXFXKcFZtQyqC7HfGU28K8tirenQeUt/J5KX
bhZZEqKmr4k4e+MPiblEbOrvpRLfZMjgNj+OnZm3DdmxzsRaHBpr7ptVXsVH3YRLZ3HEoXHd1065
ftON/m034SaadhPTRGXI78ykdJKAQWGt/yDXUYTXyCihO1jrOGN/Z6rAVVv15I+TA7JiZeXlZRhb
x8jiW12iWTjjg6slaWYRLo2iOmtRe/GStVe1z5SWLqSan6TGw5xDt6+tx7xh2xFXyb00Euc1XwsO
vYtGZtv361OX8c3JE6oSNCgQAwbz6S9HZlk1G0MXJWPjXN7n8bQKqqMQrwVJeoamqeftsI+vOxa2
kAGBbIglccSLVfPjs9eVpvs2PzXaMavwpyY3BFnMfL4wSpZVxqVhg03dVq/x5Or9tlbbGDhcdBvq
r7n2kYjblhut8lTHS2cdY6lB3wmBOEnwHeOIorWdMi8oZgVn11F1fkb0DliHPC4KZxjHo2TVu8Gn
R0Fam9HcnXrLSu3TbE12KW7LI97vX39f3ygMfF0mGpDAd2f80YL504F5SAJrTNViAPb7WDXBwYSx
Q5OR2xpvzOh+/VrKN7KvqcMkJfopw0C3vmhOQ4XtvmxyWozI9Ldl6w4hVTXchUPoRlV6lfWLzyaC
6djkOeMwrGRxGNPfCYZ/PZXz+jpNIRzNNUP/YsqU+jo3gQnTqIoR1g3j+K5Q6pXadtuak4j7x0f+
/459D6CN0jEQX+//878TLCRxyG/3r6OM1w8/zLP/dsqr92hMZjbIt3/BPw2Yyv/ANYfWj3lO0VUy
iv/bgPnr/kqT34h7STWxbvKPn9OMlDzilsS2qXIZ2f9WmvHPipGBqCYrjCJm24wsYJN8uSb/a61Q
X5qF/voq853x0232n28W+teS2T8sSP/HN/SPN8ezxtDIdOJC1WYd66c3l//dnyn/3Z/5d3+m8nd/
5r/Rn6mliXrhyYmqlynBzGRlXOTjqupE/YM5jKtp4VFYHrZbfzqFGCHUBiww82qzqs6NUa+1IVym
0vAOy5IJVK0tceWUy3BsaKP5Kxbh34Y2GD6CH7AS3B9akqIDBWro5KkpQZ8syL7pSUnHrnweg9m4
Uuz1ySTA6XvuiBS2bdJI2xV0X5AH3xLSdD0yt4WeEmrL7hptSl/GqbwO+TzKMCBPi5HqkgXz1tfY
j6gAV+lfKAY/Wc5zSHkcX9IQHJCe3ktk0siIhXewJFS6J1vTFbMCGkB+fCiqCatNSfdEFPRur0mX
SePAMI7SRZULUo8kxzdBqi79Mt0aan9JKqoyMtvemjB4pBEaT4i3g2fx0Rhfk1R/DhgT5/p08ux0
zaCdqokkD1wr1mgQhlmikelbqORQBxWVMMBGCPh8nQ4Rtk6cJK3XvYpQpaAFbCHtDOoGbNTCINXb
ohmr5IJsg6KFiq6Yrurt5dSE0SWbQetWpElu3pnMlL34hhyyYys1vRt+SDK+iVT4fugsePMWuBBu
dYOCYtDZS80LtiaxVlJfu0DpNzBEHatUmKr6FzXIT5VvHXM1s5+0XJDQl/X7ocSUEmiLsqeOIG39
BzEx8Dbyfi97MYNo22EOY2zriL/YxKw3CXmFrmmvIjsot6GuLu36Ykn+egLkTKZ+XUeg7DqkaPqR
tx7YgTEwC3rb7Dvd8p+9nM9aJYaTxYT1/cCx/RF74+DfjykdmaKspE0eM2oREg6/aMQC2tn9OWE+
OpEjo5WEbW+mGGAL4/3U1vfFmAHepFV3oXmQnmPTfpWkYd9RtshpLDnHqbpJq6neTLYa77qBj2BU
2l3EkRRZOaq2SjgRDhZRvR1yONtF5n2g53WuGnr+qiriq+l31ZYOXgNLYQ+wB2hsYi3sytxxAlpM
A0O6gk4ThQ8J86nsbmLKS9W5zLszEV6xMVm1m9c65IYRQrVOSw56QgjSVOJsn8qBxhgqBKbZ3E78
CSVltJ5kBDCjMZidV3u1L922JjFd4aZVjI8es6EqfArlyYDWBRbfzIgp6s3TS+zhKZJlvAltpL3H
ZvWkRNnTaNYkG0j54cAhTrzgvS7aLj3HtLyZnnSsPb91I6ajnS32uWHAvSdwa+rPJnoP3UmfAbSm
sIf6g3F5LWsQ0ppoGQbakj4S0Ie8XynfyZY1J99f2+xHXY8PllXfxAytwj7o72vTo7clbBHesiI7
9cQhqYWeMWqqf8JP5tZmyoQ8PlZKP0v+GbZXhDQYulJXOBUWf7nN8W+VO6OUXpNpZnkJgLYG36ox
kfDtM4kAx0Mb8PkTe1hbZf4WJ63maNEo7/zyxTbWrWIc1Y7xTwe6qY+1H3AHXuvEd4lLHbLGm65+
W0G91LuoAiLeI03KCSyCSqFuuT7Z83rY5ZhREzcaitWQRBc0XoPDn42UpsaftozrmFNyQgp10vCT
tGKcM+x7ooiMUgQOlkefqXMmJTXT2+IgC5INk+kxd2h7sTNa2OzBVFWuMsT7UEnQu7sNDuStGkRr
TeRoXfauAWNpjLJrVere7PETEGrGvnoZBmLgdYWCo18jvj1mKohBivLYib5fNV75rhWCYZ+ZOV3s
MQEkdN1Y/WliqFl1xSrNhw9IUteeCgNt0tdjat5FrXTNgLZVBRM/gjApmVT4petghuSmPIByQWyz
QJOhWNmYxvWQhHcSThVf7ndaSyYr8k552e6muD1pScywgIqe4mXox61PY3cs+xQFFG6LG1WpfGfC
P6s8w9CpFbcEDGwqeM/peTEROrsW49adguIfqwONTeNL7sOV64zuqiQJsziKFunb0RBcGvutz+p7
pm+rCG8c39zVgv6BqQ9Naeo3EkhbXVE3fWWeewlrG8oLzkpwVbBpu3TdzPYEEO3brmwBlNKtgAVz
nWijzdMWITwnHU6tM8XouJmN3mn8t0I81em0VSb4wp22iuQPQDQkghEZu1WC+7ZUnhVkLWlqHB4C
Fz2mOhqLumebpyaw7kPZ23VTthBpoW1HhPIuEyySrOO9XDV8eiPJXF+IalcCkne8ymtWusp2gH5j
OPgCeUUXrt3abpZ/5AFl3r650mUep/6m0YvgLqD86i2njgannCfBA6xSWNKLHMlqGw1jt224bYyW
Ma6tN9mqScjWx5zzt7EXrv0mhsBfxhuD4mq78Vy7u7OZMvdiuJaN4qSwEZd4ANa9Lt1VzBEazV4R
BeMj4pjNYSMRQ4aD4Bh4P6ZWf1a9bNGp4ZnKo22B9bgQ9s4OIqdsYwqpTcdo7XNuB+dKNpyiDgE9
TuOyTuTHwGMSMEj0O5DG+0x69giLEEtfVcb21qpl615uiAipIjf39qA3lwwAt8H+aSW81nquZLt7
9Pyoxw0GzClxPHvw7eXYDXK5ok+LvnBDS+TbpKj8M2ReWJNCr73HIU3wd2J6FdvALt6q0bDv05Y+
qyxgoFJPhYPChTN5DI7mFD1iD2JqVzZQsDNY1IBj/PrJl6QT2udDHZrrIiZdnzEmJl09mMmLWUHP
8KLg0hvN0WctjHCYF6N2yGSQ/r22M/x+eKZ3A49qPtDyZfmyfC1o+AKe7BuMqabI4ZGs/SBOC1JE
AoOuyzVchonBHvkowGk2kaPxqqUQfmUUXqiKVR24Kc0oaGqC+LCGTR8zOevmoqWxTVlQNdXfsQpb
1j4v7QRgcNyDNeusgpKtOm/KDz0dDVcfO52+knmhCEMfuc/zJdtzPXBh91YOgXwKFemDBEXviLZR
XR+WJ5+w84Pz37Xw1+LvWvgZofT/XC38n9XbWSYCSUeNsklqjsYl8UUpg/nFnalD4PH1mePCTuD6
k4Z4+Yfi9HMd/Je04V9f4YtK9h9rMv/rK32ZErC5Zqn5d5vM/2yx/OuLzP//T7rawDDLA/cFpUxz
WzXcQRBnp+zog7/8zRf3u5/mi6b9H6xMn+tJf7Lf/vNDou+iH9ok6Y0vv1mhRkkf+EBIDDYyOlBj
DBwEw3Eilnq5DuD04Dyud1gBVpWMRYqeJJ7D5iGoangporobgGQC78SxWJwIPzxmQJMxLycXo+gh
SWT2wK61DzfD1ELK0GRwILTTbQAUL3pB32dfXOLBYmrR+yfNIDFqSuucSoOkp0lKaLeBHW6iea9j
G7izjI9UtnJ470pyblN7PVkZewGe9+QFVMlYqT0GD4oUV1Oe3evDWK8KRcEj2y0tnL0aO/3IvEvI
Dxp1TbNAv2jq6DG3pWUkg3nxeEpJGIZsmlQJe5AcwTPGWDOJzE05KXxe+sN8Ha9CmfBHKlxKcZ+r
18Zq+wNRxrc8C5OtEfv0OgztTqqYDrd/NG5Bdgl8fVs3zV3Q0IZUJGu5sNZSZW0YszWLoRzwRnSU
K7SF+q52DKbGcCJ5k7xYQe5gY3WbADcSQ/NsEbU6DirlVSes5Nntg2947LFKWMDyXlIkjpTBMh/z
I7xTkFg95vFalj4KOKoO3nacMH4877LSixHat/Zg6cdarjhVtkuRmPz7O17nTVXZbmLxaqGUbvxa
ejBDyhXllOhr1OI1meCq6UNKCUmuuCMx4x3TVzDHuSOU8aB7zV5MpljFevEozOrTs4j+G0SlY+0h
wrjZZzOBdVLJxYUvXgfbJB/EPkyeswQskWUo9DHih1Xmo4rHgYhUXcbbrzNawaYH6i5vsnpqXC1X
MldVK9SMSj+MUd7sjIwAigbUeElS3nOtEIYtbRer2DClnRlq6SE31acRB8ay1tvokBM9XFbY3LdY
LD7xxeNKU28TMSmE2yOxrjPvrKnvKUUT3iTnNJL3b56gYxU67w7KrGOI7o5f7a1iRBtjHkvocljY
GugAGWdVTuAyN2axxIdvXWcrW1LvZWIFmDtvbej/nJcxUia1v8tigjdGWar0fzBfVAzCPIK9YY0T
i8OPFBfYMkf1sU9hiwdZheEImMCi16ILUOWABo4xXeo+EQfTDu60QILHFcATVwreNrXSDCU9HFdw
v+4RF8TCE8l7KEkp6Z4RvxuuBLSw0GlnBI8/CfIIeeDBdIQnrkliX+rmazNMr4WIZ9NYj8uqE7rb
1XblBvQVrDzIeYI6WIov2dAlh15o6659zQvZyUnweXK5KwNci3LWL2qB1lAUcvGMk50Jb3rUufWW
cYX9oYQ72FWTEzXSVUSm6VqRvFRj+iy0z7ogXqbr1bEniAvSmTaXdxMigp3JHwodtNCEE/zWnqGu
IPxwrSagXpWqMpd94++mDkdGYlMWYXp7fURI0LP7jINLhFNryN4bY7oPq/ltypS8pGtL5GszHz6r
mU7Jf7MUo3qqh2hfVNyu+uj0iv6m1eo7FDHX68Sxsdhf+xxApVStab9SjzR3LVB3oA12K5FrpzDV
OLBrHFXhQIhAHPshhhztL2NOikndc9YJnVjp+CSNdmebHG6pBXkWxYRXsDl4Y3hv98mq0jP60GAN
5ze0Dy7D/HWu3wsE+34vdb3oLa/mU9ArWU63FrIzjhP3kf2savpzwrGxjryHxpwPYHPvTIxIFQeH
slYXv360/XU8Jyy4JCozupnd+3U2JUH0LIy0HZaF16C/dq9eIG1RHeL/y9f5srmhzqS1JRvakxLK
Tk0kjQC3KH+DWlG+eVjyaeZoPl5+xTK/7AjqPi/ApNYMwKtNWFjBuvBopAC/9gAQYwM18SYXSKV1
FzuxMawE6CBNGhQQHxhHO4zLVppylJb52ivbDA4E13/j3P/mHZrKXDduGLBiDfNLc8Z/Bs38zUYJ
Ngd8Wp1JLP/yZQ+BdGYbzWxOjHp0YGwRhvfOKn0aKT7+9eX0xYLwx3aFD8eI28AaIgO2+bInywI8
Yh5dJ5UbbScX3pkbr/117aIXraolgPzfGCy++0IZVOP8xV8xZ97+/IK09tBxUsLNx6uztS7GwTuT
tv/Nzvmb/Z9pa2QtDEMA1P76qQzNaypkNHKKLMZa+NigEv76i/vmPuQVdHwTM7bb0r58b4lkDTa0
xn6ZhS/AbVJxDeunX7/Ed1eBTb2HZeERUYFz/PmbspRJkbAsYZmrsztfqa+2IQPZMZFH/N/8KF9S
Pf+8DEjusFoRcMMJ8uW1pqZSg1Dm4ygfmQZ7bIe+Z5OyJc/Qxbtp2tX6b3wnyp+tNv98TTrv6EDR
ZaGIL19h3yOdhulEzoKsqU8Wuodpt6Qa4waBHOL+ba7eFXaA3B6dGSHgnjc+MzmToROXT5LNeMXI
qteoaNxff+9zDOXP43+sFD+9ry8BuhAH2KjCs2dfzbxg4d/XTwTJ93240C+/fqVvfmELbxZBFH5d
imG+BGLGEZ5pJGv9MiF0oJXdWivNFZ5KT/N+c7l+9wNbMlLR/Hq6Ti7wzz+w3mqTlLd8qGDwciCw
9rUcNTYkyUjhVVYulB7iJT6+vtYmPMf/lR/7T6//5aOCtKC1wPQxsi7Gpbl4CRfQ7RbN4u0xW5xu
x8V79Lsz4Dd3KNYqg+cK4HAY918WUbuTqQYOebYo5+COiMqwol1hXWzEkSPY9L/YO7PlyJUj2/6K
TO/oi3kwa/UDkDOTM4tk1QuMxQHzPCXwQf0j98fuAnWkSqJSiSupH1tHZkcUq9IzIjw8Ity37/2h
rny7uVC251f0hO98MTp5RyuV7+u0sxx4/TWA2YEmL7PwrdB/FumqiO8UdQZCdmIPmegUqNCVqSN6
a+KrmtRRsROpWKiV+kYUWdA1yLXEfLFkZRtp9YwbjXM22Rq0QRuUigAC6po2GZ7f8k2KjltBmYdX
5sG96XhSnJ/B0RGnJgwyyRwOKpFIm4yoMli0QEceJYE7sgAO7a1HLQrFe2uqdUUu8ry5Ca3OZxQy
j+1NIp+b1UNjKUhjcZXM1MVY2nw87Kxb+L5cJ4tuBXTM6jnfHG9P5wY5uV1ldU12SWaQavrWCJQu
6KOpLlBhiKSLofyQjQ01lZFlKqYaI834zKm00pchT3YGBOJZjAJCjfCDDIM3GiPi1svbJWBO6m7R
lTFcd/SgVfT3it7MfH8CKH8f+kjaLxH0UGD4Goh0r62KQCQ/Uix5OmlUaDP7x/amv+5vlCv34WAn
69ZGudB5+l7fqhfBAp1Ch9a3mSU4FR0Auf39a0xWoOF5WPLOrJ04uxUTHghldm0OzeN57zoVDo6t
TGba9UAWZwesJMlHCl+yi/olZCAyReRA3FfBNqEX9LzJU2fKscnJFpVjq+pyE5NdA+v/PoWKXy5v
re7hvJmTTsRhAhukCCuCNl1H1YeQLO5qlJnHyjipmCTWVkrcQClX7FtV3bQRHVImtAORUCSr1vw4
/wVOhSITWKYpU58m8E0OlC63uibP8KN0oIsEci9auc5bOBVbuaFC6iUSXBHB/eqpYqPGlEyRRTqA
EDEaeRVk8gLZ9YvUEFfaIK7PmzvlkZBfImxqgdNWppeBQYv9w0FjQPTKHcRbWH/7eua+cSq2HpmY
3riicEBAq8WEyku9qiFH9v1LZBxBG/G2dRXHSrrb86OaqMx8xlcLiKUkm8DPZdmcrFMIwF/xCmw+
LjIbmjGOf3jwrx8fibCb28QmffDgf1/Zd6TAkF3aS7toqy9eeUdvX3j1L4qL81/oxJY8/j7W5NaZ
NVpRGi6r6iN3YKGeJpuQHdeWt+rqBypoJFiiG0XJlBlv+kz8TgLfF8OTg42ycqbFoztdUCHcXxfO
z3Eueuf5wrCvYVKxM5vy6lK7Dq4EfirWP6EQWBh2vxSX+ZtlP9I7tkjs52b5Yxuty4vWft3TW7uP
3l5Su1q8PpFes+FMXCjL8sqi2HgVfS9Wcw+F8VueG8UkfKNRfEjSgVG4CHgUjXARRC70YsNSgN4s
NnOSIkN0HYAtcPq8/In6xsz6nXo2fJnHSeQukTfNCxOHImG0v34AI3WjbtXF03IHMMw2r4T9XC7k
REj9YnEMRUd1C4jDUdrtsFgGd2L2TU+vDXgpjYfzjnli/3+xMgncXWgJrq6NM0tWMvA3fivTSDLj
hSciwBcjk5jWiNDLJ+R5nYN12Wf3XggvyI0INQspvjlixLmdNsbXo2mD704EY+i1Dq3taSnd6yl9
XXTB0yQj6wIwFZrhInEmxM2t1TgBR0bVvmvkVGKAVn4J0g4K+JtMOCw1iJzOL9eEzPpvgU3V6KuB
kkKePs9lyRADd1yvxL72F1TwgW2YD+YeGaBqceWPnnhBP6FwUeTL0Hk8bx1a5VP78Jf1SVht/YJq
2lhmIpFig9daVKgR24eVyQOLjs718yUs7nQ9/kSccwMqbI34Btz9QGZmjq3Pl+PvEeHv32QaUBXl
AI1izDeB+G4xrJRV5dCLvxaWhqPfx/YVYLzl7aO/vXgb9+eL5FxtKGPN3HpOXePpiUDuSTUNxNum
zwbBywoFeS56aNvLUtwnFv383Yvg8wRLb0z/pSx/pp7saKi5RNa/8GaxEF22eFlLPLGnxBZiVVam
Snuqk13pgGPt/k1CPsVWyxmfk09FX9UgMShSWCQhOdm+/0i8zPd4yXJV/58SL/uHzRQQZf3mp2yP
ke6VhJ82ZlW+7sfQKATX9WOSPFrj222ibPxY2xdpt3IzYxsCkuvN+iYJQPCFenen+yBtYdADAFhn
QHnFAsBiS0dvarn0pkr54FSIFzwY5qHfaJ3wVLRwmKga/aZxTIt/28KS0CIw5as6OEDvNg28dhX7
rbtEYvlV8bhv+0FnrvRc7C8LkIU2MCqHitG+h6jA7npjnyu9Ta2y8W4Vqha0g0FqU90mnfFNjI1v
Qsbl3RXjBUBESAw0/SIUveuyRZzTCJ3cWye5ArUGUg9plkKiWnxIAdUo2rYaT7sWOyRQ3PAtS0qn
VF1kJoFjwwqFMvePBnHFheAt486maZNOTHFYytVPqTYQnLbARwY0J0p3eRYuiOM0WFL3JGVdIeLV
BnuqNG+qBM2JIlgo5VTfDpnGyzJLLotSjxaHIaQnG16cBKqhQYJWsoXywmjhwjKCj0om4UvXNjGl
p0M/X6A1/y2M8295l98VAzW6EpxYFZuvcYmKBBioQqL8AC0CnNkwbqXrGkJYcO8jfBllBARwdkXA
+zGskL4tA4QwpPwGtrkrUx+2UQCwL3CppyRFeKULLrj3MnkscvO69cR9Cnyyyw1eiNZIdIxitRJ/
j5ts09SwJIYg9+ghRF1VECXfViq4EoBErSO/vq5ygHUl3cjOAOGq1XRw6qgeZDbwclUZXEixgc5N
TbpLqxDnrBHBcWpD2kk9U+mlypr+8GTZmQErP8pb+IAYO/OmhuEL3RjP8UqWOHF9CE3b9LGwoiXK
sUikKYJjGP53voJAs2B4k8gy9fFEtlPdaOlZJx+UpplGMQ7Bp9J4MZrm+RDF+xZR3rVYKtz86M+O
kf/uDteSy6nRp8XGgG2ik8EJozRfw2wEsFxC4dOrpHXYQXuaViGyaKMOR1IZP7TSQo3CMp4sN/mm
qzkcNL4CEpK+VpDUya7rcI3hNSrYhkmt012QaPA8NLSlH5Kgtsu6cAyE1GkHNS/oiPvWVwKi7feG
5BtOBSuBolu2EaRPPohIYHRw7AgJD4bwmxlq99XIHZFCBRwmzbWS/8hS66FIM3RCrNi6KODMWRwk
9x54v25HlllcBEVApTtHzTRUUAhVErDlgwf3uZHtVNfroGp3Rcgy6usIzeEDFdu4Fh/9tn1NZEhA
QCiYQ7asrfJb6KIPFiDuYVtxK++BZkAvD42QFH/jQZIvwtrfqWW/K/Xyoe2FC62tVpLgXsZJ+dRB
pQiowSHFBgQCCri08qD09C9ahY74BiDXVRS7S9Ub3gQYo4Iuhs8+RMq9u42NetMj+fIwWE2z1lRq
UZGwbmuPKjiFxitprEyZMPCb4MGlKlz6BWyi8J4O8NDrbQ19q3y41WvjXo+bBgl7JCSLlA4RL3I8
tI0pPQaHy76p94kByw5Mhwo0u1pDPVwTFMph2qqC7CVTq11T9YuD31+ldfoE8PNO7KNv8Ap9qwqd
Ki2EQHn7LkIoOuIxeyVeGV5P9DLWFj3dngRFgCxCjx9E8Y3VwhV4j0DIMhDbGkVWC6boEklwBeZF
+oEAR783gKFF04XmL3mRhtT8VjextJJ5WN4Xo+wKsONhIYphuDPbFwpqSx1ylFUiZdAuiHF/QQ5v
J6TcA93WsMvK3XZeT7zOG7iACBRDm+WQyYkgLaPnjqrfVaGjTd72BSheKApSiCXtMBGqTeamMF4k
3sKUAnMlRbDOUa2VqPR7+jgCHAy8I6q42SbLLICx6QWQy6IM4PdJeCoV/J8gu/ursHozrX6feSll
a+tWh9tU6CH50SUnqrx9FuXXYd1a8CxbthnVzyL0q2a3E0uq4SHmRcrYAeK+cq/BaUGDcqy67aK2
1Ful7w04UqMOIIgs/FR9pfH4hlJ9HVcWXKtZJC4qVesXAHYfDTHRQAC4l7LaDNdRTsYzs0SHKwdq
CIX/VoKrLmQUU9GzqnT/BawLPGi1HVjlxq+qpZGMOeZ4N3AUrFQl/fAOWoMSWPFikqNhIWHRK/m+
Kmx+On9vUPN90bL/ddG9kGEKrL1IWiPqcHXI820n1xclYFXIsiQ0JhCeLht4JgfYP6TvLcAIO2gs
2FsDcQEY1ClC4VFvq2VhHK4PhkeWv3jpDtqy6PHVBAXiMs8uFE7AivTjqMUU2FGpX6a9ukVU/ocm
wx1JrIeG8YGHw1YvRdpKSg3tOxc9qd6CrsC31l3G9CQHHueWDNcItAVduo3FokLQbQCJ0CSHHPqJ
RDQgAPpfJen/VZL+p5SkXWQKBZ1oh2xhJHk7CRnDJhvFd7bxEEIZZ0JYTZoedjR0pOibMRdmZTzS
+LFzYWALEUlM0+8+bw767QGKQV4Tld4qtw5Ii5rbDCJhsHw3FqKLJuKLgKbteFRj7MQfuefy7o+A
xdN/0aBYBhYOHg1lFYyCjrSVIFsORqk1WhBIETpedEagAakLOrxTbnEh5tVlDmOV4Ur3ldzuUqQj
6V66lJGSzKGZifT4e0WStkBq0s/0H1Amb4pRgxKiBRreaGBTk2AbwpuCjmm0potDlQeBIBD8kGE4
phvxmQYFwYlGfUse9d6FlwbyfTeqX9J0IVxF2S7ub7LQGTSkMQcPzUix3Is+gRxxvkWVUdbUYHQp
XWUjVd5Wh+EA8jxDHk+ONbf7FY3y5sJFBNT2CaFS/QLAMYVuLHzSo+ahF9QFwKgHRb8eEq6PlMZX
klrC1d/vDoP4faCZhxajrYqcIbTg2ZOp0kEDg0Uc0tjTL2pRR6BBWPiIh7Z0P2Wkrwb0fQodgED7
qKTVWzMKjRqCCJfJ8CHrjwY6pEPULg/oksqjQKngwXCfGCjfVEFP55q0SwIKRQqUtcCK7PCwEv1L
JYItxUK8r0HDTUHyz8Z34IWJBnJ6pW4HkrKtoufYusvLbaiNJNN1vbIOon2A7Slq9GdLfag8tbDz
BI759qHqX1Vlhu30RDl4FPvSIQ1QSW9rU8Lh/xGV899TFqrGU1BWFXRGJFmbZF47L6xAc0JMK1bJ
evBh/NEMfKWR9dX55MiJFOFXS5NUa6aJBwva24EUYUJa9ceDZ7+/Pj3td87Hx1xy8MSoDLSqTIqh
4DSoiX594OZJldRcAUmxoFShcPEMmxdFzGbAEietqDCfkmqCysWczJ0S+aUsDrT3wTNzL1TOoKo3
ZjOTyhnf4l8zOarBMNCCV8d6x0gxcZw70xBddrN2lPCEFaleIVBH2yNJoyaeyUJKY452YskE/6N9
1jpQIRqzBkdZOs9qXMmTI8jVn6X8MoH2j1C4JUfXIe8MSQ4vbGNbbI3tjGOMI5jaVVQqOpICLoBc
zVe7ANqsokIQ2TFpVaoMdIQTns9EF+kxr82VnKZrT2R3/0gTBIRn3PL3fCheYlIHgW7FIkk1Me4e
BNk9QBHtWLG50RCnKukbkLEHiI1s70qlCNzO5OtPLOnolTJ+QxXLmoIgFDPqVbdHKUyL6HkryXR4
qGfWIvoq2QxS7kSmB1OwulrgS6C4neTlSXk0RZdCWtw0FmV7IHwCCciZBRznaLqAx0YmjgMCV1Ra
vSQC70BX6LfSq/rdgLPzpqv/JVNwtCio5bFi5iR9rUdAXsOm6Z1Eo8ct0sJtKDW09GfZLjEf4u5H
anm2aNV24c3Vik5kM3GVI9uTLHZmZrDoHmq0NFWUALR6eTjUPNdyW1BIMuvaIvVv5PYiL+4MHh+u
8c+XCVQTTiKIkIgIsEZPAmglNbRxm4g0Vcs+ttUbFBtfckeb2Y6/FyO+WpnEm8YMUuRmsCIO1AHp
AIRYO1S+lUG1rV3YZ5uZIDpnb+qhkdBKJnIgXJuWjb6yfhoyyDZneK9+nnfTUzv9ePomXloAxNI6
Cy+luaPSFkijW3d+tWoC1CVs9+68sVNb/NjY5AByNUSoLY9RGT60BQdhp8nXhfQtd2ckQk9U/KFH
B44I8AdkDjX/r8ETilm/9PVCdIT8oc8uLPGjDzZN+tFB29De9w0qFSJU+nNIjVm74wQcHRa+JBRQ
jWK3Qw3Eg0u2vwyUa7rkeWqaJHHLtSzt/ebhn5/W49FOtr8ZVYaRAZx34op0Rls5uv5eIDqhyDNw
HOWUtxxbmmz2XNYHK0iwRIHDroVLX/+Zw4KhwhldW+s+J61XvUV02hj5k1sVixHMeohu6f83hgrE
jljyYjCBvDuaUEJ7el3220OtwDmbQnWBZMMr9+BFUTwO5GybAwXG4Lo4XOhu68TNtQZVrCErpJd3
EKlvkBP79+ZxHP3R6hmguWQEpkSnV9YtYJS+2NK0mqOad97OJ3hhejRYIIqoMwAsgkbzq6EqLrpE
imjHA1MkDsVah4mj9x7S3L2V4EGF0hmOxyYfewTANUHXHZADqcrbuu4W9GajLWAHfmUfsu86id00
W0uQFArlN8m/bIxsP4i3vRtu89whgbVtpJmQcSrkA4umo5CuQgB2U+I5AZpe16+g3Ly4vH7Yvu+X
9/dv52dIOhEpMAHQW1VkSUTF5esMWUOJ2ivN/DyUVgIkwkN479KHX6HDaxqLQefe5SFJ4RBOeBPh
VKtazVYJyiqxsJr5LicOcgtxCkURYTOjYjO9DCVRqJT00aCnfQl97cJKfkTam9TdDcJdQjOK9SZD
o37e6O8bTRO5CYm4B0gU6VNd4MgVZTSczKDVRKfuUbZQBkgHeRy/CjTdu+n3OHqES/68xTHQf/XJ
rxYnWzsRJLkNDXr525CrXrMWZ0uPvz8MRgu6yq2dE5ur7dc1NcKgOSQKY1JdfVPmiwzNOhIBc5tr
jHa/D+SXmclRnYYWwxgww/sNVnlhlajPTUnDmieuhdh1xMa/kUTUhUBgVGu6A7tmCVmhEcFRG6G/
aDd0GdUoYCmu6CQ9hDblbYAOWHXjltFdCeNjWVyVUQ1H51our3P3nQBsy8A94Rqo+x+tRyln7oqn
nFqeUdeHVgEw2OrnO/LYIdB411VQ0eAsh7emQP2lbw4PQxwOtHjBXOl24UfQvqYhPKZKV1moAUh2
nyi8UMx+36juY678VJP81Ux4xsckZaqIRHMBOar8kVmPvRruaQVzcrG8MmuIhzLU8ix0tTP9kEP/
goKFFgUrteoQ+PGKGx9GqH/eAceyNCwlkoWjTc7OQo1K0lOMUC/2RrmnE80+b+CU/x0bmByTBzRd
a7nHwGCuXVjd4UztYLY+b+T3wDW+epXx1cRAiO9fnVwWDgOIVYyguhJnyHNAUjMsU6mdiUonUBVf
DU3cvKnEuPG6TgREUS2TR/8BFfkrc93ufw7gUo0rdVEv+5XigP9b98+HpeQgy7WZawv4fGhPdtuX
8U4CdXwwM9U/8DWaXf2MH6KPdCXt82vBARmLaIPdLklLLaOteV3t5ZWwle/OT/iJjfHlC4y/P9oY
lBDbsIYawiny2KG1Usn6Gb+ZszC5TNZS4nVhg4Uk3sFNQZLh9vwQpBOe+WUME9dH6gIGzhILlPzu
64Xo/ERlc6ktva163Sx2H3NH2u+vi6++M9kJoRw0QkrXgROqkpObZIMqo923SXEdVPG77rfXjZZ6
m/OjnNsZkwPGqJoBIUsGGfLaOJibOr2RIICW5vIIpwcHUbAC/RictZPLVSEMDazuByZTcRRzpSmw
XNAxu1FJdHaxNLPfT1sDB2uhEgx2ZLINub38EVRCKvxGPfYjIbQAob+gUg7XSzjMO2/mqP4H/vLL
6GTT6UVf1egnkP4BdvnzsBEFO794/X7lL8NvaEeszZlB/oNd/svgZJOlShClg4nBRb0Xri1wn8GV
u/5BrvLgwO3+0CwOS3kVX5X21WYGRPmZjPk9wvyyPdl+meXGgCix3Tn0CF8lL4cF20NwIDdbWz/y
ZeCYD4HzdNXTIyN1trCfe9X9g1D76xtMtidsbNCxj99AvTQvKQTvoUy3/QWivG+GU+8C5z2wEwcc
sLEubYDAod1sso048/g6HYZ+fYvJps1Dua3cik1Lr99PQ1RLu1RoAz+/SU+8YDV6dhVDou+K+8YU
BEVKNSsCgV0acNcua9UxxvoAjIGuHiy9IUcSJnhuqVe2RcQ9PJwJhaeCxLH5ySC7Q6ykctNzzYHp
bYCJW0OHo2+kK6j/Z1Isp4LusalJPBqSQ6GqGXGipe7iWijLw/ZRzXjvqUU7NjIJRig+IvcdYySv
n0MB3KN8P7NgM8PQJ68TsXGpZRtYkNfwlq0pBVLB2dZOuEZDcPVWr3grLs7bHBdhuiOPBjXt5Ar9
rBWjFgCjatQPUvSstOGqbx94saQU6eYSqXMDnERYN5ZQqolwCbPe5+KtmjjNHJP6zCrpk3ja01ZV
yCpzWMvvYHBsYDjnZ2zGradMKwa5ezfoGIPvgZQHKm0M6IbeKOVMsWxursbfH12GXKg1KcAyEAGt
njwtl1HW7+lsXp0fzqlD79gBJgGxM1tVRkSAkJzcDfGLAc0ACL0UNrrxJSybh5nz5/T0UeshlSfr
qjXZqjUgJiWHd9ApPgatc0Tt5jBe9tSZvXR69n6ZmWzWQsLV1B4z7SFehnr000KPrMvmFun09vmb
GU2c7NjeCxolGGOcQDXZuBWVp8paI2Qgkg06v04nqotjNP9lavIaqVLLT/wSU4rdLBeXP663EHcs
n75/u988njd1fu546H/1vLQTs7YQcImq+VmiBJKRGAHFfd7IibQQ46Hre2y3pOygTlYIico4QoyU
tz0swJeyI9kIv0M5dIPu10Lbddt8F63gAl7O2B0/97eI98vutB7WdI0pCaMD0tSyQsjN9uyH19cr
5+P+frf7eDtv7QR0+ssop29IKY+0TjSx5mdde4OotQBYCZHB90StjHfhkPW0JEOzKdqW3qNyEave
+4Aio2Krup9xL2rgb13wnO6eKwtxQLeJunpZV6ryYllZ92EIagy1pNJdpJx/ZM+yRKtmtqx8MqaS
ITQh+TeRJJ44RHOI6rr0JPbsEsaGBSirdbVLwP8f7HJjcGuDpG8lb9MNYFz7Slgg+r0tZ+LUybih
a0BAKfZRKJ7utM7w5RBeUUeKAWAFQIsN0N11sxEBOZ5ftJP+f2RqstNSQTIsczTV+9JKSYqNCXQt
qrvNeTOfrXW/eSKqr1zODKqk+uSCVJuHwChL0nQkQ5cXz49vm8fnsTUrDOz6Nd7ngR1cwZq01ffD
bfjYrUgklzzCP66WMze1k1sCaVOFNC1bctqln8D2gH4vfpOp0DHeNWK9UrofgrgtFYCM8k0ZKDO7
/2TcHEvEpsFbC7/6GmKGrtbSWiFrLoxyTNUC5ILkOan3jqjg+VmesfQJSTk6RjW4O11xLOMAkwRR
G6C3eFnGu974lkszF8TT0/j3QX3ex49MZSkIqgh1Fae6Ku+zd9Jst951dK08nB/RSff8NXefKf0j
M2nd0M+rjhWH4Idp3SXmujdnNtsJpARh68jG5BZVJqiZmiI2KrCtkXoLoMtOpPuhWAbGYw6jWLYN
8isF5dIWveocutPzYzwZcUxyb6BCFFmeliWGXBbSMuUIKrpro7M2RdPNXONO+8UvC5PNZxZpk2Q5
FqRsW4f7RLVsFzIQOXbSfi7Bd9oxftma3HnihCdJF2ArjuVVXbt2hr9Hh5qmkMaCkBgaPi2FQE4Y
ZrbZyaB5NI2TbeZ5udzCUE6atFpIwVJGLq7/EQDNP79ap0+5X3Y+i2RHLhlpQNSROeXS/do+q+vk
ytxJi8KxyFQK63KpOMICicyNaQ8OakPOXA7sdCSlyESLEqFUnzYo0fCXimrCKUsVC4Ad59L2wL8S
58D/vLPXS8eBuc3xFrCs2W+d/fEx46+nb2dH32DiTq1RNXo6vgo0G2FzO1i+v7bO03K529xj8V9I
f0Mt8mu8E4eCHz+KILrnLkji39IXybAXq4/zi3r6gnZkZOI8edPp4NnGSf3x8PBQOdutvVxS0rQ/
5p6Fpy8Yv0xNy3KHQ+hFVoEpsAv2j8L++WNYrGTnwbaX+++m/V1y+kVOG9/b2/kxzhqeHPWJCjVz
I2G4WLqX7aJbWjZNBTvy3qvV+82Nceve69f9qsH6y+hBc+XjE+2cBNqjkU+uVgbajODI+QIaiEGa
sZ2If9S31rO1ZW0/XcGwt8kuEPez9nOUWHM+a06CfB3QkQaCA4o8+2Jxubq7eb/Zr53NxezTZXTH
3y46R4Mco/1ReIBQr4v1HEP54jmzr8EW2ZEDa7x9Q6PmfYz90GnmLq3jzJ0zOh6jR0YRJk1TKOVF
55Hy3qpeXG4RPlyj4w3JBzQfewfOc8e4cZeP533qdNrtaLRjUD4y3LUHTxMzDC8uH+4IPfczBk6e
/0efPwk1hRIlmj8OLAZiUdwf+q08y9s0Lv25yZsEmIBuM18dx5DYl6tt4rw/2Tu2/cxIxpk4Z2US
YVxZTgrNxwrdQb5OA0v4XFT3BkIaM0ty8jrxa8qmzcJZ87clubhYXW/vXglkzuxoTtAKftnL06J4
4eulF6Wfkza6Oe/zd8F5tW3HoXWNo2cmeM3t3ykXSuK7HgI02Lu4JE9oP2y3a3u5++jt25mL7dz0
TQKFpIm9q4xlmCC2ixqkulHO3CDm4uBviNHMNYrMxcRIzZHZCKLY7oK2RtuiHHAVkvf8MBZjnDjv
GadvLkeeMYkSCCVrnjzGwMfLH+/uHk4HkMf88/32VuGbPNLKTxv9HNDxZNXnKOxbkxjRZLInwTs6
nju9Y9lo/iwE4r2KZZcTFllrR1ucH+qsu0zjxhD3vRxg8/IucRJHcJA9dr5zPaFFgje96cx4jTJ+
4JntPU31FU0K4+/onx2nG9mWy8vr64fAfri7u9kvd87TTW2/b+33/f77cvmyqS7osuUoOD/qmRBj
TUJMiHZtDZExSISEFkxH0nahvMvU7XkrJ99LQHxAIKMhKFvTNI8oaV7tCiSzYGQOPtj8Ea1p6J87
w/rp6jafuzCdOlCPzU1uDZIQSFXgj+YAy/ff6d9+D6+8cFVF0cwGmbM02fqyXw/KoRzY+pa0Q37Z
osFXZIOUzzWkyIkwd1c4dbgdj2wMRUeHZ50cDmU5ZudyX4XZRQRU6puXjUqH9fklmzM02fgI9IKV
r5lCPRDf45DGqZx2wTqoluftSKeC5/GIJltdzNVatsY8p3pZLDVAFZ8FRiBJtyln6tz8zVmbbHLf
QACMvnMqLBnDUYt4G6jDTGVizicml4Mi0YQAMXWezlAY9ZL7HDe+iPp0gMBOOdC/65kb2dBmEjmn
dvLxPE52cmW5vdeNCxbU1hZuBzuTwp0gWptaml2z0aunkevI1rQQNxRxEJOdZoQ5eiqwOws2mz9d
D/mhXOhZfSP5/U2f1XCPdI3+EpvBfWjVkV235trTu9V5FxpHdu7bTB4pQAcp0kaMvMjeBjV05NAg
tiTZmwo7Qj9I+8FYDroxd17MuJI+CTIkSOUkKpiEfEErWvIoO4cHhAEdRLTUZXg1LP3ZG804knMj
nUQbLzULK20w+Qwe4ebmaXn/Npd5PD0qxQJcDDDNml4F87ymRz1nMmmFXoh9vjblOROn1+uXicl6
gaoOpaQhXS4L/ZvfpA8HiNQH+FbVvFiFcQWM+oOS/Vxl7eTIaIAxUesdNULG3x+FTqkQm2QwBcjO
qrvAWBXtXJrnZMg8MjAJmXrXk4aTMYDz52rh+MrWasvFeWc/eTWim0emsc3Q1d/gslkjyb2hj3hN
W7P19fOP67v1jWojjW1/mztHT5/bR8YmoaxO27aAc0Pi+UmXkuc5PVcwFktyMupR3HQPEEWiy7RQ
5ooMJ00bgGhpC6MKan3+/mi5Ajcwpd7PQF7zNE2cNS9F3ggzd7BZKxOnAJN7aOIAK5fb7Ts2NrfN
nI1T7n48kIlbxAo8IL33ORD49JabGX84FROOP35yfqpNASf5OE+XK3ttk56Y+fxTsf748ycnZu4N
zcH/6zqstnfr/Wji37UxcTOlLP1c6lMJn37+sVrd3T3tS9uZO/tnF3tyRKoadcBiHErCJftmvbY3
HxdvM9M1ftVpiD6armkdrvz7aj9fbu/e79brvePckuC8PW9HOXXcH9uZBNEWacBSF5iyxcXF5eXz
6nq1Wq9vbP6zHv+7dHhWbzaL29t/d7Gm/ah1XsLuETGLI+3h5fbmab3fzHndqVBqiJamw/kNq7E6
2TN1H2oHKwbBSOMZirZh+y03vZkb7ri1f1upkYV6FFWHjn7iDUVqDfRBqFwFy32mao7ZhTMXk5MZ
D5LukJ9pOoSo04xHFgnKII5Tdbl6uLPvWJblYnO7uVjMeMOnV/02liNDk7uI0FVelY2GOkxtP0PZ
fkzibFiZuSfjZ0nwd2OcoopG/yol0a8HqZz1vR54OWot4mMR/4zKAGHCeNeGCNe1qhOJ2jISw01Z
lzNx4qRXqL8MT0Jd0/ZlHTcYhmQBToDY06CRy6Gd+leQ7fRYKhriC7ARf6b+j86eg4CojCfQ9RO5
Sx8iVjXaHSIqo+Ly/C4+lQE4tjOJrV2qCxI8QpJTHq7CYZUZe9XdQfqKAst5Q6dD39GIJhEWFjYt
yQxGZN76N+0+fKCTbWvcJpC9X9EgQnbjvMGT4enI3mRz1ZbWcBfCnireRshcQh9dQTTnzYTbGTPT
aCu0ppjrGVFwcOOfOlQ8dmz2FtwbyUYzhO35MX1WjieOP3Y76FyOZRiBp9JyoZ7EtPZB624CNITL
yltGV8FS35Y+lJnwXC2yLYQT542eiFKKRE/8yNU79mRNdrYoBqWAjuTBCfNLQSodI5jbzyec8IuF
yaMi683AaHosdKXdtcta35n6sinvESg7P5QTR6MCUYJFYg/mf/E3ZFHS6n3bgojPn8tX9ETDBdU5
XSKbd97OCadQODdUBEbGxndtMmWSpULyFBjUUZvdQbwSgzcZ8o8mXZw3c2pljs1M5i2IwwIFLBcz
4nvav3b9/T//+ZyBaK1phkgj2WQYgZBHkqoNBydrFVR8DWjGgnCOL/XUXBkosny2Z8qgbL7G8lQz
UCSVMCLQ5Y127wLUyVPntfmmCtK5J/MpbL3CowUYDVA9CzDmV2sCp7AS+6xMvegcYS+t4LHaPChX
5kKgtGc5KH2RT+5XycJbUE5pNp8z+n++EF9W//Wf/Pya5X0ZeH49+fG/rvP39L4u39/ry5f8P8e/
+vc/+l9ff+Rv/vHJi5f65csPy7QO6v62eS/7u/eqietPm957Nv7J/99f/un981Me+vz9L39+eUOl
axHQyxC81n/+41fbt7/8eVTLUXToS4+cZ7Tyxx+5ekn423fvXpClf7oP/+9/x/FL+vYPPuD9par5
RPk/4E7QCSbsD7q2LI7Z7v3zN+J/wJKKdiZ6JCMtOB5N62nt/+XPmvYfpALgNhUNiW4TuAf+/Kcq
az5/pfJx9JpZkkojG99U//PfZuPmr8Hzr0vA7Pzx87G4pvo1SIDzEsebkgTOCs8DcTW5XAiim8b+
AB1N0SlvSenR/tCo2SY9IAZfxVAHx15arqw8UoHkD0sN6B26cyjVJyLSgrlYR7ty0FUbSuMrN3dH
feeRpTGvYJZLH9HRNRxMrLtWWFZeva2T7pJNYC1aAjDMevG7WoWgMjwNzqRC8Z46GQIEPtQNxZsa
ZWUopiBFUGzU1OxCUFZ+KMN2WVzwyHs38kFYDCWNdobWgvqDuWoJdzQqWEnXrmvRLP/q0F/8+Xi2
vobuz8kakzSiqIxcIqRsvu6nXGv0LkKvx+loITgI33T/lYW1VWWvV/o/FVX/sAVNoyTRtqjSc/rV
VqhpOdyl2CIxZGeQ+IAVk9xlfJi5E00Swn8Y4oCF44JQDRPSV0NVWuaKp4JeLBcydZ/6qd6UF1Ri
SsffuUuixsyx/jUE/m5vEmfNUikk8f+Rdl3LketK8osQQRK0rzTt1C2pNXKjF4Y0kgA6EPTm6zep
c/eebqpDjNmNmNDjVAMECmWyMkcbGjzaex1uI2yg/CyWWiAXP9XJqmafSgulBGUfVhXWo9siXIjt
KJD0t5kebGNhC6dP8W+c8p8VIXcBVvErJ5herpPwFQLwiQqlanBQF4Zr08JVyntaeCce5sJNnUVD
/2sFxSGIwtiTmzq3IjW9S7gONS/q1GxVxSyAxDcDs1e7cfICyqeKW0ZiK+N2b4WYmQo1yHFjCHfh
Z1zaWGQh2DvkiXAcszelqo24cUobDGyWBKRKp03QKJUP4kF2w+umDgrarobE6rYcEpWU9PWqpVm8
6WPqa4Im65rrsV+0BJoyEdkpytJM5aXzBQc50VFBwQsA4fN9YlppVg6N8DVsUG1HeTBgHDuf+NqW
ynWXLGHaHIBx1G4hrTT77jFQJCaFR/NK800VByzTq6CspP36ecutS+fLoYiATbCO0G+MVLmmD2FI
wB6t5j1YLLtPzckPJNaue6ZtAJ/1UDZ0S9btMYZ8CFXziaURZtGj+6xGk4yyI2Tsd6YjX4SdQv8z
fuJi/C2HJ9MQ19w0rwh0PCFZQhz7IGptb+ggrC2qG2WUXi6Fb9Tdq8JBo2GqnW/HKtgB2QpPRu4W
ovpt1lmxUnr9Qwv1WyqorxeQzWykF9rkwGyQ53R5UOrKQdXrdx39QSG115JDwhYFbz3jq8iUO3Po
94MIt73ibCE/uwXg4wBW3KOd9NBDAwFerPbaumDZG68MyFDyB0HkphkoCHkTjb9UWXlnxH3vF5Ez
3CWi2SuatoDQnDWsvy6go2Luc9IlQX1hHiCyKmusynFaMEcV9orEsgsYjZMr3hug8eTNn0TpG9A6
xw8Dey4jEGbHsV/F6EtCe16s9RCso5mib6tI+V1pJFrwQrM6wT+/jzoqggWwW1h0fjNRD6es5Gnr
QYQTBBaqW2VZBO0icFKjP7YWJpSVDdm6lQEgf5X8/vmUXrgMDm6CpUJB0TLxmpxfO4WxaVADk1ua
5eV9sdEL50GCnHQUq58NXXKEZ5amkObE3Y4GZC8HPikqJPHe6Iz7gdt+pLGDWYF03kkDVJn3rMj3
RLOecpB/oT3s3P3tjzBxt5EpAJUMxTpQmZ3/CA7fFYPyavSUY7yvn0H4e23BGV+JT4ou3Jou7O63
MO3c3Ne3P1mzlWR6roCM0nN440NL0MXSuXHjgFO3hj4w75ZemyWDs6ggBkd9KhUYxORQ/8c+mqkP
lvRoj4ngGzBY7yUwRKCV/PzVSpf+apf0m767PIx16FNFEn0xbPLMiZOa90rOwIDZgcIHktLQLqj4
0kH6tkYFRpDpKQpA3VCvn33DuuIdIj0LRqLaV/XooKWYtOalddTaFsyWkMKNm4PTjvcq+rsS9NBN
XwQx70w0lumeKbR2Oyf/pYkkB21vtF04Y1OMch5X4PeZmOICNyWSuPn7Upgh+FeJg2FIPGTqsQcD
MahpnNdMffzi+t2IwlMDcVgaB/7+xE92odWgT5qM31peoiANGRRcZTHuaQmOB/09g5a5NJ+cpXnP
aYu/L/FfU7O7HPFR6dSKoN0FuQB0t0jUHEgeBx2hr0VrfyiJROknX3hRL8S8WCEiBGBdIR9sG9PO
n1wnDHtV4B3Hzpr48j1fV/JRVY4Z5He1wBG3mkBcwtFt94n9FpmVW1kLj8kUGnxb98kPmIUOjNEh
TU38gC4lV5ZEcUYjC+/Bd4dsg8wFkmBIWLDQ+RWipBOSjHCTvIQaRNg/WDz1FZE/F0r+8vNJvbSa
U1Mz32+znkRGxFsP/K6HXOVXYa8upENfiejZjpnIuTB/jusAwtZvbAhhPo66NiBRLUm8H5L2xeq6
rVm3m9RJ1prTK36P6atwBCs4BYXNqBFvLKPPcKSbti9R76ibgCbpoRuNHGMVxRWry3aFGPfGzvRD
pg3bWrNuoVrvqjpEVf9yg/DjLcSIFpQhDbCcTe7u5LwpRlRHYYPa1VjGgR67bW36P1v49rXxHOEf
5hfx9oNdc5ZVxYUGkalaB9gfdRTtsWsavzVvBRjgf7YDie350Z0sIQdBZqtAauGrU3ayFiNpAJPF
7YEgnIJJn0h1CId+hEy1wKo7+7m20vxZAek6pnWMvkz9EMxB5bpSiIUJUbpPaB0hqhtJleI1w35B
dIGXL06f2G+22aIqWkU5/eSiE/aBRXb9ywlxW90OkJNfhBTtTWZXdQGlDgWMwkk8FKMfanEe+ikq
HbmXE/DHoZhibvSuAPtwmuNLew0nFIREFBPY40h5YBICnqKMgQdgqMbIA1c+Ac2/LdT7SpoV9cxU
oWvdiSGGbooM3XjiJAa41aXV3tRmMrHKgSdQeFWplzcCCOvEs+MGymlNL4rRNZyxuS+hMiv8rG3r
tzANtRcmEUC6LWEZUEnNpIhogBnlFjXmAW4Ob4+gxqbNNWH6eRxazyDnT99YrISvrNYpeDYl9Pkw
OZaWqO2T2ATFmzmk1FVEZRWQpTBN4vcdtfCrdFn+EgYrlbXMnRaQmbaW0aqrxfgopFAe8lq3oRXR
gxjJBRc9SL1rUxmEqzeQpfYbqCfeiKLVN2phdsCkYPYpEOByfKnHMAIdfSGzB9KAkTDgSW0Tj5sJ
8t4kq52AFX16RE1aCT3edmJ0O6u0+MYa1SRZNxqYpxUwnmFQs0Y6skoKCcasLLbjF4NACsYivWP5
vOBl7BYJKCO80q61Tz2qy8oLS4FXqe3HAiJPCbGhrqaoaAwIIwEhYqflB7QSMhS5GQlRXcqSjkHg
TqiQmstyIrd5BV4jbHRb3EPPQbxT1nbXOuhNdT+cRnZcNWQWXUOop3+D+Ayne66FzkppzEoPULMv
4n1OzNZy40gvn3OWVUFJG2CsqppDRYEXzUGPqXiKeaHdgwAWyWeV9mHjN8RMmNtpiEOdTOP3sdOD
FaJLZPimjJp8q8a2Q/EFc1nPGaqIJvgBVbCB4myDipxgvN9xC7swDIg89Di3oo+bwMBX2yrOEOqu
0tTZrgKr+qQXS7QHpC8yKMuxAGkXbbaVZZX3kIsr/IFwHPUB2jYex6zXnyGTBN9fSYUPrqWd0Ech
3YoPnW80EFZx26ruG3dIh7DwFKm39zyBvIabD7rholaPjFqhAmxa5VBanmNPuxuzXLuKE473PCuc
dyM3i+d07Aeg0TjVpSs0VV5Basb5GLqW4eqCE8hxFUg5JH7e2AWUtiPBq7WumxJjWpqjoJ1lQ7ls
VbHYiK7SIkqugXwFJXMPgQVDpyCIRWMRslY/e7ovzurZiwMvh7cGSpQ6SHhmsUlOLDWrMw5Mm97a
t0SgKamI114wqFu1FPoqot2USgkhoVQ7NpV+K5IKIPGs8bPMkl7p0A2l9R9LGgH0XBy34V3QjphV
jkAzGLUfSdR6DSqXXq/LB82xbu1EQUk0+lVgQyo8TBSKRXKU16Vm7xhNttBZQQ6e7EF0t2+hyAt5
dxAD9W3ullJsaI8qoWyN3FMznAka2u82I9umEabrqEPQVfXWKAdISkUQNoLXLUrfSDEmrcAdKtki
y/Q0AT3bvtMM6SuNO3knaInHOZpSluqDXjWNC8Ul6HPdOxto1OSbn7/V99x3lh/NArow1utYG5CO
ZUoeZFn4kmVi3aamHxMRFCLE5WxWI8AHdGQLZC+zLgvy7pntWSxnOaOtdA1sVwGwaFswF2GS6Hb/
5Hlr4e6v/avGW8Kyf0uPYHIajNYVy4Tg9Xwe1VHSLCqdcoRHHO6abqPKVV60CyiHy0YQuOC1N0F5
NQtaSoBCdLxfoAln2brrH9IxXFnZ089f7usWzY8J6tv/tTLL9HoNBGWNDSv1ygQH0rALD1AQgE65
5rV7hBQr0xN+5d25+wDq1D7kpzzqVfs2sG+Mo3G0Ds1Kd4PP4zJWf9bE/+fDnv60WVjbVkZVwYeP
XlF8ZhDWafgRUAXEPbuwWyWt5U9eTVYTK8K9w+h2YO1C1Pu91vH1oYGJ0JCegi959g3ADFEJMH3h
XOsrBdKnG8ibwUOWEHZxAXLObqFX2VlLVqfb8u2bgE1Zg745Tpg++yY8wfQTyD3gTkpfx4h/5BcY
vO/X8WsIatQaMg5eAh3Q60JbsPwtHZyWa0+q6mhEfGfEbzIyOHaF5drH6q5l7nCDr+yB/5ItHLvp
031b4XR9NLStISE4S/2dGE8dY9UIFufGN6IbxVwha/BY9TvRl/QKLy3KVFRQRVCUy/8RBzxxhLoG
BrywrkcvD4s11I2hnfbBKJAg/Rh07C5lg5v+Jcrgn7N7anR2cCqnbyvWgWY/yrObSueBkQFRkyZu
iHQ2F88/3+LvCTU+HF5JUIiBURbpwezElIK0gmegEYcQyy4DXOMqvpFX0T73rVsapMfhabxdMDll
NPNPeGpydjsjUaQmutLwgS/6p9O4/DaFmtOb7bO9wz2lBTB/4XRecohYH8rwqBvg8MwCAilkEQkd
H7LX9pJTn3VPospWC+u6kF8hW/zXyuxohlaXibaDFb0AnQFb0+w9tncWDZokgJ6Yr6lggzOeTH3h
Hbt4TEEqOOkygNFkfiVaFMp68Ogi3NFaV6Q3tNwjb6AGKLUbBA3XZrowtzGdidkHRIECbCNo0kw6
sbPtFO0Qjwl0KADocEt9EnA0JsJlqwl+3tGLdqCKCmAzmKXUuS5pzrOwIw7ac7xb9869LDWXqBth
Owsp+IXjQW2IakArAUB+SIdgvSf3XILwnlQVGbwQ1CVadFuU227p1F+0oaElDGgSWGf06VKc2Aj5
4MQFh6aLRn/xStzIJnZVBMQ/79jFHB8aHTpii4nzYj7+iDo+E1kNM2NZPCQC2mMtVIJEE+8UAxyQ
cbdlSvGUSjwOBTQEupy8//wLLhxGDA6oKK7rijF9t/N15pxB8T6PUF6niQWqj8pLOkyvkf4RLYxH
sySoTUZBnqQLt+/C/uoqFmwC8o96zZzhM7dqWyQhyih5+tmjFY4raKULu3vhPJ7a+DbyYYoqL0fY
CNvUnxQfybaqoEbfL3VCpwM3u2BnhmabmMg4pkNvID0qg6L3MD6DWgT3UR5QwaWzJOwy45H+enLO
zM3OJqsc1CxSmON7DH0ggqMYmy38G7kRVySALq9HD+q63oknHFryqF4b1/zG8l55YG3bzjWvxUO8
Tp9jcGOECy5gaSdm6UFe5bqEetfgpQ4GKHyATazr8IZ/jPWCD5ghg/+zCaDABaG7BaiPOUsG8NQ7
0uRgu063HSTr6632WG71Hfkl0S71q+f6kxyaPTmK62LFA2f787WZ/vf5F9cAK9MQ1qDu+yWycOIe
8lSBuE8RI9RQAND5pOkSg8ulREsH/w00dDBQNIVps4sZkZTUKi7miHROrFEuMDt3fOwLSASvEiiE
Lby5l1f0r72ZUyVtkU/CECOq2P26qEGel/yf9uxfC5MrOtmz0e6TTI2xZ110MJynoVgINS8509Mt
m+Mwoa825koGA+FL+Zw8jlsD6pfH6rezSx/szc8H4FJci3lfyCoBMQRCxhktmZ3KURQRku6efqSD
3MhBogl/kyF+J4az8G0uODLA2v41NvMvZdHxPFNUJL4liq9Q1O1Q4OuO8biYkFy4v2eWZq4FmBar
7TssC3PhCGGPzUFs+mO4yieCPpO47EAD+QAcAnN76EYvAT1mY/n/RNOnK535j9QZe5NksD+u2E6+
dbfGnXHH/RxuxDlA3eaqj933YcMP1j17BH3S/3OjZ06FGnpTFwM2OgSWgvHnDH4EONWB+j+fnguv
7mnJZh6RAYuGqJpimXz75ly3u8aHVurKXnDGF87oJDsGGm30XCHiPvuYYUedPgYaBxllELYQmFbX
REANtV3rEFX+eUUX3IeNaBq4GaA2HHU+OetYuR7HNlB01HrTcTqyZuExvxAwwMCEBpn4E4AFOPce
0D+WgtRmB9gDBhyHtlJdbgJzJIcFN3Xh20wYoAnHi7/aHMtbqkyXtcBnj4dVW6+zD8XcoLuR5655
Fb7+vGsXLvYXC54BAhEVQdjMJRI1HfqygJqfQcdN3787SDnCUPUjVDF/tnQpaMAzpQJOiS73hHc9
3z8029VSDSHpZ9yY625nrkdfBUmW6UOYxZUb8768Gu8kmHJ2kPvyTFfbtqAFz/wEkGW+Btvt/hcI
Hjfs7effdeHcgAARaZANtCeqLzPXNuTo3HQ5cgZGYr/UTL+p//7gQMHQxKQSmnV4r6eDdfLsGAaa
DKxTAeqqf7WQ30xzKGNK4v28jkuJuWOrwPYCNwahmbnGIMlIVAgOmMig8Hhl1Fl4ZdICVffUr/FV
9R5kj2Pr87p8zSXKA04V9n6ErsAu1Z3nQSxWaqcLMQtRHFx/QNmgvEmxvefrVkWt81RMwMxC1Vwt
yTIPX2ELqTcIgwDjq/fXZpzbXkeKIxnSAASi66SW7wv78t0JwfegFoPuP0V935p59JrwPu3BNowJ
rh4nLgk0z3LRJvc/ACR2lQ2UygPFtReO+5e4zvnqz81O5+7kq/eyLxipYdZ8bG/UFXHjVXtFN/pv
e5sc2M72yw1yHtDLFFf2Ndly1BcfBlcepJetxHFhD767FPwYkH2aAGwB5uHM9sBRQPlpoCvrZZo4
2Jjk70Z+FRnKkffFtklA+9maiTsoDI2ZLhiLbAPdrGutwkxTRK5toBeQoKI7VFypURGYMlq4Ihd/
H3DwiDOBRzHnvhWUiPYICgN0SXITlDQk9+pGumpuZF6HwXkoNDUFwOHA3FpAvC1szvdzis05MT7b
nLivVMKmL1WWO1OQ52ZoXFBTQ8eXeRHoJ+3QCWiHTzhEK3VsX6Fss/ATLjSgEHl8idNS6NRCnef8
sPB+qJWqYJ2X8OG3QsrKz8ciCcABse2bsnFFUmqeoaXcT8bhytKgGBhGzR/LiZ5xn7XdkEBySG0T
4bYyKdeFqaADRIGfNOrPsg2hI4NuYJZWdxVXD2PaCzcj4qOwpbamXbZzTBDMWR2ae6CSEK28zyzn
g4pwBzDQZkJvZoK4KgRCKwt9UD15ZxZaS/1gT+3WZmWUphMMdn6tRy+99mjgjFVU3UKGZ5/2UPkc
8yH1KdTaE3T4JLXIoxXnSxwB318yaKBBJVIDWkFHqDHzslbIpJI5A5AphWc1Bnqpppsmh4T//vm4
fA8Dzu1Mv+PkXgu1FwCWwE6ruk0F7djhKoLU8f/PyOyttEPEoYMYW8+Aely+Nvgqse5+NnFpvxyU
cPEUg+oUArGzdaAYlIKwHlTGY6A6zTqNsrWWgyFi+7Od7+7XgQDZZAn8mNMgy7md1IqsQY4dYsBj
dN1vxuPgLzIafF/LuY3ZdoVQWlY7Azbw1rxMLJj308wTtDTyve2CLYT5C8nXFwT/3LvDIpRfsX0a
ut/zSV2aMj5aCiD6PPGa4o9ir3IRUOu3rt6PGP8cN+l4RymeNs1NtNuo2OndeyKfft7ai8s++RGz
rSVEKyxp4UeMsXKvJxlqyG3QtOq24dz/W1PnDmoWJWV2DkQVgOfAdB90gBYsKJrpgaalCwf/QovV
Qi4LnmtTpVNdY/ZsVrGGdyqsEMb3CfcxpFfc95rTQWSo6TcRDamfqeLBroRY5XHfYf4VggFhbpjA
GZUPworxgkXjajCrbQegEG1ShOqj64BXcGNL9TqCp19xJ174FBfad1BLUVXcJeTiGgiMz4+5PgLf
aBdA7jvWA7Th4qbOt+NoT3FXXLpajlnnVGPVugHFj9dSyFo5IFbvxsUNnL7E+ck8/yHTU3vinzKp
doKacefZoe2hV45Z0EHEQTWkdZA5VcCj8r6UKQn0Op8AWMOTEnXg97YocPzVilnl7Tgq3EXl+5ZZ
aeLHhfkYTo05sPlWbGly8dIZhstG/Qw9LITh2vnPTSnN4zZCcFzl7JZm6t5s2sTri7D0k8Z8/vkU
f/fd095ALhMgYAM4j5nPk5XaRqA7QApnY/xN4XTtlGnnsnCJMuq708NgKdoDmN6D2CMOxPmqcgez
0n2eY57ZuEIbzoeKhpuMv2h+F3bJwtWcbsT8g5/ami3KbDAHR3TRexKFe7s5GukCgvXSrp0amF3J
PqrG0qRYjJ5s6nbF8pvIWOhIXd4vNIdMCE0A+Dk7tNPEokVGVK6duhIBmJL2fTw+spLkbqQULtO0
BcKDGdnPVOeZvtB/Lc4jLgmJPVuChhtiUMrn+ByuJ2fjFn+sY3pN1nI9/qbbJbboyxv5r82ZE9Vy
teszBzbr/KYSe2H71tJT+P06nS9rdvAyWTqsjqZljZusu0n6p0gDMubu53t0+XPha2lQKUStYnYi
xtqRGljyYCUK3aL3SwAaWxuTac5TB7jUz8a+8uNvB1xDN8/GmCw6iLPD0ZlVp2cN1oSBQtfu7JuO
jusIbXUOecQoj12lHDAREl1j4Wsr6t5zZj5UmIFhdv/Ge3SI7e7OadguddTHOiYMoFxQPCUEsDuo
S4AvMZtQFlVAeYqBprRdqS1ZVW383kHj0lWLl7IyD9yu/zTZAP4zEV+lER6cvCe/h3rw+1B5pREG
I4ostPyaUGTfTO/XpGyjfUJYtOYRqCd+3pUZ8/h/DjDkOQy0xzCi98WQcurnR2AM7BZXBmDKHOyI
7aOGXM13onQHXoMVU6ZCbb+vFXKI8+aFGDxaRY3iK1V1SG3ldexFjpMRHlQCkdYoz1/SsYQ8UnYk
XSiCTlhXzWgBx2sXrqGis+M0vq7EdwjdQfjY3v+8nO9XwwEG5d9nYObEci2x+jzDM1A75JB10uv7
bJ/S1vtbM7gemN+DACqwIIhKz/3yUKI837XTDUzkr8g2tk0f3mp2upBvX7wfJ2ZmqxFmNABVCTNp
sXXCG8e5V7RfkbNO/pK18j+nwFZUFZMtkICm076enAIAZq04JrAEqsw1Lf8Q+eCU4cKuXSgtYdtQ
xoEYKVDggJ6fW6EZj8CPiRfACFsfjSeGIYaU+EMKMRabAnKnlHudWa6pxTvbqO5F02OMSAVuUWMW
sOFLYysXelP4QShcGigootNvzja46rUxHVNkX+2fnrsqAQrazZ/ze8hCVNIXf59bTtz+0LIDqIBO
RaTz9YMEKLckyXqghqi1ipLkXqqVrzXttiqrfvX3Z9ScyJnoxBSALP3cGGQ8mriosdmN2t84QtsC
ulu5SbM04n7hqVCRK2PWFAVzQLFmd0FjGMgaVRTMFc6eQ9N4ypzYNfr6KnSM15+XdAFfZ0GAGyOD
ylevX5mtqUswfVHrSNDa9pdpyD3VK8zgDA8FHQa31tvbunCe6y56KUoL0j5lcZOY3ZtjLJHnXDo4
GOzEcjERNLEuzH5I3xtGlaYp0nbbq/fIZNK3TrjdFlWwfJEu5UJkdmZs+gInl1NrmJNjlgDepsw3
NAvi1FzIQy9Z+Kp5gDtg2tlZ3YiEbQ4sDK4/Biv2RUyORbnETnBhHAdVcTSCIeeI7gouwPkqFM2q
0eCZHhpDfWe98AeN6W5E1V0i5ScYuQMNDEiB1QHMF9XVpo7S+5Dw1s+M+Jc6WK5SG5CHKshBxQGj
HLVEo3JJOm4xRftJ7GpXOeaeQB2ylPZC6HppfyhFNQjAWR1ecvbbx2xMBuzRVKVZN+JBOv3CM3zx
QJ1amH7ByTc2Rdn/E+nTm+zYJGvlN10jexK9WzyR+5+v0XQ4Z4EQUFtQO5kqDmj6zg6vBEkHzUEG
hsZQDFD36BtdvdaM/u9frzMzs2NL0rSwLTWZkDGaW4bNnYZicRiJp741POBZlgqwU2r8bVlwdkBU
YXUoT59vIaZKxjGSYvAii/nSSTmmOpzIbUgK9cGIg/xZ3mIWfolD7tJuAhFqYp4fdSlwkZ2bBf0i
U8YKZkm9zap23ZQ9kt7Y//mbXfCyFMphU1ZjTfntbDNrkoAvIqkGbzRz4mX8j6nc9kaLyYpeBD+b
ugA/AJAJsLcvIhGk07MaRC4tBn61dsDc0IGlV4P9mPAU+ABQBvRBZftd81D27bqXS/HB5GbmX/DU
8Cw+kH1d6rneDF5nXnH7mHcYteJrQqFor+xS47qTbruU6Vy42qeL/YLnnFy8OoNOcmTD5jAKNLVu
CYhaft7Pi5/u3+2cdwYzoRRmK2Ah54cyK8Cbc6WhZEKX7tul2tHZUmYXIM0aKg0T3y3rFNuTRqu5
mLCnbqmIw4BeSKHXG0YFc/W6qd2msdHi61y8C4voi8nStw8JxWvQw5i4EXN/iSgA9doRvyQsHa+r
xO8xIYdJn61tQBJkOtemwo+8LLdWkb7YlX5g9bjg5C7Ezgg0bQusR0jP1S9u/5PvSo2QN2FcDJ4t
bo3olZUvaR15mO8ow4+fv6928QidmJrdF7QLo3GEEKKXEXZf5mbv59E7TeiH0mYeczIPUckdqbM7
wVSw8w4gzVDrY5eY3NWKsva03mSuzVDao/E4XGvSXAHUnm857Qcfo0SvnLE/1jDUPpEotP/86y+5
L8OYOqugKNIx/HvuvpBLZZHRS9y5vLoqtfimlrrXSmP1s5mZPsZXhkHBGTUxUKGpbM853yDPZ1YK
BJm8hCrP/dgGZpFCQ0eS32kbPXGj5Nuc5H6L/iKS8+GQK+1tYzeRK+LwCCaK31YexW4mMWudDmoQ
2fEqsbUFgPGlQ4NxAgvNMwtzMvrsnTcHgCmkrSAf0LkJ2otRdXXRHQdC/aJlV+j8LwReF3BC6FWC
0guBqwOukHkG0gLKKkMds7EV7mVadxigaN00K+2NtKX0RjZCbCgMXTiRYwdtYxcpi0fM6E9lkycb
skoDjjjvRhMCrtg9/oEZCWyZGK95kyyFQRcSuCm9dgAMAJ4Ygy7T/p1cqsRMEpCOAoBtoVCzMtea
R9zRJRDQrD8ffonHhQjiYnsEpA5Ar1AQLGL24tye7cQliFCQzse5m71qj9GGbfmd8kyP/BOPgfNS
bCpA496Hu4XTOj3a5w4MCwVZEaDmk/D4HLRYADcjIbMK3Y8Cl/lRSse1wStRWw9t+hkV92m6qXkF
lpTfPxu+ECXDsKljilAFbxjAzOcrFmh6ysyAYfMFnCtsE/piAISlfOprTLe6QnVbJKp7fpuj8q76
feo22+LGrl1uuMDEgNjmailL/v5+gQ4AjVAHhTNgu+c9Kt2WhQDdauuNUf7pmGFQT/yxJf/omL7g
JVCF+7bxuA8OEgEbc5oKYD7n64eDSKldIMMDLhZzkuhsIOJJ6G0KJelb0Muyl75Wyh3TWvGIWddx
x41Gi/CmpPomLhrzrTXgTCHnx1C2EvWRIz/24lYTvqVhPlYClb5F39tYDY3CNrGIFDcGQxDYeDhq
W45b4nCbbRg4Fib/NJr5ohd8VRTxu9RBFJBDWpGk7Z3mxNUW0sKRx9Jc83MMJntWCfqovtUgBda3
8qbvsvuKcbllzMrBSmfsNGaDzwet8XCsVr3xKerPbnhLTM2NKifQEwfHvCGgw8pQd2w7JdCF+aCX
nc87PdCt+MHswOheIwg0oeca5e8WYWDOcw7t6FyDf6mFEG9y1YSfbJArDFXHiLyZsclretN1juET
bkZeIhm4fhrux2r8KJpCxUBud68OxTRoa600LVzHfYNnJw2y2NjqVqj7PCUJ/FHzQCI8SJF6y5E8
cFXftEkdexOmAoQOOKZC80aJU9ok8RZkC+uyS/QVV7TXpO/fqiZZpVxZd3SiHJsCWRPgA22ldKiz
2DE9yDhZD6V6MOqm9Bkf3jSJ5aKO+6JmzlEIZ0PbQnGLAX0Xh9dez5kAkz9fs2J4jlRyjOy2DRQj
0bzIIPm+08A3GA1kAA9sFa6zuq0xpFzQHRvt3NN46+okfR+sqkRABBaHvg+rdZeE8LGW4mOs+0CE
mb9XzljvNEM8dSmrtjUCVC8UTRsQFYw2WWc/1EQ+GWU2eOpY3dkmHX1gFa+MPttGZZm6NWt1twll
HFh5XuP7I/tJlfhTzUfXNADKkIP9i1jVh9L0bt6W0N/p2Y2IJffH0Lpv0g6634MKzSrmBGEGIAkw
l5sUjmurFI3mqw3o6QCPdGsVYrekaxuvKe9Ts3mxVPqo0GLPZbcypl7h2OR+2tJVVdfXaqx3e02A
sqaRw4dTJlDlBq1Fa6ShH9dCOyjSfrJFeCxk96DWZuihO36HUe0iAJ/GB0grpM8zZ50KhJkOZWI3
OtiDbAhvqt7AGDI0JJ7T2mndImfOLsskWJ5GgrnEikovNpHZdlZxjQl2rwQqsTXKjaql/ohZ7wpP
HGbjEnc0rMht1dhLddQAcXjt4pXD7+P7uRRHOEsfGla6mfUBrgK3YYOniwpKB4grNHANcby5Vxln
0ULT56tOef46gL9tQjpSMGcgpJmVS1INbQQ1V4GsNDprFefDMe2dbTJAW7INd1K3XsuIuMjphyBt
kr3AdDZoPK4UzAsarEd6WFGx7kc8opgVjR/GqLln4xuKlG+KhbS1KAELsbV2TTGAr0pRo/dfPQ4T
8C5KVrbBNzr4U1xZy99ZxABN6V+TlG/GGJ2TuG52InV+xR3bZrG1i+j42MYK9ZNK7YPcKEYc8c4t
xgi8a2UNmiBLZdcs6a5DXSkW2nFgy7jgzoEW+wqnEP3NJ5x4wqzG6v6HvPPYkRzJ1vQT8Q612JJ0
GVqLDZGZEUmtNZ9+PmZV3wpneLujZjsNdKPQBcRxI41mR/xCg0qiVvJVWRooQiG4tQ9oZ9mprFQ3
fiyJH0MXVnemoOH7YeXqZiq9+EIOS+FGFtrkNkkKWWGAMFRvcsj3kuC+WOmrcopXAYdcZ+IvPsjb
OJqQTKudfgQsaOcWBhhtwecEOSfbtInAN1lbnxIagxz0F1Jsai6KHZ3re91d0Un9xm/qZpV1UXKZ
99N7MUytU4zxOjNi884zh1dRVsZ95BXmSuvb9CPEFv2OOVHkDr5Xb/3Sz3dyCpSBx2RuMHr9UDUE
5oQxQ0qt1Yf1IBf7zApWnezfCfD8JUUwnTT2AiecUUZmJl51lmlztm0w1xiAHbX7ysgdxWw3AxJO
/RDvxwni51iau6zQId7pz5GEephfrBWxu9St9K40p2vJiO4gsdmmUP7QPdibtXGl5YprxEzxg/pO
y5tdpmr3ulJnzoTn1i5OxpUl+rdJwYTJ11LEWA1hzXtwRM5gxIKdomlspas/NEG40uqpXUeSugsj
yRY0REnKGp0Lk4lrdy35eWeDYK1sIdY2uRiaW9+bLos2h5LlG2uJ6fmdqkUoZWvDs4zCg+NJ1qNa
CC+NOtRACIu1UWIuMzW1QXsDeH4lodsiepErqdpbX8nu2OcfXYw7r8adnlvxa5aY66SzXFMfKarG
NFmVYRsAAyyaq0SPmucs7T/zqnzEtuCyiaTGpiQqbrQkWhdoV2QJorEG1ZqsB3t/DNGkrs1dILWJ
0+ij59SkKjskA9ZiMWtig92f8gLUsWjS9B2lxzDoXb/tbipvzFemV01uVQQfmiogfVtUl9UoyW5m
Ja+hGmlrtYmdpKhePRzh7bFQn/HW+B2hndHL/bBvMuO+iOqnjnG/1U4t0rQvYo86o9qKu3AyH81m
hgtZ8lqtpoiRCQrnCoRg8Cg3PmZSsRa/j2bwhDmLqyhDtFH0YFzLVWht21yTz9Qvx6rHr9/3ono0
Uc2BiUb5EkQdyA7TVpJZ0fdMOv49A0U9COgArS8mGci7HyaFcpEb7ABabJLYvaSM20rNWs+qMmpr
nBGmOpZ/YmUjkudSBNJNPAylCm3QDa3C7nuNt539ou2V1Zlnph9p9jIyJKemugBHbJqLIL0VDkEy
dcDyJFPYKK3+kGfB5Vh110Yk3XZmlrpWkZVIwaRI2HAc9KWxqmPpV6jL/oPlZ9do+6JPG6mf/gC+
AAt6vRcnd+qQdWjSl0hprjRsfyZBuNNj8VrtxWxVeUJpk96t2+RnFzWSnccfmoYET1isTQmWsKBf
AjQK7ETycMuCXCElvg6WU96RvjlG/VQjbbLrxPKiLLIbAykeQJsUm4Zi12oZOYofe44wCriBWBp3
99zu0cUKsZLKQWDzxosR1VLJae1K6N/q2Lrzyb7VxLs0k3ij1EizGJbtm/VtX76LirU1E9CiE4p1
zXRhdArnUO6RclbzuP1CYRAScCOIVn+nWpC6/fyNTM2ZjNZa1zm0vSZtblS/VVe9BNfbr0CgKo7Y
1dsElRQoaTakBUcbgwuhk1dktT90abBbZAxtQeccGjl5PcMIHJ85sssQ+HeqZPiUmeOw9s1maxmp
6FJp647It5u37WtTkbNoDBLNwdoW3fBrmoqV1CfrrhBR151+IRs1C68UyLLy83zDX6lqhBfhKFxV
cYgSTkzdT1Nr2+cQDodEc6s4DShaLN/RJlXbTKADpaxqqF7QR2lU8aelFJuhFlK30Riwp3V8lSXC
h1ZH2UOiTTe17j3jhJtyttA77cZ3MDNOE6VOEQmXEU25weieobNxNMfDXc+V5mRGeZVTDY3GcG3I
YPSKlEa6t/IkxoeVkCDjG90kOQq5A3wLOXqB3W8Dyr8tMwHpoTL8CRH5ZZDJxaNEcVsDjW/yCwcT
+U1AiptUeFq0XveQdNzAk9neF0J5aerB2qisxrY8ENtGKa/lUntVa+tZ1On7VBJuXRrpSpur6WqI
QbkDhYoQjcsGM6QWyZMduj+iU5EtV7H/mYbGyxTH7tSMu7ipXHESN1Qi9ihnyGEq4caq6YFGwDba
7gX6wBXKOA/kXNelNaauWCpIZI7GjyLkNhpHsbym/mTsSJOvni/Qzrspav/BFJvPyIh/FlBdGFyt
uyzZFZP2pjXyLqJ7zbdrD2PEL0o+kfNqLqZQ/Fn0Y+g2GWK5NHPq9yG2+HbSGu9GsUGoREIzDAmP
x4j7S8/8K0auK3TDPMeKUOqJLdPflVPLGIo6iAz3YhSGyyzopHVT1DBdzCB1JGsCoCFLFISxnlxP
ncwYKTAuvEzybCvsASgl0Zb22UU+xj8NcZbLFdR3Ixvfh1r9tMT+CWENKr1ZFKjdQqis7VZUJxpL
leZUnmbthkqPHV1JL2Sr8FdRIdcOX8e9pnnUB7O4VoUMlEY1Rd7mMYRBJsCVc8VYGWOAGVmvISmU
h7qTtl1+1VURN1lMg4V08ZZZuB1O0lMvDE+Vqthe0bz6nQlPL75J4HupQOzTvnWp9HZT3HQrrQIa
qXTqdRTEN0GgoG4cPaJJ9dgb4U2eGNtBHkbH8Mh9Yb4bbq7Im5HPzC5pRyJKz1Q8/pmSUWsaNWsE
XD/iGa255323G4vWToOhW3eSioixRNNSqcUrCw3jSOg/5lPekUXRFVRpLUaCm1WhozUV+/gd2bZV
VYv7vI/f0d5B8VMm5xCG7jWMvWuE9qWrsiiTVSI15sor6RQUOdLXMBM6hXI8UdpfRd3Uqy4vdAr9
qfqs8cJ0ku5NF9RdImt2n1VXUZO6tIwfokl2YtV7EUZENdBxvCp0dLaUUbqhFF0bQUPSDUlmzN2g
ENR1YSqJPQneZVGnc5+ALBNWQJOtac24NcJ1/J/dfdXXd31au7HJxGKKOhN6/WtZegG3jxG4wTgg
8q9dDI1ZrC3kindS1CSOXkWPnUhO3JFxkLnwo9uki66kTn9ui+xJpQ60eymzZW0nY/uhheGzafmu
Z/k/8kjjgKov9DFbl6FwmwezaavXX4x+Zks9onX8NM2rucuKcCsZGXJs8gYrzbXQa/u0D68LGcEb
o9QL20SqrqG/4JiD6cRmtAsRO7b9wnQTinl73geaXG7GkGMApY4bqfMfke15nfpkk/vFZyZY10KL
r9XUS5dhmO4l2C1tK6wTlF3VqOMwS2gjMDhOUfQJ1r3V/gzEbC0o3WqUTWRYPQYs4RBthUzT8Cqa
nio/Xeltfj8VSPLmZvfSCMmqUzNXjhJ8+uJs1/bqXiuM675Ff9Lqi87WTIQG60G41XL1uVAwP4iQ
gjO7p7BWn5SpeFW01k2SPne0NNni/DXatahdz9KSV6ViVStJiW48DVmkwCvZM71nq2hOS2W+7WRU
T6p+1/lVCq2idUnDYKxGId0UnQX4SMmB12ROLIXBO12G26FHya0x8sIupeZ3YtEUFcK1lxb8gtAO
jWI/efHWK/IfTcb1EjVXYjNdcylf0Dwq7VaaPgvT+JHTaIeJk27yqVAcQWgvLWU0rtsg22U+vJmx
CC7pRH+Ce6v5LpnjKtW0jzO6a0FubCNEzDb+lPV23WhYQJU17PJwUlrXCoSKF2YN9Q8jn2gTRRLm
7Proi1eCLngfI1P+a0Nt2WGoZqyaPvOpIKutwrkpdsGK9o58J9srd3zwaRr9toyWxp1v7eiBpety
FOF8K0L40Csy+o2pPwsI6i7M6RAWWn9VBvGq68Ld1AMPjIXdEMrcMMZHN8SXbcxHxVXu95Y9NOqK
ga7DL7QDUh+OxW2OrJ6t+gzjR+MzK8S9qVT52qjzvVxbzapR5ScdwsCG1xm6VhfQQrHCUH8WQrGi
Z4MJjToN50Rhv2f4dH/xtgHjQk7MhPswIR5y3YCoCiA9THbD+FPwKXl/nm56f28SMP+QLCZDf9lJ
LKYKOMNKFl49yLpkN0F2VUY/Tv/9uTw4bNfw92VZ48aDP4lC3+ESlBzPjNFntuJthotpU69Ldy/f
n9MlOzocQa0JKgyTHBlvlMMwhZTFYaLlYA9JozZSZJWbcorMVdhwXCr9m6bm5boWAmWNzK5xm+v4
TJQDEvYtYz6zVTVSP084U2x8f31zqUEHhlkGPGB9UWqIscZlXAVwFqVPEOZOkF374zln9u9FEzZO
FEszPxJMyRJQkgeVV+vyzJkSGdj/yvUrS31XzXV8I0gvp9/l91LwMNRiPVHBHaqWhErKO8//8Kfb
Irz1wvXpKMee2tcFLXak1pcCtqfDTM6q1zjNXUZBVKDqWJxTx5j/0OHWZDnopvENwW79ZqOoyUUV
zDmMkyD28WRyZdnZavzX3xdBrNkMApEmDvDFahrstooxQTaSjbbRu0q3oRKH9ulHdmwlTHkZEKEB
xDGxeDFVljcRP6FzjNTcDdxTyWMKKRTtof2kZ8+ng81/bPnYDLSEDZ1hEUTHeUN+mUO2WdaHkAk6
PrX7ghpFRBenE7sStdPOX/2J9f+FJxUn4f/5j9fTf/Okugo/mgjt8P/iSsWf+NuVSvofVAsYt3CO
zMfpDEH6y5XK/B9Gwhyr9DNMkV7gV1sq/X9A26P7LPK65uOBQet/bKk0/h4cyD/SYUzhLOnf2FId
7gi0WAAvz7Rf+imAoxBkOtwRUZRXNfVhTf30VvshY6BVPn3W2e7LE7r9a4t99XM6vKr+DgO/mEtd
UUwK2cMwATWBWMlNTQUfbjLL1Y3ur+32Xx2j/lhC/bO3v4eYz6ave7v0m6byCIFOrGYXjnyFChGz
UA8i81ZcaTa81BVa3XixjZfqTfEs3TF87M9KOhxZKjQatN34phUVVOjh7wgaJan5N5Ujfpa1aFtM
+k4/y8ND9s9C4WhzJOEhJsF/XDzLIrLiptb0ytG14CrNYVEE0p0a5e7pMAsQwd9xmHWhCWaZALAX
D1TrgyLRReJMD/q7fy2u4lVzod33b9KdcVfuZDvZCJfKv98opEz/BJ3365e3KIejH1gDQfua3st1
ET6fXtXRh/fl7y/2exB7VibU/P1GQier8jdFcQ1v+8yzO/JVzTKiiFOBTUHXY4ZJfFmFPzZVI8+v
iFVk+Uv2XCAiapxZymH28Nf74atFc4X7Y2YGHAYpCr3p81yuHKUf1mE40UNrQ0oYfWrsJkMhyKCP
Ssfi3MY49gg5d0wRzbg/Fm2HcSNwGAMNdRqUUnaZR6aNOjwAaHH979/U1zCLbV6WTSv1MmGy/LH1
jIvEqFwjzZ9OR5n/yuLU+GNIgoMDIn/iskWuGn7QouJUUfnrFyPlMrC+M9/r4Q3/13vC/YTzmkSa
KNwMXzdD48UDKN55y2n3YVA5Hg1XMAr+ZSr+O93M/4SCE8Z/+Gr/ULm+7DuDoaem5IQqkogVMYQp
bC+9O/3Ijq/nnyDz5v8SRCrFcJBCgxcT+r8mq8+ZLKrbAjBISo+wMbLN6XjH9huolv9d1OKT7UOo
gtL8/MYxfvGRmDfM7K2v9X/9mma3N7RwFYvrGF2vw2VpnVG0zOHAR1SrRrruBxB9donKkClenl7Q
Qol5fk3z8MJCUn1mwZLIHoZKPKkXEgVhXx0xV4e7PnwLwoDeX8/8NoPAGNk1ioJXSDqVu3IYH6ei
zle9Z/U3ZdQKjILbdk1ToWOGLkrrCA+2VZv16jYVxwvV13ap3Ib0JxrPaWMr/Qk+qd/gJpy/BqH8
UioNg2xdyLdylQ2fImr6G/5ieBmO5qsnixXZNMjKfDWUifgI30xmTOxHq6rvg30j+sM5WACrPfwE
OUxQvgbkiBYCZLrDp4FxJVbAFiAsk3mrPQoV29c0bk8/8++b6DCIfBjEwz/MTGWCTE2BFjBJgvha
aNOZ2+tclMWRDInDS0eRKL4w7vtGvaprphNjeCbM90PrcDGLo7FNB3EsCsKEcbeV0BeBdfqvypJ5
ixICLCf2L2zVb8JUkkDrvdJ7JJQLoCeMDCNzHRWrJkGU9NyFciTT4HsgoYXJiubAN4yr7EM8T5kr
OLktXfSbGh1+ex5QvyaGa776bnuR/lTpIP6r+u7vzxAWOihnkzRqyXqWtCGLVI8vPvDFTazIO7QM
zpxdi+bGXzEA5DESRdedzvS8Y74clnnQDANgDOwiEHxbwyNN1tMomG5A/99tmhRhlkgQ3WhQ45Wf
qsFdLdfYMMR9tIojIIxIV1U2Xh55eua4+549IAkl43Axq5xB7158dVWLloCoo4bKBFUOPopoV/mr
xnuumssovT/98S0Q9n+eAobzKkBILNxoWC2uQLGoeoNRBOZT7vuwjVfx9ld8aWzo/rtgAk4H+/4N
Kl9jGYtzvBk7gKBzLL/+qYoX03jDaOt0iD9MjsMjixjyXK9ToWnUaYdvdTKSIqOib50wqK8TL/XW
ngqPzZKm5rLW/A+mZu0+Fev8ZaiieosUO+BTMfYe1NQfKDriMgTqYDU42speth6EbHzCLad+Ms1q
dE//2O+HxfxbaZJAAJRnI4PD3xo3YTuoI95rMTspIuVIz8lLH9lKfLsUuKgMmny9i7eLV0yoIhfC
02itVRjsoG7P01A7UHu792cO05n99H1JKnxbxJ+JhlwJFfDBRzWAWAlKZWgdS5Zuh0/mEGfw7H8+
y8MXTLI2tySptBEpXiINPI/cCm0KbmhfHkEYVB0+QWXh1BWT5D62KlxZRinfjpY0bsZo0D6TtvXf
vIaK0IafL+5GLOXspvenleHp5yw/vqdg2N8itE1qMPPQln51VljG3jiWSBlbtRupP1qNgzIqyTCN
ddI/nt5A8+tbPouvwRZHWKsmwIALgrHLtiLQuklML8ROdwMdXIJBV8zMnlr5zOF85BsjKAUGLTFI
st904+iatn47u6oVUoQFlB6vOV7WeNrS++cgibBFsNqPPEHgKkiVX0rd2ImZ7/2kcLIRkHPKOCc2
0l9lJq+FKTh3zCyIGfOZBmuNBiFod7Ygn9jhJkzpr5WpGPL7fuW/x72yRjT+zbxNkZbD3ujOupJ/
WXt9a+2knXLmjXzf/6RK1h/2CXBKcPaHoccJr5XK4P6PdX0r1P0Vurru6Zf+/RTVFAMov8zNyH//
ABS/3FsBhM6QriT5kh4BpPgYwl2LduLpIEc+s8Moi4X0lhTVqUkUqQJu3gnxiswTIOAU36m1iZrK
uIUMuUqV8Tej3J2FlatSCCuxAkatdJtiCranf9H3o+wg7fmmYtqCSm9a0h5N+kw6b+NHmwZBt0oF
hd5f9nF97iaZj6rDj+sw4OIoM8IwHuBDozErFDYSLLbGBNugcot2esW7bVyrvlStreSdWemRPTR3
teFw0w2BHrm4FpA9Bd8XoLtpIl3dQEXpzynCHtlCBxEWSzPTrswyHbSF5jHsxDs+0qwrNR3OVFPH
wqByaXAKyrP3wGIhYlql6aDMC6nNjZkyJcrKTxHAwpnNOt/pizdFJ+yfOIvl9KOvAyUiTuPfptpD
U0R242GJdq6ReW49i3NFx9A7TSMRRlOXPMn+3hh2pVU8nd7n54IsChUNGzEGXAQJxd6tUU0DpbMy
9P7+dJgjzwwXSejrlHcwOZetyiipBQjycNcnY49QQ1O4tfI7iYUzr+bIag7CzP/+y2FVgQ33TZjg
eFKleyi4YIfcOq/PJQXzTlrsAMIwzOVa4vw35sPjSxih4MbXJ2R3UmCjez+81YqN769o8kIsMIuN
dU4u5cg3SkCTkkin24aQ62FArrDSCGcdEzHP38JUftDjMx/P0Qiwvmfi3rysxZMz814sJy+g9p50
prwRkh6xCSvq9DY4cqpq3JE4gaukK/hpHa4jVAecKWXeD8a6roYZ2kWQ2SNYzTMypse2G0os1DTk
RejyLFZTxiiJWZLJUWD1t5XxGaK/GybZla+dQbse2XAGlQz5FzY8pL2LQEZolr48M1eHNHLbvr4f
UjfxpTONkSOP7SDKvNwv+w01IyMqEe90+vtMxMehT5zgYsZSnGkn/KEVLzb2QaBFh61COKnGBRou
9516hzvYbxNc2DWC1ybsmOfk2nsAMHJ6Sxx5VQchF99SCW4z0HRClqlyKbf6PhN/RKYLUPNMoO+p
Mt4iiA8zd/tDFF0UJ1FQAHrqoVRXQOfGVkA09L3xH+oOWE8tnimq/4yEF0/ya7Rl8RnVPcwKEc76
hMJfF1xPirQSGjDH2K5J3m+jzaB9rVtxG3SPsrGHZSHAzwSd1Sn48XSPpx/yIr9CVldFnkpH2Amh
TEaM4uIAEYw4b31BFkmtEhXj5cZ6CJQyvCyLznxTK9+/Nf1JcevREgO3TUi7UsDLN+GYB09U84ot
gU94RpxKdPqyPqfHdrgHGFqI86GAMxFTMgNc9+LXmRhoxmYIoUEaLMEOowvKLtQ8AQN7Z1tMh3nW
n1gqyQGlMKCV+UY6/JYspfMB9OslcqvtD71PeA9Z8+Tl+kZvGA2K/qWhf2hxvTKT95Aj6vSL+LOU
f/bFX+FpsvAGsCphFrDY7lMZUev0aul0a6gwu9F5f1+XjgoNGF3jh2k9Ybxn7kwX+x/8cB1pn+6i
e9P+EdkPT8GeHqKjr07/pO8CZuwOeq5McCjcEede/qRMb9U5R3PSJhS2oZmr+zwMva3gm+ZHOwHa
UgIvWI1e8zMrFO0ZmtCvsQpTOwsmzQXVLLsIM2EBG3qFo3uStIoDAfEgMX6omjzdeVlt3sZy9DYj
Dj47S7sLuZmVql37Vf4qp5lyFU1exfhIKRvxzF39Xf6bdgcqQ6jWAY5ivL24coQa2p868r6fA572
6IgOv9SJV6ENnHR1e3/78nZZ/FjtRfspWPX2x8fpp3t4Qfx534Dr4D+TlqJKuoROCYPfSNDRSvh4
CMHlvqw6mlhufTAkpwPN61hsLFo7sH2wqaLttUwR1CJLxt7sCQTZZ+fpERaxNWjU01EOD9G/ty9V
IPgALnJp+TTDRi1TI2L79oF66xm3Fdl80TbrVJouMuHMdXR47f0dzJrbzoBvsPdafKp+r5UwM5TS
abPfBjOYbryMkJDFz9XUPntQ3qfXduRVqXOdQp2LgJux7KV0Q2PVQhhzCoVhs8MoOLGtqoSgbLTd
5v8hlIb+O+NAJH6W+UkB0kY0CtQOdTPaRG3nGpq3rmTjTN5w2LD56wECJiHVojmG6v6iIuq7jh5y
x7ka+cFNkOpuCHgykJHZj8QdimMrVGlvEti1p1d35DhXNUaoClIJmFlqi+O8TPtUiNuscmYIcV1c
xh4tGgV487//tmYzAQaps84vuKnDo1yLDViMGnECwULKdyuAHIdpcnoxx3bFrFLGVaEo1C+LtKGJ
kRrxPIKI4lULZF0BSGI+no5xbKN/ibFMFrTGKOb2L4N0fVXMzlyfcvTeyx9tMzODb08HO7OgZb8/
LFQzyTOC6caF5UNDchrl5XSIoxvgn2e2VJ3w4kgae9i7WMBsqfmq4UZhCnmu3j8WBWE+Whcce9xf
izrc85RJT1DZd3LM2+tcu9CKbC8LcPXH7sxJdDwUBwMaI8Ysy3O405ooA3oMcQra4I88fo69bVzd
pdbbv35sGvsZGzOAL4SZ39yXND+KQhQaJ/hafgCTX5u6G39I75rWek1K+Zw/25FtcBBsXvKXYE3d
6gMUbIJBkAL3gpGiLfgPp1c0f4HLS0mbW7ZgyjTSnUVq0avoqjQhly+cpcwOYKauEOn61wo8h1f8
Utm+ChXFSDui4NIgFJuiWZ8Vufpz13xfyf+mEUvTnFRSS4/0onSyX/IGKT3Hos0rbeMrfedfjbc0
ejfpTlqJbroWdvp1fnHOxeXo+/onj1kaRU1F0qqdzg/Q05Wg31kzZ2t9+m0d2eVfU6XlGBQf7zzs
ZUJM1WtrXUp1YpvpegrPXH5HcoivYZZ9Oq0fdMhbhPHT3718ZdUX8HwcvuHBONPUOLOgpbJcniiS
VvZEMvQthK6p++hmOtg515BzYRZ5SkSS0PnzqxmAkknJa0YXV4TCDb3g9As6sweWqmB+G9fRIBAo
BPwyJt1WYBgSq+dgKcfCMAnGu4tkEpnVxb1apL0k+7LBPlBXZfsGG0pSzjRozoWY//3X06cNpUpW
CZFL+6hENtZCYUV1Tj8uVDG/nT+qQpuOqRFmtzI132EYqwxVq8j9FiJvnT2Kqp8O61EJjXIr5BkV
RyR6sb+OTNmj/sql8UYi4xMBQQfBtYYuTrHK68kad96IpK9vVnLvqnCGrgQgd6ELq2VWoKAq7rnj
0LpBv6ydBROzRH3v0ly+nkraEWBcc2SHCj/XErsvJnhzqImV5nVSKNjGoP16TUXY1tBgRyWDbxXE
4I1KYDpuZ6SbQQ6szaQbWejkRWG5gO0g63rokO6yKjEmCMZtwh8uzfhjbOPpWfXA7thdr8GMALaE
8Wc/NhK6NWNHSqYJFhlMJqbPou+VP6IOdLujRKL4Jg+h9CG2zVi6rZROv2lA+68YkzeZi0CoNOzG
ZNQUOxAy5bEiMX/Doki8w0XKuhOSXkxccVSifZpHfsGFoqCyg1+ENbiZPg3XTTchXyAUcJR2jdca
v5DChWJspUbc4MqgKnstNuk8xoxiwT/lSoucaaH53YWvwph2cWU35Q0cLt9fB1EfGXZT9nnhRmkR
3HRNHKNC7oVIu1a+1+4ik27PTAum74dMnxjuFT2uYjfs4pajxitVeM5eQB0j6Xn5o5Nb9NpaQYNz
FBpteU0Uxa3IYu4Gnh3zPL+Vp32EZQPSOGOXPSI3G71lka7y4kvxRS6ECJkJxt7VKhfB8TMBz4e7
Mp6C1x7Rtg3/FIvbFIjOWgC49eENof+g9jV70Kwln04yRE0fh4iGHxkKMTTWzGyyy1izjPcibwQP
ImWdfiSjUd7h0FnnTiuMhr4RQoGY8uhlF9XkB+kq9AvjPkklMXNabbJgozeK9UZaZP4m7YNV4o3F
c54iSW4baO6xc3FhfxzHSQYpPRUm/OhBgH6uhb5k4DNkCm+S5usFWWJs4UkXaMqtjxsp7ccIQvGW
Xot81eCUZ0LHUjOkPYrEIA3vSmTOi069t7Rk0Fy0nerJzYeyRF4ibvuHYkTUDbkeqR5X6hi1og0B
CcQZem0pVEFJK9ad2QQFXPhcvFDoTt92Q5g8iNARsedKFMozeMkQ99KhNV4iTU4ZkUVN2DgtR8Gw
MrVC2CpN1gVQ/3TpusgjZVinRupvJYjNGG7Xkf+BNYGPNGc8iPuQDw+HpaSS1CtpVFEPs5oUxy3D
6wRhbTa6+JTUCf7LflxPiLPL2ac4KdELf0H9XQte24PeKbM3M63gp9FDC0MXGRIxs30lRIxoNNXc
FQMdGqYSiEpo90kV3kuhpU8XDHllt0UvK7sx5QK4Xo6IVeCIlaXfx5E6Pqd+WRkO0tgYCcTGmO2V
wk/rrVq3Y7zSugpyitkwInZrmCrJdpBIvFwmZXkL57OffnP6SNe4BUuIB9Tq8CoVuRc51VgYht2J
PVjXpEJe1ilRsUHFPkG+wGYa2VxqZiJSxdEmfe4kQXpHBql9agpT3zRNrHJchdL41NV89jTPWvN3
3OpRss6lKYV1KqCzKqtJQyKhRo3mKuB/4I/WqYFwlypA8m3l7ENAdqzcFnnYtEhgWVPhtKbXRG4o
+Vnk+F1f3lYUYeUeB3cRLSMljH7rRZ79QoZTi3ZYyXLCSyAyPKdPoCMjpiVisdai3104fmbpD1qv
9JKtJ8mIwHYle642+PKzHMnFW8hF2NucVp1mj9XQ/wQ5E57LEL6nPFTCM6p4nnnAoFsU4rGQa6Fl
wOGvzKK/KCZ5z7Gvo9HlJ4qTNPlt2pJ8nckWvksjAvRRTdABM6KZ4f2iDq8NJGvCGABUuYp21la8
g1Ym2bXd7cVf8oPwrN13F9nawHxPuO23kf2v3dlBROG1KJFF0HmGQnd4+5rY/HpWmEJLnCqbQu4S
hAdj7fhMLvFdDWQRZ7FORR7qwq95ulNUFCjYeI/A3yvko7idcnWHMOR9ZYR3TZc8M8vrz9SG31OZ
w1UusqWgHKZeteB3DqhUFfSPPcNDF6E+k8seDUMPbO5D0FBculxLla8HyIX0OAe2dqI9CabodsWZ
LfM9k2Ut4PIMRTLBqC+704hSpP7IheVwFjOmeIqDH6g1OCijnM7Mjr6yWexZpVE5d8AWD02HtRd1
OQ/NsN/vPxN7RWv7+UyM751+0qgvMRbJ3xRbRZDM2yLYTevaabbaSnCUfXDFcbY9HevYy/kaan6u
X9JZv20MkJqEGhv8JEvrIs/w2CzTM4/t2Ov5GmY+Zr6EKRHZa4KQMJDwjWtjY2ySM4JjxxcyC2Tz
2YJxWHS7JKXp4LlDWY+HVWs899augb1/+mEtAF1zW1LD6JX/obRAAnWZlU9pZ2hxq/ROmbhxZY8r
GOH3yYv+UbwgGfhJStsbtmdrDqymn+dsZheTub+jg0/EqWU2XFiizLNUzIShwm4BhZrPaedvu8ty
U1xUWzhNq/wxsfW1detdC92ZPTI/usMOAmfhjP6lIwtaUV70QsI2Vmra6sRdiY5g7Jttqzi+EzcX
6rkD8cjOn7E8lG/koSIX1uE+CXPdk+NCgkraifsAGZQo8E3bmC/gqr421fJNG7oHS03QPX2dkK84
/YLnlSxWakg0l9D0UjSQmYvbDumMDukM3L26JqNeSCCMNdm9P6CKhD5Dsvfjtl7HVW6ciXvslv16
3y2WLRVFhSoA911tShWDqeqxtcy71krblY8+50Up9memS/NfXK70a8TFEaPWVSekJRHFNtxOU/xS
Rv6ZHv6xo3Jm6SKYCMUZmePFvjGjWvRDZLU4KmfVVWkj/TIl2/+/5H3HjiRJkuy/7N0HzslhL+Yk
OEuedXFUVVaac86//onn9tuOsPQXhuk5PvSgG4MEQt2YmpqqqEjgQnTPuATu/bVbcAA31hgHADXS
OMcLDqQW6PFz61/3f33BgV3/+tdYrxyYKJWgEUgwljbtwQdzrvxqg2GovK7wLzwRuzBXk8ZmfroW
iA+FYhgDoS7dZh7QYF5un48va5H03uT23uhApNVNVvU2X1cer2zwFdLd+wIm+EkaFVx8I4YKtfWV
9jvagyzR9l3zYP4Y3lKwy+/952QD3rHTdGy2hWmD2rYhqh3b40m5gP8m9tDvwLlAlucFjU2SIaEK
ju7RW89ghH4gRXLc2eJqLj5bBNSJKIT+GSDHHIKJGt3zJCGAadn1HprMhHrtruUc04VcKjBGVx/B
XGOx7KMmquEjkKh1yi/+63j1ZyJP59VsvXIrF9qkEAsF09B6ery/BZecBNLrIviHUb5EcHw7A12m
DlDr8MFMOXWYZYSO4LmSdLrOkXCfoSBF+tH4ecAZ9NeO+7YfDPS2oDqLeJgtIdRyrgt4TLe2olbV
CTSIIsnMwtgOajnt2jEXT+DXUbdUixRHAvf9loKuyQsz3/DuT8CXIMO3L5l3wExCjg9ijniUj1ql
0KSzhXW0F+3SfhJt72FVuTG0WjW3dsABDDlsw+EiDRaP/9+W2TpXEatq6CewXDnqCjIjpCPSESpZ
IKeNVxPBg5GcAPzwhm3vVDb1tE2PJr9Zs4KUr1wJIt7XMEUdLY+LIojwNZ03efoWFKUH9TKt/LX6
qFzyvehVJLFzjjtf2n6YeTRToaaNajOz/cYWBF9op4ZjMtJDVPU7DaXYKtJ2Eo0jL6IVr2K/5NCv
DTInvp5AYKTUMBjWHgIQB8zgujm59/cUzwh7ohu5ruTZSGU+IM1hK0Bv6TpHQ+gbiAlxI2rYM34U
ihoKXMjt0QWDgR50bY+XfZC/9+24BfXuOwiT7CBpnKqTJTQztpfGss5T1dkyyNfaorW1qnH81jzS
YuB404W1RPgICCgCHRk8xoyLLztkLyUdpoL8ZJaGA7bXckac6j2yS13EA7cuhFVoF4Wuwtwsiq4T
ZpILte+7qJyjOghliskaDV0vOWSAkRM6SPnw3NQqZ8YXLVo6YuW5Hc9gi15wIODZH2BRFuPPoIdC
j2AdCqROvDx7kyv5R1oqn/d30kJEhc4kvAwAl5Hx68wgfb/XezlKO9uH3sdPcZLCEx48PH2VpZVT
IWyMrhJgN0E5xOykqYG4rQrWmIKiIlmDMTyG+8kuEd2O1cQ58ov79toas0/GCGy7cYt9YsnR6PgC
lR5oZrYR0dXI3NeGoNop5OJBrTiAiD9KP0A72zyDVSrYqqNkbSNLgR64AIVeNPZX+eX+jC8FmJB3
nhVFUHHBu4H5PF/2qYp+euSgSZ+ulDck3jamvn4V0JR339TC4t5YUm6nPQAETQYkbLD96CiafwIu
7HLBDyFRCsZA5I6hnMPGl3qBcoAxN6sIFMV6xcxKJOUVcOSVY8lxeQu3h4U2N8wYQJVzgft2LEWY
mrE/QOygG/vXvvhd9tKLkvTHQgg4j4ylQV1bYo5E6o96lpmwVIM2UhTEnQR+9r4bOANaOBM3A2Le
GfVI5TgPwNGZgYV2anuwv/9Mup9pOEHOfH1/Iyy8heGtVRPPGpAhALZ2O3l6VJtomwAQYCjjnRWC
PBDkk4kq7aivb5GcJ2JDN1qkcrb6slkTvhqkwbPs4K3ZMBLrfqjQiAI63BYSQS/qCUQFCfRU4wMv
zuTZYlaNCjrEu2dbfe6BBwtoNfF38tCfClwRvBaepb2IvoD/HRezdINWavrsZQDFQ0k1UbWaoA/T
k8pfYRY831+6RXdxbYwJH8WxTNqpxj6JpfrYSuNOiaPdCAq/wQgf46aw44A6cgKGXLX6J+s3l3KR
vJlBJYz/UCRfU+O58yaM+lWWvk/FSVZDIoEkONTJVPmOyTt8DCT+K11kfZWP/7I5+7SrJ+tohFXR
VUiJzi3pAXC6/sY4Ti56xd1s5bva5v70Lh12E7VPxDJ4JuBo3JrThbAAzTRyY3HUos5vtuhAa/UV
wkbOrcQzxFyBnSbG+aSosxSI/mzSZJ2oVYjnEO+qXfL50PlFZgvNzYA6MvOHei8qRoEPtxKFz7qQ
CXsamCUnUFkaDByKOL9qERqykVgPvtgOvSWorySFm4h2nYIEkdepsBANzSxZ/2uE2X2qGeip3wpz
f1mOjNZDJViXPKlXypTYCQTE8bz5t9dIByYb6CXwdqObxWR8SOKjJQ+sJ/BXU+DpAqDXaQ/qfuv1
/p777j5uzTDuo+5HuQEqC/SOjWo4htA8QdDp3S+HxsajpHbuW/t+z9xaY/yHMmBEhgJr4N8o6QUc
YFbphf7T1Lr3DX3fFDeGLOYoZVoXWODGQJpZ821j2gfRo5zytAmXjSBbjpQ5etFN5ibLUHlF1R9G
kjRAcq4jYZfsY1ld3R8LQ5wwu6F5MH/bYTafFvnxCO40uL6favpYP6QPyu/pVdmZT6ipjRkZRF5n
0/zlt2mCW4vMwe3DEXD8mbP7JcW7fHDoWnZ1W7cD/FPbv3CNOW8GeTs4m9BWndD+vXpdkdRenffH
kayh5nRO7MfncV8d8Zgnz6kDDgvycX9atHnYzEeiiQO8FbMwHiJ5ZjPpALaINEYdyaSWTu1eAmGx
qA8PtK0F1x/6fTPEF8E3Yw+3MRrD81rTnhAHQyo7btpjjPYGVI571EKpBNhJLD0nlbJvgqZ5AEMy
JUNmxutkoHjP5hCdd+JIiL0hEJ8bUfXd2giHXd/W8VoRg09zom/IsacIaLoHWZoGJwX1uoqXPtS3
bSO2UEfPhOpHVPTge+gsAC7rNqp+N+D+cc3WT7dK0E0D6WqjXoVRPjxCSD79qUhDf6m6vn2EZkX6
MnS58VSN6TZNrOw0QSZkqyBj+1efzP8PpI1zxMIlbVzn3Z+Puvn58ScDP2MGWMi4+fjv/0JqAWlj
df6Jv0gbtX9BNQNdFZoJUTmcPzjP/yFtlKR/6ZCfmJtK0G+Bnkz8Jcuh7/zf/6Xp/0IX0xyizMkB
DQ1nf5M2qv9Clw0eWih8QaJOxO/9X37J8/9s7Jr5/9dsit+DMZSw8FNgIEEyDykRxi2kvuRHci1N
dnSmbrdD15Bbr0eSuDyuwfm03xy02RBe5uijATwZZJS3cUmgUNGXR4jJRSbyxLJ6zqyBc4l/u1/R
TzvXBJHj0cDXwUYK0A1LoyA3wTIkN0+A4u/MqR9AjoJaXDh+WJ3wWQSBZl8t/l8zej2D3/w3iI3A
uQtuXwNPYBDw3o5L1c0s0NRQstVxY4oTqXMKsjTOBfvde8MKchnm3IoEO+wy6eLgpzLYtO0keLcA
UJK9ZASLxQC8CnR2fuvQI/QHIuGB304yJ4j4dt8ythk/DjFA0yhLkDepMeSaQKVAQKNX21nj3J9J
7iDnqb6KlEXDl3IRDL+oLeQxxNSAs3Pk93yfenLuQHcufARj+X2bS6t3Pa9zZHNlsunyJoO2HyQO
fbQNurgKA5688cKuvFm6eXqvTABi1hVGiFEJ0+9gOE7yuznsTWNTdM5g/bk/HJ4tJhAz8YIywb8r
AsoVAnkbEj/ednroGjoAVZIdltyo4tslP2+OmW8YIAz4EZ15BSCv18gmaENtAeI4yjR4RaxAdavY
9xDZgwryZigUR0abO5SViCX3D+2oHMVQhmaa5pkmmPPN1EW35APaPUByUzlNkh3rslvLEX0opNgW
5Y+mFt0CMooQdbSVufk/Lo+9UOxBt+jkVrsBXM4R/Z4AtecNuuIGqf8YgXMbUMw0A2eE9ms0R68Q
xJ9oTiWqlrttFT9k0H+qQVlQZistKE9pdjHL9CUoeyjk5D9ErX8Q8BNjlYAdHix6priTUX/WhvFk
mdNFQT+SIX1Qo1g1/rQJjc6J6LiLVPkQTl+Cen8EqG5Y4rM81q4qlYehHNewsM6k3Mvz7CwIFEDG
Hg9QaLb4b9UQHweQsCQABJaqta1jyA9b0FgDkHSkQLFZkLCELocS9KtIDj2EGWsthYBgl69b8edY
/DBqwykrC3LrulOA5avHVECcyI4iw25D0PebAuQGCwfSFY7fQcNFrg8t1LDj7vfQJBtBK1eZpnuF
mv3CgttT2buq0iDtXz/e36ULhw5EV6oGoXi0dlgsy9NQ6kCy6Th0NRS2OkPGa8tYWc37P7GC8tRc
pQJHNXPuel/MaFrAyqBAh746Dcmj0a7v21hwjRjJ3zaY85Zl+Vh0oQg0da2d0kJ+GIN2JRr1K1QQ
C6IPPOTLwvm+scdEq1qQKUXW4bLpgocxemuDx1rYhHiTJBm2aM5rF1gyB91ZXJW4T0FQwExhIpuZ
lmstLlS0T5Iq9CAvVHr9a/7r/jQuRSHANP5tiJlHZLUriNEiCpEvxqP1QFHVDghCBVd4D185tmaP
xAQiN7aYOfQnQE7QXDbZxkkciLnpkFjbCAfJTVwR+E9eU+jSrXZtjw18Yip2gpxgbPnR8m1TIOUb
uHhGLwOu7E8PBLNIxAfOGL89yHW45b/nky1PgDu/b1od+1JYpwf0UILB97dqByfjkJ7DpxJRAsri
QkagmsKxvHAf3Fie/35120ltnwhlnEg2qoR2pq6K5C1WIRVFtAe0a0eePz5EPOZdhvURb9t5uBI4
MSFigT4+tiTfZlpvhngw2cFZekuP+TH/bNboP7ehugowgts7ki0SHtJl8XRcWWViB7EDUzHA65N9
2gzk/djy8Iff6+zMsJjj1/U11KskGAjBOB7Y6rbaq6vh9GN6mFbTFrwnnmTDPzvJihesL/m16wll
zmNJpUQb5qFBRe6Xuins1FF5e5RngzmHMjS203A+88J6ejsoXoE0wD7eoHD3IT/1XuRCVOaZh2xb
unqgKwlN9xlYjIfI7fasjbhNor7UkIY1cQb/7eI8VgzVThQecb+hhZmZN2hqZZMaI9YLfVdVjxSq
kHG1jqfXDCbvnzRtwY8ZwD/ifgMw+ztbFcamiD4olO1JS6GVBpUkeBIK+h/RMcK4fa8lCUqiclqB
tAPlubYiZj5Of1qEhZCqN/Jh9Jom035UQauC7K6Mwf/eg8yzIz5yifWmj/VOJzp0YcZNYQm+RsS+
grColmXSU9Erbb1u0YVkPKTmiMS5EgtF44DpztePStlrz1Y5dB++r5WWM/VBegnARWURpRQhtRUn
4fAsVxWkQkEBXSgentAD3aaamMd2LTbVKQNJ5By71eDXQPwMYc9yUlMYTyvIf1kREiJ6bygrqH9B
sg2cTdITypNo4y4lM3m1otKHrqpRZhbHwS1sIMS7IEoAJz/wPyxzkwV1WQukJrib5H0JyFN90pPL
/ZVdOBg3JpiD0ag+elEgygv5QUguO1FBGnmtaF7Aa7NfcGAoy89c1SiUowmaMaRBej1WJ4wFbUKu
4frr2UtO5/ujWZgwoM01GRSxijFXh29PXC9k/ZQBkmF32SHo/vgZ+mYGyjsM3+/0GyPME9WniDJV
FUZEICj1o1YA/IOddH8k83SwgYMkgXx3Zpa2cPJuR5IJepTJNZVmejinEabsZbAM2VPKLNhW6Oar
aJY/5GNerEElGXByGwvTiFZ1QOrB+IJbjoU1NGgEjPsB0Wz+IH/kZ+nj/tgW75qZUh7ySWARB/PC
7eAECAAGaa9MducoRF615CTaD+TpxSCC3dm9A6Vjr3a2yr9/nAChNgHzxZlCWohZOCAJ+wi8PtiC
guIa6iFHulgVun9gZaYl01RwNIO/iLlIsxE9mOi+Eu0c4tSJlIBTtiNRygONzh/LbpBrM4z3T6A/
DfhwM9m6jo5HyCOiBen+Mi3tguuXE7NKnax3EnhLJ8iw26HhDtBjF937JpZCx2sTzIqEuS93JtyC
7VtH2ruyeDCbxLUa3posOJ+bR+A81KtA0Yx1pdFQi0Ur8i6P1n3wu/Zfk0GHcB5Q3u3H/VEtRuHX
w2IufhDpJrSRsb/B92nXhBJwvBKdPPdAiSYcR8EbGrPdZH9oO6FG17N4CcVV8552bls6PqCpz/dH
teSRrgfFbDjRTCw9bvCUEYRxA13Mx9j0N1KcvadqRToT/Y2gN9WnlmMWFDPfdzpiDxP/w343QWpx
u3i6mohoHMTDkGbSuu1o46Cj1EYT5msWzora+ccQPbZqS5RQg3gIusNiKKMKPkjKB79+aGTVS1Gu
S+vQHkXRTQXppBcKGgqiJ1UHfGiEg42tbUnHUzf+MlvqaiNgJFaABJBioJmwxrtJ1tfgP7frFlmR
sKA+yazuNQ4gXisaKuT8QDOcKa5Z5edQHN8z/ZIgryO3+j4ZCvSmgGBqMvdBUddwBVAf1AAHlEHt
VEOuONd+ZHr9JqT5NpULLw6n1zGqvQFAAQBQnWYQ3lQxvQgW9D0zP3wLpfx9gn7KlL0PnbofdfS8
938SZTgYQSGjUTRMSFci+VSgCdluq0rcpGJ7sMBaRyUN3dFoPxxlOxKTlND8M0snPETB6AaJzAzg
LrNQ3UivH+PEUIgSvYEE/Bil8aMBB5MC95Wqr2M6PVVWaSMWSzAecS2PgDUGprFuNGUX5sm5ytVP
AOP+AD3fk1EHFk+99AO0opFY9lpV3lSDoth+V+0ToLiqWH6Yn8nACUEdsqE0Jf6Q+k7QBRppoX9s
Bt0WgoxGRgrLP2i02CLndG6L8qOHzKCnJHTbGUp61rNZ9Uw5oP7kDn7rSiWqeT7EhRWo/4Ic2OtB
ElkHwj6bIAcrdOg/xrO8g6YFQUPnL033m7n3M1rj9go86EspTmF226aYCFRPNqIEXhC/gRJTFbix
4btxmkNNNouexj68gFQbvKTyqpkCaMUPcUYgH+kNbXiowxG5s3F0qUzRsYy2+X5ED3wERF9evUWG
vtW0EKIY9bopf7X1Gbqjx8zwHyYRjWB1Yket+aoiBSegTRsqmpnigM38owlikyRhfEEP7UiGUnEt
Ldx1Q0eKojgnFC3l0JTqUhVWIuQCfugmWlMT/xijvdcEaXGVavs5GWekUO4wp2E7SlpIYg3tRUpS
kNDKWnus43fk9CQyihC9R57zpE4qgeqIRNrG3CYGuBbjUnzEOq+rTHUnDRKxkHAVcgXEHHnkZKDs
GcH15wiBuqrkoSexKH4UVNpKxlQ5RRwgCKfBDzUEf1zeIQ2PcCrpV1Yf2FlhbmqkJCMD+nWTLHxO
SmbLbQoNJzFYV7L+ObXSTqHdpoQMKtGj1Lvv877jaUDHMP8jyYBfInZgvCsqtqUqUoRhuMeDTeCB
OG4Q8SSADPOqfR/XcbaG7EDEc+oL9yJ62pAbgroDXpCqfOvyqFlKoWCOog1aUqIMI4SRPoEOzOKE
E6wsOPUbQ8wdn6eNJTcWDA0iEhj4eaGe2678tYHqBxrO0cbv5kPMiSyWcig3Zpl7n2ZxM8iDCf3u
+g1CmkBY/o5Bnqgkn20Rg8LMGeKn0YR0qvI8AT8wHn3hwUgcA+De+ws8X/xMFHXzIUxggP4FmoSC
DqFM2dAIYggXETlmoeEhL+SlW+x6SZmYwEIe2p8SBZyW3tsuJ9lmcH4h0eLEduWu9m7nmkSyn9Hu
Q1rC44DmrTKzi0coMkIZACFpqNd217pN+BqIzhD+6CDqHUdgU+LRly4lWW8mlokWmsnMQ0NIJVs5
ybZ+ONGV/zhst7zc0fJBAahVBAoblW9m/SyDikI2j0xpV3k0AAGR29AeIWrL8QTy4k6xwEwKMkzU
Er7W9yqE7CEt08sqTkr46Rw8becRj6zSN5sQtzvYju1wCqE8e8wRETKjEYxgws4cX7txJEEBrAg8
wf39v7xOV8NiJjDXqVIYAZL8oSSu6kk+hY1FBNCRdNA7htL6rpUqtwTFi0wDjhdYXLsr08yJADKs
aM0Oaxcrl9QHSNjcZIJrdjxincXdf2WH2f11kYPrs8dMmtleEy74t5r/1pQT5KzIJMl4OfH8G2/t
mM1vFHraqQVGNkM+Tcvpmze54SGgeUaYsFgyBjUrDWzIma+A5uG+tGLE4NF/tg9ZMgg9bYMBSiA4
YdIZ73lHUS6SzoPay18phW+O+O9FYvuc60SsO9CcQFBYHJBFnwTQ/qhlZJfNc9xFlqtG5xjl1lUr
56NTGSicQ/fccuogalywRpIpjHc5YrZc1ewpFby+LdeGOq1BC+T62R+Nqu8jglc1hOwbVcnQDnvF
aI6T1r4XcjnfLA9tEvpIWyI4U0o3az6ysiOCOtOOfPptisaLrPcAB3xojT6yI99IHTOGZJYm2pKw
sqpHKf6MgW2LWlsQ7QYFrFFvvAZM26ig2kgGQ0o+dLIMJUL0R1SB3UFbvNZGB2w4B7WLt3Var4wg
caXqLZ66vRLirkjic2EUFwGEetDoQmQljii5htB/lIJNl0krQQpWdd8d8qLWEW/6j4EJWppcSA7w
YbtojFaVkh5McILWXbhWwFmEzObJsKaTXE52Ec8os1xF0QQpzEAziJZmP1WMkqC0vh9pvfarZEM1
4YCodi+M4P5sI4iRvZZaf+nQjkamQQOBzhjZfjInbQNH6VD/ppK+ldoiW0EjG3qVaJPEhyOKey3B
3QIdMDsDAtadhuSlb7X3JFQcwVSJKmfHfMgeQP1zUjq0O2rV70TPoTOteVo3J72q82i+gDO/dmgp
4zWQStApK+hDFsVnaiB4NacfxRg6cT24IiLwwCycPukdWR3O0Do6hZNElLTeQ4h5D8bgy1Qmh1jo
D22DMIOiUTk0D2NY2rVcPUNI/EGvhXMyFRLpVOpWeBHqnQAND3SiWsl7piFIMsXCzcbEbfVsVaq6
G2jDL02lULb0pxXN9RcczeCcmS80kVSStn+09Czn2THsoAgiRJSU0+QINWiLdcvte5kUWhWftNT3
IzKo6R4h6EEEvZaHsHl8rjqEy41mvrUmNjw087DfIhDEZMEmscSTVOpYnV4YiVVEn2BHQAQJDMQ/
CZquzirjuNNMnPw6gHvrtI8I7F618LMBRuf+zcRxbwrjtQczLJswgdcuO3S/GuDagWRnX/KqzpxL
6Evz8OparyIq+YaAsYTjRJIgd0J6zoRVSt//s+Ew3jqaapqMMYZTBU6ZTRjNs6jxcoKcwbCaWVY+
JDQYEWMmUwpOJyrsRy261FL3jEI+r/p6Z4FUAIrZbGqHOlCmTJi5tgeLCJjQwWblTCGv//r/EaHM
Wm8WVINQB7l9Cw2ZaBZBipmb4tr2wTJXQ75AdHMdFFWdW/V7KmLVJl5ktJBXm9uYkHsHmuM7kYE4
KGoZUFW09WAM7LRVt5IveinUsegE0J0En5b2PLDK0gJeG2V2iY6SWGL5uFEE2pJiTFfICRAF4A6u
5D3H0tesX+171AyiNpnDWVHezq045SPIDVqJ977kmWEWDzm90egpHnpKtFfQLyjH1SapHgSj4pQs
OMv1lZK9Gk+T9+g+ifCQa5vKSSeILfknK4FACGBcAX3jT+DS9jfmrABKJCre6AwUs7PGpO9ng0Ur
vFoTqGBGkBfG+fD57zsOIHChlgVAKyg15nfl1cCGQE1z1AhFW0YiJymQ3Y1QWsB/75uZ3Skbf12b
YZ4bUki7ugMBEvjjIFo1NU6c5HMGiARB+4R67Oa+ucXZU8ApjlsNxVUWRKFpeTn2s9utjOFoZP1J
CtIfWhSs7puZv/rbqFAan5uwUZJhaaiUKjY6IcQrNEvBXEanl4ardrJoYu7iBKgfzFBftGZX6yOL
UVvRFmlxWbq0rW8PCIXuD2JpaaA2AegjoNioKzFniFYx1KcGFC+i6DlHSs408pWsvsrQz1MsHhnP
7GFuZwxeD9qBoOOBvoXxJR93NZxOGhrdz+AXdvIWop/e+Nnsi71u2pKHTjIgsuo1Cv2S4cRPa+39
/kC/bwqUbCWAm4Giw2yy0g5tDSnSNoSnH5PYKYdtqENQjEcb/H0257owJOgBQgcsg0VIaZDT9cNY
guMbUlJaAzLKFCpmT4r2i3Yv9wf03fvBFnrj5r2HMi6bM6CpVGWoHkCFJH4F5aYzTscWqdee995c
KDjdGmJObzCCGDJWerxEHtWV4iUeGjjVR7pH13bwEEPwgnOulO+7/tbgvJRX20QboG5Y+jhY2glI
fmI+zYwYzbrH68amq6gh0zFwJjDWEroB7iuxwRz6qDxNZ/VgOD2RPsZVust32sbYUE/nbGLex83L
cv1xfRsYmYWPQ04P7CTIZwScR/FXlzl7TK5Xdt5lVybGVNIaWYOJl86x1ruXmHyA6nEznHu3WgeO
/qisKP6xbAkMHSWocl5N0toRIE4FSt4vPHaQpVN7/TlMwoHqUmKEX58Tkx+U/Hl959xCC4nwecFB
0Aj3gKI9m5Eu29ryQcMi2WAnJpUHOKE9rCWSvEL+b5OD/+T+yVke0N/mmFtPBuZmyAbM748ntGg9
vnzc//mFbOztcJgD05SaWaPigC1i0yOKPBvopb+bm1/hVnfeC7vfBVspsGWS7wQPjC+E2jwSvu8U
O8iWXM8oc4TUSRJHOcInHN5OT+SckeOl5WX35joBu03RbYPAAdR1cHqMDRGi5JPconwhrMdtdra8
Zt9ss7V+Mrbdikefv+RZr40xxy4Eh25XyDBmhZFdVCvDP4StSBTIoQgvnPWbf+vewJjzV1djNmkT
bMkXatrJXiCa51+U17gk0lo+A94B+c8XcMNmB9+lNkp4a4WiBA+eJhDlmP/A4VyPnDl+oEMVcHmh
Bh+YemObwWDaesgDgy0cQVSirp7d82Jf+ZwoGkJNCJCJM6Jqr/vdQetyp9OAhvNzE2mX+i3vGmJQ
iHFbmIewRO0okiCxrvbgrr2/AN/n//ZbmPPZUp3GjYAwYRB+hqE91ej6RT9SrHO38HdnfmuJOalF
KOemICEoaIZ93/ykdCs120bcDflWbX7q8mOdCmRCBsuynLF8MuPJ+8+GypyhgRpJKM9DTfOQZJI3
5A1Qg6Ag03nP94UVhricBu8Kpn80yLFUhHB4yZjjiWm329E+PVi2CITq3v1sCZfcatEzXJligkpw
FSM6oWilUYhGAHIgoRteykPkoRxO/HXtDG6zgiTxCopjwKxoG96VtVBQuR0ss51zPwQzfAtIbiWN
+zDutr4ChOYYjB/gfMXaVodeqtehFgTEp6UdpcE2qEevRcsbLSrXlCg+PUw3Vg0sxyCt6hjFWdA9
PPWoB5E2Dp/QkbMa1I7ESujc3xPzmn9zP+gtRD4CEFfwBd8eRZDoTwUQenA/7YUadly/ZQUPMPl9
42N+rmwwK1Qk+eD7xtzrh+QHEUeklkXz9/1xfCm+fxsIuClMpDjwL7bpYkrEMmsi7DhrPYuNSc60
SRC3TWQgfywbYUtG3gFxcXxSkIo8Pvpuu+buhMW9ePURjPuEIMoEMW18ROFAadVt3bfTRALsRN85
d3bt6PM3PINz95NnenEdryzPYciVS6UFWpj6BJYl34mNfQgWev1yf4q/2BzuTDH74AhGSLpaOWwA
3vgl5nbJDyaAMAf/HK7Cle9prnIZ7NeGhLY+kyqS5/Va2OtH6ojkqCEIeWzJ2w/RRb4VRHS4yVe5
W+/K136N9LoTkIBcOOEtb1uwLR19QIOa4pUE6jsZ1IudV7ugPv4BUNTDn46c9a/dMDrvjds69nF9
4RWsF/c+6sd4VsuIklj22Skw80IV5/BMok4vUrdteS/dxWjlygSz9Cj40MickR2TcFEHIidunwJD
71YND8zxPTWFgwyCag1IdnSMsOzRfVCkeCpgMpMs8CpxNQm7Nj5K5a9MfkOr//3ttjisK2PMbSUF
iSoKCmDWjZcfp104q/ys75v4fvffjmf++9WhGQwz7mIF45ELqEj0YGKfDsbkxgUnpcezw8R4vgTJ
T7HGJhg7A0W4wVaLHyYAEzkvmFn0AldzxvifKBQBSEkblNqpsQPo/5ShNBYrPKGaxU2NxnuAuaEy
Z7Jspt0I9p90wHgg6FKrvjcJ7eb+yiyf2ysTzJQV01DEeTerNp5QQLV+P52eos/RB0Uqtp6/KWsC
3g+ES4a32q+kLf7Sr7uedJ74o+bVBxaXzwJvNtohFaDwmJ3Y18MwQWUAwFQ0ptR66Zj+dqBrlHQ4
+3EBTm5K4E8DhQHyVjPy/3ZDRlUhVBEIK/A2BezPmSG3kZeuwK/kFGBnlWx3JMcAyEXiuz7nofpt
lAjYTKgwQlYZmm7iTKtwfRhUdMpKUMdBSlbTbKN576R+C1yi12cp55HxPTpE9g9UBgCE4REOrgYm
YEoo1Ep7AZwCYfvcjogJxS2atmwl3mjDSpKeAmE3lSKqEgRvS6JYL/c31zc39rd52Ee24Xak4Nbx
a3mEhkxsRL8Ky/QgNuSMwP8mXf5TR8N3PPGyxAuTC3J3UBCATwb0axbjo81GzCQjMjQQMK9UNNqI
P3PlRew/7g/sOxoN7llSkfBEl5YKtW9mp/oxcIamiKapYI+eQcc8qzZ1C7ewBQfkf94RlXzS8o7H
95wdY5XZOYo4BSjaY9dE++LNOJZOsrNcsAxjs5q2yNk8C4t3M0TmiChKqOcWJFdA5x6THuTJdANp
Fc5Z4BmZ/351MYBys4tpgnkcV0iFOalNN6MXEc5qffPWX/OGmgFoAMDarjCbghY0hsoLFB8MEm/B
LVg8hhftkO2ETbYFr8JJT4Ff4j6Yvm7pmzAOZrE10NgjolyBms/t4BLserUHdZ0toUllc6Dk3JCf
ARSODYeX8P9e8mRsMRvSbDMjslLY6uHQSvILCVZQpbzzKMIWt+D1mJgtCM5fyddBbg0uTQXe8QXS
Fr/PZ5f3hl84xjdTx2w+E8RAItVhJiers805vbwfZzZdCg4iMZDx442zWr1ygvf5y+4tOrPXpDHv
wSqLH3/788fltm5wfp2twSpFL0vj/OuHhwf3kxPD836ceT4CVP7Xft3hPNj748v9Y8iZdrbeSiFw
FkQKvv0HlpS3YZYcydW+/LoJrxyJQptYL+YNo5G3P6uE8PbM0lV6vSPZkNxPx9FM5sPseG8biozH
mdific3ZPVwzzDlGA2tSifMC99vBM9AHBAdPasckjy5oj+4vyLwV72zVr0vuas6koRXRlgFbAM7h
FYn2ZgrHxBMK4O2q+e9XVoxYFxrD+hoRKNUgI4omzvvjkHgmmAOt1qJQFiNMYPGNr3LJ5BX7wImg
Nt972c46mJ7p8R5pPKvMSc9pYWXjPLCUDB6IlbxtwbkdOQvE5oxMLYevNWGh+i1uUUNZZzvR+8mz
os7n+s4++D/cfcly68iS5a+09R5lmIc26w1GkiIlaqR0NzCNEZinCExf3wd6WZUkyCIs6+3aMnOT
uleOmDw8jrufM89HV31pgIUZZoAgri3vYYAtpOOcve4GpgfKLefjc/8YPOwTpDU2X/cvO/dr94UX
vOGaTujcLF1mvxVU1z5oFrbyQocccDtoDsQsner3EBheBHc9EfU9SdBzyAA0vT3utyWgjMOhXJWe
5Qz29mcANFl4pmesBZ8u0g6cJ2BOb9l5dhbC0kITTScGuDU+7DO1NyACjCGBcX1HL3izX5WLozOT
G1FXoKVWgw2UmNmq+wNmjoXNtWRj5mkEiCD9y8YQiAH8jJOvPLowjoUj8vv4PBpHKaLgtpzGcTc1
NL5xxD7XJ2rJX85ZdCTdzPQ0rHH0H3s3scstGiQew1W7mXYGStAP1+2dZ7GnHYA2ZBmPN5TYzM8K
IGUO3VGMKLMhNRAYtgTyElRk2pOuxGPvpPZ2gtceE/vmcJs6XxwbEjRX7h/N/rqPN3+xGH72/4d8
F/t/nYljdreLHkIFBR/a1zXwZ85OCsRFY0nEk8CBzFT5pBUQFkWCFfqRkOxh/4MHAaosJraiqQxn
Ts8vAGw3mwq2Ms227tQX8w31thACiJfuwOlZeHb8jwzN3DnIBaJGavDyiNdykPqNP/gaODZT5P+v
r+bF3aOIUKkAzTkAgfnDIJRllImOI6bvR3Hzu+ZHdMiu8ekDC3Q/K+zh4brB3zb1+dAUZMPxONVQ
0T6nlgJpdpEWoTKF6Yn9otgQVENAYa8De/+w//7+hKyCvd8f3t4f729W+BMLke+lMw92PuQIwDEt
iXONlkwRTJQUY/eCCjeAWlAHlH7piXDpsXVsY7YllTQklsFRU9+OqGjeV6GtVo/Xp/GiHz62oZzG
FGUT5kky4IIoAW9LPpS2N+0mQZq2Q6XIdVuXTtixqdkjrpQ78AX1MMW9Ycpu7Lebpdj1N/Kd7woI
1SChIqFqD3Df6XCQ/M7jhonT+xTtCLtypeIVnAd0V3m4Yr3rA7rkk4+MzZMLAwGX1UABIgxOuC9v
xgf+Koj+dRv/zQL914jm2YAWjK2D0OJggTZdLh3+EjeO/GWi9L626Z/KX0qn/xaZzaYQqiEgCZnk
2ExzDuiZYq4kZtZpjqV6LSg89vXdMATU8k0XjD32MLpSt66nU703X0nm5M5ifvTCTgE1hSahcBC8
K8gYnq4iYYYZh1EJ7p4htUzHSIstiWPFrmRW7aw2GV0djcWZK8hjCzldQzpAYE6GbJw53pihCJa0
LoKi40arD9CZzp7QLwJt3FbNyX2IQmbVF0jX+QY1DG09dkX3po0oVhg4GihK9DlbtjXQioMdvKq3
aEYuUCVpxJXhyUoa1QtinZcWGIMFrCHDiwAGmw02rigo+kJAKmwLvuSgXxt+EaTv1T73iPvPNxN2
kj5JeIgK6lZntgxNZjScwNLO+XP3YG5T+3bV2cVqwczkmOZbCEWME0QEqRs459P1y5q+aq0UvllY
kRWaCOzmLXtVgt4xnpT90m65BA4BK/nb2syFQbyZRKEOv6JBokxy6R3ZZWtpj3jbkQG0EddaWLIL
z2/QvejWRP8L/z8PFQxhtEZJ4YC8FZAvBwJ6vbONQP95kDARzWqGpYK+6uyGScHlb4FXe3Jlu9H+
5O7PUsh3LvGGa/PYxGydQKWWE3XEOXtFpT2KTGXnibr4N7IPz7m9SdwNUow/z4/DailcuOA6fxsK
wA6vY4zmzE+j+0c3ILmOcAHQV2Hf2Q/Avg6es0KYd30zXlwslAr8ZWlO7Q4+zkyhHFQtYg6AMqnd
tthEKfUyQ16wdC7eM03nkak56nN0ul4RpqO6ddUB0XNWNMgOSw+bS0/1E2uzxWPikPQM4k8Ox2ku
fqsGZGii7xLnsPU2aPhyaQA1tH9vNmdnbWhprRcEDkQOGru+wRW0cKcuLdcsSJCoWAOyhIHWFxzE
jyjcvD6C3/T1mXM6WqXZa80I9QrU7Ji3SeqaIcVeedYKgt7OiORV7sauuS5XzZvxrOzQquggDY9B
lk4ddCvTk9bXv2Zxz0zzcfSuG5FRG8D9NrlKw0ZPehJYyLcjQ5CsvcdHcsiMhRW8FCKd7JvpaB5Z
hOJq0nfT+DvHsv2nfYSX1rvzszTPCyd8rg/ddej4GyIsZBiEa/7WYgrNpZqtS3HC8YGbeRG9gu4E
FMXhRXpb3YSukNjpzloXvvZ0fZkuRPtHcwb+qNM5S9JWsOoag2E+ekGwRFNq89/b+uCdOzWiIJsp
iFNOqsPTqVxtksP1QVw/WmdKSmGVKLytfo8WeZb34cNSxnBplmbOQQkbJASmWRJsfY+WN2SAbUhX
/mOa7RM3e8YkFuZqBLUOmBl9ZQWwBXWlkOleuKGuby3AAqeLoSelPID7Y8rZ4XWn2srtxnj6ur4g
0+/47z2RLs7OPlpOIkD5GMhHaj++XP/dF9JY6IpBcZwIUR703sxTZnoKplSQI2qOuSO3ZFO51dYA
sJIHS9He5JFPRzEZQnvMJCFtQBvudKakDmwlfYU8saJ/COxl7LzrIzmvMJgar44MzKZpjIu0jSpd
A1sGUCnhof7AiS9idDw0KDSo16qC9R8OGXTvbOWOPrc7dN5e/4YL8AbADRALTnx50Mqed8c04I6n
ORgwnGEDxmKImkz/EYjEV25stzo6fhfc9IXYDBYVkBCaQIpAmjfzBozoCWIaWHyx7D9Ie66If5+g
DI26oGlwx+Ah9IW1eXv/iTq1zePCcM93/6nxWWwBxiRTDyfjQAIDhkimt/+YLhqC7Hyq57BcICqa
y1dLeNW5Bzm1O/cgFHAhKKSQ5/UN7nxMpbH4Auft8V2/6ze90wKWiFzooi2Md/Lf8z18PNmzqCNU
GqXNwc+F2l99l9nUZRsD2SLQjbrXLS0NcHZYRg3CfHya2NF/KFffMWDcpaKY36qXa4OZnZeu1Qe1
nWzIQRK07jpBgC04avDnBrv3SXBe2WoHNR7LMZxbzX3boEnI36KFzo+DzxQFx0sR+OXDA9Ud8HpP
7mie8AMXX1VUIHV1XjU/f+zX4NNfBcamuVMh+PBXdfD/72o0gBqgA3O0mdx39v6X2szte/b9f//3
wzeJivx/PQ5fX+959l4nMzGa//wNf4nRiP8xkVeZFkom0Od5JEZj/gfURWTElKC3Aic/mPn/FqPR
8JcU/C/oLaLUCfUdx2I0aLjFQ1TCi15Fe6L0T8RozvwLCHUn1RsQ0mqoqpo3/lNGrTZWYpDYKfVN
KlvME6yqdppQfszAc19I/baqCsPLYxDRHU3a/l/n4BjnP7uuYBrcrkCX0DeKR+Es/LV6S5BarUKt
z3gbagNEuL6uG/hVaDk5f5MFMOBCfhhzeVbRJIpgQoZ4euV0lg4p3OomV2obPMlvmdwzG3MMVuTQ
ktx2AEOgQKVb3STgP0lvwmaQXFA8t25e9Y95rz4Q6ICvBS57Wm2mXmg0zzVHXybYDje5jMJpEKYE
EKJ46ob6ARTbIO0A+YCrMNkpiGg6XENrbNHUmZ1YBQgrCscqM4jX5gEDWUZotVupMl8bjT9legsB
cVywKStkG+zW+rrLRdVG7UjqlD2IU+pEsyvaKCAPKVZSryA9krPiDRi8W6VMAZ8db6gtyFR5Bpv0
4EUliGJssUrrQ8s6xW8Zlb1YCtVbMBAukWJMLu10yoH2ohIQ4spoOMacn8YgOYBliWSQsNBblwuP
VXmHqmJd+ae4D46FpoG/FtzWIvqNZ1Y0EVReWjpCzzG8A0gKNrpawiz04aE1yiVytEtD+k9j4L2a
y63wAW1ExQhdveydNjdvZE8WRbLPnmiiiuelDCDwl1PLnI7K0UtQzJpkaPOoclRmguvYMjO7LQni
aamzXqNU+GOQvAb3VBc5XWMNtmQlZBOpremzuOr3stZvzBGchGbywfqBuEWxpFZ6ju2B/GGS9ICm
Fh5yZzreSlXocl12paPGShF5IeLdZ7Dv1gl4I0myE2Ld8ISmkMDZosfIpxVK/6RBWKZ1MtOKHsxG
oLFdYNFKHzE+XZL1BhP42c4DTA2SQOShoHeFWsnTOeQFl5vB0vFwT+sA1I4pbe86q7lNCV8zuGan
Ua21wXtf5cPKGrXioVXXckHs1ESmuIw9QyYo4v6osnINDvRv1kB3qUW2QpL3ZHR5E3l1JHqmSoOC
fUDILUizdDOKWgBRApw3iThU2JRQl6ij11Z91ECWhAkCidM9SELBrfpi0qQH01wcg7JGjjRU9CfG
C0Hcie5ApYYInjICErGllOmfmVww0CVRVSjcksQKMKREoq861azYSxuUupZhmQZYADQTE+sQE5Fs
0X4tgY1TMKliczEy9jTVUrRSmCn/0ahFX1Whr2N4CxqNnqiVDXGyRoR6PZax+yjLg0DDinqsM+V1
bNUcdOiMhfaYsbZ3w0QO3TrXNdjPk+dYzOMHterEOyts24CO8nibUb2tQNKIj7lJWnOEHk7eDpZT
5FXkiCyM7mShi6ndlJK8FovSatZJg/J5W7ZkvbPNpNQeRdprBOo7KmiIanUS4cuHoRVs0dChuGf0
mVIHeSSxZjMMPfOzqJBSV6WR+WNWoOS1zV6vXnSJWx3a2vHL3J5Y2vtYjWC2Z1X9LYfUyBxFy7TR
LVMh2iBNBYZZIuSjm7acPfWaUrymYdR8m0RBBXwPLijNbcqUbAdIFIe+KAv9G3Rm5JeMNOiYMdJ0
eJVQeiDZNLf0x1bkcelA/hn6gTnvwecEB5rYclMXoZMlVeJqgwgqXI1xLV4bZZF/ZkoU/5RiLMZO
JygmJJAAEXwz1sLltF21R0dphvhUikA+q+TWWDpWJzGAU7iEqlWf5vlXoadobywY2EDB6tS1Nk4r
T+ywq7U3RU1ZaodCRj9LaczADwUurhRNGNz8iUdp0rGJpOFZGwZwsgLpFm4UnmQUpKut/qKbqVja
pZCzbZhmQ4tpzdBRSrkAQphO7MBkVfUGyMRkXoQ3gCRbxLOYqNHmuZLz92gUyk2bj7qdtVn9nlmR
la14p/JuS6ne7FMaNrpLRq16i82C3Ddx2mROT0wygC6FaE8Gy7FFagu6qoe6j9qgYpraoSogAdNs
K9XqEJSdLrKb3NSHjYgOcNltiZqRVR8XLwkOH04W8lO9gxQh5NvMtgxDvxB5y9BLIVEQs0q02cRQ
ElTczNLbe7lJH6zaZC5HazKEOpFRIOAt6MoNKXgL5QN/9EaEkV5Oe7JttBsq2KTFQ0xu7wz+RigV
3ou+2BnEG2LhTxvF0FmOW5B15SCgLbxKk3I7G7I7ueTP/UsDDW2wo9/TDiiKVq5qnuSu3DfYwlzX
QuqEBdhka/qlkg61F9oe7G/orKWtV9FCt/vYs8oo8mgEimNpVMx1ummHECIGkC/o2i1AHBwtQJlh
VNlxmaw0C9SiVvUqlSTQQxV8vGloCxpeXGA6cyOjFl0i3g+sy91Gl+5bUe2mKvc6dpr6gcY4ZE2W
OEZUmYeqRd5xrJpdZuXNN7A50e4H47WUv5JQf0YUvQl7DVxBbRagTXcfG0jvUfRbtFV/o5MKIlFi
V9hVhDkcBfRGVET2F4LAs2sBaQ3crlOQCzUKbXa1CgYqr0rIZDg9+LP6g1r+VN2NmS4VnJ0hSKh+
ODYze04aFVhcKsYmQu7oJjNzr1GQxYmS9fXRnEMwkx3Q7BhQr0TWcJ7xyiwuiQXrsHORSG9d2ZPs
KiAbc49ORc9+b2/jFQpY3EUQ+ZdC9DSwOzU8AwRCNOqmicAQBeERu374Vl3dbW19DdGfLWrVVmSr
oZxN85DIfLwXA7ptNtK6QMLFcLU1DXSIW4JHewEuOI+bJgVZ9O9CfhJsKdZs1tHuUgtoNsess22c
bftUW0viPS2xX8Ebd33qL9pCwwkQPHR9AGE7jS9yM69UqYyZU0iI3A3qG2nv92j9buUdCHa869bO
H0caNiz65KCMLYrYvKfWOtYYQ6Vn4FOHDmMkpxu9yheCaOkMAkGz65Q8laawU9PnlX+JEiZcIejj
BhsMoBaSmUE6gi/K6HdqajhQ9AEDIOiE8IRJKqeCSACuAfIcE+uVmu23QsubymC49bg5brI+WfeC
sZRYuLDhNRNYEwQpEN7hSTEL6+Si7EWQj/Pffdehr4ms2n20iYLyJlxFa+KUgfYW71LQGzwvVcMu
Gp+tQlIqEQkn41MDaGE/PQx3ifOpu/0997fOTbGqfd3TPc29vvjnuSgUvx0Peva+yeNaTgYTp7yR
hk8QhGuOmFkOkbV1GTJ0ApMBIopa3KzFXJ7EAlcFMQovqvFICKui2Wojgg+Fyp1z/cPOn0JAq9DE
Blk6PNnB53O6K/vEssKwUbgT8mfFpAHr7yj/CJUsuG7nHJUAo7eMijzoHUiTDP2pnVEVB6MwIByi
KVtFilyDvo3WwZJ2ef4gQmhmaMOF031pyhUdXlUDTgOqO2s25WOrWkTihGGpjTuL2ua9dqcGuhuu
4hfxTttBSc1ZyjOdt1zhBB4bnTnVrq1LHSEEXsvP2iPdqjsxeIAw99N4n71Gwf5tEy64lXMEcLII
X60bynSJzD1mD+HcUkbFrwMFR+pVOly29YZruwHlAL3nrLKNjFR+bfaSnbfgDAqHD51z0Q8hirmw
ypd20/G3TD8/evWixLMLTUqxy2XUvFnQgqj7TT1yh4QLQcC0X04vL+gsg88LewngnDF/wqsiNVLE
xxg1apcQqQe9ma5AjrrhYQQC8HrB3O85OLOHmjcRJ8WERutsM6lEHzoi4V7iRmR5haIcSGvpjqoM
mRt17YqZ6Wek4NVocdzhseI38WjnNHLxNnWkuqBOPamnttldnCDSjcKdXhuof33F23Gf9rUfgvlO
rcNnHMhvRKJ+XfMVFQxXQtA3RHjUcrm+D0OV2KbwlInxqwnRCGAMvsaTnd6pXkjHbVzhhRulf9Q+
3PFaRtwQxS9jVjV+I1LQNcvUAwf+bZ0rj6lQuhB2WPEaihzDsLagpIj2agSopfCR43220PT8WzR6
NoPQsp+6SjUQlc32xoBYVu4yeBpskF2q8pu8FSW7NA6DDt0szFQdUb+SqeBYY+/F0HVtKvT1hvok
BiF0pqdxCS1+FQP1F3AhP2u751G2drJUQQiimpRLJOFt6IrHOmRvYzx8VsYzVySwWJRAAZri/bpH
u3Sf4/n9X+OZebQ2FlDik+HxMHH1SmkwpK/XDfwia9dmbLrtj05T0rG4tKY9ztwc/9Tb6mX0W3/Y
xH7itF6yztbFety03hYkZMjUZh/XP+A8zwnXAuoMhGKgkphuh9MP0JUeEEObQCmbIxE4NvKqpSCg
RA2gNOierAoe4WxdkP7QtOG4cDNdHj4wc8kEmqxr1syVElkgFj6vQc7+1X9CxjsLHoiNCv3e8TaP
HXqevxT7ayE3fXFVj4xOPz+e8yatALFaDXieoPas/4EC7cK4zosSMatoZYfEJqoSAW/NTEipJAgA
XRgeqatah+q4r4PgnLWfdQ5OFBCIDoJft+m26JcqyS85zWPLs/Wse7WpAGg0Ttx/9WrvtqnklnLu
stZFGZl7ffdcikWPjc3Ouwr4i4MKETNpTbzn4IU+8Fx0xeqpLR8Aoyxc9/J5P840ryry8pB3M5Dg
n0KQo6WDLo3Ujjp4qhoi9PsiDHtA+3RcmXn4EUO0YZ1XQrGGNoxN8X7EnzIUW1JphfpXYz2UfbRK
OXV4UX7gKAybouC8gQAZY7ZYRK0jU7apq/hW41rQ5ToKxvta8FOWexlEIA2eAUpQHb3qvUGGhkzz
I42lXSmyCx2iQKQoM0f/R2RBkjcdGkhxoB0X8XUXV35CGffrlPZeL6Yba+CBoSaoFESaxhnChK55
mqkrM66G0rZ64Z4PZGOMDQ5dXSgAC8piG8rgz4xrpvnMEB879Oe5xmi8NHr8wOIwdepQ4PeA9naJ
8mmSatdYRgXpR1ZuAMVkLlSLRVtDhObAhyI3W9T93gitbd9wJ9VQmDxITiES3HIK2WsglOlFAGaq
9BkrY7ROlbbAHMmRq9XgLqcCdHSYALwbJXIoOVunUtzavGqlJ50Y99FAFd8c0Zc14C6oOiSi6RDb
eM5EADU0/RZlxX9UPGRcQ5lQSJK6tNY+655+MnWAbEN+3+pkRyU5sxlFr3TWrEgOiSXg+Ugb2ZZR
ulkNYkYhcUX9m0Wd3evcjfRQxCOP7+s80QMNQtlGD9C7qbEdqvI2G2Tc3V19K0iqG1OoetagICcQ
K/fSEOihwAigJQjwVtQXu9w3AOyxYXgjrPGJjGRbrTAXiKbNrfaTl6FjUQN5G3HNxu4HiIXdJm9y
XQRx2ysA+aKbOhOgcU3NtQryL2iq3WmCBsUhswaFvuYKY+wMdXMX6v0G7P81RIJabg9W/hyy9tXM
CI5UTA5VVD8QXgHL6uFA1MBMq9euiXfK0G2kpjzUHXTTAKQEtEkOUkOJjfcct6ukQ6oJrdcCdzvQ
+iPZBFkxMYbQfXdnAjvzFSqtUfFtgD4mcikDwlSwG3GgjwzKTbUUPsj6MAa4Pd6SCsTtKHZHpzW0
C8Io/hIH6VYV/whKsynbUHbHBkjhGLaQ+SjTzgNZPnuycgL2HVEYHLWAygP2xDcRM20/FmSjtckT
oLI9ZfFGxnuZ8cLTZW0jdkBCGLTPcj2oGlwDghRU2rPIf7o4+2iY8hOlPcIBI1CEzDpkVqct+JhL
l8ORh5nXu0JNtBa7jOOTxGQtsG/ozyxF8xfeSejXgoAkun1+KbhOnVjStVwJe/DxdwOTAyrRTdmb
eCr31V2amCvFKgPSGB7IrbaqrCHl2QCfl1BhYVPoGgjCT1vi+7RGBYideWoYHYZmWKJ4mFz3aWCi
40WFzNmUAUdGcXaPlHnXDQXUqZxERWCiJ0iWJr4q9XZqLCAa5zOOFiSkbS3ZnPLsvzHCkU/Xe+D5
IEZonTZqX9QGWCaN7q/fU9PHzgYDHg5JhZwdZG6R6zydcaExEynlmLROTYuVxshLmqixy2izsHvO
Zw1SxiAGR5ITawv+9VNDVsNNZgJecdKBuoS7ag960QTSJotlqNMnnw4JbExgPTNVGS8kKCmfWmoL
vRCQLYJkXBboQhAnbwNSBHK7q8AxN4o7Q/cM0U/jr+sz+dtWOLeroNkCgAISxdZ8tQZlKMK8otyJ
1Kj0YyF9i5DONeRs14bEDSvoCFrjsy4nka2XSCF0HbPRI8VsJiChE7fitubhTtXyztYTDuEcUbmD
7tohSUgIdHopgr9w1gB+/P25swAzpV2ep5QDRebibtDaFWoKFKMkSNdWmC1pBd7mwCCf12fpUlSN
gp0p3/2LB84b2o2ejSqSclCEq2JPU1M3VT2TrELDbXK49UlnGqJw6mIh1jSc2erAs6gyygktVNkZ
s+GCRV5KoMvIHBKh3QeMYHF2p4WF3WUvrfotAShIqlejUFc1Kd3ClLy45wsx4aXY9+QbpvN+dJ4j
y2JxHAN+S2tQxkHOBlkpr1QRL0mlG1tIczTWTW2Nt5YyrLJuiUvgQgB8Yn7muAw1FwhcAVZ8fLHk
TncrIYFcX3gzKGylDs1SF8iltYa4JyAKQKvWdBxPx4tKURmEbBLaXKkFdirBronuMSRQZRBRht+Z
Hq3YQKBRteQDLuxtGJ4KKTS00pjz1rYiKagmNh2H1FXrSUZmN2EPWDfxRjQixqrTCv1Kl5esXoZX
j8zKp+ONzLDvU1ViTjgSVy7VO4VWtwokglpdS+2ib/YNVQKz7rJVz6utyd/VTvfAVp66JQ9RS9NK
HwZES12kuaDbrSjEL7Bpwbet5P71c3jhfXIyQ7PjwBsDSA7D6Rc4oPCkv6eV4vDSrxmIv8FipnbV
+rrFX/j97ARqJiifEBmBom8GGUhyWmooU0Dv1FgIz3Hdxrg5rRi1RGj3iFCdACArcnLZcMsyC0om
KraYWBApLukuM9OnqAMPeTsqBzjgnVQZTx1RZEB+o+EUKVccY+yQFG6NPzkitYVvn1bu7Nv/Ru3n
TchKkoo4rzi5kJZGM6u5GbzxVXQa0Bzo657YY9C46O52hH3m554IeqQl7P4SoHuCoc9WTB+a1GTT
Jwg3+XpqR0t9yxsfyHoidUVlvKvsiwU44MKdfWJy5q9ARjyimgMmiwjha+KT7L6OnJov7IwlMzO/
NJBSzCKO05oiI1s+tIaPN3JN99fX8FJ66GQ002cceV/ozI40taY13KRr1VFuGtk3QdYZBF53U+84
nqYb0U18eaHd7jzEmpIfcAvTpYdU22wW8zqOtILguSfmtROr3wqzdZUH10e3ZGQ2h4aRaMpQw0hV
7/XqT2ahRqhbCOGmDz0/BH8PZDaBfNSUTiuQd1YH6U7gpo4iPP7y741j5iTkJi9iSmCjL1AFZ7lS
xmyhW0BjlyZrBi0qUQMRHg0brtFeVbI2jMekW9htS3M1u/qGAi+ZvMd6hL3TR7kXjkvSlRcHgQZH
MFWJyH7MezxAPipIAkV2oRjXobBqiNfT1fXFuOhzfgt9gf1DrHt+gfcWqbQorfDky2tUn8VJIJhs
R9B/5eC6z+y6Lnchym1YYuyYbKxEgaGuXkvBqm2N92NS8ztdycnCPrwYV6DkW0LhgIqWiXmRb0ZC
oxamSFsUgy66ZTqzLRmpAXSOQ0UcJ5wZmm3GT9dn49KSHludLWkIFW4r5iJ3oG3feBZEdIaB1t51
I+cxmi4hTYjny0QJiVT2qZPSAXonlSVwh/I9GRIvau+KwU9GwS3Gj+umLuTOTm3NfEYoGSwbUxkF
QPfGKlrVrS3ZGUoewkcltVHxAX0B/7rJyUOcehBYlMHOgqBs0mqZjc4Ys64itdI6Ip49qhCk6WpM
bkXx/bqZ86NxamY2sBKCMyKvMDA9vFVGBAW1i4z/0i48f2eeWpm5wxIYGTYArPRh5ERQfAyH6Jsm
6nOnMYhWWn4YVtuh+aHpsG5GbcHBnHdboi70eC5nnlKNLUa7afWMlQIBCOsG8iwAsbT3ap246UpQ
3OuTOm3v2dqhuAKJ5N9Uq6TMChcA/ZEcCrJ4wPsFd6uglVdWUOSrIvKrJb8z/a6ZLUDYUNKY9gla
CWb7pKyZkJAYpfStXyLWmbqSBr92InBZXR/UheN2Ymi2U3ITLoZHMBS9k3tzG94lbna4buI80obE
kzVlOwDiSsb8wWvJpdaqqBsF+g1Wy4i6eQjF+X0ov3fjh1Vn/5MRHZmbbYuUodxFTWCO+Q0mrkEX
2VIf0AX/Ow0J7Wp4XU0CGbNZ46owmJkKG91G3RAvdMNtvxm9YbUUOp23ooNS4tjS7IyFsiBmbIAl
vsm3+Vr0AIDe6Gt5Ha6UQNmAfsiz1s1KWohIL1WHndidzWISjSqq+aBb/wKexalCbFeBP6qxn6Lf
lrXv/d7wDimUR7gLKv3N7SOa6EKH21+QDFoqCru8gf6e7ennR3FrFTey2fHfFYVAKZrWps7ApUKK
C6f7ZMCzy60vkFROShyEHHlWQKdPyj06LxZbOi9EFABPoaeGmw1ZKsBkp4Ohid4OCoqRUfwbf5u1
dA9Rsh127GijODmyNUG4bVVtcAwqlU6lWDedrn2BHdqvO/XADWTvUUK0cGQuXBcngO7sZdVXEZwp
QW4+6oYgH9S1IWC1LfZvmpk5tbbqet2Yio0aNXNSeXSUErx0SbRgBopn02+au0+wFIFEF7lrACCz
81lEidyjfg2WYrmyUy32W03ENdhAbhivDwtCpayz3FGL3vswt3GWG7sT4oCXBSATUsZuFUf5n9qs
brsGre/UqF0+KoHYGA8janWVlPkWJHiFPLf1dLgLGbrXm8zTR/O+TVSbpaipLbIX1Ad4ipQwpLCQ
90mTb6CRvR1H1k6DFHGOlpqEaHuUeOcI9en7kJYIlMVy04SDq+bGLRerIJMRbI4pkihlCw4FlI5o
iexLpbkpNSoDDzC6h7iELmojIfsWhUitMhFNCz3n+4zmm5Jw4tQiElhtRzNkCbN9Ew2fugVBADRu
ooq7aF9R245Gb5KHjhbRoEMBijr2tsHuLdRFUnH0GFdi1KvEnxp4JGyxLT84r/8UzQBdetDs+CYr
7q06J65WtggLQXTYDDc16tjtRIzfk0SDrpZWqH4bCpGHMBL5Rhk820yjG4NFT2EHaqxKf4Forexo
GXlMJK30IiyCjSiNe7EWrUdkf/zByL6qtEAnv6Hu8cCwDaTN1KkuRonN9QiUKc30J2scejsyk2+S
GH48AHSnCg+gOPhFjPED3NtrU0xvJQE9mSm180JZp8y0MzBCjHKPQFME+QzSKOhPoJawVgfBi7lg
ywICKoo+4aqHpnS+TiqOchsNfWfZnaWgqhtrq8jYa+yFqLKrWDUa1Wprk09TWf2MyXS+U22jpxFa
jtpVxcobYvLaZYrhpE3iWZJ8KPGIQQJrE1LRG2PF7QqKvzwtPn0I4+iPjKoMRzchS0uyCoLYKCOK
QsURI/5Ugxs/6omv6tqqaqodFwxiY+CQzdVBOTXaZQNoySLo40JV2JA6IyC3DAcRvzxbFXqX+RJu
zy3t0GSWmJHuN027M2vwUhV1hlzC2DAnHsvqAEr0P2I8Kh4XSP9S1mYYQN/chLg2muJjgiK7uMju
QUOYBCUyhRsrBQY4FmC9EhlSj/xdM9BQx4anLgOBXcL+H2fntRs5krXbJyLAoOctTVqlTMmUpBtC
KpXovefTn5V9gH+k7IQSMxfTQA/QiiQZsWObz+AUbWVeHfOCJlmtPdWoFkfrSvxbMlnfMSrZJpW0
ERFy+6IajlLxolhJQ3ylhIhip9p4MMpgxywhP8q4v8pKejWjQsNfvTXDxMBouSr4rtqNvXBxVhW2
y12zL9XqpgnlX0ie+das/Q707nFScy9M5pF2T/kHFuLr2LwFdvgsZlgsYrQwU3ixSxnBrJFWfVHY
mzwDbGtJ2u8IZpsPZSF1RGj7liJtpbDcxrLuG/VyZFjlDwgAbxJtMfgt1u2iVNtBSn41Qoo9W65f
6jh9bLRYcXQ7MHy5EuUqXwJciJc69jo7a712il57FTZBvIApgwqpbyE9axttXKorOek+LOYWIBtc
+B/PSbxEazXQP0a8uNdKlN8EDYTHYdFab5HS1DPMEUpjOihXvWiild6NLI3egBf0sz8pZeCXo3QT
BYYbGzrUhdgLw88wtV17+jOOi8Ok6bErs6skaUbmZ/Ytj7ljX3wiOm86pZm/caPGTmeKj1Qyjn9b
OmDj4Wdz/1uO0o2oWt8wzBxwQ/MgiRralvY5L9Ee9symWcTvOsyuixQFx3DUf0f6vCnagBE95Uwg
NRvNAqEx6A2ukIrXgb4YWvmdSfzeiGdPGZL9rEsPTPedMa3XsRH7Sx/+MmL5cQjnTWiDOYvm+hen
R3KKRl8HxnI3SsHDUqf3CbOHoJ1mR4UTukwpnCkld0tFXQURsWZUhl2cq56p08NndBAvyJhR+GeN
b5SYXGUld3cf79oKqaw43GaztWvm5E0uzL9mDDIBX9Tel1JNYhIDLTwZLQfI2qaemycpA8qh0hFX
JvVXJrJDO/W0WRvrSoNS6GsjxlE13xKtLCYHCa65sTGkbgQZ1RM1pLOgX54KqMb+IAxiXWpu42ML
IoDA5ZJZbMUkvzUCws1sFqso0X4z1B82i4FVO7vNTazoAXvZX2Gn4pDVDLKbDvASowLOEOhdpCFv
im7ZTEROV5SASo3xXikGXI60ZaekonX4L59b1b7PButBn8x7EWoPx39vDfFg1k3rdIkA2Bf8Ki2u
rbkwcJu3c+JFb1/lEGIdtV/AbwT2OhHFxpybzZy3z0sqPZRz5xdW/Uyx8ZTBDXEL5l2g3fU7ynjH
6NSSCzK+NdWmcnF12I5NFToF03LCVq6AZpC3WAe+K/QwYkvs6xa3CTV9G1UuvzRaz3HsEdSfiQ1H
4OaaTAA+S+wXfeUr43itNNm+H/FWFRVJQSqP73UfVQ91l7oYx60U+XgHkF7ERg+0R0MFKP47aM16
MeU7uXkxR2WfWI+xpP9erJ6reOzftUmKvEa0fky7jxam29r1o1YHPj6cjmVez91BxOrzUvZ3hV1u
C5AHcEH/qILdiy+BfOgDM1j1oJeS8XXmMgtia18gf3/T1rnfpe2w02bNMW2xHsriDS4XVyfIpK6S
7tspXw2WAcQnvDf0xQa2w2g2jMG5KEVUuOQbV62KuNDUHKRhOAxN8WxWKT1cuT8s1vIa5aEFB8p2
JVOeHW0oYJjF4qpPq89hlt5RAVwpi7U264oCHZ/CZU52elt7DYwyNZ9dQw93atm+t3noSfOSO4rK
5WSBqVHKDDRJmh0UkIezUt7lQ/WZjPp9Q+gN1BXJiDnslyrfyPpjY08fQGKeMtNEKzSqwo2Zwm/Q
4qZ3xaCVrpwknadC1yWOwMUjD2pXUh+Ojq0q2ZURg0OR1d5YJ4XJuTcYn19FYIALR1qsWHNKK1mu
4NszQlOlFqdqmFLuQBDzJaPaYf/dOTAGb0pdu62q6alWCsidkXoNbxPEanm8bLmaV1FeP3SRHK4s
SRmdBeL3lCehN5Xmn1qOd7YtPzRWAZeydSpyy+4YUfJiuZ7bxW/D+UO2VXcywEGYdIUH7RGq+gc/
DyXHD6NXNDLIWfdFkQ8hQCfR3ox1sG7E6BQkagnT/6bI19kU+EyftnbYHaY+QPAYD9lQJg+QtPa3
HEzP0aCCm5Nzr2+s3+nIb4ADnGNLZwHBbUj3Ssv2oTIA+UqWg7GMb3lb7OtMntZWJN+keTKsiqJ9
rgLFAZd0F8bE+iz2qcrvyinOSLw7GGzz76i/b3X50CqCVFJz4A8u3qS3KQGl/5MIqA4l5ZMTL+mL
LC0b0wI5OGS7oG5/Hx3xqlTsUqbkigZPPDSuohh4k24W5WpQ6vRGmDA9Y2F3TtsRjlCRjpFZl5tu
VeVFvuKbSa9d0xjboNfHVTCrHyKPPqoqlNw4lR6ZZbzr5fJSzEUN37k07uNuRsG1DT/oZj2N9G1c
VIwWkEnE3rKfCFrYH9syCpNpA8gp8I2qg8DRvoJWvtEa8p1a7p6XXJ68Ai5O3kh+cMS8ZTm1oL3Y
t+B7dgsPpqUk4cq4CmXJ6VGF82qlcRVSgF0WA3dD0nBt4QDv5dAiHQLh3tCVvT7bz0s2tuSfmuyY
SfCaDtnfIJqKQ1vEr5Fe+zLpg53Hr0s0UsBUveKCsO2ofZTnuRb1IdO12Vvm4leJhpmbQDppZ/W6
zNIbqdNRU6mQp89UYHD1hwUX1lGi5yiPIV5b+3YON32RPWYDwvaZ4fVtqbhVlvKxG+tvNIIZg95b
1uon0JjQH7UudmKOqTQb5CC42YuokTdhIt9ZqtSAVjS1K2u0CN3TEjjw1FRy/Kkv3NKQPZ0bDU5i
7/dF0/hDLiVPedA/zepce3NfPE+AGu7JHQNPIwleGaYcebLGFCJWzIDDXR147g8aCpve0oj7gl9k
RBLZT+jMlUZ4Zf48BUni9RUuKJm+EmYGTi9vBzCZS+MWRXBE7TQB2MP8t7xYraPpOVSEnBrLHpXH
NEumrS0pHJFJOzQiWUdKQA6TFlulqJmN1kP3psuD7pdV0zzOLVG3WDRQH5GMDI/ZPZmtvFPHbqWG
7TZO1BuYiD3d1bFyppztMZA35WWOD3T4MskBdG9rwA1VeFr33ibDHeX7YViSfTA13rKkOx0thbSx
dE8ejNtBzaydHosNpqtUVxRtDtTOxQm0WF6lSbM4yjytxnLcSoEGADNwhRaQQEueIDsmUZmFcKbm
JcwhLccUoBGZBJmSHg/bsRo9tQ9+5/Fyl4QJirEjoxO9/ByziOtsaN6YDk5u3+SfpV65s26jnzOI
a3vBgk/nQFtt6dmzeVCDR9Rj19NgbgfuBX0mNSy7azlQ3xX+kkbXsCJ6AVCnYgDzq8bS3dihZKQc
iw278KQm2lbFRNnTuWJKEwdwxpPScE4p/HlR1ULkCQ6UbaYnVWPja1apb8pGuesViPwRfNg4s2Kv
zqPnfGGyQ2ZYubmwmK3kI5sv0w4LHGy9/AP4bs7ptNtrREVX0VKDIEo1Ba2H5feQdHdTEl9PbTlu
4hmufgbatCR7x8lTqf3WHHcdpdbL0ub5PpdESsHXZT4unDt9Hg9h1k73kalk3mDNcI3bLN2VhfQg
lfltqmCZi9g5C/W/mmBaDdGA+rMor4xiptsAcNVPotHPC+rRPrTBtIdbsNFeqMStk6bWbSFAHyhT
j6nWdK+ExhtsPb8vl1VgHUG10+hLJRX4NE3b0ZAOcje4CyCdpik6ypEyvm6BUt+kIdAFtYrfJG1+
7Sb4/VDkzcA8mHoHJKCZrxI2qlMaQc0m1YF7Ku260bV6P1v9i9nr+7qJ7/iKvJzO2kix6Vf6XV7j
jtiZXjnE11YW/E5jcj8IziBdS9onkfZclgDFRPekRcWtZU3rRa94B+l0XecxNvFFtQZO7M/BAPKk
DT6B973GMzVqq70rKrOCWS8/RNG94SXtGZT4ZYiGgkQaqQ6Ro2v8Iy27T7sCJy7lpdtzuuNmfECr
LAaHHV1Pi/QL3renzPI6b+vPUmCk2waJb/ST4QTmX77WeogBh3fKZwpkfGc08+zm9bKRMvlF4DhC
sTS/oLRubpUMyG86V9eBbbZ/ojynNxK3jQtr/SbhbgNCbxPdo3xXNyHczmN/Ylo4rKoyvMyx+q7B
K5r6R9HFV3bQjZxpBe0BrV5HEyg6Wd40trHqhLmSJnEtl8ZfUdmr1noy5RaP8PklWvSXRU78RFF7
pzDFOqmVjSircjt10Woo7ateK9+1SGr8eCJfjmdg5AKqfdKvAai7y2i49QxoL8KytmyPCCNOPs4Y
i/DFgKIpLYZQWXzNmMkcCjeyR6wVtXWv/1kaydPsxmmmIF/hWIZU9DIJLqtpqyfyp5LUdx0NsSwD
1h0G8r0t289l3oSrgRqLh+bfhv4aMpDfWjVw2PFvYZJRoApo0RsxH8OFnC1FSg4CANIU4O/J9u27
uOg2A6lauZj7JIw/83lxlzTfaYv0FhiGZyl/I8DvXTxvsqMgSFPlpH7iugtpg1iVlvrpRLeoCyl5
Wgq2T0uPLXKO+1Q/tuUWaGJW6SplzmGzzddy0K6nPk7vfp6unO1b00gGU4qQn37UlfraHK9CZSrD
phlc7dVa8+ToyBGLP48NsY+fVzrXJWbU/H8rnbRvi0Iso0YDlw7L/LeKtHvN1HdVJReX5ornurdf
Fzrp3katMVQIUBynKxQZhb3l6crCm59Mn7msEjh27gXqVd48pN7Pj3h20vDlEU+mLUKaJ7vvwGaa
N9Tft/phYroyXRhcnpkBQwD6z3s8Ga0YYY6oyJjgAJzT/iWwWJJX4Iktwgvo6Utb42RuoqMgoqs9
TzPeZVfgLb35Ztgh+/s/fS9NR0gRooiAPfV9C06KlkKUi2mYOqt+rbnYDDIkGhzf3vGEq0uTmrP7
8MtyJ/tQjkq4dxKjqSXPj0jW3luMEvkPcomfd8PZffhloZN92CZF1xQtIyG7d/sM3kQ5XVjh7H7D
dU+z4bEa/5JCVZp46hSAgG4S2K7I6OKIB6m9L2jkSsqDCPLN//BEhg2ZDgcHVZwa0bQLEEKlA1zR
0i5ZpCtb3Py8wNkHMoF/w8klvJ6SrnOKMCsoEZVIs7VphftpzvwFzkzYradKEiR5Fw7TP6Dy01HP
EdEsCxO1LVCV3zefPIleIi527iuUqWvrrX+KPgpuhT9HeMpR8/mtahz9LrjhqjgStDbF4WiG9PNj
H4/sv34EWqLAOmVL1U7pwX1Iq4KUsiPs06tLm/JWqZJDo2OCPcXbfGku4LfOYR++je1PjlxT1SKO
NJTRan++PnqU7sdXajJrO97U8JY+hvnSimeCiWbhK2RbvGjG+SenLi2lmWJTQS1jVJ0yMaANGeM6
taPrpYrXndIf5Fq7jwy0S7XkkI/WFROcVWZGn7IVGTSUKhrB/bAto+J31lKbq8aFvXfmuB5tLMFo
8CUY+p3gM4KJCFBAeXKriG5sxbjt/eevfAZAaXxb4YRYYUrmBHuBvTa7tFlvjZfyIDbCM+Hi2nfH
kfRy2+6jXfZ4aRx/bmrMyly9R4dOZrUnu9yS9Q52BRPZyEbAyK5UCro6VdyQ/EzMywveGntoRUCs
A9sJOslvaWg5ZUAGH/XgRhp6xZndv/78Qs5EYh0EDtL8/O+oavL97OnJovWDPFDeY2OWPOTRVRqt
fl7izGUJW0IhNCJnCQPoZNvNcZZ0IXRRt9gKsBzySvJ+XuDcrPjbCidRXmWLpuHM2Q0oLI10caSC
SJJHJdu1WsOGqzx6uIxkWna8qDddWl1LAe0poEfSjsn8JbusMywJ6AJA99nJUJ/RZ/7+WuOxzsbZ
PDI1tOnGLPJDHi352ix0zZvqflt0jBMby0UHFH93UF4egfiSSPKZQK4TyXDHsHA0Qa3l+29oQ0tC
yqBFjXlUrxXN2HdWdV2PimcHyTql4h5E++vnL3FuSdsC0wXWkhvkH/ecLzCPSuq4DEseW1GuVaQt
k1+qvBOUzEt5BTLzwtX7j9nOSczWbXYtDAlEVxEt/f6EeR+1YlaPb7kxbIfR0Rp9NX8JKk9H9Sky
uw0t3xJqf3w3S6JiBJ0WTjkb1wZhV7brh76Y7qvGduNwvp6DsoXgwaxJr5g3MXnFJ0dWVlT8u2IU
1IpR4Ki1hcJb0W0brdpnuvGohcPdQDc3Hf4ReMgzp4kC3eMw2I4pJVnm5IF9oV44c1Uhsm+Y7C2E
av9Fk4bcI5lxwkS8nCj1/WFnL0CmfesSF+TM10SckCvhyEVD8+Uky+2mdg6y0uogg71EyueQ8LQ3
qXKVzibT4Qtb5x/1iJOPiVq9wPBNOeoVnEaippGMOAgCIrMFR1W/lYxfJcp1Tgl4wOmPUNXAytZN
CJR0mdOVuujvMMscBu4eFiZo0eXu0EnPnIRXUekTdOHMk7t4q9OdWslmfSi5wGBH6ztJ6IcxEOqF
OIfyEfvtX4/ANrSwPMNDwzq50kt9zrsYPhoaefRpxo55Yx0J2VkMGpOjHT8ZCKvY6uCXBmOpMAru
4uW5SfQjuzsHZhIkMtRkDqmmvdsEBC/OOuqnuGMCycxmMKARi6HRnN4c7tOp/4X7e+lrSxDTW1Vd
VAudQtHWC2pvySAeFWEc6sg4YL/tJFovO0xydsmgrFEq2dZasgvzcl2A+3fSReD4lCf3VT8+12Nb
rCvyNA/ms+6kFWPDOCJalZFquaAuNsUo7cpleJ6m2sdBxk3hYKVk1smAwKCYtkkKq1tuykNt1fZN
EFmV009/kzjE6a7skaOX2/04y7RGIMe7dgLURRqMfVjTGC0BScgmkI9aeY0YijlJW9zYfFwUMG/6
QfMslFL6wdiV+VGMdaSrOHoiG11kRCWHpOouRqULBR2D3olR36HblwD5SFeizLw2C3YWCBq1trdR
0z1KWuD1hQQXv9s0gqlg0Hb62ii6VS+y0h36jHFQ+oQNWONLlUicvklpnwd2z1ypuFMbbNNiHqp7
T7XGXTQGlDPTXSeR5C1+qkAzqjbCM1FO1xYtp1miQ9yr0q/66FnXYwfeaDqNMH1lzAa9Wlo+Oe2V
Un+Px2BrmdNTmIUfY/k6wBSSktd5uG8SZMf0dwZVtPwUaTfDGf85hp/JEo95PzBP/okMw8kmRn2s
CVAP69w96ABn7W8+Pn5e4J+/8O9j8p8VThKCgSMcZhMrMO2+OTrMcGCc5bYCGStt6sbZr34l71rv
R6WnbGngqgfz0Htvs/NBG29T+nxz9bbeX8LRngNqor9EuDtSorlRTn4XRC3bCiEHuIMOUWCuPLkk
2M8fpfRpBsNTHUyP+lJ7Y3rUF8hfIUEaPsK2m5JOTVtJmhdkiUq9NFxoApyN919+1zHB+nKrZnqR
W4FKZGwLfa8PuWdVyg7N0PUkD5MDUfASOeFsHDsC3MH7oksvK98XjGLR22icMHLP+51WLO+DbJRu
wpj7551wdqt9Wed0q6Em1ocL6xCo4mzbqrJjy4+idctS3vf662xd0o0+e6V9WfHkExtph8qDworP
+rySKzf6Xc0cai+6VGsdX9HpHsehj69myoqC2vn3V4j8SJAxPxrcJrZeE6n+qGspcWpSUScrm2sC
q281yUaE/R8zUFoEm02mFVF2IUU697xHYjxOc+hsKad2hd3cRsEs0f9gMI+gAEodnvxON5za6udP
eW7LfF3o+EO+7NHZGEReRZyd4M5K3hlGa8mFrOdMGUFiya2KjyqI6lPzSpBii65Y6OBrdbmmhwz8
a/YzQBxDUV3gDJ4rKL6uZZ5URUOpSLYUkSJjPfg7L9NDKexnRD4pHyI/YQIdpLdFl/8a5eExspHc
snN8svIBMSws735+s2cYueibIzkgkGPBlfAUqa42QL/yimbZiLohMO7aeQBpjDE0A0MH8Krz9li4
o/N0MR4eD8O/9jAOe1QwOF3Kp9X4MOA2YGboxsdPxXsNkkHyQbQwumgap9VcMftK7DQHBgF/f37k
cwEPBaD/W/g0r7cHZa5rFhb3MsZV9XO76jc/L3Gu/cJb/c8aJzGuL4JcRgwZ0dZ1BPTHTf6oiStv
q7+d5mR3RzGU7c8rnj2KXxY8iQjNrGj2olGkipviBtRYKVYaoD0/vmRTf/6g/OfJTmKcnQ0GYKvj
2/Nqd9rFq0vOrop+9gNBgga6ox6lSo+B/ctpz7QGcZOcrgEzyeZvX2aktZLAmy2bi6fORNmXEfib
qhY0EU3cakKjBaWApDRsXGVjmEB7ulK91WNSM832isXyIkMgw154qtIiOB4013o2ZJuuHLXbPJOG
1VQLErruCGM2vYY/lc8Rg+DSL7X7bkR+qKnM6ypj1F1Hz6E13swVhqVKMWce8wCKXltf1mOtMWQE
YLlN02B40Qe9O8DbldeFXBXI9ej5vhkMDb0cBUCukHRrVeiVvIowolgtvSTdhKqQnEUY07M8l6BD
k77blKX1MWXmS77k+y63AP8ywz6MVfkemeI5jye6N5axligra3kGTT7RX5wCxljJSiWzbTPeZBaT
PwB8wqSh3xRT8bSkHQM8mVJUwjpiUIdPyZpvzJyKZiz8HpEZIBRS7kaFFHgiRmgcNUVmY4b1CpaP
Zo5223Xp62J3it8bqblWChVwiJyDIKyyzWhNj8tkCS8PY/MpGgzloEzozIShuY90AI8mmG1kvjdD
qL9KNh+3ZcuhdB0uTgxmTJ+DyTOLChcLYbzBf/HlUmyGCYAL/ZDpNrWtZNebysNkD89Ip74qQZs5
ITk2Il5bnDuEo2YfbREcwdvTdlBnty1pQFn5i8G1H2vFujeWdWhM95oYUz+QyO6n6U+QvqvICB0l
7PT6tcjGbVFEpis1Yjep1WPSJxZHq9j2+ny9gKTtZBn75gycHEPFLLbrdVGSv00YlAZdqF9lVCgt
3bY+lbZ9XB4Qv1edNjM2WaY/FEG/jhux72cJ2ZWZfkaf4tNHj9z2hYKEkyzTGKUSe547q9sxeK29
UHQbOwbSLsrw1dJqcTWo4gmv3lutn66beWBmHj8XQ1SDXctX2pQzo+3WelvAxz9yCimatsCoqRiU
fdA96w1Y2TkC4Bqi9dXALjAGygwFiJ2qJ4VfNKbqiTTr36w5AuJbBR8W0hzZlDwEAn9UgnW9GFdJ
F6zVmElfQ4N7jaJaBSDVDF0F9WrQ/OACUpEzdpyT5NnOUpbBZGPXqBU2J4l9mDT6UyCehrUlFqfl
hXhWHzzWFcraPQIHytgc89PUdNW5naDAJ49JYrzPvfZ3NBi8GF3hGZq0hw7IZCE2Wy8sREizLj3C
oJIHEOH7WrJyyIba9RwZOAlg8FCTX3lJEcZuZPXhNscg+LAMYb2fmuLSqOhs+i/g6hmICNEi/8c5
6ktQs5RED8H7gXbxdOeVzgLedqABnPK6eEIX/9pypFW7uxRMz+XAX1c9htovqw56Wid1S1s4n3ZV
veHUgV7zjZHZeeGKeDiU2n/f8qW4Owp4EtjJKk5WTGtsboB4oQk5BquJrNQqrBu29f+UAttoEtMH
RZ74XzQpNEmXAdcHV4wlsPthG+bIxYHJ95QRmzIRPjVGsK4UUOg4bvbOVN7Pc32hdjr7VRlqoHtx
VIZi/PH9/cpTZCatrnJVuYNH/uukPoZtQNshFuo4VVZOsRvfzQ/l8N9f91/XPbnubdwd7DQdjh1g
r162i7iNA4QCg8fK9tOLlOtzu+jraid3vhYp+cBQdXDnvryd+syvNWlVZPk18d4ZBZJjin0N/+F/
aRHS39Y1ppGKia/T97dL03lQl2M3tfRnf9gEK+Fi9+H//CrPpuNfVzkpLjJNKW1dB8bJ1NMfvPdF
pjMRu2hQOJXzJo24+f684rnM9+uCJ/kNwoPyUAjKpgx9fOa5y4UC41y19OXvayf1RW90cmAe/34A
j7zER36w9DXtpZ+f4lzG+XWVkzQaBE3USQ0fJ0Qcy7iFodYgIgazDmHHlSkJ9+fl/hmRntYLZIQI
hBzHiwyQTzdDhYhsQaHSeLnDCXMeShcXomuuGmMbrqtN7EI0d3/7nuvRYXM/Zuf+/v7zo3cq72mz
2bF1CjfwxfaiJt+5lBgenCybVMEYfp5s014uA7Xv+GWIiJv3Gt0m28sxt/Hag+r9XXbRZu5A//Je
HKCgP7+Wf1sqyziM4guByzZNJQYW319LlDBz0VqwFZIUPwDIdGHSeXqEaXIuypssMHbBMpMaNYqy
qprSDccMGHRcyBsbJF4j5pVOgqOpsNS0+dMMS7+r5r08hS9woyA+6L5N2o2TDjpR3WTWTq9Fv7so
wa9ZMe9/fphzgy1M3ZHq4JpEc8862bnxImOA0HFdoQK2iiPl0HfJuhsrcP/2VZlOsjODvZVSWtGD
vtxKknHhdZ75lKZsovqG2J+CZ81JpOsydCup3FBzhVcjR+MRXji+K5USubacXpC9OXOCrGMvH2Mz
6l9i3PdPF0IRrHuIG65maY61zCspA/eYS640JGuDtl8eD//981kCjX0bKATiyPrJvdHROh/TGVGr
JYFeQoIqV/X9oEjrvGg2P3/MfzKakwOLJCMMeFwteILTVm8lKqOsSIXd2Ry0m1q2TSfNXiS0IR3r
iCuvpKdGLmhUNbA5kpZNaZI61zP2EtawG4zqMZ+YUuCPg8hHrPvKUDsFObZbQe2zYXTlqfg1a+GV
3eWk6AbTbgw7NmPRriAkFJ418x8YWto+KvPoCuROB1lO91HbP1VFzDXdErx+fuYz24dHBmxyRHkc
Xau/f9E8GPqxN5DNiQGFq7lj1I/SdGgpnH5e51zX5qgCqsmIhdEIPM0m66kZgfqB3MISZjX6WJ05
iRetLKAGuA17yLZ6+GQgecUIwa8u3F/nuhtHUR2mvuiwKNbp7FeL62jO/plyTs44bjSA5IUbX417
OXCDxG3mncCj98Ktdi7X+rbqSaSbpQW/qxq586YDCO+obOCPco1YtdevqrtmNzyFCh0rLQfx6XUv
P7/xcwCLoz6fUDmxEGhOmxKm3newtmp283RDAaRmZO+QlKj/bRy8Vu3z+EKb4EX6CC+N+89tKo1B
O158GBJDK/q+qYp2UYMK1ra7SK9GgRMNp6Rb6cntz094aZmT0FC29TzWBstUcMyUraHet3AKkMHb
/rzOuXyLvSlQbKXtiHL8yfMscZKjf9P2rrIrXrI/Y7YeUyf24/WEn7iVuql1MPaXsrxzMDBSB4HZ
B7R/CzDY97eo6mG/GDqrSu1zHlBSiuGYsNDJgLxaG1sLbiEVc7PKuQaL+ugUYSVHR1Rfl+xrMxj3
DMzxzGj6KzSdr7sheMTs6SYI0ycA35eEKM+kcPxaC8/ro90rkObvvzbtlHSyLGa9zDCRrJ4rKtYS
Nc5Lwg7/vx47jdJfVzoJWYgxSyaMAgbjQfdQM/HlNsrQVy3V64KZtleGWbEO0TK4R1ZdPByHJkV8
rcxuFrzWKGyvjLYzV6YV4xmEVL2ZG3u1jV9S674xqtcsERjqpo4WWU5jKCsZFwwFyg6Miiszsw/Z
8rdMwr2Y7I3NReDVZe+rU7PTQwnwtOnH9mfevcV6fT9Z3IuQdNr8L8QF81peNG2FOZ+vQeHCNM2G
ztZvZTVdjxYoq1Dj/1VmLy2HXYcuj1PY1Cp1oW2GGlIkmtleqnU4qpbKvG6yfBfLCREziiDlZS4N
AH82YAM1kMexMnuy2mlCaa2/En1WexWltDzDn7WlTZUij652v6Y4uh8WEaGzTGcqWn7lBaRtxsuK
DwFI9qKFdkgYj3eyic8hfnrIp4pVGI5XfF1/CKxVawtfUtotzp+OnURQ8FKagWW2m/tmHTG+VUoG
4TJ4exgTU2ZId8Gcv8WhepNkjAfRlIQbaOnQn3sDXq5Bo6mTsGnHRBBCzbDTe2t0tHpeZQr0WpPp
zbrVKixoO7GFj/5kJxkD+2UyvFEt1kOQzb+EBKy6q+wFS43hYWRflF2COHsNU9q4qYVYI9mwzXGO
Uaup30wlvHl48v0eZDFUVOsAah87jjhC02eJV0Yht449pLkb2DmHPjMlGRKfDrEJZWiiwuiMnSqv
l2wWV3CN7xNFAB00E09PRPhaiKl1YTXbR6GJUtuXQZM7QRJOaHKO9sOwgMSqengAaVd6jBzSC7fu
MUT866gwseTmBWUHROb7oQzSIoBBwnjPmO2bJJYOCqaKjkF7xelH4SadFVy4aY9X2r9W1GzWFCYa
rafp2hRNVaUMNnCiwMy9gk64V9bZXsx5BUZGxY+eCVJodfcjdIgLYfoYYn5a+yQVLqz/x9y59bZt
LHH8qwR9D8v75aDNg+IkboomaZIDnPbFEGzVli3bMk1bcT79+c1yKXMp2gqwBDr7UMClQoqjuV/+
sz7P15f0AT1cnQAZcrNhLrY6ncXlxzL8/Yjm/qOv5/GeAGBU7VFnA/wGoJNs2MxXp3e34eaI4sKm
uZx9v/vn/Buo5nv8iDE7BypTlBhE752GwfpidROu4rp+fcq61bP7NQNGl++SYvnby+j7HpMaic3c
oSE7gUCAYpdelQ3U+F1y3RyVITY1frd5Q0Tz3+Wb08O/jz6eHZ6/X7/bZ+NG/bKs97iBLm/Kh1XF
tidpeLic/fF19jmdzT6830O/0d+oSsOMPipA14fVS1Cxb5aRdJq+pNGUFdSzy/z95V4ArbGnEDhQ
UyYek3XorqzVjEA84GSTza2+ASUACgWbI6MFEGu06Fx8TsiOF/fM/W3AZz6tzw6qzbfsXUbyOCqP
vsZps+eXHGMaSlG5wK2BtlbI9V4e9S75fl2y65hso7RUsmcjpxx7ER6swj3UHdMx/QcNdMw6j2+a
b2s45mHz1019EhVfltJb9iGmqLVHwMXPGjIn4Rn7BmkcJmU7yHvdJeXmdJkjbMkmObhfvn2ZvY2L
+4MNg5xherCuD68u/searqpZv07q1R71sqvZiB+qgghUlgSkJsDpETSM778310LQBtjBavP2KrrC
Fr8/a5pZHR2CVnBf7OsHGQNlY1VQBPQbFecwHu6Yq4m109MLXvjh/e3LWfOJvRh/nueAKs9y9Nq+
PYZjyQwel4H/SxWzQqG5PMM+kSpLr5hSull9/51umMPzEsm/uWzepPGGbVZHM9aRHNBe/Nd5yo6M
m7ObNmb5+fjbf04X15/a3/L21S/8fXy9fqiXp2fN4M9XH9eLqy9NvVg0f8zXv8g/3X70lfsn/9Le
+WDezJ0/3lw1TK//ebeoHz4vbu9WzfNX2+/AV5QbfWIAtPl6vXOLH/qQebcnb/SCYTW+19eH9eLX
n+Ynl0tQbW6benncQOr22m8nv/4UYUzouirg7593bmhe6tkbreY85O6ER2R5wIYGpgdSaSDl8JjV
NfWh9nIZ0NklApVU7eEyD+wR9Sla7HyrEXo9/5ln3+CRFC8LUj/MaDAE4U2MNCCBxBoSVv+Yg+3r
ESMKA4AcwYYkSWAOtuhfIcbx9R1TWPDtKbuH+2yRt9+oFaYtp+7yw+AGPXbIAqA+sQdgPZgzZAdm
tuAW2Uv2r7z50xKxZQPR+d4ykScFs2n0TpnjskEVFHiv8EgnE9gBZcQw6oHSXfsz7WWHIVUdfqCR
Ka6AgG1Jgcfcl4g4IE0PJrN0fqqkQSEFNk92yAIa6HCqoYM5MFiPBlWApWeVrOUViqZKSVGW7Tfz
YwfGsGhxzu3bom96pIhizIX0v7KStT1aSSFhhjdXpMxo4e2xqckclxRhQCqwYB0RmXN7WamA4Pd7
k4LhHOrJ1moOfAjMZk5+oWARslJ2IAPuTYM8iIC4JXi0RHANJzQgy05pWXK4GvkAkBN/u1mgKHPK
nGYYSeyCIxIVroWkQDrnSjq8NZICZOsfdKOetZsFuR4m+8JW+rFCrqLMsBgoUe2KMpnCZjDZSYsY
HU3muOZTbEaWY1QsoaTYr5MrpBHKW1FSF0dNug6lkCCWPfRpq4o1RVfWk7TfzM91oAciyaRU/wQb
5ChI06yv8vcnR+79+4uRINO2dY/g9Z5WKAMpiOZRpz5DEogqSUGrpzcpsoBR60RaUtrAwrUViIQ4
29RTW/ddn0gwSzwBDWIwQ6qcSl57HHbAXpKOYaiwu6rSdaBPg22o3qRIA/Gk6ZEa8EFEgEmvJHpB
qyykU/BBQTWA0oMNJVxnAbUgYQYDaZZLVFpIHJ1UGhC8LSR+QIrnZPMNAzcaNmGqCqwztb6jTOl7
04DQ0cDOOPoAnYiTTpGWgf9OXWg0D0Bi+fvPRcAIKIkl10KiEml1yQVaoT1qHSYp1HizQcbKWrLv
aWshd5zGPGGTqtBILzcY6zCFVgDjiqa8XceZvk8w2PQGDTYx6uk4xwxi0EPc/s6udRCtQM0CQKJW
6PR5SmU4BQNI21hZiPqT48pCGWAxSDq21/hv+0BNpNiWJ2TplLdiYP08q9ho2zRnYCPDQMZ2qMOq
DB+MRvCnAY6AwCWx0m9UKKKAJg7BF1QpFIYG/n5CHrCVj59afuheGEmuERwSyURqrUSQFp9ACGTm
ED/xKSGQjhZJRZonaVIFbUqlmMBRpFwdAjcZAlBojptZo05JYRx0UsJIc7Q6S8WPlq2fzbfGqP8C
Q+nIAsU5BhcohNruBilNaPSZBQh1CpFgohD4MddpjqKAnbIFyWh9gePWLMb+JoHWhSik+b7zh11O
ED+JSTaiaK0swHTNBCyA2ucdac4yZ8dXJM+AlNhAXZ9W7PJ9nv4yOTNSyTaF4PqKVUAZImWO2ypF
vYmlSbIpGYtQ6Ea0pReXHTAQVF4iew1+UekwMlaDmZ9CMgpGZLa5VpcUaAcBXKX0p1Y7VP4GIg9C
gFVZ6d5lEh1bCQ1yogriKBtIqfSdJR08gWQUAfinFN065h+wQwg7JDkwZFpdaNOj7h1HsnGPbduS
PenHDzHxQ8JQWalWFmTowPvl6fNkUR6o3ubwri4N0JlMp9hGIWWW0gSQU1Tm8ZhoVpeOTjkDIaD2
Iml4Yqz2sj73kVDKkGKKcJLRD9pzyLOZs+M80vEu15XqRGrGrbD6OU4COkOibcAHtCdgMQTz3Eid
MlkwBsHfNmIQsgIy4oW3x9EHFB7IM+MhdcGFSlKILCT+qhE3AcvILGD3sg4pcBNYdwKqZKpPFh7D
SX8qEE5CAPpRxpUjRjIqWBVu0zjqhAJXdgoDgUjQltO1bg0chYh5CJCMCp1ZVgkcZJuFt6PAUFcK
vJktw7mOAgmmgr0g9H9btaE131hZ7e1jIHJa9SrKDrmtwqAAej5TSfiQAWsobY3m6NMP3VyEv7nI
AuRCYFG6tkWHFFVQAoZdMEGizmJ2KhLQKW/RMD3P4KWElgiu01QFYPAW9K50+We1/DBJ8lEWapDU
H006SfKRGq00rigXjaT9kXy0RMbkA9XoFK1ojssVkIJ9FVyjdKdbS0jvibftkLYo4swdGtAICxiA
zfgqcx7EjYz8VWQRgB8HnBN8bw7uSM9akHxMEmboAHlrj1rtIOBE/nxA+Ej60Zah3JQ0BRoUKOkm
O6umjB3wo0ArmIAGwKZxr85Y7ASZ4q1V5KPNk/TRgJUlE9AAhDpKD08UrelaoOULHN3HkTIYTyEp
BN7cWyQIG4DL6uLtHXYgrqe9Q214BWDnBDRAHKRuvRNX4ShgNPTWpmTXlDcD4B+g/isEfmAXmBPD
d7Z2oWU1dUKA7fZngJxRcuBfCVTHXKVS1EGK3rEGVObplOmDLppgFNabIXIycKCmxNLOaY7DF2aK
lCVwJLi2l7USQ6ArvaWDDX0hc/UDV4HeLrxncGZa5lMnFmDuTOE2x2TiQSC37pKrIXCXirwgfBDc
YGUsYBMMttPGL4oCa1WcxtGZEJknFjx65m11e88E/xPIAjn5AmZ4SjGQy4jxK5XWagUOypsGKEfB
s+JNt793z2hKyyeIJeyeV1uXEMhUT52YB3S1xqzwHMWmIecmm3UwH9ZxaImuSUN21pIi0wTEIJfE
UBggW+a4dqIMhA4E8p2xbB+oiRhWVVqnxk9VAs8CZBF5+jHHAXOBKgV6QH3ubYogmwogPT5dz6/L
FeTeQgrcsVnUqM9ymlK+v6okNR+xvE+QJszBS+irSlKxIDwCN6AvN29FYpLIEoEADbBLNAw8KGhA
aj7uRtr1qQUAPyfQkHR3MRjUFS9dPqjAvaOMzYYCqzTaB+ojBZM8E5AC5AWyLQCPjhgLmhsSweLd
6k+lpMD7aSNgH2MB3iHj9vG2/OBqyIrWBypWRFgtoRSG3K2SAILOmysy5okp7vPGo4oyotqLF4G9
ME9SKBl2msOHHYChIOeAd2Alw63uS7GKdRBR2GWj9GVgOnaYokiRJuRjww6NYpCRpRsQ55u61WNQ
rs+FkFqFABl7RhoZOHYA1bC3Z0xfwhVJWQAIqLU7GGDYKaIt3EjQTsfdqJLeUPLz2/BDIVZNF23h
6ngzBJ0vYQTCOuBm5gzUBCO3RUb9n3y2OUrVBCGhv5rIZZpM+gNttIW09dxrmoBIThZkcltKqDWg
pS00+hkPlADoyHFnQR1SoCbglpz6js1IKOUKulbaRKoPKQQ5GdORyhIJOa6AUMnAdtAK0EXoSos6
TBpN4VbBFVT6pauoJxnGatAeRPre+lta3SqbRPRhB3qAGGmlf9a6VWjgHinAa8C6ojHVx14TINng
ZdMnjKUczdzSJEfsRX9pp0L0ZS1tVkJWC3i7VYYdaLQfCziIyGXCIo27BK5KJWGao6aIyEs2IVAd
sUkq19mGFDTZ0gpi3Q2tY+s4mlM4FKRvKxaR2Eb7YZ6GtSyEHSSr2tM6cz8Ujf7Ah7YrG16fLVcn
b2T5wnJx21sLsfcD3RKD3Rv09jWAcOB8TvY7tHduFxnI368ceAPT9tO72LUBmcfYf27fb/fJzrO6
l+r+5+FyUc/r47MHc+HBfssP80vWQXy4rpuzFweLq8t5ffFid8GAjM+HElw8frPBmoqeknjuQe2t
X/y9mK/mVyfd/exqC5Ex6X3xfchrblDPV8+8D7rNPAyt6/2w+XrZ8DD7Ztf/dI/tbt17OUEH833e
43O+XN81Z4v66okHgh0YC2DS8w8c46Vt79kuhw12pjz1AXhcbny8WszrV/8HAAD//w==</cx:binary>
              </cx:geoCache>
            </cx:geography>
          </cx:layoutPr>
        </cx:series>
      </cx:plotAreaRegion>
    </cx:plotArea>
    <cx:legend pos="l" align="ctr" overlay="0">
      <cx:txPr>
        <a:bodyPr spcFirstLastPara="1" vertOverflow="ellipsis" horzOverflow="overflow" wrap="square" lIns="0" tIns="0" rIns="0" bIns="0" anchor="ctr" anchorCtr="1"/>
        <a:lstStyle/>
        <a:p>
          <a:pPr algn="ctr" rtl="0">
            <a:defRPr sz="900">
              <a:latin typeface="+mj-lt"/>
            </a:defRPr>
          </a:pPr>
          <a:endParaRPr lang="da-DK" sz="900" b="0" i="0" u="none" strike="noStrike" baseline="0">
            <a:solidFill>
              <a:srgbClr val="111111">
                <a:lumMod val="65000"/>
                <a:lumOff val="35000"/>
              </a:srgbClr>
            </a:solidFill>
            <a:latin typeface="+mj-lt"/>
          </a:endParaRPr>
        </a:p>
      </cx:txPr>
    </cx:legend>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6613B-7D0A-4324-A09A-8B80648EFEC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0E74B298-A3CB-42EF-B468-81A0F34E3FB1}">
      <dgm:prSet phldrT="[Tekst]" custT="1"/>
      <dgm:spPr/>
      <dgm:t>
        <a:bodyPr/>
        <a:lstStyle/>
        <a:p>
          <a:endParaRPr lang="da-DK" sz="900" kern="1200">
            <a:solidFill>
              <a:schemeClr val="bg1"/>
            </a:solidFill>
            <a:latin typeface="+mj-lt"/>
          </a:endParaRPr>
        </a:p>
      </dgm:t>
    </dgm:pt>
    <dgm:pt modelId="{21D31A0C-7879-40BC-86E0-4A8A172E1CA9}" type="parTrans" cxnId="{5E9B473B-C99B-40CF-9A18-79ECA6E6A730}">
      <dgm:prSet/>
      <dgm:spPr/>
      <dgm:t>
        <a:bodyPr/>
        <a:lstStyle/>
        <a:p>
          <a:endParaRPr lang="da-DK" sz="900">
            <a:latin typeface="+mj-lt"/>
          </a:endParaRPr>
        </a:p>
      </dgm:t>
    </dgm:pt>
    <dgm:pt modelId="{165B983F-A235-482A-A876-F52729A308DD}" type="sibTrans" cxnId="{5E9B473B-C99B-40CF-9A18-79ECA6E6A730}">
      <dgm:prSet/>
      <dgm:spPr/>
      <dgm:t>
        <a:bodyPr/>
        <a:lstStyle/>
        <a:p>
          <a:endParaRPr lang="da-DK" sz="900">
            <a:latin typeface="+mj-lt"/>
          </a:endParaRPr>
        </a:p>
      </dgm:t>
    </dgm:pt>
    <dgm:pt modelId="{8A1C6893-1A4E-43B5-B510-E50EE97079F3}">
      <dgm:prSet phldrT="[Tekst]" custT="1"/>
      <dgm:spPr/>
      <dgm:t>
        <a:bodyPr/>
        <a:lstStyle/>
        <a:p>
          <a:r>
            <a:rPr lang="da-DK" sz="900" kern="1200">
              <a:solidFill>
                <a:srgbClr val="FFFFFF"/>
              </a:solidFill>
              <a:latin typeface="+mj-lt"/>
              <a:ea typeface="+mn-ea"/>
              <a:cs typeface="+mn-cs"/>
            </a:rPr>
            <a:t>En øgning på 1 pct. point af andelen af højtuddannede i den private sektor er korreleret med en bruttoværditilvækst på 0,8 pct.</a:t>
          </a:r>
        </a:p>
      </dgm:t>
    </dgm:pt>
    <dgm:pt modelId="{87742DB9-F1D0-482F-8C94-9BCDFF368CFA}" type="parTrans" cxnId="{5EA2F266-2A42-468D-B74E-121FE8D24BDD}">
      <dgm:prSet/>
      <dgm:spPr/>
      <dgm:t>
        <a:bodyPr/>
        <a:lstStyle/>
        <a:p>
          <a:endParaRPr lang="da-DK" sz="900">
            <a:latin typeface="+mj-lt"/>
          </a:endParaRPr>
        </a:p>
      </dgm:t>
    </dgm:pt>
    <dgm:pt modelId="{ABA7F5D7-DDB3-46EF-9FAF-3A0CDBA0ACB0}" type="sibTrans" cxnId="{5EA2F266-2A42-468D-B74E-121FE8D24BDD}">
      <dgm:prSet/>
      <dgm:spPr/>
      <dgm:t>
        <a:bodyPr/>
        <a:lstStyle/>
        <a:p>
          <a:endParaRPr lang="da-DK" sz="900">
            <a:latin typeface="+mj-lt"/>
          </a:endParaRPr>
        </a:p>
      </dgm:t>
    </dgm:pt>
    <dgm:pt modelId="{CAD374B1-FF63-4270-BB3C-0F610B5E0116}">
      <dgm:prSet phldrT="[Tekst]" custT="1"/>
      <dgm:spPr/>
      <dgm:t>
        <a:bodyPr/>
        <a:lstStyle/>
        <a:p>
          <a:r>
            <a:rPr lang="da-DK" sz="900" kern="1200" spc="0" baseline="0">
              <a:latin typeface="+mj-lt"/>
            </a:rPr>
            <a:t>Små og mellemstore virksomheder, der ansætter en </a:t>
          </a:r>
          <a:r>
            <a:rPr lang="da-DK" sz="900" kern="1200" spc="0" baseline="0" err="1">
              <a:latin typeface="+mj-lt"/>
            </a:rPr>
            <a:t>SAMF’er</a:t>
          </a:r>
          <a:r>
            <a:rPr lang="da-DK" sz="900" kern="1200" spc="0" baseline="0">
              <a:latin typeface="+mj-lt"/>
            </a:rPr>
            <a:t> som første akademiker, oplever i </a:t>
          </a:r>
          <a:r>
            <a:rPr lang="da-DK" sz="900" kern="1200" spc="0" baseline="0" err="1">
              <a:latin typeface="+mj-lt"/>
            </a:rPr>
            <a:t>gns</a:t>
          </a:r>
          <a:r>
            <a:rPr lang="da-DK" sz="900" kern="1200" spc="0" baseline="0">
              <a:latin typeface="+mj-lt"/>
            </a:rPr>
            <a:t>. en værditilvækst på 32 pct. på 3 år</a:t>
          </a:r>
        </a:p>
      </dgm:t>
    </dgm:pt>
    <dgm:pt modelId="{EF96122E-9AB8-4D25-8AFE-8EEB275E4D07}" type="parTrans" cxnId="{DC2BC6FB-A48A-4AAC-8992-ECCAD82C88F0}">
      <dgm:prSet/>
      <dgm:spPr/>
      <dgm:t>
        <a:bodyPr/>
        <a:lstStyle/>
        <a:p>
          <a:endParaRPr lang="da-DK" sz="900">
            <a:latin typeface="+mj-lt"/>
          </a:endParaRPr>
        </a:p>
      </dgm:t>
    </dgm:pt>
    <dgm:pt modelId="{5F0B09E2-B2AC-41AE-BDE4-EE119D27D080}" type="sibTrans" cxnId="{DC2BC6FB-A48A-4AAC-8992-ECCAD82C88F0}">
      <dgm:prSet/>
      <dgm:spPr/>
      <dgm:t>
        <a:bodyPr/>
        <a:lstStyle/>
        <a:p>
          <a:endParaRPr lang="da-DK" sz="900">
            <a:latin typeface="+mj-lt"/>
          </a:endParaRPr>
        </a:p>
      </dgm:t>
    </dgm:pt>
    <dgm:pt modelId="{E1656359-521E-45A2-A187-312D19CFF930}">
      <dgm:prSet phldrT="[Tekst]" custT="1"/>
      <dgm:spPr/>
      <dgm:t>
        <a:bodyPr/>
        <a:lstStyle/>
        <a:p>
          <a:r>
            <a:rPr lang="da-DK" sz="900" kern="1200">
              <a:solidFill>
                <a:srgbClr val="FFFFFF"/>
              </a:solidFill>
              <a:latin typeface="+mj-lt"/>
              <a:ea typeface="+mn-ea"/>
              <a:cs typeface="+mn-cs"/>
            </a:rPr>
            <a:t>Virksomheder med mindst 10 pct. akademikere vokser i antal medarbejdere med 39 pct. på 3 år</a:t>
          </a:r>
        </a:p>
      </dgm:t>
    </dgm:pt>
    <dgm:pt modelId="{1ED0444B-9AC5-4B85-AA09-ADDCB10AE7D2}" type="parTrans" cxnId="{7DBBEE8F-FC54-4756-B5B4-4A3696A8E1DC}">
      <dgm:prSet/>
      <dgm:spPr/>
      <dgm:t>
        <a:bodyPr/>
        <a:lstStyle/>
        <a:p>
          <a:endParaRPr lang="da-DK" sz="900">
            <a:latin typeface="+mj-lt"/>
          </a:endParaRPr>
        </a:p>
      </dgm:t>
    </dgm:pt>
    <dgm:pt modelId="{C66D25D4-6513-4507-B8CA-6EBBEEC11FBF}" type="sibTrans" cxnId="{7DBBEE8F-FC54-4756-B5B4-4A3696A8E1DC}">
      <dgm:prSet/>
      <dgm:spPr/>
      <dgm:t>
        <a:bodyPr/>
        <a:lstStyle/>
        <a:p>
          <a:endParaRPr lang="da-DK" sz="900">
            <a:latin typeface="+mj-lt"/>
          </a:endParaRPr>
        </a:p>
      </dgm:t>
    </dgm:pt>
    <dgm:pt modelId="{FEFED98F-0D37-4B0C-8857-7CA095027EA2}">
      <dgm:prSet custT="1"/>
      <dgm:spPr/>
      <dgm:t>
        <a:bodyPr/>
        <a:lstStyle/>
        <a:p>
          <a:r>
            <a:rPr lang="da-DK" sz="900" kern="1200">
              <a:solidFill>
                <a:srgbClr val="FFFFFF"/>
              </a:solidFill>
              <a:latin typeface="+mj-lt"/>
              <a:ea typeface="+mn-ea"/>
              <a:cs typeface="+mn-cs"/>
            </a:rPr>
            <a:t>Én pct. point højere andel </a:t>
          </a:r>
          <a:r>
            <a:rPr lang="da-DK" sz="900" kern="1200" err="1">
              <a:solidFill>
                <a:srgbClr val="FFFFFF"/>
              </a:solidFill>
              <a:latin typeface="+mj-lt"/>
              <a:ea typeface="+mn-ea"/>
              <a:cs typeface="+mn-cs"/>
            </a:rPr>
            <a:t>SAMF’ere</a:t>
          </a:r>
          <a:r>
            <a:rPr lang="da-DK" sz="900" kern="1200">
              <a:solidFill>
                <a:srgbClr val="FFFFFF"/>
              </a:solidFill>
              <a:latin typeface="+mj-lt"/>
              <a:ea typeface="+mn-ea"/>
              <a:cs typeface="+mn-cs"/>
            </a:rPr>
            <a:t> er korreleret med en løngevinst på 0,07 pct. for kollegaer i samme stilling</a:t>
          </a:r>
        </a:p>
      </dgm:t>
    </dgm:pt>
    <dgm:pt modelId="{E3D8E3BC-D13D-4746-9622-5212417B7B8F}" type="parTrans" cxnId="{268FF710-BEBB-4C64-8330-A8DABD889D57}">
      <dgm:prSet/>
      <dgm:spPr/>
      <dgm:t>
        <a:bodyPr/>
        <a:lstStyle/>
        <a:p>
          <a:endParaRPr lang="da-DK" sz="900">
            <a:latin typeface="+mj-lt"/>
          </a:endParaRPr>
        </a:p>
      </dgm:t>
    </dgm:pt>
    <dgm:pt modelId="{3C13D49D-D81F-4E17-885D-EC69AAC81ACF}" type="sibTrans" cxnId="{268FF710-BEBB-4C64-8330-A8DABD889D57}">
      <dgm:prSet/>
      <dgm:spPr/>
      <dgm:t>
        <a:bodyPr/>
        <a:lstStyle/>
        <a:p>
          <a:endParaRPr lang="da-DK" sz="900">
            <a:latin typeface="+mj-lt"/>
          </a:endParaRPr>
        </a:p>
      </dgm:t>
    </dgm:pt>
    <dgm:pt modelId="{4897C272-0DE2-4BB8-8345-6B857DD6E555}">
      <dgm:prSet custT="1"/>
      <dgm:spPr/>
      <dgm:t>
        <a:bodyPr/>
        <a:lstStyle/>
        <a:p>
          <a:pPr algn="ctr"/>
          <a:r>
            <a:rPr lang="da-DK" sz="900" kern="1200" spc="0" baseline="0">
              <a:solidFill>
                <a:srgbClr val="FFFFFF"/>
              </a:solidFill>
              <a:latin typeface="+mj-lt"/>
              <a:ea typeface="+mn-ea"/>
              <a:cs typeface="+mn-cs"/>
            </a:rPr>
            <a:t>Virksomheder, der ansætter en </a:t>
          </a:r>
          <a:r>
            <a:rPr lang="da-DK" sz="900" kern="1200" spc="0" baseline="0" err="1">
              <a:solidFill>
                <a:srgbClr val="FFFFFF"/>
              </a:solidFill>
              <a:latin typeface="+mj-lt"/>
              <a:ea typeface="+mn-ea"/>
              <a:cs typeface="+mn-cs"/>
            </a:rPr>
            <a:t>SAMF’er</a:t>
          </a:r>
          <a:r>
            <a:rPr lang="da-DK" sz="900" kern="1200" spc="0" baseline="0">
              <a:solidFill>
                <a:srgbClr val="FFFFFF"/>
              </a:solidFill>
              <a:latin typeface="+mj-lt"/>
              <a:ea typeface="+mn-ea"/>
              <a:cs typeface="+mn-cs"/>
            </a:rPr>
            <a:t>, oplever i </a:t>
          </a:r>
          <a:r>
            <a:rPr lang="da-DK" sz="900" kern="1200" spc="0" baseline="0" err="1">
              <a:solidFill>
                <a:srgbClr val="FFFFFF"/>
              </a:solidFill>
              <a:latin typeface="+mj-lt"/>
              <a:ea typeface="+mn-ea"/>
              <a:cs typeface="+mn-cs"/>
            </a:rPr>
            <a:t>gns</a:t>
          </a:r>
          <a:r>
            <a:rPr lang="da-DK" sz="900" kern="1200" spc="0" baseline="0">
              <a:solidFill>
                <a:srgbClr val="FFFFFF"/>
              </a:solidFill>
              <a:latin typeface="+mj-lt"/>
              <a:ea typeface="+mn-ea"/>
              <a:cs typeface="+mn-cs"/>
            </a:rPr>
            <a:t>. en stigning i produktionen på 800.000 kr.</a:t>
          </a:r>
        </a:p>
      </dgm:t>
    </dgm:pt>
    <dgm:pt modelId="{77F2096E-D0CF-4E67-A8A4-5CCB1C6D7A84}" type="parTrans" cxnId="{E546CDF5-7193-4FAF-AE06-EBF68B617D49}">
      <dgm:prSet/>
      <dgm:spPr/>
      <dgm:t>
        <a:bodyPr/>
        <a:lstStyle/>
        <a:p>
          <a:endParaRPr lang="da-DK" sz="900">
            <a:latin typeface="+mj-lt"/>
          </a:endParaRPr>
        </a:p>
      </dgm:t>
    </dgm:pt>
    <dgm:pt modelId="{BBB2E218-2449-4CE7-ACE0-BBE10C6DBBA4}" type="sibTrans" cxnId="{E546CDF5-7193-4FAF-AE06-EBF68B617D49}">
      <dgm:prSet/>
      <dgm:spPr/>
      <dgm:t>
        <a:bodyPr/>
        <a:lstStyle/>
        <a:p>
          <a:endParaRPr lang="da-DK" sz="900">
            <a:latin typeface="+mj-lt"/>
          </a:endParaRPr>
        </a:p>
      </dgm:t>
    </dgm:pt>
    <dgm:pt modelId="{B6C2CE9C-246A-42FF-8F52-5B058B49A428}" type="pres">
      <dgm:prSet presAssocID="{BF96613B-7D0A-4324-A09A-8B80648EFEC2}" presName="cycle" presStyleCnt="0">
        <dgm:presLayoutVars>
          <dgm:dir/>
          <dgm:resizeHandles val="exact"/>
        </dgm:presLayoutVars>
      </dgm:prSet>
      <dgm:spPr/>
    </dgm:pt>
    <dgm:pt modelId="{CD9C550C-4CDA-4025-A981-CEFFF08B1B03}" type="pres">
      <dgm:prSet presAssocID="{0E74B298-A3CB-42EF-B468-81A0F34E3FB1}" presName="node" presStyleLbl="node1" presStyleIdx="0" presStyleCnt="6" custScaleX="101088" custScaleY="88963">
        <dgm:presLayoutVars>
          <dgm:bulletEnabled val="1"/>
        </dgm:presLayoutVars>
      </dgm:prSet>
      <dgm:spPr/>
    </dgm:pt>
    <dgm:pt modelId="{79A291E8-FD9C-4781-8AFA-FBA24675E37F}" type="pres">
      <dgm:prSet presAssocID="{0E74B298-A3CB-42EF-B468-81A0F34E3FB1}" presName="spNode" presStyleCnt="0"/>
      <dgm:spPr/>
    </dgm:pt>
    <dgm:pt modelId="{FAC858C4-07B9-4B2C-B95E-4BC9C5525E03}" type="pres">
      <dgm:prSet presAssocID="{165B983F-A235-482A-A876-F52729A308DD}" presName="sibTrans" presStyleLbl="sibTrans1D1" presStyleIdx="0" presStyleCnt="6"/>
      <dgm:spPr/>
    </dgm:pt>
    <dgm:pt modelId="{2BDD6CEE-F04A-4CFE-9908-455DD404BE54}" type="pres">
      <dgm:prSet presAssocID="{8A1C6893-1A4E-43B5-B510-E50EE97079F3}" presName="node" presStyleLbl="node1" presStyleIdx="1" presStyleCnt="6" custScaleX="136402" custScaleY="97036" custRadScaleRad="100202" custRadScaleInc="333">
        <dgm:presLayoutVars>
          <dgm:bulletEnabled val="1"/>
        </dgm:presLayoutVars>
      </dgm:prSet>
      <dgm:spPr/>
    </dgm:pt>
    <dgm:pt modelId="{3B09E6F9-8A36-40C9-8D4C-5C377A0AD005}" type="pres">
      <dgm:prSet presAssocID="{8A1C6893-1A4E-43B5-B510-E50EE97079F3}" presName="spNode" presStyleCnt="0"/>
      <dgm:spPr/>
    </dgm:pt>
    <dgm:pt modelId="{3E2AD825-D344-4C31-AD0B-344C707E1D24}" type="pres">
      <dgm:prSet presAssocID="{ABA7F5D7-DDB3-46EF-9FAF-3A0CDBA0ACB0}" presName="sibTrans" presStyleLbl="sibTrans1D1" presStyleIdx="1" presStyleCnt="6"/>
      <dgm:spPr/>
    </dgm:pt>
    <dgm:pt modelId="{6D3B7B89-0FE5-46D0-B601-3764F764CD15}" type="pres">
      <dgm:prSet presAssocID="{CAD374B1-FF63-4270-BB3C-0F610B5E0116}" presName="node" presStyleLbl="node1" presStyleIdx="2" presStyleCnt="6" custScaleX="116669" custScaleY="109778" custRadScaleRad="100093" custRadScaleInc="-8444">
        <dgm:presLayoutVars>
          <dgm:bulletEnabled val="1"/>
        </dgm:presLayoutVars>
      </dgm:prSet>
      <dgm:spPr/>
    </dgm:pt>
    <dgm:pt modelId="{6ADB33DA-0C2C-409E-BCD0-8D9F8F9CB985}" type="pres">
      <dgm:prSet presAssocID="{CAD374B1-FF63-4270-BB3C-0F610B5E0116}" presName="spNode" presStyleCnt="0"/>
      <dgm:spPr/>
    </dgm:pt>
    <dgm:pt modelId="{3F26D6C4-16F7-4917-B776-D18ED9CB9FA3}" type="pres">
      <dgm:prSet presAssocID="{5F0B09E2-B2AC-41AE-BDE4-EE119D27D080}" presName="sibTrans" presStyleLbl="sibTrans1D1" presStyleIdx="2" presStyleCnt="6"/>
      <dgm:spPr/>
    </dgm:pt>
    <dgm:pt modelId="{9A746E45-FE1B-45B2-92A1-ED3A562159A3}" type="pres">
      <dgm:prSet presAssocID="{E1656359-521E-45A2-A187-312D19CFF930}" presName="node" presStyleLbl="node1" presStyleIdx="3" presStyleCnt="6" custScaleX="108139" custScaleY="94442">
        <dgm:presLayoutVars>
          <dgm:bulletEnabled val="1"/>
        </dgm:presLayoutVars>
      </dgm:prSet>
      <dgm:spPr/>
    </dgm:pt>
    <dgm:pt modelId="{5EACB132-D958-4959-8AA2-F0F8CC59AC96}" type="pres">
      <dgm:prSet presAssocID="{E1656359-521E-45A2-A187-312D19CFF930}" presName="spNode" presStyleCnt="0"/>
      <dgm:spPr/>
    </dgm:pt>
    <dgm:pt modelId="{C2DDFE93-82E0-454B-A2EE-98C832B90C75}" type="pres">
      <dgm:prSet presAssocID="{C66D25D4-6513-4507-B8CA-6EBBEEC11FBF}" presName="sibTrans" presStyleLbl="sibTrans1D1" presStyleIdx="3" presStyleCnt="6"/>
      <dgm:spPr/>
    </dgm:pt>
    <dgm:pt modelId="{2BF4E812-4829-4E84-AAA0-9B934E0875F7}" type="pres">
      <dgm:prSet presAssocID="{FEFED98F-0D37-4B0C-8857-7CA095027EA2}" presName="node" presStyleLbl="node1" presStyleIdx="4" presStyleCnt="6" custScaleX="124912" custScaleY="90319" custRadScaleRad="99120" custRadScaleInc="11303">
        <dgm:presLayoutVars>
          <dgm:bulletEnabled val="1"/>
        </dgm:presLayoutVars>
      </dgm:prSet>
      <dgm:spPr/>
    </dgm:pt>
    <dgm:pt modelId="{172AAFE9-6370-42FF-8431-17CE91CE73C8}" type="pres">
      <dgm:prSet presAssocID="{FEFED98F-0D37-4B0C-8857-7CA095027EA2}" presName="spNode" presStyleCnt="0"/>
      <dgm:spPr/>
    </dgm:pt>
    <dgm:pt modelId="{CB3F2B02-EB29-4B59-848D-5C100D046351}" type="pres">
      <dgm:prSet presAssocID="{3C13D49D-D81F-4E17-885D-EC69AAC81ACF}" presName="sibTrans" presStyleLbl="sibTrans1D1" presStyleIdx="4" presStyleCnt="6"/>
      <dgm:spPr/>
    </dgm:pt>
    <dgm:pt modelId="{375F861F-2971-49E7-BFF0-7FF84E8E9B8B}" type="pres">
      <dgm:prSet presAssocID="{4897C272-0DE2-4BB8-8345-6B857DD6E555}" presName="node" presStyleLbl="node1" presStyleIdx="5" presStyleCnt="6" custScaleX="130492" custScaleY="81260">
        <dgm:presLayoutVars>
          <dgm:bulletEnabled val="1"/>
        </dgm:presLayoutVars>
      </dgm:prSet>
      <dgm:spPr/>
    </dgm:pt>
    <dgm:pt modelId="{C9CF2EC8-85F0-4E50-B6E9-AD11DE4304AC}" type="pres">
      <dgm:prSet presAssocID="{4897C272-0DE2-4BB8-8345-6B857DD6E555}" presName="spNode" presStyleCnt="0"/>
      <dgm:spPr/>
    </dgm:pt>
    <dgm:pt modelId="{83D09740-0EBB-4C00-9C8D-5AA09938A925}" type="pres">
      <dgm:prSet presAssocID="{BBB2E218-2449-4CE7-ACE0-BBE10C6DBBA4}" presName="sibTrans" presStyleLbl="sibTrans1D1" presStyleIdx="5" presStyleCnt="6"/>
      <dgm:spPr/>
    </dgm:pt>
  </dgm:ptLst>
  <dgm:cxnLst>
    <dgm:cxn modelId="{B8542104-5D0C-4E59-953A-3316EE51FB5F}" type="presOf" srcId="{0E74B298-A3CB-42EF-B468-81A0F34E3FB1}" destId="{CD9C550C-4CDA-4025-A981-CEFFF08B1B03}" srcOrd="0" destOrd="0" presId="urn:microsoft.com/office/officeart/2005/8/layout/cycle6"/>
    <dgm:cxn modelId="{2028360A-D91B-4D36-86D0-AB7959B7CADB}" type="presOf" srcId="{BBB2E218-2449-4CE7-ACE0-BBE10C6DBBA4}" destId="{83D09740-0EBB-4C00-9C8D-5AA09938A925}" srcOrd="0" destOrd="0" presId="urn:microsoft.com/office/officeart/2005/8/layout/cycle6"/>
    <dgm:cxn modelId="{94E0240B-B0DE-43A2-AC1F-AA68F45D1064}" type="presOf" srcId="{5F0B09E2-B2AC-41AE-BDE4-EE119D27D080}" destId="{3F26D6C4-16F7-4917-B776-D18ED9CB9FA3}" srcOrd="0" destOrd="0" presId="urn:microsoft.com/office/officeart/2005/8/layout/cycle6"/>
    <dgm:cxn modelId="{C4039910-8ACE-4B38-9733-FA510F88358E}" type="presOf" srcId="{ABA7F5D7-DDB3-46EF-9FAF-3A0CDBA0ACB0}" destId="{3E2AD825-D344-4C31-AD0B-344C707E1D24}" srcOrd="0" destOrd="0" presId="urn:microsoft.com/office/officeart/2005/8/layout/cycle6"/>
    <dgm:cxn modelId="{268FF710-BEBB-4C64-8330-A8DABD889D57}" srcId="{BF96613B-7D0A-4324-A09A-8B80648EFEC2}" destId="{FEFED98F-0D37-4B0C-8857-7CA095027EA2}" srcOrd="4" destOrd="0" parTransId="{E3D8E3BC-D13D-4746-9622-5212417B7B8F}" sibTransId="{3C13D49D-D81F-4E17-885D-EC69AAC81ACF}"/>
    <dgm:cxn modelId="{F8704D26-0972-42C8-BF7B-D0BFA169C44E}" type="presOf" srcId="{E1656359-521E-45A2-A187-312D19CFF930}" destId="{9A746E45-FE1B-45B2-92A1-ED3A562159A3}" srcOrd="0" destOrd="0" presId="urn:microsoft.com/office/officeart/2005/8/layout/cycle6"/>
    <dgm:cxn modelId="{E83B3639-FE73-41E5-A454-A780B21E7087}" type="presOf" srcId="{3C13D49D-D81F-4E17-885D-EC69AAC81ACF}" destId="{CB3F2B02-EB29-4B59-848D-5C100D046351}" srcOrd="0" destOrd="0" presId="urn:microsoft.com/office/officeart/2005/8/layout/cycle6"/>
    <dgm:cxn modelId="{5E9B473B-C99B-40CF-9A18-79ECA6E6A730}" srcId="{BF96613B-7D0A-4324-A09A-8B80648EFEC2}" destId="{0E74B298-A3CB-42EF-B468-81A0F34E3FB1}" srcOrd="0" destOrd="0" parTransId="{21D31A0C-7879-40BC-86E0-4A8A172E1CA9}" sibTransId="{165B983F-A235-482A-A876-F52729A308DD}"/>
    <dgm:cxn modelId="{8EF32B45-2514-4136-8DD5-DF49D88F62A5}" type="presOf" srcId="{CAD374B1-FF63-4270-BB3C-0F610B5E0116}" destId="{6D3B7B89-0FE5-46D0-B601-3764F764CD15}" srcOrd="0" destOrd="0" presId="urn:microsoft.com/office/officeart/2005/8/layout/cycle6"/>
    <dgm:cxn modelId="{71B93246-CA7D-44D5-A884-48D9A07D2722}" type="presOf" srcId="{FEFED98F-0D37-4B0C-8857-7CA095027EA2}" destId="{2BF4E812-4829-4E84-AAA0-9B934E0875F7}" srcOrd="0" destOrd="0" presId="urn:microsoft.com/office/officeart/2005/8/layout/cycle6"/>
    <dgm:cxn modelId="{5EA2F266-2A42-468D-B74E-121FE8D24BDD}" srcId="{BF96613B-7D0A-4324-A09A-8B80648EFEC2}" destId="{8A1C6893-1A4E-43B5-B510-E50EE97079F3}" srcOrd="1" destOrd="0" parTransId="{87742DB9-F1D0-482F-8C94-9BCDFF368CFA}" sibTransId="{ABA7F5D7-DDB3-46EF-9FAF-3A0CDBA0ACB0}"/>
    <dgm:cxn modelId="{7DBBEE8F-FC54-4756-B5B4-4A3696A8E1DC}" srcId="{BF96613B-7D0A-4324-A09A-8B80648EFEC2}" destId="{E1656359-521E-45A2-A187-312D19CFF930}" srcOrd="3" destOrd="0" parTransId="{1ED0444B-9AC5-4B85-AA09-ADDCB10AE7D2}" sibTransId="{C66D25D4-6513-4507-B8CA-6EBBEEC11FBF}"/>
    <dgm:cxn modelId="{E58D23A3-EF56-422A-80DB-096E415C0B72}" type="presOf" srcId="{C66D25D4-6513-4507-B8CA-6EBBEEC11FBF}" destId="{C2DDFE93-82E0-454B-A2EE-98C832B90C75}" srcOrd="0" destOrd="0" presId="urn:microsoft.com/office/officeart/2005/8/layout/cycle6"/>
    <dgm:cxn modelId="{F5F469B4-B6D4-48FA-8FBA-252FA5A7020A}" type="presOf" srcId="{4897C272-0DE2-4BB8-8345-6B857DD6E555}" destId="{375F861F-2971-49E7-BFF0-7FF84E8E9B8B}" srcOrd="0" destOrd="0" presId="urn:microsoft.com/office/officeart/2005/8/layout/cycle6"/>
    <dgm:cxn modelId="{D9019AD1-2A50-488A-A9B5-33D192FF0E0C}" type="presOf" srcId="{BF96613B-7D0A-4324-A09A-8B80648EFEC2}" destId="{B6C2CE9C-246A-42FF-8F52-5B058B49A428}" srcOrd="0" destOrd="0" presId="urn:microsoft.com/office/officeart/2005/8/layout/cycle6"/>
    <dgm:cxn modelId="{69C11FDF-E5B7-4FD7-AAAE-5B4AC70C01AA}" type="presOf" srcId="{165B983F-A235-482A-A876-F52729A308DD}" destId="{FAC858C4-07B9-4B2C-B95E-4BC9C5525E03}" srcOrd="0" destOrd="0" presId="urn:microsoft.com/office/officeart/2005/8/layout/cycle6"/>
    <dgm:cxn modelId="{B4BEF6F2-BC4B-43A9-95C2-8F5214974246}" type="presOf" srcId="{8A1C6893-1A4E-43B5-B510-E50EE97079F3}" destId="{2BDD6CEE-F04A-4CFE-9908-455DD404BE54}" srcOrd="0" destOrd="0" presId="urn:microsoft.com/office/officeart/2005/8/layout/cycle6"/>
    <dgm:cxn modelId="{E546CDF5-7193-4FAF-AE06-EBF68B617D49}" srcId="{BF96613B-7D0A-4324-A09A-8B80648EFEC2}" destId="{4897C272-0DE2-4BB8-8345-6B857DD6E555}" srcOrd="5" destOrd="0" parTransId="{77F2096E-D0CF-4E67-A8A4-5CCB1C6D7A84}" sibTransId="{BBB2E218-2449-4CE7-ACE0-BBE10C6DBBA4}"/>
    <dgm:cxn modelId="{DC2BC6FB-A48A-4AAC-8992-ECCAD82C88F0}" srcId="{BF96613B-7D0A-4324-A09A-8B80648EFEC2}" destId="{CAD374B1-FF63-4270-BB3C-0F610B5E0116}" srcOrd="2" destOrd="0" parTransId="{EF96122E-9AB8-4D25-8AFE-8EEB275E4D07}" sibTransId="{5F0B09E2-B2AC-41AE-BDE4-EE119D27D080}"/>
    <dgm:cxn modelId="{E366D4C4-23A4-45E8-AA5B-694E9C95118E}" type="presParOf" srcId="{B6C2CE9C-246A-42FF-8F52-5B058B49A428}" destId="{CD9C550C-4CDA-4025-A981-CEFFF08B1B03}" srcOrd="0" destOrd="0" presId="urn:microsoft.com/office/officeart/2005/8/layout/cycle6"/>
    <dgm:cxn modelId="{97C9416A-A3FA-4A02-9862-EFF7700CDB76}" type="presParOf" srcId="{B6C2CE9C-246A-42FF-8F52-5B058B49A428}" destId="{79A291E8-FD9C-4781-8AFA-FBA24675E37F}" srcOrd="1" destOrd="0" presId="urn:microsoft.com/office/officeart/2005/8/layout/cycle6"/>
    <dgm:cxn modelId="{84E1A250-537F-42CB-A37E-1FA90F233B83}" type="presParOf" srcId="{B6C2CE9C-246A-42FF-8F52-5B058B49A428}" destId="{FAC858C4-07B9-4B2C-B95E-4BC9C5525E03}" srcOrd="2" destOrd="0" presId="urn:microsoft.com/office/officeart/2005/8/layout/cycle6"/>
    <dgm:cxn modelId="{535E05D8-89C3-490C-84B4-2529D0E4F7D4}" type="presParOf" srcId="{B6C2CE9C-246A-42FF-8F52-5B058B49A428}" destId="{2BDD6CEE-F04A-4CFE-9908-455DD404BE54}" srcOrd="3" destOrd="0" presId="urn:microsoft.com/office/officeart/2005/8/layout/cycle6"/>
    <dgm:cxn modelId="{B9CD383D-7C5C-48CB-9A10-D6EE5525779B}" type="presParOf" srcId="{B6C2CE9C-246A-42FF-8F52-5B058B49A428}" destId="{3B09E6F9-8A36-40C9-8D4C-5C377A0AD005}" srcOrd="4" destOrd="0" presId="urn:microsoft.com/office/officeart/2005/8/layout/cycle6"/>
    <dgm:cxn modelId="{505B585C-C42B-4925-8AB8-99F39841EA0F}" type="presParOf" srcId="{B6C2CE9C-246A-42FF-8F52-5B058B49A428}" destId="{3E2AD825-D344-4C31-AD0B-344C707E1D24}" srcOrd="5" destOrd="0" presId="urn:microsoft.com/office/officeart/2005/8/layout/cycle6"/>
    <dgm:cxn modelId="{77CB2E37-B70E-499C-A986-36023F20729D}" type="presParOf" srcId="{B6C2CE9C-246A-42FF-8F52-5B058B49A428}" destId="{6D3B7B89-0FE5-46D0-B601-3764F764CD15}" srcOrd="6" destOrd="0" presId="urn:microsoft.com/office/officeart/2005/8/layout/cycle6"/>
    <dgm:cxn modelId="{A5DC1E90-244C-4EF5-AE4C-02BF3862CE57}" type="presParOf" srcId="{B6C2CE9C-246A-42FF-8F52-5B058B49A428}" destId="{6ADB33DA-0C2C-409E-BCD0-8D9F8F9CB985}" srcOrd="7" destOrd="0" presId="urn:microsoft.com/office/officeart/2005/8/layout/cycle6"/>
    <dgm:cxn modelId="{2E6E6CD5-B41A-401E-B792-BEBEE1B2ABAD}" type="presParOf" srcId="{B6C2CE9C-246A-42FF-8F52-5B058B49A428}" destId="{3F26D6C4-16F7-4917-B776-D18ED9CB9FA3}" srcOrd="8" destOrd="0" presId="urn:microsoft.com/office/officeart/2005/8/layout/cycle6"/>
    <dgm:cxn modelId="{B6B20672-CB11-4104-B345-03533823657D}" type="presParOf" srcId="{B6C2CE9C-246A-42FF-8F52-5B058B49A428}" destId="{9A746E45-FE1B-45B2-92A1-ED3A562159A3}" srcOrd="9" destOrd="0" presId="urn:microsoft.com/office/officeart/2005/8/layout/cycle6"/>
    <dgm:cxn modelId="{519DB36E-A553-40F3-B537-9DDB5C8C8845}" type="presParOf" srcId="{B6C2CE9C-246A-42FF-8F52-5B058B49A428}" destId="{5EACB132-D958-4959-8AA2-F0F8CC59AC96}" srcOrd="10" destOrd="0" presId="urn:microsoft.com/office/officeart/2005/8/layout/cycle6"/>
    <dgm:cxn modelId="{0D5867BF-AB33-4AA3-B9B7-ADFBFD7DC4A7}" type="presParOf" srcId="{B6C2CE9C-246A-42FF-8F52-5B058B49A428}" destId="{C2DDFE93-82E0-454B-A2EE-98C832B90C75}" srcOrd="11" destOrd="0" presId="urn:microsoft.com/office/officeart/2005/8/layout/cycle6"/>
    <dgm:cxn modelId="{ACAD475B-BCFD-4D10-98D5-3E9F2E19E7FA}" type="presParOf" srcId="{B6C2CE9C-246A-42FF-8F52-5B058B49A428}" destId="{2BF4E812-4829-4E84-AAA0-9B934E0875F7}" srcOrd="12" destOrd="0" presId="urn:microsoft.com/office/officeart/2005/8/layout/cycle6"/>
    <dgm:cxn modelId="{29220E02-7FAD-44CE-A16F-D9711C607461}" type="presParOf" srcId="{B6C2CE9C-246A-42FF-8F52-5B058B49A428}" destId="{172AAFE9-6370-42FF-8431-17CE91CE73C8}" srcOrd="13" destOrd="0" presId="urn:microsoft.com/office/officeart/2005/8/layout/cycle6"/>
    <dgm:cxn modelId="{8167D82D-390C-4DB4-B197-2540D0D05D7B}" type="presParOf" srcId="{B6C2CE9C-246A-42FF-8F52-5B058B49A428}" destId="{CB3F2B02-EB29-4B59-848D-5C100D046351}" srcOrd="14" destOrd="0" presId="urn:microsoft.com/office/officeart/2005/8/layout/cycle6"/>
    <dgm:cxn modelId="{5946A452-7B58-4644-A86E-6D033C999642}" type="presParOf" srcId="{B6C2CE9C-246A-42FF-8F52-5B058B49A428}" destId="{375F861F-2971-49E7-BFF0-7FF84E8E9B8B}" srcOrd="15" destOrd="0" presId="urn:microsoft.com/office/officeart/2005/8/layout/cycle6"/>
    <dgm:cxn modelId="{80C51997-0D3D-4D48-A3D0-B928163B609C}" type="presParOf" srcId="{B6C2CE9C-246A-42FF-8F52-5B058B49A428}" destId="{C9CF2EC8-85F0-4E50-B6E9-AD11DE4304AC}" srcOrd="16" destOrd="0" presId="urn:microsoft.com/office/officeart/2005/8/layout/cycle6"/>
    <dgm:cxn modelId="{827D8298-3B41-496C-AEB6-D7D30A38EBBC}" type="presParOf" srcId="{B6C2CE9C-246A-42FF-8F52-5B058B49A428}" destId="{83D09740-0EBB-4C00-9C8D-5AA09938A925}"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C550C-4CDA-4025-A981-CEFFF08B1B03}">
      <dsp:nvSpPr>
        <dsp:cNvPr id="0" name=""/>
        <dsp:cNvSpPr/>
      </dsp:nvSpPr>
      <dsp:spPr>
        <a:xfrm>
          <a:off x="2275808" y="34947"/>
          <a:ext cx="1239761" cy="709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da-DK" sz="900" kern="1200">
            <a:solidFill>
              <a:schemeClr val="bg1"/>
            </a:solidFill>
            <a:latin typeface="+mj-lt"/>
          </a:endParaRPr>
        </a:p>
      </dsp:txBody>
      <dsp:txXfrm>
        <a:off x="2310428" y="69567"/>
        <a:ext cx="1170521" cy="639947"/>
      </dsp:txXfrm>
    </dsp:sp>
    <dsp:sp modelId="{FAC858C4-07B9-4B2C-B95E-4BC9C5525E03}">
      <dsp:nvSpPr>
        <dsp:cNvPr id="0" name=""/>
        <dsp:cNvSpPr/>
      </dsp:nvSpPr>
      <dsp:spPr>
        <a:xfrm>
          <a:off x="1025738" y="392383"/>
          <a:ext cx="3756282" cy="3756282"/>
        </a:xfrm>
        <a:custGeom>
          <a:avLst/>
          <a:gdLst/>
          <a:ahLst/>
          <a:cxnLst/>
          <a:rect l="0" t="0" r="0" b="0"/>
          <a:pathLst>
            <a:path>
              <a:moveTo>
                <a:pt x="2497804" y="105168"/>
              </a:moveTo>
              <a:arcTo wR="1878141" hR="1878141" stAng="17355886" swAng="15270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DD6CEE-F04A-4CFE-9908-455DD404BE54}">
      <dsp:nvSpPr>
        <dsp:cNvPr id="0" name=""/>
        <dsp:cNvSpPr/>
      </dsp:nvSpPr>
      <dsp:spPr>
        <a:xfrm>
          <a:off x="3690156" y="941838"/>
          <a:ext cx="1672858" cy="773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solidFill>
                <a:srgbClr val="FFFFFF"/>
              </a:solidFill>
              <a:latin typeface="+mj-lt"/>
              <a:ea typeface="+mn-ea"/>
              <a:cs typeface="+mn-cs"/>
            </a:rPr>
            <a:t>En øgning på 1 pct. point af andelen af højtuddannede i den private sektor er korreleret med en bruttoværditilvækst på 0,8 pct.</a:t>
          </a:r>
        </a:p>
      </dsp:txBody>
      <dsp:txXfrm>
        <a:off x="3727917" y="979599"/>
        <a:ext cx="1597336" cy="698021"/>
      </dsp:txXfrm>
    </dsp:sp>
    <dsp:sp modelId="{3E2AD825-D344-4C31-AD0B-344C707E1D24}">
      <dsp:nvSpPr>
        <dsp:cNvPr id="0" name=""/>
        <dsp:cNvSpPr/>
      </dsp:nvSpPr>
      <dsp:spPr>
        <a:xfrm>
          <a:off x="1020323" y="385645"/>
          <a:ext cx="3756282" cy="3756282"/>
        </a:xfrm>
        <a:custGeom>
          <a:avLst/>
          <a:gdLst/>
          <a:ahLst/>
          <a:cxnLst/>
          <a:rect l="0" t="0" r="0" b="0"/>
          <a:pathLst>
            <a:path>
              <a:moveTo>
                <a:pt x="3677347" y="1339371"/>
              </a:moveTo>
              <a:arcTo wR="1878141" hR="1878141" stAng="20599785" swAng="18284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3B7B89-0FE5-46D0-B601-3764F764CD15}">
      <dsp:nvSpPr>
        <dsp:cNvPr id="0" name=""/>
        <dsp:cNvSpPr/>
      </dsp:nvSpPr>
      <dsp:spPr>
        <a:xfrm>
          <a:off x="3835289" y="2721679"/>
          <a:ext cx="1430849" cy="87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spc="0" baseline="0">
              <a:latin typeface="+mj-lt"/>
            </a:rPr>
            <a:t>Små og mellemstore virksomheder, der ansætter en </a:t>
          </a:r>
          <a:r>
            <a:rPr lang="da-DK" sz="900" kern="1200" spc="0" baseline="0" err="1">
              <a:latin typeface="+mj-lt"/>
            </a:rPr>
            <a:t>SAMF’er</a:t>
          </a:r>
          <a:r>
            <a:rPr lang="da-DK" sz="900" kern="1200" spc="0" baseline="0">
              <a:latin typeface="+mj-lt"/>
            </a:rPr>
            <a:t> som første akademiker, oplever i </a:t>
          </a:r>
          <a:r>
            <a:rPr lang="da-DK" sz="900" kern="1200" spc="0" baseline="0" err="1">
              <a:latin typeface="+mj-lt"/>
            </a:rPr>
            <a:t>gns</a:t>
          </a:r>
          <a:r>
            <a:rPr lang="da-DK" sz="900" kern="1200" spc="0" baseline="0">
              <a:latin typeface="+mj-lt"/>
            </a:rPr>
            <a:t>. en værditilvækst på 32 pct. på 3 år</a:t>
          </a:r>
        </a:p>
      </dsp:txBody>
      <dsp:txXfrm>
        <a:off x="3878009" y="2764399"/>
        <a:ext cx="1345409" cy="789679"/>
      </dsp:txXfrm>
    </dsp:sp>
    <dsp:sp modelId="{3F26D6C4-16F7-4917-B776-D18ED9CB9FA3}">
      <dsp:nvSpPr>
        <dsp:cNvPr id="0" name=""/>
        <dsp:cNvSpPr/>
      </dsp:nvSpPr>
      <dsp:spPr>
        <a:xfrm>
          <a:off x="1021515" y="388049"/>
          <a:ext cx="3756282" cy="3756282"/>
        </a:xfrm>
        <a:custGeom>
          <a:avLst/>
          <a:gdLst/>
          <a:ahLst/>
          <a:cxnLst/>
          <a:rect l="0" t="0" r="0" b="0"/>
          <a:pathLst>
            <a:path>
              <a:moveTo>
                <a:pt x="3197998" y="3214326"/>
              </a:moveTo>
              <a:arcTo wR="1878141" hR="1878141" stAng="2721133" swAng="14316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746E45-FE1B-45B2-92A1-ED3A562159A3}">
      <dsp:nvSpPr>
        <dsp:cNvPr id="0" name=""/>
        <dsp:cNvSpPr/>
      </dsp:nvSpPr>
      <dsp:spPr>
        <a:xfrm>
          <a:off x="2232571" y="3769391"/>
          <a:ext cx="1326236" cy="752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solidFill>
                <a:srgbClr val="FFFFFF"/>
              </a:solidFill>
              <a:latin typeface="+mj-lt"/>
              <a:ea typeface="+mn-ea"/>
              <a:cs typeface="+mn-cs"/>
            </a:rPr>
            <a:t>Virksomheder med mindst 10 pct. akademikere vokser i antal medarbejdere med 39 pct. på 3 år</a:t>
          </a:r>
        </a:p>
      </dsp:txBody>
      <dsp:txXfrm>
        <a:off x="2269323" y="3806143"/>
        <a:ext cx="1252732" cy="679360"/>
      </dsp:txXfrm>
    </dsp:sp>
    <dsp:sp modelId="{C2DDFE93-82E0-454B-A2EE-98C832B90C75}">
      <dsp:nvSpPr>
        <dsp:cNvPr id="0" name=""/>
        <dsp:cNvSpPr/>
      </dsp:nvSpPr>
      <dsp:spPr>
        <a:xfrm>
          <a:off x="1050309" y="402256"/>
          <a:ext cx="3756282" cy="3756282"/>
        </a:xfrm>
        <a:custGeom>
          <a:avLst/>
          <a:gdLst/>
          <a:ahLst/>
          <a:cxnLst/>
          <a:rect l="0" t="0" r="0" b="0"/>
          <a:pathLst>
            <a:path>
              <a:moveTo>
                <a:pt x="1173831" y="3619222"/>
              </a:moveTo>
              <a:arcTo wR="1878141" hR="1878141" stAng="6721472" swAng="164627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F4E812-4829-4E84-AAA0-9B934E0875F7}">
      <dsp:nvSpPr>
        <dsp:cNvPr id="0" name=""/>
        <dsp:cNvSpPr/>
      </dsp:nvSpPr>
      <dsp:spPr>
        <a:xfrm>
          <a:off x="482052" y="2774173"/>
          <a:ext cx="1531943" cy="719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a:solidFill>
                <a:srgbClr val="FFFFFF"/>
              </a:solidFill>
              <a:latin typeface="+mj-lt"/>
              <a:ea typeface="+mn-ea"/>
              <a:cs typeface="+mn-cs"/>
            </a:rPr>
            <a:t>Én pct. point højere andel </a:t>
          </a:r>
          <a:r>
            <a:rPr lang="da-DK" sz="900" kern="1200" err="1">
              <a:solidFill>
                <a:srgbClr val="FFFFFF"/>
              </a:solidFill>
              <a:latin typeface="+mj-lt"/>
              <a:ea typeface="+mn-ea"/>
              <a:cs typeface="+mn-cs"/>
            </a:rPr>
            <a:t>SAMF’ere</a:t>
          </a:r>
          <a:r>
            <a:rPr lang="da-DK" sz="900" kern="1200">
              <a:solidFill>
                <a:srgbClr val="FFFFFF"/>
              </a:solidFill>
              <a:latin typeface="+mj-lt"/>
              <a:ea typeface="+mn-ea"/>
              <a:cs typeface="+mn-cs"/>
            </a:rPr>
            <a:t> er korreleret med en løngevinst på 0,07 pct. for kollegaer i samme stilling</a:t>
          </a:r>
        </a:p>
      </dsp:txBody>
      <dsp:txXfrm>
        <a:off x="517199" y="2809320"/>
        <a:ext cx="1461649" cy="649703"/>
      </dsp:txXfrm>
    </dsp:sp>
    <dsp:sp modelId="{CB3F2B02-EB29-4B59-848D-5C100D046351}">
      <dsp:nvSpPr>
        <dsp:cNvPr id="0" name=""/>
        <dsp:cNvSpPr/>
      </dsp:nvSpPr>
      <dsp:spPr>
        <a:xfrm>
          <a:off x="1026815" y="362128"/>
          <a:ext cx="3756282" cy="3756282"/>
        </a:xfrm>
        <a:custGeom>
          <a:avLst/>
          <a:gdLst/>
          <a:ahLst/>
          <a:cxnLst/>
          <a:rect l="0" t="0" r="0" b="0"/>
          <a:pathLst>
            <a:path>
              <a:moveTo>
                <a:pt x="74328" y="2401280"/>
              </a:moveTo>
              <a:arcTo wR="1878141" hR="1878141" stAng="9829611" swAng="20440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5F861F-2971-49E7-BFF0-7FF84E8E9B8B}">
      <dsp:nvSpPr>
        <dsp:cNvPr id="0" name=""/>
        <dsp:cNvSpPr/>
      </dsp:nvSpPr>
      <dsp:spPr>
        <a:xfrm>
          <a:off x="468982" y="1004721"/>
          <a:ext cx="1600377" cy="647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a-DK" sz="900" kern="1200" spc="0" baseline="0">
              <a:solidFill>
                <a:srgbClr val="FFFFFF"/>
              </a:solidFill>
              <a:latin typeface="+mj-lt"/>
              <a:ea typeface="+mn-ea"/>
              <a:cs typeface="+mn-cs"/>
            </a:rPr>
            <a:t>Virksomheder, der ansætter en </a:t>
          </a:r>
          <a:r>
            <a:rPr lang="da-DK" sz="900" kern="1200" spc="0" baseline="0" err="1">
              <a:solidFill>
                <a:srgbClr val="FFFFFF"/>
              </a:solidFill>
              <a:latin typeface="+mj-lt"/>
              <a:ea typeface="+mn-ea"/>
              <a:cs typeface="+mn-cs"/>
            </a:rPr>
            <a:t>SAMF’er</a:t>
          </a:r>
          <a:r>
            <a:rPr lang="da-DK" sz="900" kern="1200" spc="0" baseline="0">
              <a:solidFill>
                <a:srgbClr val="FFFFFF"/>
              </a:solidFill>
              <a:latin typeface="+mj-lt"/>
              <a:ea typeface="+mn-ea"/>
              <a:cs typeface="+mn-cs"/>
            </a:rPr>
            <a:t>, oplever i </a:t>
          </a:r>
          <a:r>
            <a:rPr lang="da-DK" sz="900" kern="1200" spc="0" baseline="0" err="1">
              <a:solidFill>
                <a:srgbClr val="FFFFFF"/>
              </a:solidFill>
              <a:latin typeface="+mj-lt"/>
              <a:ea typeface="+mn-ea"/>
              <a:cs typeface="+mn-cs"/>
            </a:rPr>
            <a:t>gns</a:t>
          </a:r>
          <a:r>
            <a:rPr lang="da-DK" sz="900" kern="1200" spc="0" baseline="0">
              <a:solidFill>
                <a:srgbClr val="FFFFFF"/>
              </a:solidFill>
              <a:latin typeface="+mj-lt"/>
              <a:ea typeface="+mn-ea"/>
              <a:cs typeface="+mn-cs"/>
            </a:rPr>
            <a:t>. en stigning i produktionen på 800.000 kr.</a:t>
          </a:r>
        </a:p>
      </dsp:txBody>
      <dsp:txXfrm>
        <a:off x="500604" y="1036343"/>
        <a:ext cx="1537133" cy="584537"/>
      </dsp:txXfrm>
    </dsp:sp>
    <dsp:sp modelId="{83D09740-0EBB-4C00-9C8D-5AA09938A925}">
      <dsp:nvSpPr>
        <dsp:cNvPr id="0" name=""/>
        <dsp:cNvSpPr/>
      </dsp:nvSpPr>
      <dsp:spPr>
        <a:xfrm>
          <a:off x="1017548" y="389541"/>
          <a:ext cx="3756282" cy="3756282"/>
        </a:xfrm>
        <a:custGeom>
          <a:avLst/>
          <a:gdLst/>
          <a:ahLst/>
          <a:cxnLst/>
          <a:rect l="0" t="0" r="0" b="0"/>
          <a:pathLst>
            <a:path>
              <a:moveTo>
                <a:pt x="494282" y="608358"/>
              </a:moveTo>
              <a:arcTo wR="1878141" hR="1878141" stAng="13352307" swAng="167447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517546"/>
            <a:ext cx="2984871" cy="502755"/>
          </a:xfrm>
          <a:prstGeom prst="rect">
            <a:avLst/>
          </a:prstGeom>
        </p:spPr>
        <p:txBody>
          <a:bodyPr vert="horz" lIns="92300" tIns="46150" rIns="92300" bIns="46150" rtlCol="0" anchor="b"/>
          <a:lstStyle>
            <a:lvl1pPr algn="l">
              <a:defRPr sz="1200"/>
            </a:lvl1pPr>
          </a:lstStyle>
          <a:p>
            <a:endParaRPr lang="en-GB"/>
          </a:p>
        </p:txBody>
      </p:sp>
      <p:sp>
        <p:nvSpPr>
          <p:cNvPr id="7" name="Slide Number Placeholder 6"/>
          <p:cNvSpPr>
            <a:spLocks noGrp="1"/>
          </p:cNvSpPr>
          <p:nvPr>
            <p:ph type="sldNum" sz="quarter" idx="3"/>
          </p:nvPr>
        </p:nvSpPr>
        <p:spPr>
          <a:xfrm>
            <a:off x="3901698" y="9517546"/>
            <a:ext cx="2984871" cy="502755"/>
          </a:xfrm>
          <a:prstGeom prst="rect">
            <a:avLst/>
          </a:prstGeom>
        </p:spPr>
        <p:txBody>
          <a:bodyPr vert="horz" lIns="92300" tIns="46150" rIns="92300" bIns="4615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901698" y="0"/>
            <a:ext cx="2984871" cy="502756"/>
          </a:xfrm>
          <a:prstGeom prst="rect">
            <a:avLst/>
          </a:prstGeom>
        </p:spPr>
        <p:txBody>
          <a:bodyPr vert="horz" lIns="92300" tIns="46150" rIns="92300" bIns="46150" rtlCol="0"/>
          <a:lstStyle>
            <a:lvl1pPr algn="r">
              <a:defRPr sz="1200"/>
            </a:lvl1pPr>
          </a:lstStyle>
          <a:p>
            <a:fld id="{13F6AEEE-E778-402E-8B8F-9A98AED26EB8}" type="datetimeFigureOut">
              <a:rPr lang="en-GB" smtClean="0"/>
              <a:t>16/04/2025</a:t>
            </a:fld>
            <a:endParaRPr lang="en-GB"/>
          </a:p>
        </p:txBody>
      </p:sp>
      <p:sp>
        <p:nvSpPr>
          <p:cNvPr id="9" name="Header Placeholder 8"/>
          <p:cNvSpPr>
            <a:spLocks noGrp="1"/>
          </p:cNvSpPr>
          <p:nvPr>
            <p:ph type="hdr" sz="quarter"/>
          </p:nvPr>
        </p:nvSpPr>
        <p:spPr>
          <a:xfrm>
            <a:off x="0" y="0"/>
            <a:ext cx="2984871" cy="502756"/>
          </a:xfrm>
          <a:prstGeom prst="rect">
            <a:avLst/>
          </a:prstGeom>
        </p:spPr>
        <p:txBody>
          <a:bodyPr vert="horz" lIns="92300" tIns="46150" rIns="92300" bIns="4615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1251670" y="4822270"/>
            <a:ext cx="4384826" cy="3945493"/>
          </a:xfrm>
          <a:prstGeom prst="rect">
            <a:avLst/>
          </a:prstGeom>
        </p:spPr>
        <p:txBody>
          <a:bodyPr vert="horz" lIns="92300" tIns="46150" rIns="92300" bIns="4615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901698" y="0"/>
            <a:ext cx="2984871" cy="502756"/>
          </a:xfrm>
          <a:prstGeom prst="rect">
            <a:avLst/>
          </a:prstGeom>
        </p:spPr>
        <p:txBody>
          <a:bodyPr vert="horz" lIns="92300" tIns="46150" rIns="92300" bIns="46150" rtlCol="0"/>
          <a:lstStyle>
            <a:lvl1pPr algn="r">
              <a:defRPr sz="1000"/>
            </a:lvl1pPr>
          </a:lstStyle>
          <a:p>
            <a:fld id="{1386E511-D742-4EFE-90B5-C9FC42762E0F}" type="datetimeFigureOut">
              <a:rPr lang="en-GB" smtClean="0"/>
              <a:pPr/>
              <a:t>16/04/2025</a:t>
            </a:fld>
            <a:endParaRPr lang="en-GB"/>
          </a:p>
        </p:txBody>
      </p:sp>
      <p:sp>
        <p:nvSpPr>
          <p:cNvPr id="10" name="Slide Number Placeholder 9"/>
          <p:cNvSpPr>
            <a:spLocks noGrp="1"/>
          </p:cNvSpPr>
          <p:nvPr>
            <p:ph type="sldNum" sz="quarter" idx="5"/>
          </p:nvPr>
        </p:nvSpPr>
        <p:spPr>
          <a:xfrm>
            <a:off x="3901698" y="9517546"/>
            <a:ext cx="2984871" cy="502755"/>
          </a:xfrm>
          <a:prstGeom prst="rect">
            <a:avLst/>
          </a:prstGeom>
        </p:spPr>
        <p:txBody>
          <a:bodyPr vert="horz" lIns="92300" tIns="46150" rIns="92300" bIns="4615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517546"/>
            <a:ext cx="2984871" cy="502755"/>
          </a:xfrm>
          <a:prstGeom prst="rect">
            <a:avLst/>
          </a:prstGeom>
        </p:spPr>
        <p:txBody>
          <a:bodyPr vert="horz" lIns="92300" tIns="46150" rIns="92300" bIns="4615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1052513" y="1252538"/>
            <a:ext cx="4783137" cy="3381375"/>
          </a:xfrm>
          <a:prstGeom prst="rect">
            <a:avLst/>
          </a:prstGeom>
          <a:noFill/>
          <a:ln w="12700">
            <a:solidFill>
              <a:prstClr val="black"/>
            </a:solidFill>
          </a:ln>
        </p:spPr>
        <p:txBody>
          <a:bodyPr vert="horz" lIns="92300" tIns="46150" rIns="92300" bIns="46150" rtlCol="0" anchor="ctr"/>
          <a:lstStyle/>
          <a:p>
            <a:endParaRPr lang="en-GB"/>
          </a:p>
        </p:txBody>
      </p:sp>
      <p:sp>
        <p:nvSpPr>
          <p:cNvPr id="13" name="Header Placeholder 12"/>
          <p:cNvSpPr>
            <a:spLocks noGrp="1"/>
          </p:cNvSpPr>
          <p:nvPr>
            <p:ph type="hdr" sz="quarter"/>
          </p:nvPr>
        </p:nvSpPr>
        <p:spPr>
          <a:xfrm>
            <a:off x="0" y="0"/>
            <a:ext cx="2984871" cy="502756"/>
          </a:xfrm>
          <a:prstGeom prst="rect">
            <a:avLst/>
          </a:prstGeom>
        </p:spPr>
        <p:txBody>
          <a:bodyPr vert="horz" lIns="92300" tIns="46150" rIns="92300" bIns="4615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2749189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C5BC2A90-5461-4D8A-9DAD-31C29C643808}"/>
              </a:ext>
            </a:extLst>
          </p:cNvPr>
          <p:cNvSpPr/>
          <p:nvPr userDrawn="1"/>
        </p:nvSpPr>
        <p:spPr>
          <a:xfrm>
            <a:off x="0" y="0"/>
            <a:ext cx="10692865" cy="7563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54" noProof="0"/>
          </a:p>
        </p:txBody>
      </p:sp>
      <p:sp>
        <p:nvSpPr>
          <p:cNvPr id="2" name="Title 1"/>
          <p:cNvSpPr>
            <a:spLocks noGrp="1"/>
          </p:cNvSpPr>
          <p:nvPr>
            <p:ph type="ctrTitle" hasCustomPrompt="1"/>
          </p:nvPr>
        </p:nvSpPr>
        <p:spPr>
          <a:xfrm>
            <a:off x="2143625" y="2196465"/>
            <a:ext cx="7827463" cy="1305554"/>
          </a:xfrm>
        </p:spPr>
        <p:txBody>
          <a:bodyPr anchor="b" anchorCtr="0"/>
          <a:lstStyle>
            <a:lvl1pPr marL="0" indent="0" algn="l">
              <a:lnSpc>
                <a:spcPct val="90000"/>
              </a:lnSpc>
              <a:defRPr sz="3600">
                <a:solidFill>
                  <a:schemeClr val="bg1"/>
                </a:solidFill>
              </a:defRPr>
            </a:lvl1pPr>
          </a:lstStyle>
          <a:p>
            <a:r>
              <a:rPr lang="da-DK"/>
              <a:t>Klik og indsæt titel</a:t>
            </a:r>
          </a:p>
        </p:txBody>
      </p:sp>
      <p:sp>
        <p:nvSpPr>
          <p:cNvPr id="3" name="Subtitle 2"/>
          <p:cNvSpPr>
            <a:spLocks noGrp="1"/>
          </p:cNvSpPr>
          <p:nvPr>
            <p:ph type="subTitle" idx="1" hasCustomPrompt="1"/>
          </p:nvPr>
        </p:nvSpPr>
        <p:spPr>
          <a:xfrm>
            <a:off x="2137310" y="3568758"/>
            <a:ext cx="7833778" cy="1061915"/>
          </a:xfrm>
        </p:spPr>
        <p:txBody>
          <a:bodyPr/>
          <a:lstStyle>
            <a:lvl1pPr marL="0" indent="0" algn="l">
              <a:spcBef>
                <a:spcPts val="0"/>
              </a:spcBef>
              <a:buFont typeface="Arial" panose="020B0604020202020204" pitchFamily="34" charset="0"/>
              <a:buChar char="​"/>
              <a:defRPr sz="3600" cap="none" baseline="0">
                <a:solidFill>
                  <a:schemeClr val="accent2"/>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undertitel</a:t>
            </a:r>
          </a:p>
        </p:txBody>
      </p:sp>
      <p:sp>
        <p:nvSpPr>
          <p:cNvPr id="7" name="Date Placeholder 6">
            <a:extLst>
              <a:ext uri="{FF2B5EF4-FFF2-40B4-BE49-F238E27FC236}">
                <a16:creationId xmlns:a16="http://schemas.microsoft.com/office/drawing/2014/main" id="{718B4924-9FD9-475F-9602-1AE27D0C697A}"/>
              </a:ext>
            </a:extLst>
          </p:cNvPr>
          <p:cNvSpPr>
            <a:spLocks noGrp="1"/>
          </p:cNvSpPr>
          <p:nvPr>
            <p:ph type="dt" sz="half" idx="10"/>
          </p:nvPr>
        </p:nvSpPr>
        <p:spPr>
          <a:xfrm>
            <a:off x="2137310" y="6261202"/>
            <a:ext cx="4798688" cy="198417"/>
          </a:xfrm>
        </p:spPr>
        <p:txBody>
          <a:bodyPr/>
          <a:lstStyle>
            <a:lvl1pPr algn="l">
              <a:defRPr sz="1200" baseline="0">
                <a:solidFill>
                  <a:schemeClr val="bg1"/>
                </a:solidFill>
              </a:defRPr>
            </a:lvl1pPr>
          </a:lstStyle>
          <a:p>
            <a:fld id="{5637AD72-3F1F-4FAE-B51C-BEB022C3D024}" type="datetime5">
              <a:rPr lang="da-DK" smtClean="0"/>
              <a:pPr/>
              <a:t>april 2025</a:t>
            </a:fld>
            <a:endParaRPr lang="da-DK"/>
          </a:p>
        </p:txBody>
      </p:sp>
      <p:sp>
        <p:nvSpPr>
          <p:cNvPr id="11" name="Footer Placeholder 4" hidden="1">
            <a:extLst>
              <a:ext uri="{FF2B5EF4-FFF2-40B4-BE49-F238E27FC236}">
                <a16:creationId xmlns:a16="http://schemas.microsoft.com/office/drawing/2014/main" id="{D42137A4-27C4-40FF-A60D-74E44C7A994E}"/>
              </a:ext>
            </a:extLst>
          </p:cNvPr>
          <p:cNvSpPr>
            <a:spLocks noGrp="1"/>
          </p:cNvSpPr>
          <p:nvPr>
            <p:ph type="ftr" sz="quarter" idx="3"/>
          </p:nvPr>
        </p:nvSpPr>
        <p:spPr>
          <a:xfrm>
            <a:off x="0" y="7619200"/>
            <a:ext cx="0" cy="0"/>
          </a:xfrm>
          <a:prstGeom prst="rect">
            <a:avLst/>
          </a:prstGeom>
        </p:spPr>
        <p:txBody>
          <a:bodyPr vert="horz" lIns="0" tIns="0" rIns="0" bIns="0" rtlCol="0" anchor="b" anchorCtr="0"/>
          <a:lstStyle>
            <a:lvl1pPr algn="ctr">
              <a:defRPr sz="100">
                <a:noFill/>
              </a:defRPr>
            </a:lvl1pPr>
          </a:lstStyle>
          <a:p>
            <a:endParaRPr lang="da-DK"/>
          </a:p>
        </p:txBody>
      </p:sp>
      <p:sp>
        <p:nvSpPr>
          <p:cNvPr id="12" name="Slide Number Placeholder 5" hidden="1">
            <a:extLst>
              <a:ext uri="{FF2B5EF4-FFF2-40B4-BE49-F238E27FC236}">
                <a16:creationId xmlns:a16="http://schemas.microsoft.com/office/drawing/2014/main" id="{AC0DCB8C-01A0-4B49-A695-A38CA9C256D1}"/>
              </a:ext>
            </a:extLst>
          </p:cNvPr>
          <p:cNvSpPr>
            <a:spLocks noGrp="1"/>
          </p:cNvSpPr>
          <p:nvPr>
            <p:ph type="sldNum" sz="quarter" idx="4"/>
          </p:nvPr>
        </p:nvSpPr>
        <p:spPr>
          <a:xfrm>
            <a:off x="0" y="76192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a:p>
        </p:txBody>
      </p:sp>
      <p:pic>
        <p:nvPicPr>
          <p:cNvPr id="10" name="Pladsholder til indhold 2">
            <a:extLst>
              <a:ext uri="{FF2B5EF4-FFF2-40B4-BE49-F238E27FC236}">
                <a16:creationId xmlns:a16="http://schemas.microsoft.com/office/drawing/2014/main" id="{13F49AAF-6DC4-423E-9C2C-A02681D1FF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8636" y="897706"/>
            <a:ext cx="1523106" cy="1205792"/>
          </a:xfrm>
          <a:prstGeom prst="rect">
            <a:avLst/>
          </a:prstGeom>
        </p:spPr>
      </p:pic>
    </p:spTree>
    <p:extLst>
      <p:ext uri="{BB962C8B-B14F-4D97-AF65-F5344CB8AC3E}">
        <p14:creationId xmlns:p14="http://schemas.microsoft.com/office/powerpoint/2010/main" val="33685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ndholdsobjekter (A)">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39A7C9FF-CC46-49D8-BB0B-A9FE7C8974A4}"/>
              </a:ext>
            </a:extLst>
          </p:cNvPr>
          <p:cNvSpPr>
            <a:spLocks noGrp="1"/>
          </p:cNvSpPr>
          <p:nvPr>
            <p:ph type="body" sz="quarter" idx="19"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4" name="Text Placeholder 6">
            <a:extLst>
              <a:ext uri="{FF2B5EF4-FFF2-40B4-BE49-F238E27FC236}">
                <a16:creationId xmlns:a16="http://schemas.microsoft.com/office/drawing/2014/main" id="{7410D0CB-6318-4FAA-989E-0506D76CF798}"/>
              </a:ext>
            </a:extLst>
          </p:cNvPr>
          <p:cNvSpPr>
            <a:spLocks noGrp="1"/>
          </p:cNvSpPr>
          <p:nvPr>
            <p:ph type="body" sz="quarter" idx="21" hasCustomPrompt="1"/>
          </p:nvPr>
        </p:nvSpPr>
        <p:spPr>
          <a:xfrm>
            <a:off x="5525907"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864801"/>
            <a:ext cx="4441754" cy="1811167"/>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F6C9338D-0726-4F06-A22B-CA633BA93DBA}"/>
              </a:ext>
            </a:extLst>
          </p:cNvPr>
          <p:cNvSpPr>
            <a:spLocks noGrp="1"/>
          </p:cNvSpPr>
          <p:nvPr>
            <p:ph idx="16" hasCustomPrompt="1"/>
          </p:nvPr>
        </p:nvSpPr>
        <p:spPr>
          <a:xfrm>
            <a:off x="5525907" y="1864801"/>
            <a:ext cx="4441754" cy="1811167"/>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a">
            <a:extLst>
              <a:ext uri="{FF2B5EF4-FFF2-40B4-BE49-F238E27FC236}">
                <a16:creationId xmlns:a16="http://schemas.microsoft.com/office/drawing/2014/main" id="{337467DE-F34A-4BDD-A814-263ED94B1B6B}"/>
              </a:ext>
            </a:extLst>
          </p:cNvPr>
          <p:cNvSpPr>
            <a:spLocks noGrp="1"/>
          </p:cNvSpPr>
          <p:nvPr>
            <p:ph sz="quarter" idx="18" hasCustomPrompt="1"/>
          </p:nvPr>
        </p:nvSpPr>
        <p:spPr>
          <a:xfrm>
            <a:off x="719137" y="4558049"/>
            <a:ext cx="9252000" cy="1810800"/>
          </a:xfrm>
        </p:spPr>
        <p:txBody>
          <a:bodyPr/>
          <a:lstStyle>
            <a:lvl1pPr>
              <a:defRPr/>
            </a:lvl1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3" name="Text Placeholder 5">
            <a:extLst>
              <a:ext uri="{FF2B5EF4-FFF2-40B4-BE49-F238E27FC236}">
                <a16:creationId xmlns:a16="http://schemas.microsoft.com/office/drawing/2014/main" id="{87BD07B1-D47F-4ADF-9BC0-081A35285576}"/>
              </a:ext>
            </a:extLst>
          </p:cNvPr>
          <p:cNvSpPr>
            <a:spLocks noGrp="1"/>
          </p:cNvSpPr>
          <p:nvPr>
            <p:ph type="body" sz="quarter" idx="20" hasCustomPrompt="1"/>
          </p:nvPr>
        </p:nvSpPr>
        <p:spPr>
          <a:xfrm>
            <a:off x="719976" y="3820097"/>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5" name="Text Placeholder 7">
            <a:extLst>
              <a:ext uri="{FF2B5EF4-FFF2-40B4-BE49-F238E27FC236}">
                <a16:creationId xmlns:a16="http://schemas.microsoft.com/office/drawing/2014/main" id="{511A92C9-0BBB-4EEF-946A-E27312F0EEA9}"/>
              </a:ext>
            </a:extLst>
          </p:cNvPr>
          <p:cNvSpPr>
            <a:spLocks noGrp="1"/>
          </p:cNvSpPr>
          <p:nvPr>
            <p:ph type="body" sz="quarter" idx="22" hasCustomPrompt="1"/>
          </p:nvPr>
        </p:nvSpPr>
        <p:spPr>
          <a:xfrm>
            <a:off x="5525907" y="3820097"/>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8" name="Text Placeholder 8">
            <a:extLst>
              <a:ext uri="{FF2B5EF4-FFF2-40B4-BE49-F238E27FC236}">
                <a16:creationId xmlns:a16="http://schemas.microsoft.com/office/drawing/2014/main" id="{971E8A56-B167-4C03-8CDC-FDAEDD330DC5}"/>
              </a:ext>
            </a:extLst>
          </p:cNvPr>
          <p:cNvSpPr>
            <a:spLocks noGrp="1"/>
          </p:cNvSpPr>
          <p:nvPr>
            <p:ph type="body" sz="quarter" idx="23" hasCustomPrompt="1"/>
          </p:nvPr>
        </p:nvSpPr>
        <p:spPr>
          <a:xfrm>
            <a:off x="720000" y="4132800"/>
            <a:ext cx="9252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9" name="Text Placeholder 9">
            <a:extLst>
              <a:ext uri="{FF2B5EF4-FFF2-40B4-BE49-F238E27FC236}">
                <a16:creationId xmlns:a16="http://schemas.microsoft.com/office/drawing/2014/main" id="{97E20822-9538-42D5-8EA0-9A7D4F67B29F}"/>
              </a:ext>
            </a:extLst>
          </p:cNvPr>
          <p:cNvSpPr>
            <a:spLocks noGrp="1"/>
          </p:cNvSpPr>
          <p:nvPr>
            <p:ph type="body" sz="quarter" idx="24" hasCustomPrompt="1"/>
          </p:nvPr>
        </p:nvSpPr>
        <p:spPr>
          <a:xfrm>
            <a:off x="720000" y="6512529"/>
            <a:ext cx="9252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31A82E5A-2660-41FA-A712-ABDA2A999126}"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397911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ndholdsobjekter (B)">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3F6B30-20A3-4CC0-AC63-246BAB813BDE}"/>
              </a:ext>
            </a:extLst>
          </p:cNvPr>
          <p:cNvSpPr>
            <a:spLocks noGrp="1"/>
          </p:cNvSpPr>
          <p:nvPr>
            <p:ph type="body" sz="quarter" idx="19" hasCustomPrompt="1"/>
          </p:nvPr>
        </p:nvSpPr>
        <p:spPr>
          <a:xfrm>
            <a:off x="719976" y="1440000"/>
            <a:ext cx="2844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5" name="Text Placeholder 7">
            <a:extLst>
              <a:ext uri="{FF2B5EF4-FFF2-40B4-BE49-F238E27FC236}">
                <a16:creationId xmlns:a16="http://schemas.microsoft.com/office/drawing/2014/main" id="{7706D702-D458-4CC0-8F6C-4702CEF53FB7}"/>
              </a:ext>
            </a:extLst>
          </p:cNvPr>
          <p:cNvSpPr>
            <a:spLocks noGrp="1"/>
          </p:cNvSpPr>
          <p:nvPr>
            <p:ph type="body" sz="quarter" idx="21" hasCustomPrompt="1"/>
          </p:nvPr>
        </p:nvSpPr>
        <p:spPr>
          <a:xfrm>
            <a:off x="3923407" y="1440000"/>
            <a:ext cx="2844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7" name="Text Placeholder 9">
            <a:extLst>
              <a:ext uri="{FF2B5EF4-FFF2-40B4-BE49-F238E27FC236}">
                <a16:creationId xmlns:a16="http://schemas.microsoft.com/office/drawing/2014/main" id="{5FC93992-CC4F-4BC3-ABA0-1CAA238FF214}"/>
              </a:ext>
            </a:extLst>
          </p:cNvPr>
          <p:cNvSpPr>
            <a:spLocks noGrp="1"/>
          </p:cNvSpPr>
          <p:nvPr>
            <p:ph type="body" sz="quarter" idx="23" hasCustomPrompt="1"/>
          </p:nvPr>
        </p:nvSpPr>
        <p:spPr>
          <a:xfrm>
            <a:off x="7126839" y="1440000"/>
            <a:ext cx="2844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C0B9BBAE-4261-4922-A1BE-4B9F5C6E0199}"/>
              </a:ext>
            </a:extLst>
          </p:cNvPr>
          <p:cNvSpPr>
            <a:spLocks noGrp="1"/>
          </p:cNvSpPr>
          <p:nvPr>
            <p:ph type="title" hasCustomPrompt="1"/>
          </p:nvPr>
        </p:nvSpPr>
        <p:spPr>
          <a:xfrm>
            <a:off x="719976" y="681285"/>
            <a:ext cx="9250863" cy="925200"/>
          </a:xfrm>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41A217F3-A3AC-438C-B0EF-97DDC6DF8EF6}"/>
              </a:ext>
            </a:extLst>
          </p:cNvPr>
          <p:cNvSpPr>
            <a:spLocks noGrp="1"/>
          </p:cNvSpPr>
          <p:nvPr>
            <p:ph type="subTitle" idx="18"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4" y="1865312"/>
            <a:ext cx="2844000" cy="4506687"/>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F6C9338D-0726-4F06-A22B-CA633BA93DBA}"/>
              </a:ext>
            </a:extLst>
          </p:cNvPr>
          <p:cNvSpPr>
            <a:spLocks noGrp="1"/>
          </p:cNvSpPr>
          <p:nvPr>
            <p:ph idx="16" hasCustomPrompt="1"/>
          </p:nvPr>
        </p:nvSpPr>
        <p:spPr>
          <a:xfrm>
            <a:off x="3923407" y="1865312"/>
            <a:ext cx="2844000" cy="4506687"/>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1" name="Content Placeholder 4">
            <a:extLst>
              <a:ext uri="{FF2B5EF4-FFF2-40B4-BE49-F238E27FC236}">
                <a16:creationId xmlns:a16="http://schemas.microsoft.com/office/drawing/2014/main" id="{07AD04C1-2C6E-4CA1-9DAE-3482D15CA361}"/>
              </a:ext>
            </a:extLst>
          </p:cNvPr>
          <p:cNvSpPr>
            <a:spLocks noGrp="1"/>
          </p:cNvSpPr>
          <p:nvPr>
            <p:ph idx="17" hasCustomPrompt="1"/>
          </p:nvPr>
        </p:nvSpPr>
        <p:spPr>
          <a:xfrm>
            <a:off x="7126839" y="1865312"/>
            <a:ext cx="2844000" cy="4506687"/>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6">
            <a:extLst>
              <a:ext uri="{FF2B5EF4-FFF2-40B4-BE49-F238E27FC236}">
                <a16:creationId xmlns:a16="http://schemas.microsoft.com/office/drawing/2014/main" id="{6DC00BC7-7761-485B-8940-65F580BB7CE4}"/>
              </a:ext>
            </a:extLst>
          </p:cNvPr>
          <p:cNvSpPr>
            <a:spLocks noGrp="1"/>
          </p:cNvSpPr>
          <p:nvPr>
            <p:ph type="body" sz="quarter" idx="20" hasCustomPrompt="1"/>
          </p:nvPr>
        </p:nvSpPr>
        <p:spPr>
          <a:xfrm>
            <a:off x="719974" y="6512529"/>
            <a:ext cx="2844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6" name="Text Placeholder 8">
            <a:extLst>
              <a:ext uri="{FF2B5EF4-FFF2-40B4-BE49-F238E27FC236}">
                <a16:creationId xmlns:a16="http://schemas.microsoft.com/office/drawing/2014/main" id="{FA649E62-B6A5-499D-9E97-E7615FEE324C}"/>
              </a:ext>
            </a:extLst>
          </p:cNvPr>
          <p:cNvSpPr>
            <a:spLocks noGrp="1"/>
          </p:cNvSpPr>
          <p:nvPr>
            <p:ph type="body" sz="quarter" idx="22" hasCustomPrompt="1"/>
          </p:nvPr>
        </p:nvSpPr>
        <p:spPr>
          <a:xfrm>
            <a:off x="3923407" y="6512529"/>
            <a:ext cx="2844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8" name="Text Placeholder 10">
            <a:extLst>
              <a:ext uri="{FF2B5EF4-FFF2-40B4-BE49-F238E27FC236}">
                <a16:creationId xmlns:a16="http://schemas.microsoft.com/office/drawing/2014/main" id="{2963E1A7-D461-4A0E-8D10-B836E52F9E04}"/>
              </a:ext>
            </a:extLst>
          </p:cNvPr>
          <p:cNvSpPr>
            <a:spLocks noGrp="1"/>
          </p:cNvSpPr>
          <p:nvPr>
            <p:ph type="body" sz="quarter" idx="24" hasCustomPrompt="1"/>
          </p:nvPr>
        </p:nvSpPr>
        <p:spPr>
          <a:xfrm>
            <a:off x="7126839" y="6512529"/>
            <a:ext cx="2844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D5DC22A0-C6BF-4075-94BB-A516ECBC90A7}"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270103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dholdsobjekter (C)">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B9173222-CB3F-46E3-AC6F-07C97E33E310}"/>
              </a:ext>
            </a:extLst>
          </p:cNvPr>
          <p:cNvSpPr>
            <a:spLocks noGrp="1"/>
          </p:cNvSpPr>
          <p:nvPr>
            <p:ph type="body" sz="quarter" idx="18"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4" name="Text Placeholder 6">
            <a:extLst>
              <a:ext uri="{FF2B5EF4-FFF2-40B4-BE49-F238E27FC236}">
                <a16:creationId xmlns:a16="http://schemas.microsoft.com/office/drawing/2014/main" id="{4DFED56C-5DB3-4F4E-80B0-112AE61992A5}"/>
              </a:ext>
            </a:extLst>
          </p:cNvPr>
          <p:cNvSpPr>
            <a:spLocks noGrp="1"/>
          </p:cNvSpPr>
          <p:nvPr>
            <p:ph type="body" sz="quarter" idx="20" hasCustomPrompt="1"/>
          </p:nvPr>
        </p:nvSpPr>
        <p:spPr>
          <a:xfrm>
            <a:off x="5525907"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864800"/>
            <a:ext cx="4441754" cy="450583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F6C9338D-0726-4F06-A22B-CA633BA93DBA}"/>
              </a:ext>
            </a:extLst>
          </p:cNvPr>
          <p:cNvSpPr>
            <a:spLocks noGrp="1"/>
          </p:cNvSpPr>
          <p:nvPr>
            <p:ph idx="16" hasCustomPrompt="1"/>
          </p:nvPr>
        </p:nvSpPr>
        <p:spPr>
          <a:xfrm>
            <a:off x="5525907" y="1864800"/>
            <a:ext cx="4441754" cy="18108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3" name="Text Placeholder 5">
            <a:extLst>
              <a:ext uri="{FF2B5EF4-FFF2-40B4-BE49-F238E27FC236}">
                <a16:creationId xmlns:a16="http://schemas.microsoft.com/office/drawing/2014/main" id="{E35791A1-B237-4DAE-A986-DC3B62708E57}"/>
              </a:ext>
            </a:extLst>
          </p:cNvPr>
          <p:cNvSpPr>
            <a:spLocks noGrp="1"/>
          </p:cNvSpPr>
          <p:nvPr>
            <p:ph type="body" sz="quarter" idx="19" hasCustomPrompt="1"/>
          </p:nvPr>
        </p:nvSpPr>
        <p:spPr>
          <a:xfrm>
            <a:off x="719976"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5" name="Text Placeholder 7">
            <a:extLst>
              <a:ext uri="{FF2B5EF4-FFF2-40B4-BE49-F238E27FC236}">
                <a16:creationId xmlns:a16="http://schemas.microsoft.com/office/drawing/2014/main" id="{C558FB9B-669A-4C71-A992-17D599E444F0}"/>
              </a:ext>
            </a:extLst>
          </p:cNvPr>
          <p:cNvSpPr>
            <a:spLocks noGrp="1"/>
          </p:cNvSpPr>
          <p:nvPr>
            <p:ph type="body" sz="quarter" idx="21" hasCustomPrompt="1"/>
          </p:nvPr>
        </p:nvSpPr>
        <p:spPr>
          <a:xfrm>
            <a:off x="5525907" y="3819600"/>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
        <p:nvSpPr>
          <p:cNvPr id="16" name="Content Placeholder 3">
            <a:extLst>
              <a:ext uri="{FF2B5EF4-FFF2-40B4-BE49-F238E27FC236}">
                <a16:creationId xmlns:a16="http://schemas.microsoft.com/office/drawing/2014/main" id="{3945CF11-9261-4268-930F-B08443DAB56C}"/>
              </a:ext>
            </a:extLst>
          </p:cNvPr>
          <p:cNvSpPr>
            <a:spLocks noGrp="1"/>
          </p:cNvSpPr>
          <p:nvPr>
            <p:ph idx="22" hasCustomPrompt="1"/>
          </p:nvPr>
        </p:nvSpPr>
        <p:spPr>
          <a:xfrm>
            <a:off x="5525261" y="4559838"/>
            <a:ext cx="4441754" cy="18108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7" name="Text Placeholder 6">
            <a:extLst>
              <a:ext uri="{FF2B5EF4-FFF2-40B4-BE49-F238E27FC236}">
                <a16:creationId xmlns:a16="http://schemas.microsoft.com/office/drawing/2014/main" id="{F15D62DD-6BBD-4AAB-AF5F-FD1B3DDE4F4E}"/>
              </a:ext>
            </a:extLst>
          </p:cNvPr>
          <p:cNvSpPr>
            <a:spLocks noGrp="1"/>
          </p:cNvSpPr>
          <p:nvPr>
            <p:ph type="body" sz="quarter" idx="23" hasCustomPrompt="1"/>
          </p:nvPr>
        </p:nvSpPr>
        <p:spPr>
          <a:xfrm>
            <a:off x="5525261" y="41328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9" name="Text Placeholder 7">
            <a:extLst>
              <a:ext uri="{FF2B5EF4-FFF2-40B4-BE49-F238E27FC236}">
                <a16:creationId xmlns:a16="http://schemas.microsoft.com/office/drawing/2014/main" id="{1DC10F85-17E7-4D4F-BDB1-E30472ECBD99}"/>
              </a:ext>
            </a:extLst>
          </p:cNvPr>
          <p:cNvSpPr>
            <a:spLocks noGrp="1"/>
          </p:cNvSpPr>
          <p:nvPr>
            <p:ph type="body" sz="quarter" idx="24" hasCustomPrompt="1"/>
          </p:nvPr>
        </p:nvSpPr>
        <p:spPr>
          <a:xfrm>
            <a:off x="5525907"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Tree>
    <p:extLst>
      <p:ext uri="{BB962C8B-B14F-4D97-AF65-F5344CB8AC3E}">
        <p14:creationId xmlns:p14="http://schemas.microsoft.com/office/powerpoint/2010/main" val="414486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dholdsobjekter">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F334EF94-1D28-4128-ABD3-AE5C515AFF45}"/>
              </a:ext>
            </a:extLst>
          </p:cNvPr>
          <p:cNvSpPr>
            <a:spLocks noGrp="1"/>
          </p:cNvSpPr>
          <p:nvPr>
            <p:ph type="body" sz="quarter" idx="20"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5" name="Text Placeholder 8">
            <a:extLst>
              <a:ext uri="{FF2B5EF4-FFF2-40B4-BE49-F238E27FC236}">
                <a16:creationId xmlns:a16="http://schemas.microsoft.com/office/drawing/2014/main" id="{CDB27346-0A39-40CC-9212-046822362521}"/>
              </a:ext>
            </a:extLst>
          </p:cNvPr>
          <p:cNvSpPr>
            <a:spLocks noGrp="1"/>
          </p:cNvSpPr>
          <p:nvPr>
            <p:ph type="body" sz="quarter" idx="22" hasCustomPrompt="1"/>
          </p:nvPr>
        </p:nvSpPr>
        <p:spPr>
          <a:xfrm>
            <a:off x="5525907"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864800"/>
            <a:ext cx="4441754" cy="18108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F6C9338D-0726-4F06-A22B-CA633BA93DBA}"/>
              </a:ext>
            </a:extLst>
          </p:cNvPr>
          <p:cNvSpPr>
            <a:spLocks noGrp="1"/>
          </p:cNvSpPr>
          <p:nvPr>
            <p:ph idx="16" hasCustomPrompt="1"/>
          </p:nvPr>
        </p:nvSpPr>
        <p:spPr>
          <a:xfrm>
            <a:off x="5525907" y="1864800"/>
            <a:ext cx="4441754" cy="18108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337467DE-F34A-4BDD-A814-263ED94B1B6B}"/>
              </a:ext>
            </a:extLst>
          </p:cNvPr>
          <p:cNvSpPr>
            <a:spLocks noGrp="1"/>
          </p:cNvSpPr>
          <p:nvPr>
            <p:ph sz="quarter" idx="18" hasCustomPrompt="1"/>
          </p:nvPr>
        </p:nvSpPr>
        <p:spPr>
          <a:xfrm>
            <a:off x="719138" y="4557600"/>
            <a:ext cx="4441755" cy="1810800"/>
          </a:xfrm>
        </p:spPr>
        <p:txBody>
          <a:bodyPr/>
          <a:lstStyle>
            <a:lvl1pPr>
              <a:defRPr/>
            </a:lvl1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1" name="Pladsholder til indhold 5">
            <a:extLst>
              <a:ext uri="{FF2B5EF4-FFF2-40B4-BE49-F238E27FC236}">
                <a16:creationId xmlns:a16="http://schemas.microsoft.com/office/drawing/2014/main" id="{04F30366-AC3D-4F04-B2FC-F4ED66D6F086}"/>
              </a:ext>
            </a:extLst>
          </p:cNvPr>
          <p:cNvSpPr>
            <a:spLocks noGrp="1"/>
          </p:cNvSpPr>
          <p:nvPr>
            <p:ph sz="quarter" idx="19" hasCustomPrompt="1"/>
          </p:nvPr>
        </p:nvSpPr>
        <p:spPr>
          <a:xfrm>
            <a:off x="5525907" y="4557600"/>
            <a:ext cx="4441755" cy="1810800"/>
          </a:xfrm>
        </p:spPr>
        <p:txBody>
          <a:bodyPr/>
          <a:lstStyle>
            <a:lvl1pPr>
              <a:defRPr/>
            </a:lvl1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7">
            <a:extLst>
              <a:ext uri="{FF2B5EF4-FFF2-40B4-BE49-F238E27FC236}">
                <a16:creationId xmlns:a16="http://schemas.microsoft.com/office/drawing/2014/main" id="{3CABBA88-461E-4D93-B64C-FC8C7F9FBDD9}"/>
              </a:ext>
            </a:extLst>
          </p:cNvPr>
          <p:cNvSpPr>
            <a:spLocks noGrp="1"/>
          </p:cNvSpPr>
          <p:nvPr>
            <p:ph type="body" sz="quarter" idx="21" hasCustomPrompt="1"/>
          </p:nvPr>
        </p:nvSpPr>
        <p:spPr>
          <a:xfrm>
            <a:off x="719976" y="3819600"/>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6" name="Text Placeholder 9">
            <a:extLst>
              <a:ext uri="{FF2B5EF4-FFF2-40B4-BE49-F238E27FC236}">
                <a16:creationId xmlns:a16="http://schemas.microsoft.com/office/drawing/2014/main" id="{61FCF20B-B3E8-4BBB-96EE-E8614074514D}"/>
              </a:ext>
            </a:extLst>
          </p:cNvPr>
          <p:cNvSpPr>
            <a:spLocks noGrp="1"/>
          </p:cNvSpPr>
          <p:nvPr>
            <p:ph type="body" sz="quarter" idx="23" hasCustomPrompt="1"/>
          </p:nvPr>
        </p:nvSpPr>
        <p:spPr>
          <a:xfrm>
            <a:off x="5525907" y="3819600"/>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7" name="Text Placeholder 10">
            <a:extLst>
              <a:ext uri="{FF2B5EF4-FFF2-40B4-BE49-F238E27FC236}">
                <a16:creationId xmlns:a16="http://schemas.microsoft.com/office/drawing/2014/main" id="{AF5BC468-5847-490F-B691-9250BB0A85EB}"/>
              </a:ext>
            </a:extLst>
          </p:cNvPr>
          <p:cNvSpPr>
            <a:spLocks noGrp="1"/>
          </p:cNvSpPr>
          <p:nvPr>
            <p:ph type="body" sz="quarter" idx="24" hasCustomPrompt="1"/>
          </p:nvPr>
        </p:nvSpPr>
        <p:spPr>
          <a:xfrm>
            <a:off x="720000" y="41328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8" name="Text Placeholder 11">
            <a:extLst>
              <a:ext uri="{FF2B5EF4-FFF2-40B4-BE49-F238E27FC236}">
                <a16:creationId xmlns:a16="http://schemas.microsoft.com/office/drawing/2014/main" id="{CC6ABEC4-7A0F-4067-ACE6-8EAF1E50D0C2}"/>
              </a:ext>
            </a:extLst>
          </p:cNvPr>
          <p:cNvSpPr>
            <a:spLocks noGrp="1"/>
          </p:cNvSpPr>
          <p:nvPr>
            <p:ph type="body" sz="quarter" idx="25" hasCustomPrompt="1"/>
          </p:nvPr>
        </p:nvSpPr>
        <p:spPr>
          <a:xfrm>
            <a:off x="720000"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9" name="Text Placeholder 12">
            <a:extLst>
              <a:ext uri="{FF2B5EF4-FFF2-40B4-BE49-F238E27FC236}">
                <a16:creationId xmlns:a16="http://schemas.microsoft.com/office/drawing/2014/main" id="{816C9F54-9EB2-4713-9F0E-FC552BFEE290}"/>
              </a:ext>
            </a:extLst>
          </p:cNvPr>
          <p:cNvSpPr>
            <a:spLocks noGrp="1"/>
          </p:cNvSpPr>
          <p:nvPr>
            <p:ph type="body" sz="quarter" idx="26" hasCustomPrompt="1"/>
          </p:nvPr>
        </p:nvSpPr>
        <p:spPr>
          <a:xfrm>
            <a:off x="5525907" y="41328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0" name="Text Placeholder 13">
            <a:extLst>
              <a:ext uri="{FF2B5EF4-FFF2-40B4-BE49-F238E27FC236}">
                <a16:creationId xmlns:a16="http://schemas.microsoft.com/office/drawing/2014/main" id="{11604C28-84EF-4339-B079-89FD252DE5EF}"/>
              </a:ext>
            </a:extLst>
          </p:cNvPr>
          <p:cNvSpPr>
            <a:spLocks noGrp="1"/>
          </p:cNvSpPr>
          <p:nvPr>
            <p:ph type="body" sz="quarter" idx="27" hasCustomPrompt="1"/>
          </p:nvPr>
        </p:nvSpPr>
        <p:spPr>
          <a:xfrm>
            <a:off x="5525907"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6B846543-C05F-44DF-A2B3-0C7D3EA06588}"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382162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grøn tekst boks">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C2345D-6191-42FC-A797-9A2AE22923A6}"/>
              </a:ext>
            </a:extLst>
          </p:cNvPr>
          <p:cNvSpPr/>
          <p:nvPr userDrawn="1"/>
        </p:nvSpPr>
        <p:spPr>
          <a:xfrm>
            <a:off x="5530083" y="1645200"/>
            <a:ext cx="4441005" cy="499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0" name="Text Placeholder 3">
            <a:extLst>
              <a:ext uri="{FF2B5EF4-FFF2-40B4-BE49-F238E27FC236}">
                <a16:creationId xmlns:a16="http://schemas.microsoft.com/office/drawing/2014/main" id="{7FF0B8F7-9BAC-4A7C-8636-ADA4739807D1}"/>
              </a:ext>
            </a:extLst>
          </p:cNvPr>
          <p:cNvSpPr>
            <a:spLocks noGrp="1"/>
          </p:cNvSpPr>
          <p:nvPr>
            <p:ph type="body" sz="quarter" idx="19"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864800"/>
            <a:ext cx="4441754"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1" name="Text Placeholder 4">
            <a:extLst>
              <a:ext uri="{FF2B5EF4-FFF2-40B4-BE49-F238E27FC236}">
                <a16:creationId xmlns:a16="http://schemas.microsoft.com/office/drawing/2014/main" id="{C2FACC7D-9302-4B71-AAC1-71C605C7EAA3}"/>
              </a:ext>
            </a:extLst>
          </p:cNvPr>
          <p:cNvSpPr>
            <a:spLocks noGrp="1"/>
          </p:cNvSpPr>
          <p:nvPr>
            <p:ph type="body" sz="quarter" idx="20" hasCustomPrompt="1"/>
          </p:nvPr>
        </p:nvSpPr>
        <p:spPr>
          <a:xfrm>
            <a:off x="719976"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3" name="Text Placeholder 5">
            <a:extLst>
              <a:ext uri="{FF2B5EF4-FFF2-40B4-BE49-F238E27FC236}">
                <a16:creationId xmlns:a16="http://schemas.microsoft.com/office/drawing/2014/main" id="{71C4A4D3-AB58-475B-8912-5B15EB70BD23}"/>
              </a:ext>
            </a:extLst>
          </p:cNvPr>
          <p:cNvSpPr>
            <a:spLocks noGrp="1"/>
          </p:cNvSpPr>
          <p:nvPr>
            <p:ph type="body" sz="quarter" idx="21" hasCustomPrompt="1"/>
          </p:nvPr>
        </p:nvSpPr>
        <p:spPr>
          <a:xfrm>
            <a:off x="5637385" y="1756800"/>
            <a:ext cx="4226400" cy="4773600"/>
          </a:xfrm>
        </p:spPr>
        <p:txBody>
          <a:bodyPr/>
          <a:lstStyle>
            <a:lvl1pPr>
              <a:defRPr sz="800">
                <a:solidFill>
                  <a:schemeClr val="bg1"/>
                </a:solidFill>
              </a:defRPr>
            </a:lvl1pPr>
            <a:lvl2pPr>
              <a:defRPr sz="1400">
                <a:solidFill>
                  <a:schemeClr val="bg1"/>
                </a:solidFill>
              </a:defRPr>
            </a:lvl2pPr>
            <a:lvl3pPr>
              <a:defRPr sz="1000">
                <a:solidFill>
                  <a:schemeClr val="bg1"/>
                </a:solidFill>
              </a:defRPr>
            </a:lvl3pPr>
            <a:lvl4pPr>
              <a:defRPr sz="800">
                <a:solidFill>
                  <a:schemeClr val="bg1"/>
                </a:solidFill>
              </a:defRPr>
            </a:lvl4pPr>
            <a:lvl5pPr>
              <a:defRPr sz="11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og indsæt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4BB6A6C5-718C-432A-AC3A-20FFB4D524A2}"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299767602"/>
      </p:ext>
    </p:extLst>
  </p:cSld>
  <p:clrMapOvr>
    <a:masterClrMapping/>
  </p:clrMapOvr>
  <p:extLst>
    <p:ext uri="{DCECCB84-F9BA-43D5-87BE-67443E8EF086}">
      <p15:sldGuideLst xmlns:p15="http://schemas.microsoft.com/office/powerpoint/2012/main">
        <p15:guide id="1" pos="3252" userDrawn="1">
          <p15:clr>
            <a:srgbClr val="FBAE40"/>
          </p15:clr>
        </p15:guide>
        <p15:guide id="2" pos="34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øn tekst boks og Indho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C2345D-6191-42FC-A797-9A2AE22923A6}"/>
              </a:ext>
            </a:extLst>
          </p:cNvPr>
          <p:cNvSpPr/>
          <p:nvPr userDrawn="1"/>
        </p:nvSpPr>
        <p:spPr>
          <a:xfrm>
            <a:off x="720000" y="1645200"/>
            <a:ext cx="4441005" cy="4992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0" name="Text Placeholder 3">
            <a:extLst>
              <a:ext uri="{FF2B5EF4-FFF2-40B4-BE49-F238E27FC236}">
                <a16:creationId xmlns:a16="http://schemas.microsoft.com/office/drawing/2014/main" id="{7FF0B8F7-9BAC-4A7C-8636-ADA4739807D1}"/>
              </a:ext>
            </a:extLst>
          </p:cNvPr>
          <p:cNvSpPr>
            <a:spLocks noGrp="1"/>
          </p:cNvSpPr>
          <p:nvPr>
            <p:ph type="body" sz="quarter" idx="19" hasCustomPrompt="1"/>
          </p:nvPr>
        </p:nvSpPr>
        <p:spPr>
          <a:xfrm>
            <a:off x="5527745"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5527746" y="1864800"/>
            <a:ext cx="4441754"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1" name="Text Placeholder 4">
            <a:extLst>
              <a:ext uri="{FF2B5EF4-FFF2-40B4-BE49-F238E27FC236}">
                <a16:creationId xmlns:a16="http://schemas.microsoft.com/office/drawing/2014/main" id="{C2FACC7D-9302-4B71-AAC1-71C605C7EAA3}"/>
              </a:ext>
            </a:extLst>
          </p:cNvPr>
          <p:cNvSpPr>
            <a:spLocks noGrp="1"/>
          </p:cNvSpPr>
          <p:nvPr>
            <p:ph type="body" sz="quarter" idx="20" hasCustomPrompt="1"/>
          </p:nvPr>
        </p:nvSpPr>
        <p:spPr>
          <a:xfrm>
            <a:off x="5527745"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3" name="Text Placeholder 5">
            <a:extLst>
              <a:ext uri="{FF2B5EF4-FFF2-40B4-BE49-F238E27FC236}">
                <a16:creationId xmlns:a16="http://schemas.microsoft.com/office/drawing/2014/main" id="{71C4A4D3-AB58-475B-8912-5B15EB70BD23}"/>
              </a:ext>
            </a:extLst>
          </p:cNvPr>
          <p:cNvSpPr>
            <a:spLocks noGrp="1"/>
          </p:cNvSpPr>
          <p:nvPr>
            <p:ph type="body" sz="quarter" idx="21" hasCustomPrompt="1"/>
          </p:nvPr>
        </p:nvSpPr>
        <p:spPr>
          <a:xfrm>
            <a:off x="830364" y="1755038"/>
            <a:ext cx="4226400" cy="4775124"/>
          </a:xfrm>
        </p:spPr>
        <p:txBody>
          <a:bodyPr/>
          <a:lstStyle>
            <a:lvl1pPr>
              <a:defRPr sz="800">
                <a:solidFill>
                  <a:schemeClr val="bg1"/>
                </a:solidFill>
              </a:defRPr>
            </a:lvl1pPr>
            <a:lvl2pPr>
              <a:defRPr sz="1400">
                <a:solidFill>
                  <a:schemeClr val="bg1"/>
                </a:solidFill>
              </a:defRPr>
            </a:lvl2pPr>
            <a:lvl3pPr>
              <a:defRPr sz="1000">
                <a:solidFill>
                  <a:schemeClr val="bg1"/>
                </a:solidFill>
              </a:defRPr>
            </a:lvl3pPr>
            <a:lvl4pPr>
              <a:defRPr sz="800">
                <a:solidFill>
                  <a:schemeClr val="bg1"/>
                </a:solidFill>
              </a:defRPr>
            </a:lvl4pPr>
            <a:lvl5pPr>
              <a:defRPr sz="11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og indsæt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19FBC9F2-288E-47EB-964F-43281B51F810}"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2257835779"/>
      </p:ext>
    </p:extLst>
  </p:cSld>
  <p:clrMapOvr>
    <a:masterClrMapping/>
  </p:clrMapOvr>
  <p:extLst>
    <p:ext uri="{DCECCB84-F9BA-43D5-87BE-67443E8EF086}">
      <p15:sldGuideLst xmlns:p15="http://schemas.microsoft.com/office/powerpoint/2012/main">
        <p15:guide id="1" pos="3252">
          <p15:clr>
            <a:srgbClr val="FBAE40"/>
          </p15:clr>
        </p15:guide>
        <p15:guide id="2" pos="34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ønne tekst bok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10" name="Rektangel 9">
            <a:extLst>
              <a:ext uri="{FF2B5EF4-FFF2-40B4-BE49-F238E27FC236}">
                <a16:creationId xmlns:a16="http://schemas.microsoft.com/office/drawing/2014/main" id="{F3317A47-A876-4C58-B0CE-FC88B7CE6A5A}"/>
              </a:ext>
            </a:extLst>
          </p:cNvPr>
          <p:cNvSpPr/>
          <p:nvPr userDrawn="1"/>
        </p:nvSpPr>
        <p:spPr>
          <a:xfrm>
            <a:off x="720726" y="1645200"/>
            <a:ext cx="4441005" cy="4993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1" name="Pladsholder til tekst 5">
            <a:extLst>
              <a:ext uri="{FF2B5EF4-FFF2-40B4-BE49-F238E27FC236}">
                <a16:creationId xmlns:a16="http://schemas.microsoft.com/office/drawing/2014/main" id="{CF1B257E-A89C-45EB-8A2F-9DF025E7AD45}"/>
              </a:ext>
            </a:extLst>
          </p:cNvPr>
          <p:cNvSpPr>
            <a:spLocks noGrp="1"/>
          </p:cNvSpPr>
          <p:nvPr>
            <p:ph type="body" sz="quarter" idx="19" hasCustomPrompt="1"/>
          </p:nvPr>
        </p:nvSpPr>
        <p:spPr>
          <a:xfrm>
            <a:off x="828028" y="1756800"/>
            <a:ext cx="4226400" cy="4773600"/>
          </a:xfrm>
        </p:spPr>
        <p:txBody>
          <a:bodyPr/>
          <a:lstStyle>
            <a:lvl1pPr>
              <a:defRPr sz="800">
                <a:solidFill>
                  <a:schemeClr val="bg1"/>
                </a:solidFill>
              </a:defRPr>
            </a:lvl1pPr>
            <a:lvl2pPr>
              <a:defRPr sz="1400">
                <a:solidFill>
                  <a:schemeClr val="bg1"/>
                </a:solidFill>
              </a:defRPr>
            </a:lvl2pPr>
            <a:lvl3pPr>
              <a:defRPr sz="1000">
                <a:solidFill>
                  <a:schemeClr val="bg1"/>
                </a:solidFill>
              </a:defRPr>
            </a:lvl3pPr>
            <a:lvl4pPr>
              <a:defRPr sz="800">
                <a:solidFill>
                  <a:schemeClr val="bg1"/>
                </a:solidFill>
              </a:defRPr>
            </a:lvl4pPr>
            <a:lvl5pPr>
              <a:defRPr sz="12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4" name="Rektangel 3">
            <a:extLst>
              <a:ext uri="{FF2B5EF4-FFF2-40B4-BE49-F238E27FC236}">
                <a16:creationId xmlns:a16="http://schemas.microsoft.com/office/drawing/2014/main" id="{2BC2345D-6191-42FC-A797-9A2AE22923A6}"/>
              </a:ext>
            </a:extLst>
          </p:cNvPr>
          <p:cNvSpPr/>
          <p:nvPr userDrawn="1"/>
        </p:nvSpPr>
        <p:spPr>
          <a:xfrm>
            <a:off x="5530083" y="1645200"/>
            <a:ext cx="4441005" cy="4993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6" name="Pladsholder til tekst 5">
            <a:extLst>
              <a:ext uri="{FF2B5EF4-FFF2-40B4-BE49-F238E27FC236}">
                <a16:creationId xmlns:a16="http://schemas.microsoft.com/office/drawing/2014/main" id="{547CC3E9-4830-479D-A6FA-750675A5EB9A}"/>
              </a:ext>
            </a:extLst>
          </p:cNvPr>
          <p:cNvSpPr>
            <a:spLocks noGrp="1"/>
          </p:cNvSpPr>
          <p:nvPr>
            <p:ph type="body" sz="quarter" idx="18" hasCustomPrompt="1"/>
          </p:nvPr>
        </p:nvSpPr>
        <p:spPr>
          <a:xfrm>
            <a:off x="5637385" y="1756800"/>
            <a:ext cx="4226400" cy="4773600"/>
          </a:xfrm>
        </p:spPr>
        <p:txBody>
          <a:bodyPr/>
          <a:lstStyle>
            <a:lvl1pPr>
              <a:defRPr sz="800">
                <a:solidFill>
                  <a:schemeClr val="bg1"/>
                </a:solidFill>
              </a:defRPr>
            </a:lvl1pPr>
            <a:lvl2pPr>
              <a:defRPr sz="1400">
                <a:solidFill>
                  <a:schemeClr val="bg1"/>
                </a:solidFill>
              </a:defRPr>
            </a:lvl2pPr>
            <a:lvl3pPr>
              <a:defRPr sz="1000">
                <a:solidFill>
                  <a:schemeClr val="bg1"/>
                </a:solidFill>
              </a:defRPr>
            </a:lvl3pPr>
            <a:lvl4pPr>
              <a:defRPr sz="800">
                <a:solidFill>
                  <a:schemeClr val="bg1"/>
                </a:solidFill>
              </a:defRPr>
            </a:lvl4pPr>
            <a:lvl5pPr>
              <a:defRPr sz="12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74802CFF-6C87-4C8A-A948-F7114264CE1F}"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403017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 og lys tekst boks">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C2345D-6191-42FC-A797-9A2AE22923A6}"/>
              </a:ext>
            </a:extLst>
          </p:cNvPr>
          <p:cNvSpPr/>
          <p:nvPr userDrawn="1"/>
        </p:nvSpPr>
        <p:spPr>
          <a:xfrm>
            <a:off x="5530083" y="1645200"/>
            <a:ext cx="4441005" cy="499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0" name="Text Placeholder 3">
            <a:extLst>
              <a:ext uri="{FF2B5EF4-FFF2-40B4-BE49-F238E27FC236}">
                <a16:creationId xmlns:a16="http://schemas.microsoft.com/office/drawing/2014/main" id="{7FF0B8F7-9BAC-4A7C-8636-ADA4739807D1}"/>
              </a:ext>
            </a:extLst>
          </p:cNvPr>
          <p:cNvSpPr>
            <a:spLocks noGrp="1"/>
          </p:cNvSpPr>
          <p:nvPr>
            <p:ph type="body" sz="quarter" idx="19"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864800"/>
            <a:ext cx="4441754"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1" name="Text Placeholder 4">
            <a:extLst>
              <a:ext uri="{FF2B5EF4-FFF2-40B4-BE49-F238E27FC236}">
                <a16:creationId xmlns:a16="http://schemas.microsoft.com/office/drawing/2014/main" id="{C2FACC7D-9302-4B71-AAC1-71C605C7EAA3}"/>
              </a:ext>
            </a:extLst>
          </p:cNvPr>
          <p:cNvSpPr>
            <a:spLocks noGrp="1"/>
          </p:cNvSpPr>
          <p:nvPr>
            <p:ph type="body" sz="quarter" idx="20" hasCustomPrompt="1"/>
          </p:nvPr>
        </p:nvSpPr>
        <p:spPr>
          <a:xfrm>
            <a:off x="719976"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3" name="Text Placeholder 5">
            <a:extLst>
              <a:ext uri="{FF2B5EF4-FFF2-40B4-BE49-F238E27FC236}">
                <a16:creationId xmlns:a16="http://schemas.microsoft.com/office/drawing/2014/main" id="{71C4A4D3-AB58-475B-8912-5B15EB70BD23}"/>
              </a:ext>
            </a:extLst>
          </p:cNvPr>
          <p:cNvSpPr>
            <a:spLocks noGrp="1"/>
          </p:cNvSpPr>
          <p:nvPr>
            <p:ph type="body" sz="quarter" idx="21" hasCustomPrompt="1"/>
          </p:nvPr>
        </p:nvSpPr>
        <p:spPr>
          <a:xfrm>
            <a:off x="5637385" y="1756800"/>
            <a:ext cx="4226400" cy="4773600"/>
          </a:xfrm>
        </p:spPr>
        <p:txBody>
          <a:bodyPr/>
          <a:lstStyle>
            <a:lvl1pPr>
              <a:defRPr sz="800">
                <a:solidFill>
                  <a:schemeClr val="accent1"/>
                </a:solidFill>
              </a:defRPr>
            </a:lvl1pPr>
            <a:lvl2pPr>
              <a:defRPr sz="1400">
                <a:solidFill>
                  <a:schemeClr val="accent1"/>
                </a:solidFill>
              </a:defRPr>
            </a:lvl2pPr>
            <a:lvl3pPr>
              <a:defRPr sz="1000">
                <a:solidFill>
                  <a:schemeClr val="accent1"/>
                </a:solidFill>
              </a:defRPr>
            </a:lvl3pPr>
            <a:lvl4pPr>
              <a:defRPr sz="800">
                <a:solidFill>
                  <a:schemeClr val="accent1"/>
                </a:solidFill>
              </a:defRPr>
            </a:lvl4pPr>
            <a:lvl5pPr>
              <a:defRPr sz="1100">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a:t>Klik og indsæt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FE348267-5D80-478D-9FA4-F8BAC5F8E913}"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3488764484"/>
      </p:ext>
    </p:extLst>
  </p:cSld>
  <p:clrMapOvr>
    <a:masterClrMapping/>
  </p:clrMapOvr>
  <p:extLst>
    <p:ext uri="{DCECCB84-F9BA-43D5-87BE-67443E8EF086}">
      <p15:sldGuideLst xmlns:p15="http://schemas.microsoft.com/office/powerpoint/2012/main">
        <p15:guide id="1" pos="3252">
          <p15:clr>
            <a:srgbClr val="FBAE40"/>
          </p15:clr>
        </p15:guide>
        <p15:guide id="2" pos="34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ys tekst boks og Indho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C2345D-6191-42FC-A797-9A2AE22923A6}"/>
              </a:ext>
            </a:extLst>
          </p:cNvPr>
          <p:cNvSpPr/>
          <p:nvPr userDrawn="1"/>
        </p:nvSpPr>
        <p:spPr>
          <a:xfrm>
            <a:off x="720000" y="1645200"/>
            <a:ext cx="4441005" cy="49921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0" name="Text Placeholder 3">
            <a:extLst>
              <a:ext uri="{FF2B5EF4-FFF2-40B4-BE49-F238E27FC236}">
                <a16:creationId xmlns:a16="http://schemas.microsoft.com/office/drawing/2014/main" id="{7FF0B8F7-9BAC-4A7C-8636-ADA4739807D1}"/>
              </a:ext>
            </a:extLst>
          </p:cNvPr>
          <p:cNvSpPr>
            <a:spLocks noGrp="1"/>
          </p:cNvSpPr>
          <p:nvPr>
            <p:ph type="body" sz="quarter" idx="19" hasCustomPrompt="1"/>
          </p:nvPr>
        </p:nvSpPr>
        <p:spPr>
          <a:xfrm>
            <a:off x="5527745"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5527746" y="1864800"/>
            <a:ext cx="4441754"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1" name="Text Placeholder 4">
            <a:extLst>
              <a:ext uri="{FF2B5EF4-FFF2-40B4-BE49-F238E27FC236}">
                <a16:creationId xmlns:a16="http://schemas.microsoft.com/office/drawing/2014/main" id="{C2FACC7D-9302-4B71-AAC1-71C605C7EAA3}"/>
              </a:ext>
            </a:extLst>
          </p:cNvPr>
          <p:cNvSpPr>
            <a:spLocks noGrp="1"/>
          </p:cNvSpPr>
          <p:nvPr>
            <p:ph type="body" sz="quarter" idx="20" hasCustomPrompt="1"/>
          </p:nvPr>
        </p:nvSpPr>
        <p:spPr>
          <a:xfrm>
            <a:off x="5527745"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3" name="Text Placeholder 5">
            <a:extLst>
              <a:ext uri="{FF2B5EF4-FFF2-40B4-BE49-F238E27FC236}">
                <a16:creationId xmlns:a16="http://schemas.microsoft.com/office/drawing/2014/main" id="{71C4A4D3-AB58-475B-8912-5B15EB70BD23}"/>
              </a:ext>
            </a:extLst>
          </p:cNvPr>
          <p:cNvSpPr>
            <a:spLocks noGrp="1"/>
          </p:cNvSpPr>
          <p:nvPr>
            <p:ph type="body" sz="quarter" idx="21" hasCustomPrompt="1"/>
          </p:nvPr>
        </p:nvSpPr>
        <p:spPr>
          <a:xfrm>
            <a:off x="830364" y="1755038"/>
            <a:ext cx="4226400" cy="4775124"/>
          </a:xfrm>
        </p:spPr>
        <p:txBody>
          <a:bodyPr/>
          <a:lstStyle>
            <a:lvl1pPr>
              <a:defRPr sz="800">
                <a:solidFill>
                  <a:schemeClr val="accent1"/>
                </a:solidFill>
              </a:defRPr>
            </a:lvl1pPr>
            <a:lvl2pPr>
              <a:defRPr sz="1400">
                <a:solidFill>
                  <a:schemeClr val="accent1"/>
                </a:solidFill>
              </a:defRPr>
            </a:lvl2pPr>
            <a:lvl3pPr>
              <a:defRPr sz="1000">
                <a:solidFill>
                  <a:schemeClr val="accent1"/>
                </a:solidFill>
              </a:defRPr>
            </a:lvl3pPr>
            <a:lvl4pPr>
              <a:defRPr sz="800">
                <a:solidFill>
                  <a:schemeClr val="accent1"/>
                </a:solidFill>
              </a:defRPr>
            </a:lvl4pPr>
            <a:lvl5pPr>
              <a:defRPr sz="1100">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a:t>Klik og indsæt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1A9B4542-DAE0-4A0A-AE5C-E6F682C8E286}"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926368228"/>
      </p:ext>
    </p:extLst>
  </p:cSld>
  <p:clrMapOvr>
    <a:masterClrMapping/>
  </p:clrMapOvr>
  <p:extLst>
    <p:ext uri="{DCECCB84-F9BA-43D5-87BE-67443E8EF086}">
      <p15:sldGuideLst xmlns:p15="http://schemas.microsoft.com/office/powerpoint/2012/main">
        <p15:guide id="1" pos="3252">
          <p15:clr>
            <a:srgbClr val="FBAE40"/>
          </p15:clr>
        </p15:guide>
        <p15:guide id="2" pos="34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yse tekst bok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10" name="Rektangel 9">
            <a:extLst>
              <a:ext uri="{FF2B5EF4-FFF2-40B4-BE49-F238E27FC236}">
                <a16:creationId xmlns:a16="http://schemas.microsoft.com/office/drawing/2014/main" id="{F3317A47-A876-4C58-B0CE-FC88B7CE6A5A}"/>
              </a:ext>
            </a:extLst>
          </p:cNvPr>
          <p:cNvSpPr/>
          <p:nvPr userDrawn="1"/>
        </p:nvSpPr>
        <p:spPr>
          <a:xfrm>
            <a:off x="720726" y="1645200"/>
            <a:ext cx="4441005" cy="499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1" name="Pladsholder til tekst 5">
            <a:extLst>
              <a:ext uri="{FF2B5EF4-FFF2-40B4-BE49-F238E27FC236}">
                <a16:creationId xmlns:a16="http://schemas.microsoft.com/office/drawing/2014/main" id="{CF1B257E-A89C-45EB-8A2F-9DF025E7AD45}"/>
              </a:ext>
            </a:extLst>
          </p:cNvPr>
          <p:cNvSpPr>
            <a:spLocks noGrp="1"/>
          </p:cNvSpPr>
          <p:nvPr>
            <p:ph type="body" sz="quarter" idx="19" hasCustomPrompt="1"/>
          </p:nvPr>
        </p:nvSpPr>
        <p:spPr>
          <a:xfrm>
            <a:off x="828028" y="1756800"/>
            <a:ext cx="4226400" cy="4773600"/>
          </a:xfrm>
        </p:spPr>
        <p:txBody>
          <a:bodyPr/>
          <a:lstStyle>
            <a:lvl1pPr>
              <a:defRPr sz="800">
                <a:solidFill>
                  <a:schemeClr val="accent1"/>
                </a:solidFill>
              </a:defRPr>
            </a:lvl1pPr>
            <a:lvl2pPr>
              <a:defRPr sz="1400">
                <a:solidFill>
                  <a:schemeClr val="accent1"/>
                </a:solidFill>
              </a:defRPr>
            </a:lvl2pPr>
            <a:lvl3pPr>
              <a:defRPr sz="1000">
                <a:solidFill>
                  <a:schemeClr val="accent1"/>
                </a:solidFill>
              </a:defRPr>
            </a:lvl3pPr>
            <a:lvl4pPr>
              <a:defRPr sz="800">
                <a:solidFill>
                  <a:schemeClr val="accent1"/>
                </a:solidFill>
              </a:defRPr>
            </a:lvl4pPr>
            <a:lvl5pPr>
              <a:defRPr sz="1200">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4" name="Rektangel 3">
            <a:extLst>
              <a:ext uri="{FF2B5EF4-FFF2-40B4-BE49-F238E27FC236}">
                <a16:creationId xmlns:a16="http://schemas.microsoft.com/office/drawing/2014/main" id="{2BC2345D-6191-42FC-A797-9A2AE22923A6}"/>
              </a:ext>
            </a:extLst>
          </p:cNvPr>
          <p:cNvSpPr/>
          <p:nvPr userDrawn="1"/>
        </p:nvSpPr>
        <p:spPr>
          <a:xfrm>
            <a:off x="5530083" y="1645200"/>
            <a:ext cx="4441005" cy="499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6" name="Pladsholder til tekst 5">
            <a:extLst>
              <a:ext uri="{FF2B5EF4-FFF2-40B4-BE49-F238E27FC236}">
                <a16:creationId xmlns:a16="http://schemas.microsoft.com/office/drawing/2014/main" id="{547CC3E9-4830-479D-A6FA-750675A5EB9A}"/>
              </a:ext>
            </a:extLst>
          </p:cNvPr>
          <p:cNvSpPr>
            <a:spLocks noGrp="1"/>
          </p:cNvSpPr>
          <p:nvPr>
            <p:ph type="body" sz="quarter" idx="18" hasCustomPrompt="1"/>
          </p:nvPr>
        </p:nvSpPr>
        <p:spPr>
          <a:xfrm>
            <a:off x="5637385" y="1756800"/>
            <a:ext cx="4226400" cy="4773600"/>
          </a:xfrm>
        </p:spPr>
        <p:txBody>
          <a:bodyPr/>
          <a:lstStyle>
            <a:lvl1pPr>
              <a:defRPr sz="800">
                <a:solidFill>
                  <a:schemeClr val="accent1"/>
                </a:solidFill>
              </a:defRPr>
            </a:lvl1pPr>
            <a:lvl2pPr>
              <a:defRPr sz="1400">
                <a:solidFill>
                  <a:schemeClr val="accent1"/>
                </a:solidFill>
              </a:defRPr>
            </a:lvl2pPr>
            <a:lvl3pPr>
              <a:defRPr sz="1000">
                <a:solidFill>
                  <a:schemeClr val="accent1"/>
                </a:solidFill>
              </a:defRPr>
            </a:lvl3pPr>
            <a:lvl4pPr>
              <a:defRPr sz="800">
                <a:solidFill>
                  <a:schemeClr val="accent1"/>
                </a:solidFill>
              </a:defRPr>
            </a:lvl4pPr>
            <a:lvl5pPr>
              <a:defRPr sz="1200">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51300C5B-CA22-41CA-8EFB-A403AAFBDA2B}"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362232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1 linje¨ med billede (C)">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5D310E03-78AB-4DC8-AF1A-B6AAF6BAC3DA}"/>
              </a:ext>
            </a:extLst>
          </p:cNvPr>
          <p:cNvSpPr>
            <a:spLocks noGrp="1"/>
          </p:cNvSpPr>
          <p:nvPr>
            <p:ph type="pic" sz="quarter" idx="13" hasCustomPrompt="1"/>
          </p:nvPr>
        </p:nvSpPr>
        <p:spPr>
          <a:xfrm>
            <a:off x="0" y="-1"/>
            <a:ext cx="10692865" cy="7563643"/>
          </a:xfrm>
          <a:solidFill>
            <a:schemeClr val="accent5"/>
          </a:solidFill>
        </p:spPr>
        <p:txBody>
          <a:bodyPr lIns="3312000" tIns="0" anchor="ctr" anchorCtr="0"/>
          <a:lstStyle>
            <a:lvl1pPr marL="0" indent="0" algn="ctr">
              <a:buNone/>
              <a:defRPr sz="1403"/>
            </a:lvl1pPr>
          </a:lstStyle>
          <a:p>
            <a:r>
              <a:rPr lang="da-DK"/>
              <a:t>Klik på ikonet for at tilføje et billede</a:t>
            </a:r>
          </a:p>
        </p:txBody>
      </p:sp>
      <p:sp>
        <p:nvSpPr>
          <p:cNvPr id="2" name="Title 1"/>
          <p:cNvSpPr>
            <a:spLocks noGrp="1"/>
          </p:cNvSpPr>
          <p:nvPr>
            <p:ph type="ctrTitle" hasCustomPrompt="1"/>
          </p:nvPr>
        </p:nvSpPr>
        <p:spPr>
          <a:xfrm>
            <a:off x="-993" y="3921211"/>
            <a:ext cx="5235351" cy="2419200"/>
          </a:xfrm>
          <a:solidFill>
            <a:schemeClr val="accent1">
              <a:alpha val="80000"/>
            </a:schemeClr>
          </a:solidFill>
        </p:spPr>
        <p:txBody>
          <a:bodyPr lIns="1382400" tIns="504000" rIns="216000" bIns="1800000" anchor="t" anchorCtr="0"/>
          <a:lstStyle>
            <a:lvl1pPr algn="l">
              <a:lnSpc>
                <a:spcPct val="90000"/>
              </a:lnSpc>
              <a:defRPr sz="2400">
                <a:solidFill>
                  <a:schemeClr val="bg1"/>
                </a:solidFill>
              </a:defRPr>
            </a:lvl1pPr>
          </a:lstStyle>
          <a:p>
            <a:r>
              <a:rPr lang="da-DK"/>
              <a:t>Klik og indsæt titel</a:t>
            </a:r>
          </a:p>
        </p:txBody>
      </p:sp>
      <p:sp>
        <p:nvSpPr>
          <p:cNvPr id="14" name="Subtitle 2">
            <a:extLst>
              <a:ext uri="{FF2B5EF4-FFF2-40B4-BE49-F238E27FC236}">
                <a16:creationId xmlns:a16="http://schemas.microsoft.com/office/drawing/2014/main" id="{44B23029-CCFA-4E58-BE15-4F68939C21D4}"/>
              </a:ext>
            </a:extLst>
          </p:cNvPr>
          <p:cNvSpPr>
            <a:spLocks noGrp="1"/>
          </p:cNvSpPr>
          <p:nvPr>
            <p:ph type="subTitle" idx="1" hasCustomPrompt="1"/>
          </p:nvPr>
        </p:nvSpPr>
        <p:spPr>
          <a:xfrm>
            <a:off x="1066800" y="4787693"/>
            <a:ext cx="4168800" cy="648000"/>
          </a:xfrm>
        </p:spPr>
        <p:txBody>
          <a:bodyPr lIns="324000" anchor="t" anchorCtr="0"/>
          <a:lstStyle>
            <a:lvl1pPr marL="0" indent="0" algn="l">
              <a:spcBef>
                <a:spcPts val="0"/>
              </a:spcBef>
              <a:buFont typeface="Arial" panose="020B0604020202020204" pitchFamily="34" charset="0"/>
              <a:buChar char="​"/>
              <a:defRPr lang="da-DK" sz="2000" b="0" kern="1200" baseline="0" dirty="0">
                <a:solidFill>
                  <a:schemeClr val="accent2"/>
                </a:solidFill>
                <a:latin typeface="+mj-lt"/>
                <a:ea typeface="+mn-ea"/>
                <a:cs typeface="+mn-cs"/>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undertitel</a:t>
            </a:r>
          </a:p>
        </p:txBody>
      </p:sp>
      <p:sp>
        <p:nvSpPr>
          <p:cNvPr id="7" name="Date Placeholder 6">
            <a:extLst>
              <a:ext uri="{FF2B5EF4-FFF2-40B4-BE49-F238E27FC236}">
                <a16:creationId xmlns:a16="http://schemas.microsoft.com/office/drawing/2014/main" id="{718B4924-9FD9-475F-9602-1AE27D0C697A}"/>
              </a:ext>
            </a:extLst>
          </p:cNvPr>
          <p:cNvSpPr>
            <a:spLocks noGrp="1"/>
          </p:cNvSpPr>
          <p:nvPr>
            <p:ph type="dt" sz="half" idx="10"/>
          </p:nvPr>
        </p:nvSpPr>
        <p:spPr>
          <a:xfrm>
            <a:off x="1425662" y="5849446"/>
            <a:ext cx="3545289" cy="198417"/>
          </a:xfrm>
        </p:spPr>
        <p:txBody>
          <a:bodyPr/>
          <a:lstStyle>
            <a:lvl1pPr algn="l">
              <a:defRPr sz="1000" baseline="0">
                <a:solidFill>
                  <a:schemeClr val="bg1"/>
                </a:solidFill>
              </a:defRPr>
            </a:lvl1pPr>
          </a:lstStyle>
          <a:p>
            <a:fld id="{6404369C-19E9-4440-BA69-C566238FDA21}" type="datetime5">
              <a:rPr lang="da-DK" smtClean="0"/>
              <a:pPr/>
              <a:t>april 2025</a:t>
            </a:fld>
            <a:endParaRPr lang="da-DK"/>
          </a:p>
        </p:txBody>
      </p:sp>
      <p:sp>
        <p:nvSpPr>
          <p:cNvPr id="11" name="Footer Placeholder 4" hidden="1">
            <a:extLst>
              <a:ext uri="{FF2B5EF4-FFF2-40B4-BE49-F238E27FC236}">
                <a16:creationId xmlns:a16="http://schemas.microsoft.com/office/drawing/2014/main" id="{D42137A4-27C4-40FF-A60D-74E44C7A994E}"/>
              </a:ext>
            </a:extLst>
          </p:cNvPr>
          <p:cNvSpPr>
            <a:spLocks noGrp="1"/>
          </p:cNvSpPr>
          <p:nvPr>
            <p:ph type="ftr" sz="quarter" idx="3"/>
          </p:nvPr>
        </p:nvSpPr>
        <p:spPr>
          <a:xfrm>
            <a:off x="0" y="7619200"/>
            <a:ext cx="0" cy="0"/>
          </a:xfrm>
          <a:prstGeom prst="rect">
            <a:avLst/>
          </a:prstGeom>
        </p:spPr>
        <p:txBody>
          <a:bodyPr vert="horz" lIns="0" tIns="0" rIns="0" bIns="0" rtlCol="0" anchor="b" anchorCtr="0"/>
          <a:lstStyle>
            <a:lvl1pPr algn="ctr">
              <a:defRPr sz="100">
                <a:noFill/>
              </a:defRPr>
            </a:lvl1pPr>
          </a:lstStyle>
          <a:p>
            <a:endParaRPr lang="da-DK"/>
          </a:p>
        </p:txBody>
      </p:sp>
      <p:sp>
        <p:nvSpPr>
          <p:cNvPr id="12" name="Slide Number Placeholder 5" hidden="1">
            <a:extLst>
              <a:ext uri="{FF2B5EF4-FFF2-40B4-BE49-F238E27FC236}">
                <a16:creationId xmlns:a16="http://schemas.microsoft.com/office/drawing/2014/main" id="{AC0DCB8C-01A0-4B49-A695-A38CA9C256D1}"/>
              </a:ext>
            </a:extLst>
          </p:cNvPr>
          <p:cNvSpPr>
            <a:spLocks noGrp="1"/>
          </p:cNvSpPr>
          <p:nvPr>
            <p:ph type="sldNum" sz="quarter" idx="4"/>
          </p:nvPr>
        </p:nvSpPr>
        <p:spPr>
          <a:xfrm>
            <a:off x="0" y="76192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a:p>
        </p:txBody>
      </p:sp>
      <p:pic>
        <p:nvPicPr>
          <p:cNvPr id="13" name="Pladsholder til indhold 2">
            <a:extLst>
              <a:ext uri="{FF2B5EF4-FFF2-40B4-BE49-F238E27FC236}">
                <a16:creationId xmlns:a16="http://schemas.microsoft.com/office/drawing/2014/main" id="{68F75486-C313-48C3-930F-CF0AD55492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6405" y="308"/>
            <a:ext cx="2587453" cy="2048400"/>
          </a:xfrm>
          <a:prstGeom prst="rect">
            <a:avLst/>
          </a:prstGeom>
        </p:spPr>
      </p:pic>
    </p:spTree>
    <p:extLst>
      <p:ext uri="{BB962C8B-B14F-4D97-AF65-F5344CB8AC3E}">
        <p14:creationId xmlns:p14="http://schemas.microsoft.com/office/powerpoint/2010/main" val="343008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objekt med billede (A)">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F25A6038-CBAE-48ED-A40C-626DC56CA698}"/>
              </a:ext>
            </a:extLst>
          </p:cNvPr>
          <p:cNvSpPr>
            <a:spLocks noGrp="1"/>
          </p:cNvSpPr>
          <p:nvPr>
            <p:ph type="body" sz="quarter" idx="18"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D6313023-0D4F-446B-A4DE-BE51F667A5C1}"/>
              </a:ext>
            </a:extLst>
          </p:cNvPr>
          <p:cNvSpPr>
            <a:spLocks noGrp="1"/>
          </p:cNvSpPr>
          <p:nvPr>
            <p:ph type="title" hasCustomPrompt="1"/>
          </p:nvPr>
        </p:nvSpPr>
        <p:spPr>
          <a:xfrm>
            <a:off x="719976" y="681285"/>
            <a:ext cx="9250863" cy="730800"/>
          </a:xfrm>
        </p:spPr>
        <p:txBody>
          <a:bodyPr/>
          <a:lstStyle>
            <a:lvl1pPr>
              <a:defRPr/>
            </a:lvl1pPr>
          </a:lstStyle>
          <a:p>
            <a:r>
              <a:rPr lang="da-DK"/>
              <a:t>Klik og indsæt titel</a:t>
            </a:r>
          </a:p>
        </p:txBody>
      </p:sp>
      <p:sp>
        <p:nvSpPr>
          <p:cNvPr id="10" name="Content Placeholder 2">
            <a:extLst>
              <a:ext uri="{FF2B5EF4-FFF2-40B4-BE49-F238E27FC236}">
                <a16:creationId xmlns:a16="http://schemas.microsoft.com/office/drawing/2014/main" id="{756C068E-D963-45BA-BE0E-3D95C66B5C70}"/>
              </a:ext>
            </a:extLst>
          </p:cNvPr>
          <p:cNvSpPr>
            <a:spLocks noGrp="1"/>
          </p:cNvSpPr>
          <p:nvPr>
            <p:ph idx="1" hasCustomPrompt="1"/>
          </p:nvPr>
        </p:nvSpPr>
        <p:spPr>
          <a:xfrm>
            <a:off x="719977" y="1864800"/>
            <a:ext cx="4441754" cy="450583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5">
            <a:extLst>
              <a:ext uri="{FF2B5EF4-FFF2-40B4-BE49-F238E27FC236}">
                <a16:creationId xmlns:a16="http://schemas.microsoft.com/office/drawing/2014/main" id="{84D1D989-ECAD-4698-94F7-E2F32648CE70}"/>
              </a:ext>
            </a:extLst>
          </p:cNvPr>
          <p:cNvSpPr>
            <a:spLocks noGrp="1"/>
          </p:cNvSpPr>
          <p:nvPr>
            <p:ph type="body" sz="quarter" idx="19" hasCustomPrompt="1"/>
          </p:nvPr>
        </p:nvSpPr>
        <p:spPr>
          <a:xfrm>
            <a:off x="719976"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8F106C4D-D335-41BF-A64B-F53B0D56400E}"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
        <p:nvSpPr>
          <p:cNvPr id="11" name="Picture Placeholder 7">
            <a:extLst>
              <a:ext uri="{FF2B5EF4-FFF2-40B4-BE49-F238E27FC236}">
                <a16:creationId xmlns:a16="http://schemas.microsoft.com/office/drawing/2014/main" id="{C86C0271-2CDF-4C65-971B-E1871C367A84}"/>
              </a:ext>
            </a:extLst>
          </p:cNvPr>
          <p:cNvSpPr>
            <a:spLocks noGrp="1"/>
          </p:cNvSpPr>
          <p:nvPr>
            <p:ph type="pic" sz="quarter" idx="13" hasCustomPrompt="1"/>
          </p:nvPr>
        </p:nvSpPr>
        <p:spPr>
          <a:xfrm>
            <a:off x="5528439" y="1674794"/>
            <a:ext cx="4442400" cy="4962543"/>
          </a:xfrm>
          <a:solidFill>
            <a:schemeClr val="accent5"/>
          </a:solidFill>
        </p:spPr>
        <p:txBody>
          <a:bodyPr lIns="0" tIns="684000" anchor="ctr" anchorCtr="0"/>
          <a:lstStyle>
            <a:lvl1pPr marL="0" indent="0" algn="ctr">
              <a:buNone/>
              <a:defRPr sz="1403"/>
            </a:lvl1pPr>
          </a:lstStyle>
          <a:p>
            <a:r>
              <a:rPr lang="da-DK"/>
              <a:t>Klik på ikonet for at tilføje et billede</a:t>
            </a:r>
          </a:p>
        </p:txBody>
      </p:sp>
      <p:sp>
        <p:nvSpPr>
          <p:cNvPr id="12" name="Subtitle 2">
            <a:extLst>
              <a:ext uri="{FF2B5EF4-FFF2-40B4-BE49-F238E27FC236}">
                <a16:creationId xmlns:a16="http://schemas.microsoft.com/office/drawing/2014/main" id="{A4237C23-AD19-497C-B2AD-0B64D42F1566}"/>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Tree>
    <p:extLst>
      <p:ext uri="{BB962C8B-B14F-4D97-AF65-F5344CB8AC3E}">
        <p14:creationId xmlns:p14="http://schemas.microsoft.com/office/powerpoint/2010/main" val="2830163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sobjekt med billede (A) ud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13023-0D4F-446B-A4DE-BE51F667A5C1}"/>
              </a:ext>
            </a:extLst>
          </p:cNvPr>
          <p:cNvSpPr>
            <a:spLocks noGrp="1"/>
          </p:cNvSpPr>
          <p:nvPr>
            <p:ph type="title" hasCustomPrompt="1"/>
          </p:nvPr>
        </p:nvSpPr>
        <p:spPr>
          <a:xfrm>
            <a:off x="719976" y="681285"/>
            <a:ext cx="9250863" cy="925200"/>
          </a:xfrm>
        </p:spPr>
        <p:txBody>
          <a:bodyPr/>
          <a:lstStyle>
            <a:lvl1pPr>
              <a:defRPr/>
            </a:lvl1pPr>
          </a:lstStyle>
          <a:p>
            <a:r>
              <a:rPr lang="da-DK"/>
              <a:t>Klik og indsæt titel</a:t>
            </a:r>
          </a:p>
        </p:txBody>
      </p:sp>
      <p:sp>
        <p:nvSpPr>
          <p:cNvPr id="10" name="Content Placeholder 2">
            <a:extLst>
              <a:ext uri="{FF2B5EF4-FFF2-40B4-BE49-F238E27FC236}">
                <a16:creationId xmlns:a16="http://schemas.microsoft.com/office/drawing/2014/main" id="{756C068E-D963-45BA-BE0E-3D95C66B5C70}"/>
              </a:ext>
            </a:extLst>
          </p:cNvPr>
          <p:cNvSpPr>
            <a:spLocks noGrp="1"/>
          </p:cNvSpPr>
          <p:nvPr>
            <p:ph idx="1" hasCustomPrompt="1"/>
          </p:nvPr>
        </p:nvSpPr>
        <p:spPr>
          <a:xfrm>
            <a:off x="719977" y="1644650"/>
            <a:ext cx="4441754" cy="499268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8F106C4D-D335-41BF-A64B-F53B0D56400E}"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
        <p:nvSpPr>
          <p:cNvPr id="11" name="Picture Placeholder 7">
            <a:extLst>
              <a:ext uri="{FF2B5EF4-FFF2-40B4-BE49-F238E27FC236}">
                <a16:creationId xmlns:a16="http://schemas.microsoft.com/office/drawing/2014/main" id="{C86C0271-2CDF-4C65-971B-E1871C367A84}"/>
              </a:ext>
            </a:extLst>
          </p:cNvPr>
          <p:cNvSpPr>
            <a:spLocks noGrp="1"/>
          </p:cNvSpPr>
          <p:nvPr>
            <p:ph type="pic" sz="quarter" idx="13" hasCustomPrompt="1"/>
          </p:nvPr>
        </p:nvSpPr>
        <p:spPr>
          <a:xfrm>
            <a:off x="5528439" y="1644650"/>
            <a:ext cx="4442400" cy="4992688"/>
          </a:xfrm>
          <a:solidFill>
            <a:schemeClr val="accent5"/>
          </a:solidFill>
        </p:spPr>
        <p:txBody>
          <a:bodyPr lIns="0" tIns="684000" anchor="ctr" anchorCtr="0"/>
          <a:lstStyle>
            <a:lvl1pPr marL="0" indent="0" algn="ctr">
              <a:buNone/>
              <a:defRPr sz="1403"/>
            </a:lvl1pPr>
          </a:lstStyle>
          <a:p>
            <a:r>
              <a:rPr lang="da-DK"/>
              <a:t>Klik på ikonet for at tilføje et billede</a:t>
            </a:r>
          </a:p>
        </p:txBody>
      </p:sp>
      <p:sp>
        <p:nvSpPr>
          <p:cNvPr id="12" name="Subtitle 2">
            <a:extLst>
              <a:ext uri="{FF2B5EF4-FFF2-40B4-BE49-F238E27FC236}">
                <a16:creationId xmlns:a16="http://schemas.microsoft.com/office/drawing/2014/main" id="{A4237C23-AD19-497C-B2AD-0B64D42F1566}"/>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Tree>
    <p:extLst>
      <p:ext uri="{BB962C8B-B14F-4D97-AF65-F5344CB8AC3E}">
        <p14:creationId xmlns:p14="http://schemas.microsoft.com/office/powerpoint/2010/main" val="662539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objekt med billede (B) ">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DFD575DE-D7F9-436D-B9C6-3FCEBB1B7001}"/>
              </a:ext>
            </a:extLst>
          </p:cNvPr>
          <p:cNvSpPr>
            <a:spLocks noGrp="1"/>
          </p:cNvSpPr>
          <p:nvPr>
            <p:ph type="body" sz="quarter" idx="18" hasCustomPrompt="1"/>
          </p:nvPr>
        </p:nvSpPr>
        <p:spPr>
          <a:xfrm>
            <a:off x="719976" y="1440000"/>
            <a:ext cx="9252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D6313023-0D4F-446B-A4DE-BE51F667A5C1}"/>
              </a:ext>
            </a:extLst>
          </p:cNvPr>
          <p:cNvSpPr>
            <a:spLocks noGrp="1"/>
          </p:cNvSpPr>
          <p:nvPr>
            <p:ph type="title" hasCustomPrompt="1"/>
          </p:nvPr>
        </p:nvSpPr>
        <p:spPr>
          <a:xfrm>
            <a:off x="719976" y="681285"/>
            <a:ext cx="9250863" cy="925200"/>
          </a:xfrm>
        </p:spPr>
        <p:txBody>
          <a:bodyPr/>
          <a:lstStyle>
            <a:lvl1pPr>
              <a:defRPr/>
            </a:lvl1pPr>
          </a:lstStyle>
          <a:p>
            <a:r>
              <a:rPr lang="da-DK"/>
              <a:t>Klik og indsæt titel</a:t>
            </a:r>
          </a:p>
        </p:txBody>
      </p:sp>
      <p:sp>
        <p:nvSpPr>
          <p:cNvPr id="10" name="Subtitle 2">
            <a:extLst>
              <a:ext uri="{FF2B5EF4-FFF2-40B4-BE49-F238E27FC236}">
                <a16:creationId xmlns:a16="http://schemas.microsoft.com/office/drawing/2014/main" id="{643AAC53-4C92-4468-A1E4-444BC4C37B83}"/>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12" name="Content Placeholder 2">
            <a:extLst>
              <a:ext uri="{FF2B5EF4-FFF2-40B4-BE49-F238E27FC236}">
                <a16:creationId xmlns:a16="http://schemas.microsoft.com/office/drawing/2014/main" id="{0F661840-8FAF-4D53-B519-827D96392F64}"/>
              </a:ext>
            </a:extLst>
          </p:cNvPr>
          <p:cNvSpPr>
            <a:spLocks noGrp="1"/>
          </p:cNvSpPr>
          <p:nvPr>
            <p:ph idx="1" hasCustomPrompt="1"/>
          </p:nvPr>
        </p:nvSpPr>
        <p:spPr>
          <a:xfrm>
            <a:off x="720000" y="1865441"/>
            <a:ext cx="9251812" cy="1903422"/>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4">
            <a:extLst>
              <a:ext uri="{FF2B5EF4-FFF2-40B4-BE49-F238E27FC236}">
                <a16:creationId xmlns:a16="http://schemas.microsoft.com/office/drawing/2014/main" id="{9423C296-F993-43D7-B4C8-87FE15514E6A}"/>
              </a:ext>
            </a:extLst>
          </p:cNvPr>
          <p:cNvSpPr>
            <a:spLocks noGrp="1"/>
          </p:cNvSpPr>
          <p:nvPr>
            <p:ph type="body" sz="quarter" idx="19" hasCustomPrompt="1"/>
          </p:nvPr>
        </p:nvSpPr>
        <p:spPr>
          <a:xfrm>
            <a:off x="719976" y="6512529"/>
            <a:ext cx="9252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3350FE57-BA61-44AD-95CD-B4A1D49B7B95}"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
        <p:nvSpPr>
          <p:cNvPr id="11" name="Picture Placeholder 7">
            <a:extLst>
              <a:ext uri="{FF2B5EF4-FFF2-40B4-BE49-F238E27FC236}">
                <a16:creationId xmlns:a16="http://schemas.microsoft.com/office/drawing/2014/main" id="{C86C0271-2CDF-4C65-971B-E1871C367A84}"/>
              </a:ext>
            </a:extLst>
          </p:cNvPr>
          <p:cNvSpPr>
            <a:spLocks noGrp="1"/>
          </p:cNvSpPr>
          <p:nvPr>
            <p:ph type="pic" sz="quarter" idx="13" hasCustomPrompt="1"/>
          </p:nvPr>
        </p:nvSpPr>
        <p:spPr>
          <a:xfrm>
            <a:off x="719974" y="4120938"/>
            <a:ext cx="9249526" cy="2516400"/>
          </a:xfrm>
          <a:solidFill>
            <a:schemeClr val="accent5"/>
          </a:solidFill>
        </p:spPr>
        <p:txBody>
          <a:bodyPr lIns="0" tIns="684000" anchor="ctr" anchorCtr="0"/>
          <a:lstStyle>
            <a:lvl1pPr marL="0" indent="0" algn="ctr">
              <a:buNone/>
              <a:defRPr sz="1403"/>
            </a:lvl1pPr>
          </a:lstStyle>
          <a:p>
            <a:r>
              <a:rPr lang="da-DK"/>
              <a:t>Klik på ikonet for at tilføje et billede</a:t>
            </a:r>
          </a:p>
        </p:txBody>
      </p:sp>
    </p:spTree>
    <p:extLst>
      <p:ext uri="{BB962C8B-B14F-4D97-AF65-F5344CB8AC3E}">
        <p14:creationId xmlns:p14="http://schemas.microsoft.com/office/powerpoint/2010/main" val="3677521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ndholdsobjekter med billede (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C86C0271-2CDF-4C65-971B-E1871C367A84}"/>
              </a:ext>
            </a:extLst>
          </p:cNvPr>
          <p:cNvSpPr>
            <a:spLocks noGrp="1"/>
          </p:cNvSpPr>
          <p:nvPr>
            <p:ph type="pic" sz="quarter" idx="13" hasCustomPrompt="1"/>
          </p:nvPr>
        </p:nvSpPr>
        <p:spPr>
          <a:xfrm>
            <a:off x="4941420" y="-1"/>
            <a:ext cx="3311726" cy="7559675"/>
          </a:xfrm>
          <a:solidFill>
            <a:schemeClr val="accent5"/>
          </a:solidFill>
        </p:spPr>
        <p:txBody>
          <a:bodyPr lIns="0" tIns="684000" anchor="ctr" anchorCtr="0"/>
          <a:lstStyle>
            <a:lvl1pPr marL="0" indent="0" algn="ctr">
              <a:buNone/>
              <a:defRPr sz="1403"/>
            </a:lvl1pPr>
          </a:lstStyle>
          <a:p>
            <a:r>
              <a:rPr lang="da-DK"/>
              <a:t>Klik på ikonet for at tilføje et billede</a:t>
            </a:r>
          </a:p>
        </p:txBody>
      </p:sp>
      <p:sp>
        <p:nvSpPr>
          <p:cNvPr id="14" name="Text Placeholder 4">
            <a:extLst>
              <a:ext uri="{FF2B5EF4-FFF2-40B4-BE49-F238E27FC236}">
                <a16:creationId xmlns:a16="http://schemas.microsoft.com/office/drawing/2014/main" id="{69E1CF4A-342E-44BA-AEE4-3B590FE413E7}"/>
              </a:ext>
            </a:extLst>
          </p:cNvPr>
          <p:cNvSpPr>
            <a:spLocks noGrp="1"/>
          </p:cNvSpPr>
          <p:nvPr>
            <p:ph type="body" sz="quarter" idx="18" hasCustomPrompt="1"/>
          </p:nvPr>
        </p:nvSpPr>
        <p:spPr>
          <a:xfrm>
            <a:off x="719976" y="1440000"/>
            <a:ext cx="3918052" cy="396000"/>
          </a:xfrm>
          <a:solidFill>
            <a:schemeClr val="bg1"/>
          </a:solidFill>
          <a:effectLst>
            <a:outerShdw dist="12700" dir="5400000" algn="t" rotWithShape="0">
              <a:schemeClr val="accent1"/>
            </a:outerShdw>
          </a:effectLst>
        </p:spPr>
        <p:txBody>
          <a:bodyPr wrap="square"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4" name="Title 1">
            <a:extLst>
              <a:ext uri="{FF2B5EF4-FFF2-40B4-BE49-F238E27FC236}">
                <a16:creationId xmlns:a16="http://schemas.microsoft.com/office/drawing/2014/main" id="{6A235FBE-8B4D-4203-B1E0-7541F45DDCE1}"/>
              </a:ext>
            </a:extLst>
          </p:cNvPr>
          <p:cNvSpPr>
            <a:spLocks noGrp="1"/>
          </p:cNvSpPr>
          <p:nvPr>
            <p:ph type="title" hasCustomPrompt="1"/>
          </p:nvPr>
        </p:nvSpPr>
        <p:spPr>
          <a:xfrm>
            <a:off x="719977" y="681285"/>
            <a:ext cx="3917482" cy="730800"/>
          </a:xfrm>
        </p:spPr>
        <p:txBody>
          <a:bodyPr/>
          <a:lstStyle>
            <a:lvl1pPr>
              <a:defRPr/>
            </a:lvl1pPr>
          </a:lstStyle>
          <a:p>
            <a:r>
              <a:rPr lang="da-DK"/>
              <a:t>Klik og indsæt titel</a:t>
            </a:r>
          </a:p>
        </p:txBody>
      </p:sp>
      <p:sp>
        <p:nvSpPr>
          <p:cNvPr id="12" name="Content Placeholder 2">
            <a:extLst>
              <a:ext uri="{FF2B5EF4-FFF2-40B4-BE49-F238E27FC236}">
                <a16:creationId xmlns:a16="http://schemas.microsoft.com/office/drawing/2014/main" id="{6E7406CF-4805-481C-A154-91E3046FC191}"/>
              </a:ext>
            </a:extLst>
          </p:cNvPr>
          <p:cNvSpPr>
            <a:spLocks noGrp="1"/>
          </p:cNvSpPr>
          <p:nvPr>
            <p:ph idx="1" hasCustomPrompt="1"/>
          </p:nvPr>
        </p:nvSpPr>
        <p:spPr>
          <a:xfrm>
            <a:off x="719977" y="1864800"/>
            <a:ext cx="3917482"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3" name="Content Placeholder 3">
            <a:extLst>
              <a:ext uri="{FF2B5EF4-FFF2-40B4-BE49-F238E27FC236}">
                <a16:creationId xmlns:a16="http://schemas.microsoft.com/office/drawing/2014/main" id="{476070DA-50C2-447F-B24B-4D68B436C6F8}"/>
              </a:ext>
            </a:extLst>
          </p:cNvPr>
          <p:cNvSpPr>
            <a:spLocks noGrp="1"/>
          </p:cNvSpPr>
          <p:nvPr>
            <p:ph idx="16" hasCustomPrompt="1"/>
          </p:nvPr>
        </p:nvSpPr>
        <p:spPr>
          <a:xfrm>
            <a:off x="8557200" y="1864800"/>
            <a:ext cx="1411122"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5" name="Text Placeholder 5">
            <a:extLst>
              <a:ext uri="{FF2B5EF4-FFF2-40B4-BE49-F238E27FC236}">
                <a16:creationId xmlns:a16="http://schemas.microsoft.com/office/drawing/2014/main" id="{BD6367B4-E45A-4D09-B88F-F58526D6E061}"/>
              </a:ext>
            </a:extLst>
          </p:cNvPr>
          <p:cNvSpPr>
            <a:spLocks noGrp="1"/>
          </p:cNvSpPr>
          <p:nvPr>
            <p:ph type="body" sz="quarter" idx="19" hasCustomPrompt="1"/>
          </p:nvPr>
        </p:nvSpPr>
        <p:spPr>
          <a:xfrm>
            <a:off x="719976" y="6512529"/>
            <a:ext cx="3918052" cy="125735"/>
          </a:xfrm>
          <a:solidFill>
            <a:schemeClr val="bg1"/>
          </a:solidFill>
          <a:effectLst>
            <a:outerShdw dist="12700" dir="5400000" algn="t" rotWithShape="0">
              <a:schemeClr val="accent1"/>
            </a:outerShdw>
          </a:effectLst>
        </p:spPr>
        <p:txBody>
          <a:bodyPr wrap="square"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6" name="Text Placeholder 6">
            <a:extLst>
              <a:ext uri="{FF2B5EF4-FFF2-40B4-BE49-F238E27FC236}">
                <a16:creationId xmlns:a16="http://schemas.microsoft.com/office/drawing/2014/main" id="{640B041E-1085-4BF4-8B7E-A40E340D5258}"/>
              </a:ext>
            </a:extLst>
          </p:cNvPr>
          <p:cNvSpPr>
            <a:spLocks noGrp="1"/>
          </p:cNvSpPr>
          <p:nvPr>
            <p:ph type="body" sz="quarter" idx="20" hasCustomPrompt="1"/>
          </p:nvPr>
        </p:nvSpPr>
        <p:spPr>
          <a:xfrm>
            <a:off x="8557200" y="680400"/>
            <a:ext cx="1411328" cy="1155600"/>
          </a:xfrm>
          <a:solidFill>
            <a:schemeClr val="bg1"/>
          </a:solidFill>
          <a:effectLst>
            <a:outerShdw dist="12700" dir="5400000" algn="t" rotWithShape="0">
              <a:schemeClr val="accent1"/>
            </a:outerShdw>
          </a:effectLst>
        </p:spPr>
        <p:txBody>
          <a:bodyPr wrap="square"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7" name="Text Placeholder 7">
            <a:extLst>
              <a:ext uri="{FF2B5EF4-FFF2-40B4-BE49-F238E27FC236}">
                <a16:creationId xmlns:a16="http://schemas.microsoft.com/office/drawing/2014/main" id="{5C7E5C8A-8330-4EF9-9D1E-323EE46B3C7D}"/>
              </a:ext>
            </a:extLst>
          </p:cNvPr>
          <p:cNvSpPr>
            <a:spLocks noGrp="1"/>
          </p:cNvSpPr>
          <p:nvPr>
            <p:ph type="body" sz="quarter" idx="21" hasCustomPrompt="1"/>
          </p:nvPr>
        </p:nvSpPr>
        <p:spPr>
          <a:xfrm>
            <a:off x="8557200" y="6512529"/>
            <a:ext cx="1411328" cy="125735"/>
          </a:xfrm>
          <a:solidFill>
            <a:schemeClr val="bg1"/>
          </a:solidFill>
          <a:effectLst>
            <a:outerShdw dist="12700" dir="5400000" algn="t" rotWithShape="0">
              <a:schemeClr val="accent1"/>
            </a:outerShdw>
          </a:effectLst>
        </p:spPr>
        <p:txBody>
          <a:bodyPr wrap="square"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5409E93F-12E6-4267-AE88-C06D31D0E90B}"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2839874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ndholdsobjekter med billede (B)">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F82FE60D-56FB-4D5B-BF9B-149479BDB1D5}"/>
              </a:ext>
            </a:extLst>
          </p:cNvPr>
          <p:cNvSpPr>
            <a:spLocks noGrp="1"/>
          </p:cNvSpPr>
          <p:nvPr>
            <p:ph type="body" sz="quarter" idx="18" hasCustomPrompt="1"/>
          </p:nvPr>
        </p:nvSpPr>
        <p:spPr>
          <a:xfrm>
            <a:off x="719976" y="1440000"/>
            <a:ext cx="3918052" cy="396000"/>
          </a:xfrm>
          <a:solidFill>
            <a:schemeClr val="bg1"/>
          </a:solidFill>
          <a:effectLst>
            <a:outerShdw dist="12700" dir="5400000" algn="t" rotWithShape="0">
              <a:schemeClr val="accent1"/>
            </a:outerShdw>
          </a:effectLst>
        </p:spPr>
        <p:txBody>
          <a:bodyPr wrap="square"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1" name="Picture Placeholder 7">
            <a:extLst>
              <a:ext uri="{FF2B5EF4-FFF2-40B4-BE49-F238E27FC236}">
                <a16:creationId xmlns:a16="http://schemas.microsoft.com/office/drawing/2014/main" id="{C86C0271-2CDF-4C65-971B-E1871C367A84}"/>
              </a:ext>
            </a:extLst>
          </p:cNvPr>
          <p:cNvSpPr>
            <a:spLocks noGrp="1"/>
          </p:cNvSpPr>
          <p:nvPr>
            <p:ph type="pic" sz="quarter" idx="13" hasCustomPrompt="1"/>
          </p:nvPr>
        </p:nvSpPr>
        <p:spPr>
          <a:xfrm>
            <a:off x="5243829" y="-1"/>
            <a:ext cx="5447984" cy="7559675"/>
          </a:xfrm>
          <a:solidFill>
            <a:schemeClr val="accent5"/>
          </a:solidFill>
        </p:spPr>
        <p:txBody>
          <a:bodyPr lIns="0" tIns="684000" anchor="ctr" anchorCtr="0"/>
          <a:lstStyle>
            <a:lvl1pPr marL="0" indent="0" algn="ctr">
              <a:buNone/>
              <a:defRPr sz="1403"/>
            </a:lvl1pPr>
          </a:lstStyle>
          <a:p>
            <a:r>
              <a:rPr lang="da-DK"/>
              <a:t>Klik på ikonet for at tilføje et billede</a:t>
            </a:r>
          </a:p>
        </p:txBody>
      </p:sp>
      <p:sp>
        <p:nvSpPr>
          <p:cNvPr id="4" name="Title 1">
            <a:extLst>
              <a:ext uri="{FF2B5EF4-FFF2-40B4-BE49-F238E27FC236}">
                <a16:creationId xmlns:a16="http://schemas.microsoft.com/office/drawing/2014/main" id="{131C5196-9BCE-4D1C-8044-37270B13F1EE}"/>
              </a:ext>
            </a:extLst>
          </p:cNvPr>
          <p:cNvSpPr>
            <a:spLocks noGrp="1"/>
          </p:cNvSpPr>
          <p:nvPr>
            <p:ph type="title" hasCustomPrompt="1"/>
          </p:nvPr>
        </p:nvSpPr>
        <p:spPr>
          <a:xfrm>
            <a:off x="719976" y="681285"/>
            <a:ext cx="3917483" cy="730800"/>
          </a:xfrm>
        </p:spPr>
        <p:txBody>
          <a:bodyPr/>
          <a:lstStyle>
            <a:lvl1pPr>
              <a:defRPr/>
            </a:lvl1pPr>
          </a:lstStyle>
          <a:p>
            <a:r>
              <a:rPr lang="da-DK"/>
              <a:t>Klik og indsæt titel</a:t>
            </a:r>
          </a:p>
        </p:txBody>
      </p:sp>
      <p:sp>
        <p:nvSpPr>
          <p:cNvPr id="12" name="Content Placeholder 2">
            <a:extLst>
              <a:ext uri="{FF2B5EF4-FFF2-40B4-BE49-F238E27FC236}">
                <a16:creationId xmlns:a16="http://schemas.microsoft.com/office/drawing/2014/main" id="{C57F773D-A156-411F-A01C-092B690C5521}"/>
              </a:ext>
            </a:extLst>
          </p:cNvPr>
          <p:cNvSpPr>
            <a:spLocks noGrp="1"/>
          </p:cNvSpPr>
          <p:nvPr>
            <p:ph idx="1" hasCustomPrompt="1"/>
          </p:nvPr>
        </p:nvSpPr>
        <p:spPr>
          <a:xfrm>
            <a:off x="719977" y="1864800"/>
            <a:ext cx="3917482"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3" name="Content Placeholder 3">
            <a:extLst>
              <a:ext uri="{FF2B5EF4-FFF2-40B4-BE49-F238E27FC236}">
                <a16:creationId xmlns:a16="http://schemas.microsoft.com/office/drawing/2014/main" id="{EC48C6A7-666A-4962-9179-CF0755A32E53}"/>
              </a:ext>
            </a:extLst>
          </p:cNvPr>
          <p:cNvSpPr>
            <a:spLocks noGrp="1"/>
          </p:cNvSpPr>
          <p:nvPr>
            <p:ph idx="16" hasCustomPrompt="1"/>
          </p:nvPr>
        </p:nvSpPr>
        <p:spPr>
          <a:xfrm>
            <a:off x="8557200" y="1246485"/>
            <a:ext cx="1411122" cy="5390853"/>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5" name="Text Placeholder 5">
            <a:extLst>
              <a:ext uri="{FF2B5EF4-FFF2-40B4-BE49-F238E27FC236}">
                <a16:creationId xmlns:a16="http://schemas.microsoft.com/office/drawing/2014/main" id="{08E689B8-34E1-45D3-8280-35CFDE5ECE3D}"/>
              </a:ext>
            </a:extLst>
          </p:cNvPr>
          <p:cNvSpPr>
            <a:spLocks noGrp="1"/>
          </p:cNvSpPr>
          <p:nvPr>
            <p:ph type="body" sz="quarter" idx="19" hasCustomPrompt="1"/>
          </p:nvPr>
        </p:nvSpPr>
        <p:spPr>
          <a:xfrm>
            <a:off x="719976" y="6512529"/>
            <a:ext cx="3918052" cy="125735"/>
          </a:xfrm>
          <a:solidFill>
            <a:schemeClr val="bg1"/>
          </a:solidFill>
          <a:effectLst>
            <a:outerShdw dist="12700" dir="5400000" algn="t" rotWithShape="0">
              <a:schemeClr val="accent1"/>
            </a:outerShdw>
          </a:effectLst>
        </p:spPr>
        <p:txBody>
          <a:bodyPr wrap="square"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66526A17-9F43-43FF-9FA8-287942DCE480}"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965043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indholdsobjekter med billede (C)">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C86C0271-2CDF-4C65-971B-E1871C367A84}"/>
              </a:ext>
            </a:extLst>
          </p:cNvPr>
          <p:cNvSpPr>
            <a:spLocks noGrp="1"/>
          </p:cNvSpPr>
          <p:nvPr>
            <p:ph type="pic" sz="quarter" idx="13" hasCustomPrompt="1"/>
          </p:nvPr>
        </p:nvSpPr>
        <p:spPr>
          <a:xfrm>
            <a:off x="0" y="-1"/>
            <a:ext cx="8253145" cy="7559675"/>
          </a:xfrm>
          <a:solidFill>
            <a:schemeClr val="accent5"/>
          </a:solidFill>
        </p:spPr>
        <p:txBody>
          <a:bodyPr lIns="0" tIns="684000" anchor="ctr" anchorCtr="0"/>
          <a:lstStyle>
            <a:lvl1pPr marL="0" indent="0" algn="ctr">
              <a:buNone/>
              <a:defRPr sz="1403"/>
            </a:lvl1pPr>
          </a:lstStyle>
          <a:p>
            <a:r>
              <a:rPr lang="da-DK"/>
              <a:t>Klik på ikonet for at tilføje et billede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BAD651B8-2457-465E-B043-356079BF3594}"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
        <p:nvSpPr>
          <p:cNvPr id="12" name="Title 1">
            <a:extLst>
              <a:ext uri="{FF2B5EF4-FFF2-40B4-BE49-F238E27FC236}">
                <a16:creationId xmlns:a16="http://schemas.microsoft.com/office/drawing/2014/main" id="{462CF2A1-2B0F-4611-A8FF-00B5A5337B1A}"/>
              </a:ext>
            </a:extLst>
          </p:cNvPr>
          <p:cNvSpPr>
            <a:spLocks noGrp="1"/>
          </p:cNvSpPr>
          <p:nvPr>
            <p:ph type="title" hasCustomPrompt="1"/>
          </p:nvPr>
        </p:nvSpPr>
        <p:spPr>
          <a:xfrm>
            <a:off x="719977" y="681284"/>
            <a:ext cx="3917482" cy="1780561"/>
          </a:xfrm>
        </p:spPr>
        <p:txBody>
          <a:bodyPr/>
          <a:lstStyle>
            <a:lvl1pPr>
              <a:defRPr/>
            </a:lvl1pPr>
          </a:lstStyle>
          <a:p>
            <a:r>
              <a:rPr lang="da-DK"/>
              <a:t>Klik og indsæt titel</a:t>
            </a:r>
          </a:p>
        </p:txBody>
      </p:sp>
      <p:sp>
        <p:nvSpPr>
          <p:cNvPr id="14" name="Content Placeholder 2">
            <a:extLst>
              <a:ext uri="{FF2B5EF4-FFF2-40B4-BE49-F238E27FC236}">
                <a16:creationId xmlns:a16="http://schemas.microsoft.com/office/drawing/2014/main" id="{A7316E14-8359-421E-AC56-8BD8EC79D74C}"/>
              </a:ext>
            </a:extLst>
          </p:cNvPr>
          <p:cNvSpPr>
            <a:spLocks noGrp="1"/>
          </p:cNvSpPr>
          <p:nvPr>
            <p:ph idx="1" hasCustomPrompt="1"/>
          </p:nvPr>
        </p:nvSpPr>
        <p:spPr>
          <a:xfrm>
            <a:off x="8557200" y="1864800"/>
            <a:ext cx="1411200" cy="45144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5" name="Text Placeholder 4">
            <a:extLst>
              <a:ext uri="{FF2B5EF4-FFF2-40B4-BE49-F238E27FC236}">
                <a16:creationId xmlns:a16="http://schemas.microsoft.com/office/drawing/2014/main" id="{B0531A44-F9D4-4172-B9AD-EB0396811975}"/>
              </a:ext>
            </a:extLst>
          </p:cNvPr>
          <p:cNvSpPr>
            <a:spLocks noGrp="1"/>
          </p:cNvSpPr>
          <p:nvPr>
            <p:ph type="body" sz="quarter" idx="18" hasCustomPrompt="1"/>
          </p:nvPr>
        </p:nvSpPr>
        <p:spPr>
          <a:xfrm>
            <a:off x="8557200" y="1440000"/>
            <a:ext cx="1411200" cy="1155600"/>
          </a:xfrm>
          <a:solidFill>
            <a:schemeClr val="bg1"/>
          </a:solidFill>
          <a:effectLst>
            <a:outerShdw dist="12700" dir="5400000" algn="t" rotWithShape="0">
              <a:schemeClr val="accent1"/>
            </a:outerShdw>
          </a:effectLst>
        </p:spPr>
        <p:txBody>
          <a:bodyPr wrap="square"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6" name="Text Placeholder 5">
            <a:extLst>
              <a:ext uri="{FF2B5EF4-FFF2-40B4-BE49-F238E27FC236}">
                <a16:creationId xmlns:a16="http://schemas.microsoft.com/office/drawing/2014/main" id="{E80BB5E6-272D-41E9-85B2-6C14BF3187D1}"/>
              </a:ext>
            </a:extLst>
          </p:cNvPr>
          <p:cNvSpPr>
            <a:spLocks noGrp="1"/>
          </p:cNvSpPr>
          <p:nvPr>
            <p:ph type="body" sz="quarter" idx="19" hasCustomPrompt="1"/>
          </p:nvPr>
        </p:nvSpPr>
        <p:spPr>
          <a:xfrm>
            <a:off x="8557200" y="6512529"/>
            <a:ext cx="1411200" cy="125735"/>
          </a:xfrm>
          <a:solidFill>
            <a:schemeClr val="bg1"/>
          </a:solidFill>
          <a:effectLst>
            <a:outerShdw dist="12700" dir="5400000" algn="t" rotWithShape="0">
              <a:schemeClr val="accent1"/>
            </a:outerShdw>
          </a:effectLst>
        </p:spPr>
        <p:txBody>
          <a:bodyPr wrap="square"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Tree>
    <p:extLst>
      <p:ext uri="{BB962C8B-B14F-4D97-AF65-F5344CB8AC3E}">
        <p14:creationId xmlns:p14="http://schemas.microsoft.com/office/powerpoint/2010/main" val="396180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tnin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C5BC2A90-5461-4D8A-9DAD-31C29C643808}"/>
              </a:ext>
            </a:extLst>
          </p:cNvPr>
          <p:cNvSpPr/>
          <p:nvPr userDrawn="1"/>
        </p:nvSpPr>
        <p:spPr>
          <a:xfrm>
            <a:off x="0" y="0"/>
            <a:ext cx="10692865" cy="7563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54" noProof="0"/>
          </a:p>
        </p:txBody>
      </p:sp>
      <p:pic>
        <p:nvPicPr>
          <p:cNvPr id="13" name="Logo">
            <a:extLst>
              <a:ext uri="{FF2B5EF4-FFF2-40B4-BE49-F238E27FC236}">
                <a16:creationId xmlns:a16="http://schemas.microsoft.com/office/drawing/2014/main" id="{9CF46294-5BE3-418E-8668-9C3CDE0AB3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86189" y="1053666"/>
            <a:ext cx="1118685" cy="885626"/>
          </a:xfrm>
          <a:prstGeom prst="rect">
            <a:avLst/>
          </a:prstGeom>
        </p:spPr>
      </p:pic>
      <p:sp>
        <p:nvSpPr>
          <p:cNvPr id="4" name="Tekstfelt 3">
            <a:extLst>
              <a:ext uri="{FF2B5EF4-FFF2-40B4-BE49-F238E27FC236}">
                <a16:creationId xmlns:a16="http://schemas.microsoft.com/office/drawing/2014/main" id="{F14937C2-4E17-467E-BD38-2F12222B4CC1}"/>
              </a:ext>
            </a:extLst>
          </p:cNvPr>
          <p:cNvSpPr txBox="1"/>
          <p:nvPr userDrawn="1"/>
        </p:nvSpPr>
        <p:spPr>
          <a:xfrm>
            <a:off x="2137310" y="6055215"/>
            <a:ext cx="1879042" cy="615553"/>
          </a:xfrm>
          <a:prstGeom prst="rect">
            <a:avLst/>
          </a:prstGeom>
          <a:noFill/>
        </p:spPr>
        <p:txBody>
          <a:bodyPr wrap="square" lIns="0" tIns="0" rIns="0" bIns="0" rtlCol="0">
            <a:spAutoFit/>
          </a:bodyPr>
          <a:lstStyle/>
          <a:p>
            <a:r>
              <a:rPr lang="da-DK" sz="1000" kern="1200" cap="all" baseline="0">
                <a:solidFill>
                  <a:schemeClr val="bg1"/>
                </a:solidFill>
                <a:latin typeface="+mj-lt"/>
                <a:ea typeface="+mn-ea"/>
                <a:cs typeface="+mn-cs"/>
              </a:rPr>
              <a:t>Ny Kongensgade 9B, 1. sal</a:t>
            </a:r>
          </a:p>
          <a:p>
            <a:r>
              <a:rPr lang="da-DK" sz="1000" kern="1200" cap="all" baseline="0">
                <a:solidFill>
                  <a:schemeClr val="bg1"/>
                </a:solidFill>
                <a:latin typeface="+mj-lt"/>
                <a:ea typeface="+mn-ea"/>
                <a:cs typeface="+mn-cs"/>
              </a:rPr>
              <a:t>1472 København K</a:t>
            </a:r>
          </a:p>
          <a:p>
            <a:r>
              <a:rPr lang="da-DK" sz="1000" kern="1200" cap="all" baseline="0">
                <a:solidFill>
                  <a:schemeClr val="bg1"/>
                </a:solidFill>
                <a:latin typeface="+mj-lt"/>
                <a:ea typeface="+mn-ea"/>
                <a:cs typeface="+mn-cs"/>
              </a:rPr>
              <a:t>WWW.HBSECONOMICS.DK</a:t>
            </a:r>
          </a:p>
          <a:p>
            <a:r>
              <a:rPr lang="da-DK" sz="1000" kern="1200" cap="all" baseline="0">
                <a:solidFill>
                  <a:schemeClr val="bg1"/>
                </a:solidFill>
                <a:latin typeface="+mj-lt"/>
                <a:ea typeface="+mn-ea"/>
                <a:cs typeface="+mn-cs"/>
              </a:rPr>
              <a:t>INFO@HBSECONOMICS.DK </a:t>
            </a:r>
          </a:p>
        </p:txBody>
      </p:sp>
      <p:sp>
        <p:nvSpPr>
          <p:cNvPr id="10" name="Pladsholder til tekst 9">
            <a:extLst>
              <a:ext uri="{FF2B5EF4-FFF2-40B4-BE49-F238E27FC236}">
                <a16:creationId xmlns:a16="http://schemas.microsoft.com/office/drawing/2014/main" id="{B36DD31B-46D8-43E9-B0C0-5E57B7CCA6A4}"/>
              </a:ext>
            </a:extLst>
          </p:cNvPr>
          <p:cNvSpPr>
            <a:spLocks noGrp="1"/>
          </p:cNvSpPr>
          <p:nvPr>
            <p:ph type="body" sz="quarter" idx="11" hasCustomPrompt="1"/>
          </p:nvPr>
        </p:nvSpPr>
        <p:spPr>
          <a:xfrm>
            <a:off x="2137310" y="2667408"/>
            <a:ext cx="5499437" cy="2829039"/>
          </a:xfrm>
        </p:spPr>
        <p:txBody>
          <a:bodyPr/>
          <a:lstStyle>
            <a:lvl1pPr marL="0" indent="0">
              <a:defRPr lang="da-DK" sz="1400" kern="1200" dirty="0" smtClean="0">
                <a:solidFill>
                  <a:srgbClr val="FFFFFF"/>
                </a:solidFill>
                <a:effectLst/>
                <a:latin typeface="Segoe UI Light" panose="020B0502040204020203" pitchFamily="34" charset="0"/>
                <a:ea typeface="Georgia" panose="02040502050405020303" pitchFamily="18" charset="0"/>
                <a:cs typeface="+mn-cs"/>
              </a:defRPr>
            </a:lvl1pPr>
            <a:lvl2pPr>
              <a:buNone/>
              <a:defRPr lang="da-DK" sz="1400" kern="1200" cap="all" baseline="0" dirty="0" smtClean="0">
                <a:solidFill>
                  <a:srgbClr val="FFFFFF"/>
                </a:solidFill>
                <a:effectLst/>
                <a:latin typeface="Segoe UI Light" panose="020B0502040204020203" pitchFamily="34" charset="0"/>
                <a:ea typeface="Georgia" panose="02040502050405020303" pitchFamily="18" charset="0"/>
                <a:cs typeface="Verdana" panose="020B0604030504040204" pitchFamily="34" charset="0"/>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da-DK" sz="1400">
                <a:solidFill>
                  <a:srgbClr val="FFFFFF"/>
                </a:solidFill>
                <a:effectLst/>
                <a:latin typeface="Segoe UI Light" panose="020B0502040204020203" pitchFamily="34" charset="0"/>
                <a:ea typeface="Georgia" panose="02040502050405020303" pitchFamily="18" charset="0"/>
                <a:cs typeface="Verdana" panose="020B0604030504040204" pitchFamily="34" charset="0"/>
              </a:rPr>
              <a:t>HBS ECONOMICS</a:t>
            </a:r>
            <a:br>
              <a:rPr lang="da-DK" sz="1400">
                <a:solidFill>
                  <a:srgbClr val="FFFFFF"/>
                </a:solidFill>
                <a:effectLst/>
                <a:latin typeface="Segoe UI Light" panose="020B0502040204020203" pitchFamily="34" charset="0"/>
                <a:ea typeface="Georgia" panose="02040502050405020303" pitchFamily="18" charset="0"/>
                <a:cs typeface="Verdana" panose="020B0604030504040204" pitchFamily="34" charset="0"/>
              </a:rPr>
            </a:br>
            <a:r>
              <a:rPr lang="da-DK" sz="1400">
                <a:solidFill>
                  <a:srgbClr val="FFFFFF"/>
                </a:solidFill>
                <a:effectLst/>
                <a:latin typeface="Segoe UI Light" panose="020B0502040204020203" pitchFamily="34" charset="0"/>
                <a:ea typeface="Georgia" panose="02040502050405020303" pitchFamily="18" charset="0"/>
              </a:rPr>
              <a:t>er et samfundsøkonomisk konsulenthus, som skaber konkret og brugbar viden til vores kunder. Det gør vi ved at levere analyser af høj økonomfaglig kvalitet med et skarpt øje for den kontekst, analyserne indgår i, og formidlet i et klart og letforståeligt sprog.</a:t>
            </a:r>
            <a:br>
              <a:rPr lang="da-DK" sz="1400">
                <a:solidFill>
                  <a:srgbClr val="FFFFFF"/>
                </a:solidFill>
                <a:effectLst/>
                <a:latin typeface="Segoe UI Light" panose="020B0502040204020203" pitchFamily="34" charset="0"/>
                <a:ea typeface="Georgia" panose="02040502050405020303" pitchFamily="18" charset="0"/>
              </a:rPr>
            </a:br>
            <a:br>
              <a:rPr lang="da-DK" sz="1400">
                <a:solidFill>
                  <a:srgbClr val="FFFFFF"/>
                </a:solidFill>
                <a:effectLst/>
                <a:latin typeface="Segoe UI Light" panose="020B0502040204020203" pitchFamily="34" charset="0"/>
                <a:ea typeface="Georgia" panose="02040502050405020303" pitchFamily="18" charset="0"/>
              </a:rPr>
            </a:br>
            <a:r>
              <a:rPr lang="da-DK" sz="1400">
                <a:solidFill>
                  <a:srgbClr val="FFFFFF"/>
                </a:solidFill>
                <a:effectLst/>
                <a:latin typeface="Segoe UI Light" panose="020B0502040204020203" pitchFamily="34" charset="0"/>
                <a:ea typeface="Georgia" panose="02040502050405020303" pitchFamily="18" charset="0"/>
              </a:rPr>
              <a:t>I samarbejde med vores kunder skaber vi et stærkt og fagligt velfunderet </a:t>
            </a:r>
            <a:r>
              <a:rPr lang="da-DK" sz="1400" err="1">
                <a:solidFill>
                  <a:srgbClr val="FFFFFF"/>
                </a:solidFill>
                <a:effectLst/>
                <a:latin typeface="Segoe UI Light" panose="020B0502040204020203" pitchFamily="34" charset="0"/>
                <a:ea typeface="Georgia" panose="02040502050405020303" pitchFamily="18" charset="0"/>
              </a:rPr>
              <a:t>videngrundlag</a:t>
            </a:r>
            <a:r>
              <a:rPr lang="da-DK" sz="1400">
                <a:solidFill>
                  <a:srgbClr val="FFFFFF"/>
                </a:solidFill>
                <a:effectLst/>
                <a:latin typeface="Segoe UI Light" panose="020B0502040204020203" pitchFamily="34" charset="0"/>
                <a:ea typeface="Georgia" panose="02040502050405020303" pitchFamily="18" charset="0"/>
              </a:rPr>
              <a:t>, som kan understøtte beslutningsprocesser, skabe forandringer og sætte dagsordener i den brede offentlighed.</a:t>
            </a:r>
            <a:br>
              <a:rPr lang="da-DK" sz="1400">
                <a:solidFill>
                  <a:srgbClr val="FFFFFF"/>
                </a:solidFill>
                <a:effectLst/>
                <a:latin typeface="Segoe UI Light" panose="020B0502040204020203" pitchFamily="34" charset="0"/>
                <a:ea typeface="Georgia" panose="02040502050405020303" pitchFamily="18" charset="0"/>
              </a:rPr>
            </a:br>
            <a:br>
              <a:rPr lang="da-DK" sz="1400">
                <a:solidFill>
                  <a:srgbClr val="FFFFFF"/>
                </a:solidFill>
                <a:effectLst/>
                <a:latin typeface="Segoe UI Light" panose="020B0502040204020203" pitchFamily="34" charset="0"/>
                <a:ea typeface="Georgia" panose="02040502050405020303" pitchFamily="18" charset="0"/>
              </a:rPr>
            </a:br>
            <a:r>
              <a:rPr lang="da-DK" sz="1400">
                <a:solidFill>
                  <a:srgbClr val="FFFFFF"/>
                </a:solidFill>
                <a:effectLst/>
                <a:latin typeface="Segoe UI Light" panose="020B0502040204020203" pitchFamily="34" charset="0"/>
                <a:ea typeface="Georgia" panose="02040502050405020303" pitchFamily="18" charset="0"/>
              </a:rPr>
              <a:t>Vi er blandt landets førende eksperter i anvendte økonomiske og statistiske metoder og har dyb policy-indsigt på bl.a. erhvervs- og velfærdsområdet.</a:t>
            </a:r>
            <a:endParaRPr lang="da-DK" sz="1400">
              <a:solidFill>
                <a:srgbClr val="456966"/>
              </a:solidFill>
              <a:effectLst/>
              <a:latin typeface="Segoe UI Light" panose="020B0502040204020203" pitchFamily="34" charset="0"/>
              <a:ea typeface="Georgia" panose="02040502050405020303" pitchFamily="18" charset="0"/>
            </a:endParaRPr>
          </a:p>
        </p:txBody>
      </p:sp>
      <p:sp>
        <p:nvSpPr>
          <p:cNvPr id="11" name="Footer Placeholder 4" hidden="1">
            <a:extLst>
              <a:ext uri="{FF2B5EF4-FFF2-40B4-BE49-F238E27FC236}">
                <a16:creationId xmlns:a16="http://schemas.microsoft.com/office/drawing/2014/main" id="{D42137A4-27C4-40FF-A60D-74E44C7A994E}"/>
              </a:ext>
            </a:extLst>
          </p:cNvPr>
          <p:cNvSpPr>
            <a:spLocks noGrp="1"/>
          </p:cNvSpPr>
          <p:nvPr>
            <p:ph type="ftr" sz="quarter" idx="3"/>
          </p:nvPr>
        </p:nvSpPr>
        <p:spPr>
          <a:xfrm>
            <a:off x="0" y="7619200"/>
            <a:ext cx="0" cy="0"/>
          </a:xfrm>
          <a:prstGeom prst="rect">
            <a:avLst/>
          </a:prstGeom>
        </p:spPr>
        <p:txBody>
          <a:bodyPr vert="horz" lIns="0" tIns="0" rIns="0" bIns="0" rtlCol="0" anchor="b" anchorCtr="0"/>
          <a:lstStyle>
            <a:lvl1pPr algn="ctr">
              <a:defRPr sz="100">
                <a:noFill/>
              </a:defRPr>
            </a:lvl1pPr>
          </a:lstStyle>
          <a:p>
            <a:endParaRPr lang="da-DK"/>
          </a:p>
        </p:txBody>
      </p:sp>
      <p:sp>
        <p:nvSpPr>
          <p:cNvPr id="12" name="Slide Number Placeholder 5" hidden="1">
            <a:extLst>
              <a:ext uri="{FF2B5EF4-FFF2-40B4-BE49-F238E27FC236}">
                <a16:creationId xmlns:a16="http://schemas.microsoft.com/office/drawing/2014/main" id="{AC0DCB8C-01A0-4B49-A695-A38CA9C256D1}"/>
              </a:ext>
            </a:extLst>
          </p:cNvPr>
          <p:cNvSpPr>
            <a:spLocks noGrp="1"/>
          </p:cNvSpPr>
          <p:nvPr>
            <p:ph type="sldNum" sz="quarter" idx="4"/>
          </p:nvPr>
        </p:nvSpPr>
        <p:spPr>
          <a:xfrm>
            <a:off x="0" y="76192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1758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og indsæt titel</a:t>
            </a:r>
          </a:p>
        </p:txBody>
      </p:sp>
      <p:sp>
        <p:nvSpPr>
          <p:cNvPr id="6" name="Pladsholder til dato 5">
            <a:extLst>
              <a:ext uri="{FF2B5EF4-FFF2-40B4-BE49-F238E27FC236}">
                <a16:creationId xmlns:a16="http://schemas.microsoft.com/office/drawing/2014/main" id="{D283E4B6-F75A-4C4C-8117-F3B0BAD9409A}"/>
              </a:ext>
            </a:extLst>
          </p:cNvPr>
          <p:cNvSpPr>
            <a:spLocks noGrp="1"/>
          </p:cNvSpPr>
          <p:nvPr>
            <p:ph type="dt" sz="half" idx="10"/>
          </p:nvPr>
        </p:nvSpPr>
        <p:spPr/>
        <p:txBody>
          <a:bodyPr/>
          <a:lstStyle/>
          <a:p>
            <a:fld id="{FCB42FC9-BEB3-4DCC-B94E-6EFF71A558A0}" type="datetime5">
              <a:rPr lang="da-DK" smtClean="0"/>
              <a:t>april 2025</a:t>
            </a:fld>
            <a:endParaRPr lang="da-DK"/>
          </a:p>
        </p:txBody>
      </p:sp>
      <p:sp>
        <p:nvSpPr>
          <p:cNvPr id="7" name="Pladsholder til sidefod 6">
            <a:extLst>
              <a:ext uri="{FF2B5EF4-FFF2-40B4-BE49-F238E27FC236}">
                <a16:creationId xmlns:a16="http://schemas.microsoft.com/office/drawing/2014/main" id="{968C647B-244C-45E6-BFCB-C96938AADA8E}"/>
              </a:ext>
            </a:extLst>
          </p:cNvPr>
          <p:cNvSpPr>
            <a:spLocks noGrp="1"/>
          </p:cNvSpPr>
          <p:nvPr>
            <p:ph type="ftr" sz="quarter" idx="11"/>
          </p:nvPr>
        </p:nvSpPr>
        <p:spPr/>
        <p:txBody>
          <a:bodyPr/>
          <a:lstStyle/>
          <a:p>
            <a:endParaRPr lang="da-DK"/>
          </a:p>
        </p:txBody>
      </p:sp>
      <p:sp>
        <p:nvSpPr>
          <p:cNvPr id="8" name="Pladsholder til slidenummer 7">
            <a:extLst>
              <a:ext uri="{FF2B5EF4-FFF2-40B4-BE49-F238E27FC236}">
                <a16:creationId xmlns:a16="http://schemas.microsoft.com/office/drawing/2014/main" id="{F8D18D1E-905B-4172-BCD1-01AD4328A1FF}"/>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24913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6EF21D6F-15D9-427C-9D1E-BA46BF463AEA}"/>
              </a:ext>
            </a:extLst>
          </p:cNvPr>
          <p:cNvSpPr>
            <a:spLocks noGrp="1"/>
          </p:cNvSpPr>
          <p:nvPr>
            <p:ph type="dt" sz="half" idx="10"/>
          </p:nvPr>
        </p:nvSpPr>
        <p:spPr/>
        <p:txBody>
          <a:bodyPr/>
          <a:lstStyle/>
          <a:p>
            <a:fld id="{39637E29-7382-4689-B8DC-C54C8374566A}" type="datetime5">
              <a:rPr lang="da-DK" smtClean="0"/>
              <a:t>april 2025</a:t>
            </a:fld>
            <a:endParaRPr lang="da-DK"/>
          </a:p>
        </p:txBody>
      </p:sp>
      <p:sp>
        <p:nvSpPr>
          <p:cNvPr id="6" name="Pladsholder til sidefod 5">
            <a:extLst>
              <a:ext uri="{FF2B5EF4-FFF2-40B4-BE49-F238E27FC236}">
                <a16:creationId xmlns:a16="http://schemas.microsoft.com/office/drawing/2014/main" id="{9506F94E-ACF0-494A-9BE7-50319DC386E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9A72956-E12D-4673-B1CD-A6DDF0E1FE2D}"/>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015761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719138" y="691543"/>
            <a:ext cx="9251950" cy="716693"/>
          </a:xfrm>
          <a:prstGeom prst="rect">
            <a:avLst/>
          </a:prstGeom>
          <a:noFill/>
        </p:spPr>
        <p:txBody>
          <a:bodyPr wrap="square" lIns="0" tIns="0" rIns="0" bIns="0" rtlCol="0" anchor="b" anchorCtr="0">
            <a:noAutofit/>
          </a:bodyPr>
          <a:lstStyle/>
          <a:p>
            <a:r>
              <a:rPr lang="da-DK" sz="2806"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719138" y="2001723"/>
            <a:ext cx="1999769" cy="349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26281"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26"/>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526"/>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526"/>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526"/>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052"/>
              </a:spcBef>
              <a:spcAft>
                <a:spcPts val="526"/>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052"/>
              </a:spcBef>
              <a:spcAft>
                <a:spcPts val="526"/>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190770" y="2001722"/>
            <a:ext cx="1925789" cy="376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26281"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26"/>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526"/>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052"/>
              </a:spcBef>
              <a:spcAft>
                <a:spcPts val="526"/>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052"/>
              </a:spcBef>
              <a:spcAft>
                <a:spcPts val="526"/>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801929" rtl="0" eaLnBrk="1" fontAlgn="auto" latinLnBrk="0" hangingPunct="1">
              <a:lnSpc>
                <a:spcPct val="100000"/>
              </a:lnSpc>
              <a:spcBef>
                <a:spcPts val="0"/>
              </a:spcBef>
              <a:spcAft>
                <a:spcPts val="526"/>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801929" rtl="0" eaLnBrk="1" fontAlgn="auto" latinLnBrk="0" hangingPunct="1">
              <a:lnSpc>
                <a:spcPct val="100000"/>
              </a:lnSpc>
              <a:spcBef>
                <a:spcPts val="0"/>
              </a:spcBef>
              <a:spcAft>
                <a:spcPts val="526"/>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526"/>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195865" y="2001722"/>
            <a:ext cx="2068069" cy="341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26281"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526"/>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801929" rtl="0" eaLnBrk="1" fontAlgn="auto" latinLnBrk="0" hangingPunct="1">
              <a:lnSpc>
                <a:spcPct val="100000"/>
              </a:lnSpc>
              <a:spcBef>
                <a:spcPts val="0"/>
              </a:spcBef>
              <a:spcAft>
                <a:spcPts val="526"/>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526"/>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052"/>
              </a:spcBef>
              <a:spcAft>
                <a:spcPts val="526"/>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526"/>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526"/>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526"/>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526"/>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614056" y="3107923"/>
            <a:ext cx="481735" cy="314411"/>
          </a:xfrm>
          <a:prstGeom prst="rect">
            <a:avLst/>
          </a:prstGeom>
        </p:spPr>
      </p:pic>
      <p:pic>
        <p:nvPicPr>
          <p:cNvPr id="20" name="2 Ny slide"/>
          <p:cNvPicPr>
            <a:picLocks noChangeAspect="1"/>
          </p:cNvPicPr>
          <p:nvPr userDrawn="1"/>
        </p:nvPicPr>
        <p:blipFill rotWithShape="1">
          <a:blip r:embed="rId3"/>
          <a:srcRect l="2931" r="60888"/>
          <a:stretch/>
        </p:blipFill>
        <p:spPr>
          <a:xfrm>
            <a:off x="2626263" y="3857028"/>
            <a:ext cx="318959" cy="713706"/>
          </a:xfrm>
          <a:prstGeom prst="rect">
            <a:avLst/>
          </a:prstGeom>
        </p:spPr>
      </p:pic>
      <p:pic>
        <p:nvPicPr>
          <p:cNvPr id="16" name="3 Layout"/>
          <p:cNvPicPr>
            <a:picLocks noChangeAspect="1"/>
          </p:cNvPicPr>
          <p:nvPr userDrawn="1"/>
        </p:nvPicPr>
        <p:blipFill rotWithShape="1">
          <a:blip r:embed="rId3"/>
          <a:srcRect l="36944" r="2272" b="69429"/>
          <a:stretch/>
        </p:blipFill>
        <p:spPr>
          <a:xfrm>
            <a:off x="2639824" y="5218590"/>
            <a:ext cx="520356" cy="211877"/>
          </a:xfrm>
          <a:prstGeom prst="rect">
            <a:avLst/>
          </a:prstGeom>
        </p:spPr>
      </p:pic>
      <p:pic>
        <p:nvPicPr>
          <p:cNvPr id="24" name="4 Nulstil"/>
          <p:cNvPicPr>
            <a:picLocks noChangeAspect="1"/>
          </p:cNvPicPr>
          <p:nvPr userDrawn="1"/>
        </p:nvPicPr>
        <p:blipFill>
          <a:blip r:embed="rId4"/>
          <a:stretch>
            <a:fillRect/>
          </a:stretch>
        </p:blipFill>
        <p:spPr>
          <a:xfrm>
            <a:off x="6034675" y="5106492"/>
            <a:ext cx="479905" cy="218036"/>
          </a:xfrm>
          <a:prstGeom prst="rect">
            <a:avLst/>
          </a:prstGeom>
        </p:spPr>
      </p:pic>
      <p:pic>
        <p:nvPicPr>
          <p:cNvPr id="5" name="5 Indsæt billede"/>
          <p:cNvPicPr>
            <a:picLocks noChangeAspect="1"/>
          </p:cNvPicPr>
          <p:nvPr userDrawn="1"/>
        </p:nvPicPr>
        <p:blipFill>
          <a:blip r:embed="rId5"/>
          <a:stretch>
            <a:fillRect/>
          </a:stretch>
        </p:blipFill>
        <p:spPr>
          <a:xfrm>
            <a:off x="6034675" y="2287399"/>
            <a:ext cx="229894" cy="282252"/>
          </a:xfrm>
          <a:prstGeom prst="rect">
            <a:avLst/>
          </a:prstGeom>
        </p:spPr>
      </p:pic>
      <p:pic>
        <p:nvPicPr>
          <p:cNvPr id="23" name="6 Beskær"/>
          <p:cNvPicPr>
            <a:picLocks noChangeAspect="1"/>
          </p:cNvPicPr>
          <p:nvPr userDrawn="1"/>
        </p:nvPicPr>
        <p:blipFill>
          <a:blip r:embed="rId6"/>
          <a:stretch>
            <a:fillRect/>
          </a:stretch>
        </p:blipFill>
        <p:spPr>
          <a:xfrm>
            <a:off x="6034675" y="2811733"/>
            <a:ext cx="295884" cy="354622"/>
          </a:xfrm>
          <a:prstGeom prst="rect">
            <a:avLst/>
          </a:prstGeom>
        </p:spPr>
      </p:pic>
      <p:pic>
        <p:nvPicPr>
          <p:cNvPr id="2" name="7 Skalér billede"/>
          <p:cNvPicPr>
            <a:picLocks noChangeAspect="1"/>
          </p:cNvPicPr>
          <p:nvPr userDrawn="1"/>
        </p:nvPicPr>
        <p:blipFill>
          <a:blip r:embed="rId7"/>
          <a:stretch>
            <a:fillRect/>
          </a:stretch>
        </p:blipFill>
        <p:spPr>
          <a:xfrm>
            <a:off x="6034675" y="3223629"/>
            <a:ext cx="315436" cy="369616"/>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D43C09B2-CA91-45DC-8404-782A905D949D}"/>
              </a:ext>
            </a:extLst>
          </p:cNvPr>
          <p:cNvSpPr/>
          <p:nvPr userDrawn="1"/>
        </p:nvSpPr>
        <p:spPr>
          <a:xfrm>
            <a:off x="0" y="0"/>
            <a:ext cx="10692865" cy="7563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54" noProof="0"/>
          </a:p>
        </p:txBody>
      </p:sp>
      <p:sp>
        <p:nvSpPr>
          <p:cNvPr id="2" name="Title 1"/>
          <p:cNvSpPr>
            <a:spLocks noGrp="1"/>
          </p:cNvSpPr>
          <p:nvPr>
            <p:ph type="title" hasCustomPrompt="1"/>
          </p:nvPr>
        </p:nvSpPr>
        <p:spPr>
          <a:xfrm>
            <a:off x="2130996" y="1547650"/>
            <a:ext cx="7024395" cy="928590"/>
          </a:xfrm>
        </p:spPr>
        <p:txBody>
          <a:bodyPr/>
          <a:lstStyle>
            <a:lvl1pPr>
              <a:defRPr sz="5400">
                <a:solidFill>
                  <a:schemeClr val="accent1"/>
                </a:solidFill>
              </a:defRPr>
            </a:lvl1pPr>
          </a:lstStyle>
          <a:p>
            <a:r>
              <a:rPr lang="da-DK"/>
              <a:t>Klik og indsæt titel</a:t>
            </a:r>
            <a:endParaRPr lang="da-DK" noProof="0"/>
          </a:p>
        </p:txBody>
      </p:sp>
      <p:sp>
        <p:nvSpPr>
          <p:cNvPr id="7" name="Text Placeholder 2"/>
          <p:cNvSpPr>
            <a:spLocks noGrp="1"/>
          </p:cNvSpPr>
          <p:nvPr>
            <p:ph type="body" sz="quarter" idx="13" hasCustomPrompt="1"/>
          </p:nvPr>
        </p:nvSpPr>
        <p:spPr>
          <a:xfrm>
            <a:off x="2127839" y="3198477"/>
            <a:ext cx="6320836" cy="2980218"/>
          </a:xfrm>
        </p:spPr>
        <p:txBody>
          <a:bodyPr/>
          <a:lstStyle>
            <a:lvl1pPr marL="0" indent="0">
              <a:lnSpc>
                <a:spcPct val="90000"/>
              </a:lnSpc>
              <a:spcAft>
                <a:spcPts val="1052"/>
              </a:spcAft>
              <a:buFont typeface="Arial" panose="020B0604020202020204" pitchFamily="34" charset="0"/>
              <a:buChar char="​"/>
              <a:tabLst>
                <a:tab pos="6300000" algn="r"/>
              </a:tabLst>
              <a:defRPr sz="1403">
                <a:solidFill>
                  <a:schemeClr val="accent1"/>
                </a:solidFill>
                <a:latin typeface="+mj-lt"/>
              </a:defRPr>
            </a:lvl1pPr>
            <a:lvl2pPr marL="0" indent="0">
              <a:spcBef>
                <a:spcPts val="1052"/>
              </a:spcBef>
              <a:buFont typeface="Arial" panose="020B0604020202020204" pitchFamily="34" charset="0"/>
              <a:buChar char="​"/>
              <a:defRPr sz="1754" b="1"/>
            </a:lvl2pPr>
            <a:lvl3pPr marL="0" indent="0">
              <a:spcBef>
                <a:spcPts val="1052"/>
              </a:spcBef>
              <a:buFont typeface="Arial" panose="020B0604020202020204" pitchFamily="34" charset="0"/>
              <a:buChar char="​"/>
              <a:defRPr sz="1754"/>
            </a:lvl3pPr>
            <a:lvl4pPr marL="0" indent="0">
              <a:spcBef>
                <a:spcPts val="1052"/>
              </a:spcBef>
              <a:buFont typeface="Arial" panose="020B0604020202020204" pitchFamily="34" charset="0"/>
              <a:buChar char="​"/>
              <a:defRPr sz="1754"/>
            </a:lvl4pPr>
            <a:lvl5pPr marL="0" indent="0">
              <a:spcBef>
                <a:spcPts val="1052"/>
              </a:spcBef>
              <a:buFont typeface="Arial" panose="020B0604020202020204" pitchFamily="34" charset="0"/>
              <a:buChar char="​"/>
              <a:defRPr sz="1754"/>
            </a:lvl5pPr>
            <a:lvl6pPr marL="0" indent="0">
              <a:spcBef>
                <a:spcPts val="1052"/>
              </a:spcBef>
              <a:buFont typeface="Arial" panose="020B0604020202020204" pitchFamily="34" charset="0"/>
              <a:buChar char="​"/>
              <a:defRPr sz="1754"/>
            </a:lvl6pPr>
            <a:lvl7pPr marL="0" indent="0">
              <a:spcBef>
                <a:spcPts val="1052"/>
              </a:spcBef>
              <a:buFont typeface="Arial" panose="020B0604020202020204" pitchFamily="34" charset="0"/>
              <a:buChar char="​"/>
              <a:defRPr sz="1754"/>
            </a:lvl7pPr>
            <a:lvl8pPr marL="0" indent="0">
              <a:spcBef>
                <a:spcPts val="1052"/>
              </a:spcBef>
              <a:buFont typeface="Arial" panose="020B0604020202020204" pitchFamily="34" charset="0"/>
              <a:buChar char="​"/>
              <a:defRPr sz="1754"/>
            </a:lvl8pPr>
            <a:lvl9pPr marL="0" indent="0">
              <a:spcBef>
                <a:spcPts val="1052"/>
              </a:spcBef>
              <a:buFont typeface="Arial" panose="020B0604020202020204" pitchFamily="34" charset="0"/>
              <a:buChar char="​"/>
              <a:defRPr sz="1754"/>
            </a:lvl9pPr>
          </a:lstStyle>
          <a:p>
            <a:pPr lvl="0"/>
            <a:r>
              <a:rPr lang="da-DK" noProof="0"/>
              <a:t>Rediger teksttypografien i masteren</a:t>
            </a:r>
          </a:p>
          <a:p>
            <a:pPr lvl="0"/>
            <a:r>
              <a:rPr lang="da-DK" noProof="0"/>
              <a:t>Andet niveau</a:t>
            </a:r>
          </a:p>
          <a:p>
            <a:pPr lvl="0"/>
            <a:r>
              <a:rPr lang="da-DK" noProof="0"/>
              <a:t>Tredje niveau</a:t>
            </a:r>
          </a:p>
          <a:p>
            <a:pPr lvl="0"/>
            <a:r>
              <a:rPr lang="da-DK" noProof="0"/>
              <a:t>Fjerde niveau</a:t>
            </a:r>
          </a:p>
          <a:p>
            <a:pPr lvl="0"/>
            <a:r>
              <a:rPr lang="da-DK" noProof="0"/>
              <a:t>Femte niveau</a:t>
            </a:r>
          </a:p>
        </p:txBody>
      </p:sp>
      <p:sp>
        <p:nvSpPr>
          <p:cNvPr id="9" name="Text Placeholder 2">
            <a:extLst>
              <a:ext uri="{FF2B5EF4-FFF2-40B4-BE49-F238E27FC236}">
                <a16:creationId xmlns:a16="http://schemas.microsoft.com/office/drawing/2014/main" id="{42D1A33B-0718-4ED5-AD1B-D3AD9CAA5566}"/>
              </a:ext>
            </a:extLst>
          </p:cNvPr>
          <p:cNvSpPr>
            <a:spLocks noGrp="1"/>
          </p:cNvSpPr>
          <p:nvPr>
            <p:ph type="body" sz="quarter" idx="14" hasCustomPrompt="1"/>
          </p:nvPr>
        </p:nvSpPr>
        <p:spPr>
          <a:xfrm>
            <a:off x="8681777" y="3198477"/>
            <a:ext cx="473614" cy="2980218"/>
          </a:xfrm>
        </p:spPr>
        <p:txBody>
          <a:bodyPr/>
          <a:lstStyle>
            <a:lvl1pPr marL="0" indent="0">
              <a:lnSpc>
                <a:spcPct val="90000"/>
              </a:lnSpc>
              <a:spcAft>
                <a:spcPts val="1052"/>
              </a:spcAft>
              <a:buFont typeface="Arial" panose="020B0604020202020204" pitchFamily="34" charset="0"/>
              <a:buChar char="​"/>
              <a:defRPr sz="1403">
                <a:solidFill>
                  <a:schemeClr val="accent1"/>
                </a:solidFill>
                <a:latin typeface="+mj-lt"/>
              </a:defRPr>
            </a:lvl1pPr>
            <a:lvl2pPr marL="0" indent="0">
              <a:spcBef>
                <a:spcPts val="1052"/>
              </a:spcBef>
              <a:buFont typeface="Arial" panose="020B0604020202020204" pitchFamily="34" charset="0"/>
              <a:buChar char="​"/>
              <a:defRPr sz="1754" b="1"/>
            </a:lvl2pPr>
            <a:lvl3pPr marL="0" indent="0">
              <a:spcBef>
                <a:spcPts val="1052"/>
              </a:spcBef>
              <a:buFont typeface="Arial" panose="020B0604020202020204" pitchFamily="34" charset="0"/>
              <a:buChar char="​"/>
              <a:defRPr sz="1754"/>
            </a:lvl3pPr>
            <a:lvl4pPr marL="0" indent="0">
              <a:spcBef>
                <a:spcPts val="1052"/>
              </a:spcBef>
              <a:buFont typeface="Arial" panose="020B0604020202020204" pitchFamily="34" charset="0"/>
              <a:buChar char="​"/>
              <a:defRPr sz="1754"/>
            </a:lvl4pPr>
            <a:lvl5pPr marL="0" indent="0">
              <a:spcBef>
                <a:spcPts val="1052"/>
              </a:spcBef>
              <a:buFont typeface="Arial" panose="020B0604020202020204" pitchFamily="34" charset="0"/>
              <a:buChar char="​"/>
              <a:defRPr sz="1754"/>
            </a:lvl5pPr>
            <a:lvl6pPr marL="0" indent="0">
              <a:spcBef>
                <a:spcPts val="1052"/>
              </a:spcBef>
              <a:buFont typeface="Arial" panose="020B0604020202020204" pitchFamily="34" charset="0"/>
              <a:buChar char="​"/>
              <a:defRPr sz="1754"/>
            </a:lvl6pPr>
            <a:lvl7pPr marL="0" indent="0">
              <a:spcBef>
                <a:spcPts val="1052"/>
              </a:spcBef>
              <a:buFont typeface="Arial" panose="020B0604020202020204" pitchFamily="34" charset="0"/>
              <a:buChar char="​"/>
              <a:defRPr sz="1754"/>
            </a:lvl7pPr>
            <a:lvl8pPr marL="0" indent="0">
              <a:spcBef>
                <a:spcPts val="1052"/>
              </a:spcBef>
              <a:buFont typeface="Arial" panose="020B0604020202020204" pitchFamily="34" charset="0"/>
              <a:buChar char="​"/>
              <a:defRPr sz="1754"/>
            </a:lvl8pPr>
            <a:lvl9pPr marL="0" indent="0">
              <a:spcBef>
                <a:spcPts val="1052"/>
              </a:spcBef>
              <a:buFont typeface="Arial" panose="020B0604020202020204" pitchFamily="34" charset="0"/>
              <a:buChar char="​"/>
              <a:defRPr sz="1754"/>
            </a:lvl9pPr>
          </a:lstStyle>
          <a:p>
            <a:pPr lvl="0"/>
            <a:r>
              <a:rPr lang="da-DK" noProof="0"/>
              <a:t>01</a:t>
            </a:r>
          </a:p>
        </p:txBody>
      </p:sp>
      <p:sp>
        <p:nvSpPr>
          <p:cNvPr id="6" name="Date Placeholder 5">
            <a:extLst>
              <a:ext uri="{FF2B5EF4-FFF2-40B4-BE49-F238E27FC236}">
                <a16:creationId xmlns:a16="http://schemas.microsoft.com/office/drawing/2014/main" id="{EFB58FD9-0D91-4C78-9F38-75FE06C23D98}"/>
              </a:ext>
            </a:extLst>
          </p:cNvPr>
          <p:cNvSpPr>
            <a:spLocks noGrp="1"/>
          </p:cNvSpPr>
          <p:nvPr>
            <p:ph type="dt" sz="half" idx="15"/>
          </p:nvPr>
        </p:nvSpPr>
        <p:spPr>
          <a:xfrm>
            <a:off x="7446960" y="6969370"/>
            <a:ext cx="2106227" cy="198417"/>
          </a:xfrm>
        </p:spPr>
        <p:txBody>
          <a:bodyPr/>
          <a:lstStyle/>
          <a:p>
            <a:fld id="{8960A32A-F084-4EFC-8DBC-8E626D3B7F76}" type="datetime5">
              <a:rPr lang="da-DK" smtClean="0"/>
              <a:t>april 2025</a:t>
            </a:fld>
            <a:endParaRPr lang="da-DK"/>
          </a:p>
        </p:txBody>
      </p:sp>
      <p:sp>
        <p:nvSpPr>
          <p:cNvPr id="11" name="Footer Placeholder 10">
            <a:extLst>
              <a:ext uri="{FF2B5EF4-FFF2-40B4-BE49-F238E27FC236}">
                <a16:creationId xmlns:a16="http://schemas.microsoft.com/office/drawing/2014/main" id="{C17A1B0C-1741-4728-8D52-4B331353C681}"/>
              </a:ext>
            </a:extLst>
          </p:cNvPr>
          <p:cNvSpPr>
            <a:spLocks noGrp="1"/>
          </p:cNvSpPr>
          <p:nvPr>
            <p:ph type="ftr" sz="quarter" idx="16"/>
          </p:nvPr>
        </p:nvSpPr>
        <p:spPr>
          <a:xfrm>
            <a:off x="4760336" y="6969370"/>
            <a:ext cx="2463694" cy="198417"/>
          </a:xfrm>
        </p:spPr>
        <p:txBody>
          <a:bodyPr/>
          <a:lstStyle/>
          <a:p>
            <a:endParaRPr lang="da-DK"/>
          </a:p>
        </p:txBody>
      </p:sp>
      <p:sp>
        <p:nvSpPr>
          <p:cNvPr id="12" name="Slide Number Placeholder 11">
            <a:extLst>
              <a:ext uri="{FF2B5EF4-FFF2-40B4-BE49-F238E27FC236}">
                <a16:creationId xmlns:a16="http://schemas.microsoft.com/office/drawing/2014/main" id="{8341FE35-2680-43CA-83EB-D9A12108B355}"/>
              </a:ext>
            </a:extLst>
          </p:cNvPr>
          <p:cNvSpPr>
            <a:spLocks noGrp="1"/>
          </p:cNvSpPr>
          <p:nvPr>
            <p:ph type="sldNum" sz="quarter" idx="17"/>
          </p:nvPr>
        </p:nvSpPr>
        <p:spPr/>
        <p:txBody>
          <a:bodyPr/>
          <a:lstStyle/>
          <a:p>
            <a:fld id="{D45479E3-6F47-43FA-8E56-D661D39388EC}" type="slidenum">
              <a:rPr lang="da-DK" smtClean="0"/>
              <a:pPr/>
              <a:t>‹nr.›</a:t>
            </a:fld>
            <a:endParaRPr lang="da-DK"/>
          </a:p>
        </p:txBody>
      </p:sp>
      <p:sp>
        <p:nvSpPr>
          <p:cNvPr id="14" name="Tekstfelt 13">
            <a:extLst>
              <a:ext uri="{FF2B5EF4-FFF2-40B4-BE49-F238E27FC236}">
                <a16:creationId xmlns:a16="http://schemas.microsoft.com/office/drawing/2014/main" id="{C45323EB-A2F3-4B17-BBF9-AADF99527957}"/>
              </a:ext>
            </a:extLst>
          </p:cNvPr>
          <p:cNvSpPr txBox="1"/>
          <p:nvPr userDrawn="1"/>
        </p:nvSpPr>
        <p:spPr>
          <a:xfrm>
            <a:off x="719976" y="7014987"/>
            <a:ext cx="1476000" cy="169277"/>
          </a:xfrm>
          <a:prstGeom prst="rect">
            <a:avLst/>
          </a:prstGeom>
          <a:noFill/>
        </p:spPr>
        <p:txBody>
          <a:bodyPr wrap="square" lIns="0" tIns="0" rIns="0" bIns="0" rtlCol="0">
            <a:spAutoFit/>
          </a:bodyPr>
          <a:lstStyle/>
          <a:p>
            <a:pPr algn="l"/>
            <a:r>
              <a:rPr lang="da-DK" sz="1100">
                <a:solidFill>
                  <a:schemeClr val="accent1"/>
                </a:solidFill>
                <a:latin typeface="Helvetica LT Pro Light" panose="020B0303020202020204" pitchFamily="34" charset="0"/>
              </a:rPr>
              <a:t>HBS ECONOMICS</a:t>
            </a:r>
          </a:p>
        </p:txBody>
      </p:sp>
    </p:spTree>
    <p:extLst>
      <p:ext uri="{BB962C8B-B14F-4D97-AF65-F5344CB8AC3E}">
        <p14:creationId xmlns:p14="http://schemas.microsoft.com/office/powerpoint/2010/main" val="2143760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2 indholdsobjekter (A)">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24304BC-F2B6-42A3-ABF9-0CF4D6FA6378}"/>
              </a:ext>
            </a:extLst>
          </p:cNvPr>
          <p:cNvSpPr>
            <a:spLocks noGrp="1"/>
          </p:cNvSpPr>
          <p:nvPr>
            <p:ph type="title" hasCustomPrompt="1"/>
          </p:nvPr>
        </p:nvSpPr>
        <p:spPr>
          <a:xfrm>
            <a:off x="473336" y="892875"/>
            <a:ext cx="8871258" cy="595250"/>
          </a:xfrm>
        </p:spPr>
        <p:txBody>
          <a:bodyPr/>
          <a:lstStyle>
            <a:lvl1pPr>
              <a:defRPr/>
            </a:lvl1pPr>
          </a:lstStyle>
          <a:p>
            <a:r>
              <a:rPr lang="da-DK"/>
              <a:t>Klik og indsæt titel</a:t>
            </a:r>
          </a:p>
        </p:txBody>
      </p:sp>
      <p:sp>
        <p:nvSpPr>
          <p:cNvPr id="11" name="Subtitle 2">
            <a:extLst>
              <a:ext uri="{FF2B5EF4-FFF2-40B4-BE49-F238E27FC236}">
                <a16:creationId xmlns:a16="http://schemas.microsoft.com/office/drawing/2014/main" id="{FA7A8296-C9AB-43D9-88A3-E31F430E0F02}"/>
              </a:ext>
            </a:extLst>
          </p:cNvPr>
          <p:cNvSpPr>
            <a:spLocks noGrp="1"/>
          </p:cNvSpPr>
          <p:nvPr>
            <p:ph type="subTitle" idx="17" hasCustomPrompt="1"/>
          </p:nvPr>
        </p:nvSpPr>
        <p:spPr>
          <a:xfrm>
            <a:off x="473334" y="1295975"/>
            <a:ext cx="8871257" cy="674617"/>
          </a:xfrm>
        </p:spPr>
        <p:txBody>
          <a:bodyPr lIns="0" rIns="0"/>
          <a:lstStyle>
            <a:lvl1pPr marL="0" indent="0" algn="l">
              <a:spcBef>
                <a:spcPts val="0"/>
              </a:spcBef>
              <a:buFont typeface="Arial" panose="020B0604020202020204" pitchFamily="34" charset="0"/>
              <a:buChar char="​"/>
              <a:defRPr lang="da-DK" sz="3157" kern="1200" dirty="0">
                <a:solidFill>
                  <a:schemeClr val="accent1"/>
                </a:solidFill>
                <a:latin typeface="+mj-lt"/>
                <a:ea typeface="+mj-ea"/>
                <a:cs typeface="+mj-cs"/>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undertitel</a:t>
            </a:r>
          </a:p>
        </p:txBody>
      </p:sp>
      <p:sp>
        <p:nvSpPr>
          <p:cNvPr id="3" name="Content Placeholder 2"/>
          <p:cNvSpPr>
            <a:spLocks noGrp="1"/>
          </p:cNvSpPr>
          <p:nvPr>
            <p:ph idx="1" hasCustomPrompt="1"/>
          </p:nvPr>
        </p:nvSpPr>
        <p:spPr>
          <a:xfrm>
            <a:off x="473334" y="2372712"/>
            <a:ext cx="4754489" cy="426595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2" name="Pladsholder til indhold 4">
            <a:extLst>
              <a:ext uri="{FF2B5EF4-FFF2-40B4-BE49-F238E27FC236}">
                <a16:creationId xmlns:a16="http://schemas.microsoft.com/office/drawing/2014/main" id="{AAF559E3-799C-407C-A4EC-819545DD0BDA}"/>
              </a:ext>
            </a:extLst>
          </p:cNvPr>
          <p:cNvSpPr>
            <a:spLocks noGrp="1"/>
          </p:cNvSpPr>
          <p:nvPr>
            <p:ph sz="quarter" idx="15" hasCustomPrompt="1"/>
          </p:nvPr>
        </p:nvSpPr>
        <p:spPr>
          <a:xfrm>
            <a:off x="9615857" y="976047"/>
            <a:ext cx="599836" cy="753983"/>
          </a:xfrm>
        </p:spPr>
        <p:txBody>
          <a:bodyPr/>
          <a:lstStyle>
            <a:lvl1pPr marL="0" indent="0">
              <a:buNone/>
              <a:defRPr sz="1403"/>
            </a:lvl1pPr>
          </a:lstStyle>
          <a:p>
            <a:pPr lvl="0"/>
            <a:r>
              <a:rPr lang="da-DK"/>
              <a:t>Indsæt ikon</a:t>
            </a:r>
          </a:p>
        </p:txBody>
      </p:sp>
      <p:sp>
        <p:nvSpPr>
          <p:cNvPr id="10" name="Content Placeholder 2">
            <a:extLst>
              <a:ext uri="{FF2B5EF4-FFF2-40B4-BE49-F238E27FC236}">
                <a16:creationId xmlns:a16="http://schemas.microsoft.com/office/drawing/2014/main" id="{F6C9338D-0726-4F06-A22B-CA633BA93DBA}"/>
              </a:ext>
            </a:extLst>
          </p:cNvPr>
          <p:cNvSpPr>
            <a:spLocks noGrp="1"/>
          </p:cNvSpPr>
          <p:nvPr>
            <p:ph idx="16" hasCustomPrompt="1"/>
          </p:nvPr>
        </p:nvSpPr>
        <p:spPr>
          <a:xfrm>
            <a:off x="5459812" y="2372712"/>
            <a:ext cx="4754489" cy="426595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3" name="Date Placeholder 12">
            <a:extLst>
              <a:ext uri="{FF2B5EF4-FFF2-40B4-BE49-F238E27FC236}">
                <a16:creationId xmlns:a16="http://schemas.microsoft.com/office/drawing/2014/main" id="{7F177926-49A6-47B4-94DA-48A60B91798B}"/>
              </a:ext>
            </a:extLst>
          </p:cNvPr>
          <p:cNvSpPr>
            <a:spLocks noGrp="1"/>
          </p:cNvSpPr>
          <p:nvPr>
            <p:ph type="dt" sz="half" idx="18"/>
          </p:nvPr>
        </p:nvSpPr>
        <p:spPr/>
        <p:txBody>
          <a:bodyPr/>
          <a:lstStyle/>
          <a:p>
            <a:fld id="{B7A5D296-36F8-40D8-9C3F-CEAF374502EA}" type="datetime5">
              <a:rPr lang="da-DK" smtClean="0"/>
              <a:pPr/>
              <a:t>april 2025</a:t>
            </a:fld>
            <a:endParaRPr lang="da-DK"/>
          </a:p>
        </p:txBody>
      </p:sp>
      <p:sp>
        <p:nvSpPr>
          <p:cNvPr id="14" name="Footer Placeholder 13">
            <a:extLst>
              <a:ext uri="{FF2B5EF4-FFF2-40B4-BE49-F238E27FC236}">
                <a16:creationId xmlns:a16="http://schemas.microsoft.com/office/drawing/2014/main" id="{796F06E3-BB39-441A-A2EA-E7106E20CDB2}"/>
              </a:ext>
            </a:extLst>
          </p:cNvPr>
          <p:cNvSpPr>
            <a:spLocks noGrp="1"/>
          </p:cNvSpPr>
          <p:nvPr>
            <p:ph type="ftr" sz="quarter" idx="19"/>
          </p:nvPr>
        </p:nvSpPr>
        <p:spPr/>
        <p:txBody>
          <a:bodyPr/>
          <a:lstStyle/>
          <a:p>
            <a:endParaRPr lang="en-GB"/>
          </a:p>
        </p:txBody>
      </p:sp>
      <p:sp>
        <p:nvSpPr>
          <p:cNvPr id="15" name="Slide Number Placeholder 14">
            <a:extLst>
              <a:ext uri="{FF2B5EF4-FFF2-40B4-BE49-F238E27FC236}">
                <a16:creationId xmlns:a16="http://schemas.microsoft.com/office/drawing/2014/main" id="{2B555BB0-6F9C-4ED5-A628-C660DA2C2BC9}"/>
              </a:ext>
            </a:extLst>
          </p:cNvPr>
          <p:cNvSpPr>
            <a:spLocks noGrp="1"/>
          </p:cNvSpPr>
          <p:nvPr>
            <p:ph type="sldNum" sz="quarter" idx="20"/>
          </p:nvPr>
        </p:nvSpPr>
        <p:spPr/>
        <p:txBody>
          <a:bodyPr/>
          <a:lstStyle/>
          <a:p>
            <a:fld id="{C9DB9951-75AE-463A-BCCB-9D70794D242F}" type="slidenum">
              <a:rPr lang="da-DK" smtClean="0"/>
              <a:pPr/>
              <a:t>‹nr.›</a:t>
            </a:fld>
            <a:endParaRPr lang="da-DK"/>
          </a:p>
        </p:txBody>
      </p:sp>
    </p:spTree>
    <p:extLst>
      <p:ext uri="{BB962C8B-B14F-4D97-AF65-F5344CB8AC3E}">
        <p14:creationId xmlns:p14="http://schemas.microsoft.com/office/powerpoint/2010/main" val="58562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D43C09B2-CA91-45DC-8404-782A905D949D}"/>
              </a:ext>
            </a:extLst>
          </p:cNvPr>
          <p:cNvSpPr/>
          <p:nvPr userDrawn="1"/>
        </p:nvSpPr>
        <p:spPr>
          <a:xfrm>
            <a:off x="0" y="0"/>
            <a:ext cx="10692865" cy="7563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54" noProof="0"/>
          </a:p>
        </p:txBody>
      </p:sp>
      <p:sp>
        <p:nvSpPr>
          <p:cNvPr id="7" name="Text Placeholder 2"/>
          <p:cNvSpPr>
            <a:spLocks noGrp="1"/>
          </p:cNvSpPr>
          <p:nvPr>
            <p:ph type="body" sz="quarter" idx="13" hasCustomPrompt="1"/>
          </p:nvPr>
        </p:nvSpPr>
        <p:spPr>
          <a:xfrm>
            <a:off x="2137310" y="769857"/>
            <a:ext cx="6762361" cy="2595290"/>
          </a:xfrm>
        </p:spPr>
        <p:txBody>
          <a:bodyPr/>
          <a:lstStyle>
            <a:lvl1pPr marL="0" indent="0">
              <a:lnSpc>
                <a:spcPct val="90000"/>
              </a:lnSpc>
              <a:spcAft>
                <a:spcPts val="0"/>
              </a:spcAft>
              <a:buFont typeface="Arial" panose="020B0604020202020204" pitchFamily="34" charset="0"/>
              <a:buChar char="​"/>
              <a:defRPr sz="5400">
                <a:solidFill>
                  <a:schemeClr val="accent1"/>
                </a:solidFill>
                <a:latin typeface="+mj-lt"/>
              </a:defRPr>
            </a:lvl1pPr>
            <a:lvl2pPr marL="0" indent="0">
              <a:spcBef>
                <a:spcPts val="1052"/>
              </a:spcBef>
              <a:buFont typeface="Arial" panose="020B0604020202020204" pitchFamily="34" charset="0"/>
              <a:buChar char="​"/>
              <a:defRPr sz="1754" b="1"/>
            </a:lvl2pPr>
            <a:lvl3pPr marL="0" indent="0">
              <a:spcBef>
                <a:spcPts val="1052"/>
              </a:spcBef>
              <a:buFont typeface="Arial" panose="020B0604020202020204" pitchFamily="34" charset="0"/>
              <a:buChar char="​"/>
              <a:defRPr sz="1754"/>
            </a:lvl3pPr>
            <a:lvl4pPr marL="0" indent="0">
              <a:spcBef>
                <a:spcPts val="1052"/>
              </a:spcBef>
              <a:buFont typeface="Arial" panose="020B0604020202020204" pitchFamily="34" charset="0"/>
              <a:buChar char="​"/>
              <a:defRPr sz="1754"/>
            </a:lvl4pPr>
            <a:lvl5pPr marL="0" indent="0">
              <a:spcBef>
                <a:spcPts val="1052"/>
              </a:spcBef>
              <a:buFont typeface="Arial" panose="020B0604020202020204" pitchFamily="34" charset="0"/>
              <a:buChar char="​"/>
              <a:defRPr sz="1754"/>
            </a:lvl5pPr>
            <a:lvl6pPr marL="0" indent="0">
              <a:spcBef>
                <a:spcPts val="1052"/>
              </a:spcBef>
              <a:buFont typeface="Arial" panose="020B0604020202020204" pitchFamily="34" charset="0"/>
              <a:buChar char="​"/>
              <a:defRPr sz="1754"/>
            </a:lvl6pPr>
            <a:lvl7pPr marL="0" indent="0">
              <a:spcBef>
                <a:spcPts val="1052"/>
              </a:spcBef>
              <a:buFont typeface="Arial" panose="020B0604020202020204" pitchFamily="34" charset="0"/>
              <a:buChar char="​"/>
              <a:defRPr sz="1754"/>
            </a:lvl7pPr>
            <a:lvl8pPr marL="0" indent="0">
              <a:spcBef>
                <a:spcPts val="1052"/>
              </a:spcBef>
              <a:buFont typeface="Arial" panose="020B0604020202020204" pitchFamily="34" charset="0"/>
              <a:buChar char="​"/>
              <a:defRPr sz="1754"/>
            </a:lvl8pPr>
            <a:lvl9pPr marL="0" indent="0">
              <a:spcBef>
                <a:spcPts val="1052"/>
              </a:spcBef>
              <a:buFont typeface="Arial" panose="020B0604020202020204" pitchFamily="34" charset="0"/>
              <a:buChar char="​"/>
              <a:defRPr sz="1754"/>
            </a:lvl9pPr>
          </a:lstStyle>
          <a:p>
            <a:pPr lvl="0"/>
            <a:r>
              <a:rPr lang="da-DK"/>
              <a:t>Klik og indsæt titel</a:t>
            </a:r>
            <a:endParaRPr lang="da-DK" noProof="0"/>
          </a:p>
        </p:txBody>
      </p:sp>
      <p:sp>
        <p:nvSpPr>
          <p:cNvPr id="9" name="Text Placeholder 2">
            <a:extLst>
              <a:ext uri="{FF2B5EF4-FFF2-40B4-BE49-F238E27FC236}">
                <a16:creationId xmlns:a16="http://schemas.microsoft.com/office/drawing/2014/main" id="{42D1A33B-0718-4ED5-AD1B-D3AD9CAA5566}"/>
              </a:ext>
            </a:extLst>
          </p:cNvPr>
          <p:cNvSpPr>
            <a:spLocks noGrp="1"/>
          </p:cNvSpPr>
          <p:nvPr>
            <p:ph type="body" sz="quarter" idx="14" hasCustomPrompt="1"/>
          </p:nvPr>
        </p:nvSpPr>
        <p:spPr>
          <a:xfrm>
            <a:off x="719138" y="769857"/>
            <a:ext cx="984994" cy="1071450"/>
          </a:xfrm>
        </p:spPr>
        <p:txBody>
          <a:bodyPr/>
          <a:lstStyle>
            <a:lvl1pPr marL="0" indent="0">
              <a:lnSpc>
                <a:spcPct val="90000"/>
              </a:lnSpc>
              <a:spcAft>
                <a:spcPts val="0"/>
              </a:spcAft>
              <a:buFont typeface="Arial" panose="020B0604020202020204" pitchFamily="34" charset="0"/>
              <a:buChar char="​"/>
              <a:defRPr sz="5400">
                <a:solidFill>
                  <a:schemeClr val="accent1"/>
                </a:solidFill>
                <a:latin typeface="+mj-lt"/>
              </a:defRPr>
            </a:lvl1pPr>
            <a:lvl2pPr marL="0" indent="0">
              <a:spcBef>
                <a:spcPts val="1052"/>
              </a:spcBef>
              <a:buFont typeface="Arial" panose="020B0604020202020204" pitchFamily="34" charset="0"/>
              <a:buChar char="​"/>
              <a:defRPr sz="1754" b="1"/>
            </a:lvl2pPr>
            <a:lvl3pPr marL="0" indent="0">
              <a:spcBef>
                <a:spcPts val="1052"/>
              </a:spcBef>
              <a:buFont typeface="Arial" panose="020B0604020202020204" pitchFamily="34" charset="0"/>
              <a:buChar char="​"/>
              <a:defRPr sz="1754"/>
            </a:lvl3pPr>
            <a:lvl4pPr marL="0" indent="0">
              <a:spcBef>
                <a:spcPts val="1052"/>
              </a:spcBef>
              <a:buFont typeface="Arial" panose="020B0604020202020204" pitchFamily="34" charset="0"/>
              <a:buChar char="​"/>
              <a:defRPr sz="1754"/>
            </a:lvl4pPr>
            <a:lvl5pPr marL="0" indent="0">
              <a:spcBef>
                <a:spcPts val="1052"/>
              </a:spcBef>
              <a:buFont typeface="Arial" panose="020B0604020202020204" pitchFamily="34" charset="0"/>
              <a:buChar char="​"/>
              <a:defRPr sz="1754"/>
            </a:lvl5pPr>
            <a:lvl6pPr marL="0" indent="0">
              <a:spcBef>
                <a:spcPts val="1052"/>
              </a:spcBef>
              <a:buFont typeface="Arial" panose="020B0604020202020204" pitchFamily="34" charset="0"/>
              <a:buChar char="​"/>
              <a:defRPr sz="1754"/>
            </a:lvl6pPr>
            <a:lvl7pPr marL="0" indent="0">
              <a:spcBef>
                <a:spcPts val="1052"/>
              </a:spcBef>
              <a:buFont typeface="Arial" panose="020B0604020202020204" pitchFamily="34" charset="0"/>
              <a:buChar char="​"/>
              <a:defRPr sz="1754"/>
            </a:lvl7pPr>
            <a:lvl8pPr marL="0" indent="0">
              <a:spcBef>
                <a:spcPts val="1052"/>
              </a:spcBef>
              <a:buFont typeface="Arial" panose="020B0604020202020204" pitchFamily="34" charset="0"/>
              <a:buChar char="​"/>
              <a:defRPr sz="1754"/>
            </a:lvl8pPr>
            <a:lvl9pPr marL="0" indent="0">
              <a:spcBef>
                <a:spcPts val="1052"/>
              </a:spcBef>
              <a:buFont typeface="Arial" panose="020B0604020202020204" pitchFamily="34" charset="0"/>
              <a:buChar char="​"/>
              <a:defRPr sz="1754"/>
            </a:lvl9pPr>
          </a:lstStyle>
          <a:p>
            <a:pPr lvl="0"/>
            <a:r>
              <a:rPr lang="da-DK" noProof="0"/>
              <a:t>01</a:t>
            </a:r>
          </a:p>
        </p:txBody>
      </p:sp>
      <p:sp>
        <p:nvSpPr>
          <p:cNvPr id="2" name="Date Placeholder 1">
            <a:extLst>
              <a:ext uri="{FF2B5EF4-FFF2-40B4-BE49-F238E27FC236}">
                <a16:creationId xmlns:a16="http://schemas.microsoft.com/office/drawing/2014/main" id="{B07FB287-20CD-40B4-9262-AA50B027D304}"/>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4" name="Slide Number Placeholder 3">
            <a:extLst>
              <a:ext uri="{FF2B5EF4-FFF2-40B4-BE49-F238E27FC236}">
                <a16:creationId xmlns:a16="http://schemas.microsoft.com/office/drawing/2014/main" id="{6CA381EE-AF9C-4D0A-8A17-F20C697114C6}"/>
              </a:ext>
            </a:extLst>
          </p:cNvPr>
          <p:cNvSpPr>
            <a:spLocks noGrp="1"/>
          </p:cNvSpPr>
          <p:nvPr>
            <p:ph type="sldNum" sz="quarter" idx="17"/>
          </p:nvPr>
        </p:nvSpPr>
        <p:spPr/>
        <p:txBody>
          <a:bodyPr/>
          <a:lstStyle/>
          <a:p>
            <a:fld id="{D45479E3-6F47-43FA-8E56-D661D39388EC}" type="slidenum">
              <a:rPr lang="da-DK" smtClean="0"/>
              <a:pPr/>
              <a:t>‹nr.›</a:t>
            </a:fld>
            <a:endParaRPr lang="da-DK"/>
          </a:p>
        </p:txBody>
      </p:sp>
      <p:sp>
        <p:nvSpPr>
          <p:cNvPr id="15" name="Footer Placeholder 10">
            <a:extLst>
              <a:ext uri="{FF2B5EF4-FFF2-40B4-BE49-F238E27FC236}">
                <a16:creationId xmlns:a16="http://schemas.microsoft.com/office/drawing/2014/main" id="{26ABDB7A-3985-413E-99C1-0C9491A9B6B9}"/>
              </a:ext>
            </a:extLst>
          </p:cNvPr>
          <p:cNvSpPr>
            <a:spLocks noGrp="1"/>
          </p:cNvSpPr>
          <p:nvPr>
            <p:ph type="ftr" sz="quarter" idx="16"/>
          </p:nvPr>
        </p:nvSpPr>
        <p:spPr>
          <a:xfrm>
            <a:off x="4760336" y="6969370"/>
            <a:ext cx="2463694" cy="198417"/>
          </a:xfrm>
        </p:spPr>
        <p:txBody>
          <a:bodyPr/>
          <a:lstStyle/>
          <a:p>
            <a:endParaRPr lang="da-DK"/>
          </a:p>
        </p:txBody>
      </p:sp>
      <p:sp>
        <p:nvSpPr>
          <p:cNvPr id="12" name="Tekstfelt 11">
            <a:extLst>
              <a:ext uri="{FF2B5EF4-FFF2-40B4-BE49-F238E27FC236}">
                <a16:creationId xmlns:a16="http://schemas.microsoft.com/office/drawing/2014/main" id="{D031EA69-DEC4-4360-A246-6A644BADB947}"/>
              </a:ext>
            </a:extLst>
          </p:cNvPr>
          <p:cNvSpPr txBox="1"/>
          <p:nvPr userDrawn="1"/>
        </p:nvSpPr>
        <p:spPr>
          <a:xfrm>
            <a:off x="719976" y="7014987"/>
            <a:ext cx="1476000" cy="169277"/>
          </a:xfrm>
          <a:prstGeom prst="rect">
            <a:avLst/>
          </a:prstGeom>
          <a:noFill/>
        </p:spPr>
        <p:txBody>
          <a:bodyPr wrap="square" lIns="0" tIns="0" rIns="0" bIns="0" rtlCol="0">
            <a:spAutoFit/>
          </a:bodyPr>
          <a:lstStyle/>
          <a:p>
            <a:pPr algn="l"/>
            <a:r>
              <a:rPr lang="da-DK" sz="1100">
                <a:solidFill>
                  <a:schemeClr val="accent1"/>
                </a:solidFill>
                <a:latin typeface="Helvetica LT Pro Light" panose="020B0303020202020204" pitchFamily="34" charset="0"/>
              </a:rPr>
              <a:t>HBS ECONOMICS</a:t>
            </a:r>
          </a:p>
        </p:txBody>
      </p:sp>
    </p:spTree>
    <p:extLst>
      <p:ext uri="{BB962C8B-B14F-4D97-AF65-F5344CB8AC3E}">
        <p14:creationId xmlns:p14="http://schemas.microsoft.com/office/powerpoint/2010/main" val="158346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teks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624EE8E-9B87-4CCD-82AF-8161314F006B}"/>
              </a:ext>
            </a:extLst>
          </p:cNvPr>
          <p:cNvSpPr>
            <a:spLocks noGrp="1"/>
          </p:cNvSpPr>
          <p:nvPr>
            <p:ph type="title" hasCustomPrompt="1"/>
          </p:nvPr>
        </p:nvSpPr>
        <p:spPr>
          <a:xfrm>
            <a:off x="719976" y="681284"/>
            <a:ext cx="9250863" cy="730800"/>
          </a:xfrm>
        </p:spPr>
        <p:txBody>
          <a:bodyPr/>
          <a:lstStyle>
            <a:lvl1pPr>
              <a:defRPr/>
            </a:lvl1pPr>
          </a:lstStyle>
          <a:p>
            <a:r>
              <a:rPr lang="da-DK"/>
              <a:t>Klik og indsæt titel</a:t>
            </a:r>
          </a:p>
        </p:txBody>
      </p:sp>
      <p:sp>
        <p:nvSpPr>
          <p:cNvPr id="14" name="Subtitle 2">
            <a:extLst>
              <a:ext uri="{FF2B5EF4-FFF2-40B4-BE49-F238E27FC236}">
                <a16:creationId xmlns:a16="http://schemas.microsoft.com/office/drawing/2014/main" id="{57F24FCC-803D-41A8-A8FB-6741DEB33415}"/>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20000" y="1619250"/>
            <a:ext cx="9251812" cy="501808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BD9BC542-43FF-423A-BD4B-3FBFBF8CDF82}"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35019853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78C79-21CA-4DCB-A224-67735D20B864}"/>
              </a:ext>
            </a:extLst>
          </p:cNvPr>
          <p:cNvSpPr>
            <a:spLocks noGrp="1"/>
          </p:cNvSpPr>
          <p:nvPr>
            <p:ph type="body" sz="quarter" idx="18" hasCustomPrompt="1"/>
          </p:nvPr>
        </p:nvSpPr>
        <p:spPr>
          <a:xfrm>
            <a:off x="719976" y="1440000"/>
            <a:ext cx="9252000" cy="396000"/>
          </a:xfrm>
          <a:solidFill>
            <a:schemeClr val="bg1"/>
          </a:solidFill>
          <a:effectLst>
            <a:outerShdw dist="12700" dir="5400000" algn="t" rotWithShape="0">
              <a:schemeClr val="accent1"/>
            </a:outerShdw>
          </a:effectLst>
        </p:spPr>
        <p:txBody>
          <a:bodyPr bIns="36000" anchor="b" anchorCtr="0">
            <a:no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6" name="Titel 1">
            <a:extLst>
              <a:ext uri="{FF2B5EF4-FFF2-40B4-BE49-F238E27FC236}">
                <a16:creationId xmlns:a16="http://schemas.microsoft.com/office/drawing/2014/main" id="{4624EE8E-9B87-4CCD-82AF-8161314F006B}"/>
              </a:ext>
            </a:extLst>
          </p:cNvPr>
          <p:cNvSpPr>
            <a:spLocks noGrp="1"/>
          </p:cNvSpPr>
          <p:nvPr>
            <p:ph type="title" hasCustomPrompt="1"/>
          </p:nvPr>
        </p:nvSpPr>
        <p:spPr>
          <a:xfrm>
            <a:off x="719976" y="681284"/>
            <a:ext cx="9250863" cy="730800"/>
          </a:xfrm>
        </p:spPr>
        <p:txBody>
          <a:bodyPr/>
          <a:lstStyle>
            <a:lvl1pPr>
              <a:defRPr/>
            </a:lvl1pPr>
          </a:lstStyle>
          <a:p>
            <a:r>
              <a:rPr lang="da-DK"/>
              <a:t>Klik og indsæt titel</a:t>
            </a:r>
          </a:p>
        </p:txBody>
      </p:sp>
      <p:sp>
        <p:nvSpPr>
          <p:cNvPr id="14" name="Subtitle 2">
            <a:extLst>
              <a:ext uri="{FF2B5EF4-FFF2-40B4-BE49-F238E27FC236}">
                <a16:creationId xmlns:a16="http://schemas.microsoft.com/office/drawing/2014/main" id="{57F24FCC-803D-41A8-A8FB-6741DEB33415}"/>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20000" y="1865441"/>
            <a:ext cx="9251812" cy="4505198"/>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Text Placeholder 4">
            <a:extLst>
              <a:ext uri="{FF2B5EF4-FFF2-40B4-BE49-F238E27FC236}">
                <a16:creationId xmlns:a16="http://schemas.microsoft.com/office/drawing/2014/main" id="{AF33E56F-DF4F-4EF8-A0C2-D6F7A046E3F8}"/>
              </a:ext>
            </a:extLst>
          </p:cNvPr>
          <p:cNvSpPr>
            <a:spLocks noGrp="1"/>
          </p:cNvSpPr>
          <p:nvPr>
            <p:ph type="body" sz="quarter" idx="19" hasCustomPrompt="1"/>
          </p:nvPr>
        </p:nvSpPr>
        <p:spPr>
          <a:xfrm>
            <a:off x="719976" y="6512529"/>
            <a:ext cx="9252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BD9BC542-43FF-423A-BD4B-3FBFBF8CDF82}"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1545293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1 indholdsobjekt (A)">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4DFED56C-5DB3-4F4E-80B0-112AE61992A5}"/>
              </a:ext>
            </a:extLst>
          </p:cNvPr>
          <p:cNvSpPr>
            <a:spLocks noGrp="1"/>
          </p:cNvSpPr>
          <p:nvPr>
            <p:ph type="body" sz="quarter" idx="20" hasCustomPrompt="1"/>
          </p:nvPr>
        </p:nvSpPr>
        <p:spPr>
          <a:xfrm>
            <a:off x="5525907"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a:xfrm>
            <a:off x="719976" y="681284"/>
            <a:ext cx="9250863" cy="729916"/>
          </a:xfrm>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619250"/>
            <a:ext cx="4441754" cy="5019014"/>
          </a:xfrm>
        </p:spPr>
        <p:txBody>
          <a:bodyPr/>
          <a:lstStyle>
            <a:lvl1pPr marL="0" marR="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lvl1pPr>
            <a:lvl2pPr>
              <a:defRPr/>
            </a:lvl2pPr>
            <a:lvl3pPr>
              <a:defRPr/>
            </a:lvl3pPr>
            <a:lvl4pPr>
              <a:defRPr/>
            </a:lvl4pPr>
            <a:lvl5pPr>
              <a:defRPr/>
            </a:lvl5p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F6C9338D-0726-4F06-A22B-CA633BA93DBA}"/>
              </a:ext>
            </a:extLst>
          </p:cNvPr>
          <p:cNvSpPr>
            <a:spLocks noGrp="1"/>
          </p:cNvSpPr>
          <p:nvPr>
            <p:ph idx="16" hasCustomPrompt="1"/>
          </p:nvPr>
        </p:nvSpPr>
        <p:spPr>
          <a:xfrm>
            <a:off x="5525907" y="1864800"/>
            <a:ext cx="4441754" cy="4505838"/>
          </a:xfrm>
        </p:spPr>
        <p:txBody>
          <a:bodyPr/>
          <a:lstStyle>
            <a:lvl1pPr marL="0" marR="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lvl1pPr>
            <a:lvl2pPr>
              <a:defRPr/>
            </a:lvl2pPr>
            <a:lvl3pPr>
              <a:defRPr/>
            </a:lvl3pPr>
            <a:lvl4pPr>
              <a:defRPr/>
            </a:lvl4pPr>
            <a:lvl5pPr>
              <a:defRPr/>
            </a:lvl5p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5" name="Text Placeholder 7">
            <a:extLst>
              <a:ext uri="{FF2B5EF4-FFF2-40B4-BE49-F238E27FC236}">
                <a16:creationId xmlns:a16="http://schemas.microsoft.com/office/drawing/2014/main" id="{C558FB9B-669A-4C71-A992-17D599E444F0}"/>
              </a:ext>
            </a:extLst>
          </p:cNvPr>
          <p:cNvSpPr>
            <a:spLocks noGrp="1"/>
          </p:cNvSpPr>
          <p:nvPr>
            <p:ph type="body" sz="quarter" idx="21" hasCustomPrompt="1"/>
          </p:nvPr>
        </p:nvSpPr>
        <p:spPr>
          <a:xfrm>
            <a:off x="5525907"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4416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ndholdsobjekter (A)">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B9173222-CB3F-46E3-AC6F-07C97E33E310}"/>
              </a:ext>
            </a:extLst>
          </p:cNvPr>
          <p:cNvSpPr>
            <a:spLocks noGrp="1"/>
          </p:cNvSpPr>
          <p:nvPr>
            <p:ph type="body" sz="quarter" idx="18" hasCustomPrompt="1"/>
          </p:nvPr>
        </p:nvSpPr>
        <p:spPr>
          <a:xfrm>
            <a:off x="719976"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4" name="Text Placeholder 6">
            <a:extLst>
              <a:ext uri="{FF2B5EF4-FFF2-40B4-BE49-F238E27FC236}">
                <a16:creationId xmlns:a16="http://schemas.microsoft.com/office/drawing/2014/main" id="{4DFED56C-5DB3-4F4E-80B0-112AE61992A5}"/>
              </a:ext>
            </a:extLst>
          </p:cNvPr>
          <p:cNvSpPr>
            <a:spLocks noGrp="1"/>
          </p:cNvSpPr>
          <p:nvPr>
            <p:ph type="body" sz="quarter" idx="20" hasCustomPrompt="1"/>
          </p:nvPr>
        </p:nvSpPr>
        <p:spPr>
          <a:xfrm>
            <a:off x="5525907" y="1440000"/>
            <a:ext cx="44424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2" name="Titel 1">
            <a:extLst>
              <a:ext uri="{FF2B5EF4-FFF2-40B4-BE49-F238E27FC236}">
                <a16:creationId xmlns:a16="http://schemas.microsoft.com/office/drawing/2014/main" id="{38701757-7348-429A-B9AA-AD4EE6EFF353}"/>
              </a:ext>
            </a:extLst>
          </p:cNvPr>
          <p:cNvSpPr>
            <a:spLocks noGrp="1"/>
          </p:cNvSpPr>
          <p:nvPr>
            <p:ph type="title" hasCustomPrompt="1"/>
          </p:nvPr>
        </p:nvSpPr>
        <p:spPr>
          <a:xfrm>
            <a:off x="719976" y="681284"/>
            <a:ext cx="9250863" cy="729916"/>
          </a:xfrm>
        </p:spPr>
        <p:txBody>
          <a:bodyPr/>
          <a:lstStyle>
            <a:lvl1pPr>
              <a:defRPr/>
            </a:lvl1pPr>
          </a:lstStyle>
          <a:p>
            <a:r>
              <a:rPr lang="da-DK"/>
              <a:t>Klik og indsæt titel</a:t>
            </a:r>
          </a:p>
        </p:txBody>
      </p:sp>
      <p:sp>
        <p:nvSpPr>
          <p:cNvPr id="12" name="Subtitle 2">
            <a:extLst>
              <a:ext uri="{FF2B5EF4-FFF2-40B4-BE49-F238E27FC236}">
                <a16:creationId xmlns:a16="http://schemas.microsoft.com/office/drawing/2014/main" id="{1F29B4F8-1555-4D5C-B3E4-E8832A71CFB7}"/>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19977" y="1864800"/>
            <a:ext cx="4441754" cy="4505838"/>
          </a:xfrm>
        </p:spPr>
        <p:txBody>
          <a:bodyPr/>
          <a:lstStyle>
            <a:lvl1pPr marL="0" marR="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lvl1pPr>
            <a:lvl2pPr>
              <a:defRPr/>
            </a:lvl2pPr>
            <a:lvl3pPr>
              <a:defRPr/>
            </a:lvl3pPr>
            <a:lvl4pPr>
              <a:defRPr/>
            </a:lvl4pPr>
            <a:lvl5pPr>
              <a:defRPr/>
            </a:lvl5p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F6C9338D-0726-4F06-A22B-CA633BA93DBA}"/>
              </a:ext>
            </a:extLst>
          </p:cNvPr>
          <p:cNvSpPr>
            <a:spLocks noGrp="1"/>
          </p:cNvSpPr>
          <p:nvPr>
            <p:ph idx="16" hasCustomPrompt="1"/>
          </p:nvPr>
        </p:nvSpPr>
        <p:spPr>
          <a:xfrm>
            <a:off x="5525907" y="1864800"/>
            <a:ext cx="4441754" cy="4505838"/>
          </a:xfrm>
        </p:spPr>
        <p:txBody>
          <a:bodyPr/>
          <a:lstStyle>
            <a:lvl1pPr marL="0" marR="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lvl1pPr>
            <a:lvl2pPr>
              <a:defRPr/>
            </a:lvl2pPr>
            <a:lvl3pPr>
              <a:defRPr/>
            </a:lvl3pPr>
            <a:lvl4pPr>
              <a:defRPr/>
            </a:lvl4pPr>
            <a:lvl5pPr>
              <a:defRPr/>
            </a:lvl5p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3" name="Text Placeholder 5">
            <a:extLst>
              <a:ext uri="{FF2B5EF4-FFF2-40B4-BE49-F238E27FC236}">
                <a16:creationId xmlns:a16="http://schemas.microsoft.com/office/drawing/2014/main" id="{E35791A1-B237-4DAE-A986-DC3B62708E57}"/>
              </a:ext>
            </a:extLst>
          </p:cNvPr>
          <p:cNvSpPr>
            <a:spLocks noGrp="1"/>
          </p:cNvSpPr>
          <p:nvPr>
            <p:ph type="body" sz="quarter" idx="19" hasCustomPrompt="1"/>
          </p:nvPr>
        </p:nvSpPr>
        <p:spPr>
          <a:xfrm>
            <a:off x="719976"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5" name="Text Placeholder 7">
            <a:extLst>
              <a:ext uri="{FF2B5EF4-FFF2-40B4-BE49-F238E27FC236}">
                <a16:creationId xmlns:a16="http://schemas.microsoft.com/office/drawing/2014/main" id="{C558FB9B-669A-4C71-A992-17D599E444F0}"/>
              </a:ext>
            </a:extLst>
          </p:cNvPr>
          <p:cNvSpPr>
            <a:spLocks noGrp="1"/>
          </p:cNvSpPr>
          <p:nvPr>
            <p:ph type="body" sz="quarter" idx="21" hasCustomPrompt="1"/>
          </p:nvPr>
        </p:nvSpPr>
        <p:spPr>
          <a:xfrm>
            <a:off x="5525907" y="6512529"/>
            <a:ext cx="44424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392259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ndholdsobjekter (B)">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9E42713E-E18C-4150-930E-052C0E7EC01A}"/>
              </a:ext>
            </a:extLst>
          </p:cNvPr>
          <p:cNvSpPr>
            <a:spLocks noGrp="1"/>
          </p:cNvSpPr>
          <p:nvPr>
            <p:ph type="body" sz="quarter" idx="19" hasCustomPrompt="1"/>
          </p:nvPr>
        </p:nvSpPr>
        <p:spPr>
          <a:xfrm>
            <a:off x="719976" y="1440000"/>
            <a:ext cx="9252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6" name="Titel 1">
            <a:extLst>
              <a:ext uri="{FF2B5EF4-FFF2-40B4-BE49-F238E27FC236}">
                <a16:creationId xmlns:a16="http://schemas.microsoft.com/office/drawing/2014/main" id="{4624EE8E-9B87-4CCD-82AF-8161314F006B}"/>
              </a:ext>
            </a:extLst>
          </p:cNvPr>
          <p:cNvSpPr>
            <a:spLocks noGrp="1"/>
          </p:cNvSpPr>
          <p:nvPr>
            <p:ph type="title" hasCustomPrompt="1"/>
          </p:nvPr>
        </p:nvSpPr>
        <p:spPr/>
        <p:txBody>
          <a:bodyPr/>
          <a:lstStyle>
            <a:lvl1pPr>
              <a:defRPr/>
            </a:lvl1pPr>
          </a:lstStyle>
          <a:p>
            <a:r>
              <a:rPr lang="da-DK"/>
              <a:t>Klik og indsæt titel</a:t>
            </a:r>
          </a:p>
        </p:txBody>
      </p:sp>
      <p:sp>
        <p:nvSpPr>
          <p:cNvPr id="14" name="Subtitle 2">
            <a:extLst>
              <a:ext uri="{FF2B5EF4-FFF2-40B4-BE49-F238E27FC236}">
                <a16:creationId xmlns:a16="http://schemas.microsoft.com/office/drawing/2014/main" id="{57F24FCC-803D-41A8-A8FB-6741DEB33415}"/>
              </a:ext>
            </a:extLst>
          </p:cNvPr>
          <p:cNvSpPr>
            <a:spLocks noGrp="1"/>
          </p:cNvSpPr>
          <p:nvPr>
            <p:ph type="subTitle" idx="17" hasCustomPrompt="1"/>
          </p:nvPr>
        </p:nvSpPr>
        <p:spPr>
          <a:xfrm>
            <a:off x="719976" y="443184"/>
            <a:ext cx="9250863" cy="238100"/>
          </a:xfrm>
        </p:spPr>
        <p:txBody>
          <a:bodyPr/>
          <a:lstStyle>
            <a:lvl1pPr marL="0" indent="0" algn="l">
              <a:spcBef>
                <a:spcPts val="0"/>
              </a:spcBef>
              <a:buFont typeface="Arial" panose="020B0604020202020204" pitchFamily="34" charset="0"/>
              <a:buChar char="​"/>
              <a:defRPr sz="1400" cap="all" baseline="0">
                <a:solidFill>
                  <a:schemeClr val="tx1"/>
                </a:solidFill>
                <a:latin typeface="+mj-lt"/>
              </a:defRPr>
            </a:lvl1pPr>
            <a:lvl2pPr marL="0" indent="0" algn="l">
              <a:spcBef>
                <a:spcPts val="0"/>
              </a:spcBef>
              <a:buFont typeface="Arial" panose="020B0604020202020204" pitchFamily="34" charset="0"/>
              <a:buChar char="​"/>
              <a:defRPr sz="1754"/>
            </a:lvl2pPr>
            <a:lvl3pPr marL="0" indent="0" algn="l">
              <a:spcBef>
                <a:spcPts val="0"/>
              </a:spcBef>
              <a:buFont typeface="Arial" panose="020B0604020202020204" pitchFamily="34" charset="0"/>
              <a:buChar char="​"/>
              <a:defRPr sz="1754"/>
            </a:lvl3pPr>
            <a:lvl4pPr marL="0" indent="0" algn="l">
              <a:spcBef>
                <a:spcPts val="0"/>
              </a:spcBef>
              <a:buFont typeface="Arial" panose="020B0604020202020204" pitchFamily="34" charset="0"/>
              <a:buChar char="​"/>
              <a:defRPr sz="1754"/>
            </a:lvl4pPr>
            <a:lvl5pPr marL="0" indent="0" algn="l">
              <a:spcBef>
                <a:spcPts val="0"/>
              </a:spcBef>
              <a:buFont typeface="Arial" panose="020B0604020202020204" pitchFamily="34" charset="0"/>
              <a:buChar char="​"/>
              <a:defRPr sz="1754"/>
            </a:lvl5pPr>
            <a:lvl6pPr marL="0" indent="0" algn="l">
              <a:spcBef>
                <a:spcPts val="0"/>
              </a:spcBef>
              <a:buFont typeface="Arial" panose="020B0604020202020204" pitchFamily="34" charset="0"/>
              <a:buChar char="​"/>
              <a:defRPr sz="1754"/>
            </a:lvl6pPr>
            <a:lvl7pPr marL="0" indent="0" algn="l">
              <a:spcBef>
                <a:spcPts val="0"/>
              </a:spcBef>
              <a:buFont typeface="Arial" panose="020B0604020202020204" pitchFamily="34" charset="0"/>
              <a:buChar char="​"/>
              <a:defRPr sz="1754"/>
            </a:lvl7pPr>
            <a:lvl8pPr marL="0" indent="0" algn="l">
              <a:spcBef>
                <a:spcPts val="0"/>
              </a:spcBef>
              <a:buFont typeface="Arial" panose="020B0604020202020204" pitchFamily="34" charset="0"/>
              <a:buChar char="​"/>
              <a:defRPr sz="1754"/>
            </a:lvl8pPr>
            <a:lvl9pPr marL="0" indent="0" algn="l">
              <a:spcBef>
                <a:spcPts val="0"/>
              </a:spcBef>
              <a:buFont typeface="Arial" panose="020B0604020202020204" pitchFamily="34" charset="0"/>
              <a:buChar char="​"/>
              <a:defRPr sz="1754"/>
            </a:lvl9pPr>
          </a:lstStyle>
          <a:p>
            <a:r>
              <a:rPr lang="da-DK"/>
              <a:t>Klik og indsæt tekst</a:t>
            </a:r>
          </a:p>
        </p:txBody>
      </p:sp>
      <p:sp>
        <p:nvSpPr>
          <p:cNvPr id="3" name="Content Placeholder 2"/>
          <p:cNvSpPr>
            <a:spLocks noGrp="1"/>
          </p:cNvSpPr>
          <p:nvPr>
            <p:ph idx="1" hasCustomPrompt="1"/>
          </p:nvPr>
        </p:nvSpPr>
        <p:spPr>
          <a:xfrm>
            <a:off x="720000" y="1864799"/>
            <a:ext cx="9251812" cy="18108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0" name="Content Placeholder 3">
            <a:extLst>
              <a:ext uri="{FF2B5EF4-FFF2-40B4-BE49-F238E27FC236}">
                <a16:creationId xmlns:a16="http://schemas.microsoft.com/office/drawing/2014/main" id="{9D7E5487-F0E7-4531-A346-8D6BAF3C0B43}"/>
              </a:ext>
            </a:extLst>
          </p:cNvPr>
          <p:cNvSpPr>
            <a:spLocks noGrp="1"/>
          </p:cNvSpPr>
          <p:nvPr>
            <p:ph idx="18" hasCustomPrompt="1"/>
          </p:nvPr>
        </p:nvSpPr>
        <p:spPr>
          <a:xfrm>
            <a:off x="720000" y="4559838"/>
            <a:ext cx="9251812" cy="1810800"/>
          </a:xfrm>
        </p:spPr>
        <p:txBody>
          <a:bodyPr/>
          <a:lstStyle>
            <a:lvl1pPr>
              <a:defRPr/>
            </a:lvl1pPr>
            <a:lvl2pPr>
              <a:defRPr/>
            </a:lvl2pPr>
            <a:lvl3pPr>
              <a:defRPr/>
            </a:lvl3pPr>
            <a:lvl4pPr>
              <a:defRPr/>
            </a:lvl4pPr>
            <a:lvl5pPr>
              <a:defRPr/>
            </a:lvl5pPr>
          </a:lstStyle>
          <a:p>
            <a:pPr lvl="0"/>
            <a:r>
              <a:rPr lang="da-DK"/>
              <a:t>Klik og indsæt tekst, tabel eller grafer</a:t>
            </a:r>
          </a:p>
          <a:p>
            <a:pPr lvl="1"/>
            <a:r>
              <a:rPr lang="da-DK"/>
              <a:t>Andet niveau</a:t>
            </a:r>
          </a:p>
          <a:p>
            <a:pPr lvl="2"/>
            <a:r>
              <a:rPr lang="da-DK"/>
              <a:t>Tredje niveau</a:t>
            </a:r>
          </a:p>
          <a:p>
            <a:pPr lvl="3"/>
            <a:r>
              <a:rPr lang="da-DK"/>
              <a:t>Fjerde niveau</a:t>
            </a:r>
          </a:p>
          <a:p>
            <a:pPr lvl="4"/>
            <a:r>
              <a:rPr lang="da-DK"/>
              <a:t>Femte niveau</a:t>
            </a:r>
          </a:p>
        </p:txBody>
      </p:sp>
      <p:sp>
        <p:nvSpPr>
          <p:cNvPr id="12" name="Text Placeholder 5">
            <a:extLst>
              <a:ext uri="{FF2B5EF4-FFF2-40B4-BE49-F238E27FC236}">
                <a16:creationId xmlns:a16="http://schemas.microsoft.com/office/drawing/2014/main" id="{6E0AFB6B-21A8-4754-88F1-64AA50A1CB8C}"/>
              </a:ext>
            </a:extLst>
          </p:cNvPr>
          <p:cNvSpPr>
            <a:spLocks noGrp="1"/>
          </p:cNvSpPr>
          <p:nvPr>
            <p:ph type="body" sz="quarter" idx="20" hasCustomPrompt="1"/>
          </p:nvPr>
        </p:nvSpPr>
        <p:spPr>
          <a:xfrm>
            <a:off x="719976" y="3819600"/>
            <a:ext cx="9252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13" name="Text Placeholder 6">
            <a:extLst>
              <a:ext uri="{FF2B5EF4-FFF2-40B4-BE49-F238E27FC236}">
                <a16:creationId xmlns:a16="http://schemas.microsoft.com/office/drawing/2014/main" id="{758E9CBE-D437-46AC-B854-89E51C6572AD}"/>
              </a:ext>
            </a:extLst>
          </p:cNvPr>
          <p:cNvSpPr>
            <a:spLocks noGrp="1"/>
          </p:cNvSpPr>
          <p:nvPr>
            <p:ph type="body" sz="quarter" idx="21" hasCustomPrompt="1"/>
          </p:nvPr>
        </p:nvSpPr>
        <p:spPr>
          <a:xfrm>
            <a:off x="720000" y="4132800"/>
            <a:ext cx="9252000" cy="396000"/>
          </a:xfrm>
          <a:solidFill>
            <a:schemeClr val="bg1"/>
          </a:solidFill>
          <a:effectLst>
            <a:outerShdw dist="12700" dir="5400000" algn="t" rotWithShape="0">
              <a:schemeClr val="accent1"/>
            </a:outerShdw>
          </a:effectLst>
        </p:spPr>
        <p:txBody>
          <a:bodyPr bIns="36000" anchor="b" anchorCtr="0">
            <a:spAutoFit/>
          </a:bodyPr>
          <a:lstStyle>
            <a:lvl1pPr>
              <a:defRPr b="1" spc="20" baseline="0">
                <a:solidFill>
                  <a:schemeClr val="accent1"/>
                </a:solidFill>
                <a:latin typeface="+mj-lt"/>
              </a:defRPr>
            </a:lvl1pPr>
            <a:lvl2pPr>
              <a:buNone/>
              <a:defRPr/>
            </a:lvl2pPr>
          </a:lstStyle>
          <a:p>
            <a:pPr lvl="0"/>
            <a:r>
              <a:rPr lang="da-DK"/>
              <a:t>Klik og indsæt figur titel</a:t>
            </a:r>
          </a:p>
        </p:txBody>
      </p:sp>
      <p:sp>
        <p:nvSpPr>
          <p:cNvPr id="15" name="Text Placeholder 7">
            <a:extLst>
              <a:ext uri="{FF2B5EF4-FFF2-40B4-BE49-F238E27FC236}">
                <a16:creationId xmlns:a16="http://schemas.microsoft.com/office/drawing/2014/main" id="{AE0730AB-E9B5-4875-AB56-78F81877A522}"/>
              </a:ext>
            </a:extLst>
          </p:cNvPr>
          <p:cNvSpPr>
            <a:spLocks noGrp="1"/>
          </p:cNvSpPr>
          <p:nvPr>
            <p:ph type="body" sz="quarter" idx="22" hasCustomPrompt="1"/>
          </p:nvPr>
        </p:nvSpPr>
        <p:spPr>
          <a:xfrm>
            <a:off x="720000" y="6512529"/>
            <a:ext cx="9252000" cy="125735"/>
          </a:xfrm>
          <a:solidFill>
            <a:schemeClr val="bg1"/>
          </a:solidFill>
          <a:effectLst>
            <a:outerShdw dist="12700" dir="5400000" algn="t" rotWithShape="0">
              <a:schemeClr val="accent1"/>
            </a:outerShdw>
          </a:effectLst>
        </p:spPr>
        <p:txBody>
          <a:bodyPr bIns="36000" anchor="b" anchorCtr="0">
            <a:spAutoFit/>
          </a:bodyPr>
          <a:lstStyle>
            <a:lvl1pPr>
              <a:lnSpc>
                <a:spcPct val="83000"/>
              </a:lnSpc>
              <a:defRPr sz="700" b="1" spc="20" baseline="0">
                <a:solidFill>
                  <a:schemeClr val="accent1"/>
                </a:solidFill>
                <a:latin typeface="+mj-lt"/>
              </a:defRPr>
            </a:lvl1pPr>
            <a:lvl2pPr>
              <a:buNone/>
              <a:defRPr/>
            </a:lvl2pPr>
          </a:lstStyle>
          <a:p>
            <a:pPr lvl="0"/>
            <a:r>
              <a:rPr lang="da-DK"/>
              <a:t>Klik og indsæt kilde</a:t>
            </a:r>
          </a:p>
        </p:txBody>
      </p:sp>
      <p:sp>
        <p:nvSpPr>
          <p:cNvPr id="7" name="Date Placeholder 6">
            <a:extLst>
              <a:ext uri="{FF2B5EF4-FFF2-40B4-BE49-F238E27FC236}">
                <a16:creationId xmlns:a16="http://schemas.microsoft.com/office/drawing/2014/main" id="{B4188D35-21C2-4B24-B71D-7A6F1286C04E}"/>
              </a:ext>
            </a:extLst>
          </p:cNvPr>
          <p:cNvSpPr>
            <a:spLocks noGrp="1"/>
          </p:cNvSpPr>
          <p:nvPr>
            <p:ph type="dt" sz="half" idx="10"/>
          </p:nvPr>
        </p:nvSpPr>
        <p:spPr/>
        <p:txBody>
          <a:bodyPr/>
          <a:lstStyle/>
          <a:p>
            <a:fld id="{9268CD5A-5DEE-4A77-B256-544A0556010F}" type="datetime5">
              <a:rPr lang="da-DK" smtClean="0"/>
              <a:t>april 2025</a:t>
            </a:fld>
            <a:endParaRPr lang="da-DK"/>
          </a:p>
        </p:txBody>
      </p:sp>
      <p:sp>
        <p:nvSpPr>
          <p:cNvPr id="8" name="Footer Placeholder 7">
            <a:extLst>
              <a:ext uri="{FF2B5EF4-FFF2-40B4-BE49-F238E27FC236}">
                <a16:creationId xmlns:a16="http://schemas.microsoft.com/office/drawing/2014/main" id="{BDD68794-782C-42E6-8DE7-1040139A693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26D471A-900D-4499-A5B2-D4BB06DAEF65}"/>
              </a:ext>
            </a:extLst>
          </p:cNvPr>
          <p:cNvSpPr>
            <a:spLocks noGrp="1"/>
          </p:cNvSpPr>
          <p:nvPr>
            <p:ph type="sldNum" sz="quarter" idx="12"/>
          </p:nvPr>
        </p:nvSpPr>
        <p:spPr/>
        <p:txBody>
          <a:bodyPr/>
          <a:lstStyle/>
          <a:p>
            <a:fld id="{D45479E3-6F47-43FA-8E56-D661D39388EC}" type="slidenum">
              <a:rPr lang="da-DK" smtClean="0"/>
              <a:pPr/>
              <a:t>‹nr.›</a:t>
            </a:fld>
            <a:endParaRPr lang="da-DK"/>
          </a:p>
        </p:txBody>
      </p:sp>
    </p:spTree>
    <p:extLst>
      <p:ext uri="{BB962C8B-B14F-4D97-AF65-F5344CB8AC3E}">
        <p14:creationId xmlns:p14="http://schemas.microsoft.com/office/powerpoint/2010/main" val="162013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76" y="681284"/>
            <a:ext cx="9250863" cy="730800"/>
          </a:xfrm>
          <a:prstGeom prst="rect">
            <a:avLst/>
          </a:prstGeom>
        </p:spPr>
        <p:txBody>
          <a:bodyPr vert="horz" lIns="0" tIns="0" rIns="0" bIns="0" rtlCol="0" anchor="t" anchorCtr="0">
            <a:noAutofit/>
          </a:bodyPr>
          <a:lstStyle/>
          <a:p>
            <a:pPr marL="0" marR="0" lvl="0" indent="0" algn="l" defTabSz="801929" rtl="0" eaLnBrk="1" fontAlgn="auto" latinLnBrk="0" hangingPunct="1">
              <a:lnSpc>
                <a:spcPct val="83000"/>
              </a:lnSpc>
              <a:spcBef>
                <a:spcPct val="0"/>
              </a:spcBef>
              <a:spcAft>
                <a:spcPts val="0"/>
              </a:spcAft>
              <a:buClrTx/>
              <a:buSzTx/>
              <a:buFontTx/>
              <a:buNone/>
              <a:tabLst/>
              <a:defRPr/>
            </a:pPr>
            <a:r>
              <a:rPr lang="da-DK"/>
              <a:t>Klik og indsæt titel</a:t>
            </a:r>
            <a:endParaRPr lang="en-GB"/>
          </a:p>
        </p:txBody>
      </p:sp>
      <p:sp>
        <p:nvSpPr>
          <p:cNvPr id="3" name="Text Placeholder 2"/>
          <p:cNvSpPr>
            <a:spLocks noGrp="1"/>
          </p:cNvSpPr>
          <p:nvPr>
            <p:ph type="body" idx="1"/>
          </p:nvPr>
        </p:nvSpPr>
        <p:spPr>
          <a:xfrm>
            <a:off x="720000" y="1678354"/>
            <a:ext cx="9251812" cy="4960045"/>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7446960" y="6969370"/>
            <a:ext cx="2106227" cy="198417"/>
          </a:xfrm>
          <a:prstGeom prst="rect">
            <a:avLst/>
          </a:prstGeom>
        </p:spPr>
        <p:txBody>
          <a:bodyPr vert="horz" lIns="0" tIns="0" rIns="0" bIns="0" rtlCol="0" anchor="b" anchorCtr="0"/>
          <a:lstStyle>
            <a:lvl1pPr algn="r">
              <a:defRPr sz="900" cap="all" baseline="0">
                <a:solidFill>
                  <a:schemeClr val="tx1"/>
                </a:solidFill>
                <a:latin typeface="+mj-lt"/>
              </a:defRPr>
            </a:lvl1pPr>
          </a:lstStyle>
          <a:p>
            <a:fld id="{F5316540-EDFE-426D-90EF-A87DE5C4D07C}" type="datetime5">
              <a:rPr lang="da-DK" smtClean="0"/>
              <a:pPr/>
              <a:t>april 2025</a:t>
            </a:fld>
            <a:endParaRPr lang="en-GB"/>
          </a:p>
        </p:txBody>
      </p:sp>
      <p:sp>
        <p:nvSpPr>
          <p:cNvPr id="5" name="FLD_PresentationTitle"/>
          <p:cNvSpPr>
            <a:spLocks noGrp="1"/>
          </p:cNvSpPr>
          <p:nvPr>
            <p:ph type="ftr" sz="quarter" idx="3"/>
          </p:nvPr>
        </p:nvSpPr>
        <p:spPr>
          <a:xfrm>
            <a:off x="3352497" y="6969370"/>
            <a:ext cx="3871533" cy="214894"/>
          </a:xfrm>
          <a:prstGeom prst="rect">
            <a:avLst/>
          </a:prstGeom>
        </p:spPr>
        <p:txBody>
          <a:bodyPr vert="horz" lIns="0" tIns="0" rIns="0" bIns="0" rtlCol="0" anchor="b" anchorCtr="0"/>
          <a:lstStyle>
            <a:lvl1pPr algn="l">
              <a:defRPr sz="900">
                <a:solidFill>
                  <a:schemeClr val="tx1"/>
                </a:solidFill>
                <a:latin typeface="+mj-lt"/>
              </a:defRPr>
            </a:lvl1pPr>
          </a:lstStyle>
          <a:p>
            <a:endParaRPr lang="en-GB"/>
          </a:p>
        </p:txBody>
      </p:sp>
      <p:sp>
        <p:nvSpPr>
          <p:cNvPr id="9" name="Slide Number Placeholder 8">
            <a:extLst>
              <a:ext uri="{FF2B5EF4-FFF2-40B4-BE49-F238E27FC236}">
                <a16:creationId xmlns:a16="http://schemas.microsoft.com/office/drawing/2014/main" id="{60396463-51CF-4F9C-BC72-063492200DBD}"/>
              </a:ext>
            </a:extLst>
          </p:cNvPr>
          <p:cNvSpPr>
            <a:spLocks noGrp="1"/>
          </p:cNvSpPr>
          <p:nvPr>
            <p:ph type="sldNum" sz="quarter" idx="4"/>
          </p:nvPr>
        </p:nvSpPr>
        <p:spPr>
          <a:xfrm>
            <a:off x="9776117" y="6985847"/>
            <a:ext cx="195695" cy="198417"/>
          </a:xfrm>
          <a:prstGeom prst="rect">
            <a:avLst/>
          </a:prstGeom>
        </p:spPr>
        <p:txBody>
          <a:bodyPr vert="horz" lIns="0" tIns="0" rIns="0" bIns="0" rtlCol="0" anchor="b" anchorCtr="0"/>
          <a:lstStyle>
            <a:lvl1pPr algn="r">
              <a:defRPr sz="900">
                <a:solidFill>
                  <a:schemeClr val="tx1"/>
                </a:solidFill>
                <a:latin typeface="+mj-lt"/>
              </a:defRPr>
            </a:lvl1pPr>
          </a:lstStyle>
          <a:p>
            <a:fld id="{D45479E3-6F47-43FA-8E56-D661D39388EC}" type="slidenum">
              <a:rPr lang="en-GB" smtClean="0"/>
              <a:pPr/>
              <a:t>‹nr.›</a:t>
            </a:fld>
            <a:endParaRPr lang="en-GB"/>
          </a:p>
        </p:txBody>
      </p:sp>
      <p:sp>
        <p:nvSpPr>
          <p:cNvPr id="32" name="Tekstfelt 31">
            <a:extLst>
              <a:ext uri="{FF2B5EF4-FFF2-40B4-BE49-F238E27FC236}">
                <a16:creationId xmlns:a16="http://schemas.microsoft.com/office/drawing/2014/main" id="{F9F56174-D2C9-442B-9546-58448C5208A2}"/>
              </a:ext>
            </a:extLst>
          </p:cNvPr>
          <p:cNvSpPr txBox="1"/>
          <p:nvPr userDrawn="1"/>
        </p:nvSpPr>
        <p:spPr>
          <a:xfrm>
            <a:off x="719976" y="7014987"/>
            <a:ext cx="1924370" cy="169277"/>
          </a:xfrm>
          <a:prstGeom prst="rect">
            <a:avLst/>
          </a:prstGeom>
          <a:noFill/>
        </p:spPr>
        <p:txBody>
          <a:bodyPr wrap="square" lIns="0" tIns="0" rIns="0" bIns="0" rtlCol="0">
            <a:spAutoFit/>
          </a:bodyPr>
          <a:lstStyle/>
          <a:p>
            <a:pPr algn="l"/>
            <a:r>
              <a:rPr lang="da-DK" sz="1100">
                <a:solidFill>
                  <a:schemeClr val="accent1"/>
                </a:solidFill>
                <a:latin typeface="Helvetica LT Pro Light" panose="020B0303020202020204" pitchFamily="34" charset="0"/>
              </a:rPr>
              <a:t>HBS ECONOMICS</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8" r:id="rId1"/>
    <p:sldLayoutId id="2147483730" r:id="rId2"/>
    <p:sldLayoutId id="2147483659" r:id="rId3"/>
    <p:sldLayoutId id="2147483731" r:id="rId4"/>
    <p:sldLayoutId id="2147483792" r:id="rId5"/>
    <p:sldLayoutId id="2147483721" r:id="rId6"/>
    <p:sldLayoutId id="2147483793" r:id="rId7"/>
    <p:sldLayoutId id="2147483738" r:id="rId8"/>
    <p:sldLayoutId id="2147483748" r:id="rId9"/>
    <p:sldLayoutId id="2147483746" r:id="rId10"/>
    <p:sldLayoutId id="2147483739" r:id="rId11"/>
    <p:sldLayoutId id="2147483790" r:id="rId12"/>
    <p:sldLayoutId id="2147483747" r:id="rId13"/>
    <p:sldLayoutId id="2147483757" r:id="rId14"/>
    <p:sldLayoutId id="2147483758" r:id="rId15"/>
    <p:sldLayoutId id="2147483752" r:id="rId16"/>
    <p:sldLayoutId id="2147483785" r:id="rId17"/>
    <p:sldLayoutId id="2147483786" r:id="rId18"/>
    <p:sldLayoutId id="2147483787" r:id="rId19"/>
    <p:sldLayoutId id="2147483742" r:id="rId20"/>
    <p:sldLayoutId id="2147483791" r:id="rId21"/>
    <p:sldLayoutId id="2147483755" r:id="rId22"/>
    <p:sldLayoutId id="2147483782" r:id="rId23"/>
    <p:sldLayoutId id="2147483783" r:id="rId24"/>
    <p:sldLayoutId id="2147483784" r:id="rId25"/>
    <p:sldLayoutId id="2147483745" r:id="rId26"/>
    <p:sldLayoutId id="2147483654" r:id="rId27"/>
    <p:sldLayoutId id="2147483655" r:id="rId28"/>
    <p:sldLayoutId id="2147483670" r:id="rId29"/>
    <p:sldLayoutId id="2147483794" r:id="rId30"/>
  </p:sldLayoutIdLst>
  <p:hf hdr="0" ftr="0"/>
  <p:txStyles>
    <p:titleStyle>
      <a:lvl1pPr marL="0" marR="0" indent="0" algn="l" defTabSz="801929" rtl="0" eaLnBrk="1" fontAlgn="auto" latinLnBrk="0" hangingPunct="1">
        <a:lnSpc>
          <a:spcPct val="83000"/>
        </a:lnSpc>
        <a:spcBef>
          <a:spcPct val="0"/>
        </a:spcBef>
        <a:spcAft>
          <a:spcPts val="0"/>
        </a:spcAft>
        <a:buClrTx/>
        <a:buSzTx/>
        <a:buFontTx/>
        <a:buNone/>
        <a:tabLst/>
        <a:defRPr sz="3600"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1pPr>
      <a:lvl2pPr marL="0" indent="0" algn="l" defTabSz="801929" rtl="0" eaLnBrk="1" latinLnBrk="0" hangingPunct="1">
        <a:lnSpc>
          <a:spcPct val="100000"/>
        </a:lnSpc>
        <a:spcBef>
          <a:spcPts val="600"/>
        </a:spcBef>
        <a:spcAft>
          <a:spcPts val="600"/>
        </a:spcAft>
        <a:buFont typeface="Arial" panose="020B0604020202020204" pitchFamily="34" charset="0"/>
        <a:buChar char="​"/>
        <a:defRPr sz="2000" b="0" kern="1200" baseline="0">
          <a:solidFill>
            <a:schemeClr val="accent1"/>
          </a:solidFill>
          <a:latin typeface="+mj-lt"/>
          <a:ea typeface="+mn-ea"/>
          <a:cs typeface="+mn-cs"/>
        </a:defRPr>
      </a:lvl2pPr>
      <a:lvl3pPr marL="0" indent="0" algn="l" defTabSz="801929" rtl="0" eaLnBrk="1" latinLnBrk="0" hangingPunct="1">
        <a:lnSpc>
          <a:spcPct val="125000"/>
        </a:lnSpc>
        <a:spcBef>
          <a:spcPts val="0"/>
        </a:spcBef>
        <a:spcAft>
          <a:spcPts val="300"/>
        </a:spcAft>
        <a:buFont typeface="Arial" panose="020B0604020202020204" pitchFamily="34" charset="0"/>
        <a:buChar char="​"/>
        <a:defRPr sz="1200" kern="1200" cap="all" baseline="0">
          <a:solidFill>
            <a:schemeClr val="accent3"/>
          </a:solidFill>
          <a:latin typeface="+mj-lt"/>
          <a:ea typeface="+mn-ea"/>
          <a:cs typeface="+mn-cs"/>
        </a:defRPr>
      </a:lvl3pPr>
      <a:lvl4pPr marL="0" indent="0" algn="l" defTabSz="801929" rtl="0" eaLnBrk="1" latinLnBrk="0" hangingPunct="1">
        <a:lnSpc>
          <a:spcPct val="149000"/>
        </a:lnSpc>
        <a:spcBef>
          <a:spcPts val="0"/>
        </a:spcBef>
        <a:spcAft>
          <a:spcPts val="300"/>
        </a:spcAft>
        <a:buFont typeface="Segoe UI Light" panose="020B0502040204020203" pitchFamily="34" charset="0"/>
        <a:buChar char="​"/>
        <a:defRPr sz="1000" b="0" kern="1200" cap="all" baseline="0">
          <a:solidFill>
            <a:schemeClr val="tx1"/>
          </a:solidFill>
          <a:latin typeface="+mj-lt"/>
          <a:ea typeface="+mn-ea"/>
          <a:cs typeface="+mn-cs"/>
        </a:defRPr>
      </a:lvl4pPr>
      <a:lvl5pPr marL="0" indent="0" algn="l" defTabSz="801929" rtl="0" eaLnBrk="1" latinLnBrk="0" hangingPunct="1">
        <a:lnSpc>
          <a:spcPct val="100000"/>
        </a:lnSpc>
        <a:spcBef>
          <a:spcPts val="0"/>
        </a:spcBef>
        <a:spcAft>
          <a:spcPts val="526"/>
        </a:spcAft>
        <a:buFont typeface="Arial" panose="020B0604020202020204" pitchFamily="34" charset="0"/>
        <a:buChar char="​"/>
        <a:defRPr sz="1400" kern="1200">
          <a:solidFill>
            <a:schemeClr val="accent1"/>
          </a:solidFill>
          <a:latin typeface="+mj-lt"/>
          <a:ea typeface="+mn-ea"/>
          <a:cs typeface="+mn-cs"/>
        </a:defRPr>
      </a:lvl5pPr>
      <a:lvl6pPr marL="18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a:solidFill>
            <a:schemeClr val="tx1"/>
          </a:solidFill>
          <a:latin typeface="+mn-lt"/>
          <a:ea typeface="+mn-ea"/>
          <a:cs typeface="+mn-cs"/>
        </a:defRPr>
      </a:lvl6pPr>
      <a:lvl7pPr marL="180000" indent="-180000" algn="l" defTabSz="801929" rtl="0" eaLnBrk="1" latinLnBrk="0" hangingPunct="1">
        <a:lnSpc>
          <a:spcPct val="100000"/>
        </a:lnSpc>
        <a:spcBef>
          <a:spcPts val="600"/>
        </a:spcBef>
        <a:spcAft>
          <a:spcPts val="0"/>
        </a:spcAft>
        <a:buFont typeface="+mj-lt"/>
        <a:buAutoNum type="arabicPeriod"/>
        <a:defRPr sz="1000" kern="1200" baseline="0">
          <a:solidFill>
            <a:schemeClr val="tx1"/>
          </a:solidFill>
          <a:latin typeface="+mn-lt"/>
          <a:ea typeface="+mn-ea"/>
          <a:cs typeface="+mn-cs"/>
        </a:defRPr>
      </a:lvl7pPr>
      <a:lvl8pPr marL="180000" indent="-180000" algn="l" defTabSz="801929" rtl="0" eaLnBrk="1" latinLnBrk="0" hangingPunct="1">
        <a:lnSpc>
          <a:spcPct val="100000"/>
        </a:lnSpc>
        <a:spcBef>
          <a:spcPts val="600"/>
        </a:spcBef>
        <a:spcAft>
          <a:spcPts val="0"/>
        </a:spcAft>
        <a:buFont typeface="+mj-lt"/>
        <a:buAutoNum type="alphaUcPeriod"/>
        <a:defRPr sz="1000" kern="1200">
          <a:solidFill>
            <a:schemeClr val="tx1"/>
          </a:solidFill>
          <a:latin typeface="+mn-lt"/>
          <a:ea typeface="+mn-ea"/>
          <a:cs typeface="+mn-cs"/>
        </a:defRPr>
      </a:lvl8pPr>
      <a:lvl9pPr marL="36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6280" userDrawn="1">
          <p15:clr>
            <a:srgbClr val="F26B43"/>
          </p15:clr>
        </p15:guide>
        <p15:guide id="3" orient="horz" pos="279" userDrawn="1">
          <p15:clr>
            <a:srgbClr val="F26B43"/>
          </p15:clr>
        </p15:guide>
        <p15:guide id="4" orient="horz" pos="429" userDrawn="1">
          <p15:clr>
            <a:srgbClr val="F26B43"/>
          </p15:clr>
        </p15:guide>
        <p15:guide id="6" pos="6281" userDrawn="1">
          <p15:clr>
            <a:srgbClr val="F26B43"/>
          </p15:clr>
        </p15:guide>
        <p15:guide id="9" orient="horz" pos="1175" userDrawn="1">
          <p15:clr>
            <a:srgbClr val="F26B43"/>
          </p15:clr>
        </p15:guide>
        <p15:guide id="10" orient="horz" pos="4014" userDrawn="1">
          <p15:clr>
            <a:srgbClr val="F26B43"/>
          </p15:clr>
        </p15:guide>
        <p15:guide id="11" orient="horz" pos="4102" userDrawn="1">
          <p15:clr>
            <a:srgbClr val="F26B43"/>
          </p15:clr>
        </p15:guide>
        <p15:guide id="12" orient="horz" pos="4181" userDrawn="1">
          <p15:clr>
            <a:srgbClr val="F26B43"/>
          </p15:clr>
        </p15:guide>
        <p15:guide id="13" orient="horz" pos="1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14/relationships/chartEx" Target="../charts/chartEx1.xml"/><Relationship Id="rId7" Type="http://schemas.microsoft.com/office/2014/relationships/chartEx" Target="../charts/chartEx2.xml"/><Relationship Id="rId2" Type="http://schemas.openxmlformats.org/officeDocument/2006/relationships/slide" Target="slide33.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 Target="slide26.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dst.dk/da/Statistik/dokumentation/nomenklaturer/disced15-audd"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dm.dk/media/8990/deskstudiedamvad2015.pdf" TargetMode="External"/><Relationship Id="rId13" Type="http://schemas.openxmlformats.org/officeDocument/2006/relationships/hyperlink" Target="https://ufm.dk/publikationer/2018/filer/rapport-universitetsuddannelser-til-fremtiden.pdf" TargetMode="External"/><Relationship Id="rId3" Type="http://schemas.openxmlformats.org/officeDocument/2006/relationships/hyperlink" Target="https://scholar.harvard.edu/sites/scholar.harvard.edu/files/aghion/files/growthdistancetofrontier.pdf" TargetMode="External"/><Relationship Id="rId7" Type="http://schemas.openxmlformats.org/officeDocument/2006/relationships/hyperlink" Target="https://www.cbs.dk/files/cbs.dk/cebr_djoef_uddannelse_produktivitet.pdf" TargetMode="External"/><Relationship Id="rId12" Type="http://schemas.openxmlformats.org/officeDocument/2006/relationships/hyperlink" Target="file:///C:\Users\jsk\Downloads\Tertiary_Education_Systems_and_Labour_Markets.pdf" TargetMode="External"/><Relationship Id="rId2" Type="http://schemas.openxmlformats.org/officeDocument/2006/relationships/hyperlink" Target="https://www.datocms-assets.com/22590/1685607739-lon-og-beskaeftigelse-for-dimittender-fra-kandidatuddannelserne.pdf" TargetMode="External"/><Relationship Id="rId16" Type="http://schemas.openxmlformats.org/officeDocument/2006/relationships/hyperlink" Target="https://rockwoolfonden.s3.eu-central-1.amazonaws.com/wp-content/uploads/2022/07/Study-Paper-122-Education-Spillovers-within-the-Workplace.pdf?download=true" TargetMode="External"/><Relationship Id="rId1" Type="http://schemas.openxmlformats.org/officeDocument/2006/relationships/slideLayout" Target="../slideLayouts/slideLayout27.xml"/><Relationship Id="rId6" Type="http://schemas.openxmlformats.org/officeDocument/2006/relationships/hyperlink" Target="https://services.djoef.dk/-/media/documents/djoef/d/defacto/2012/1/jobskabelse-og-jobnedl-ae-ggelse-_-endelig-rapport.ashx" TargetMode="External"/><Relationship Id="rId11" Type="http://schemas.openxmlformats.org/officeDocument/2006/relationships/hyperlink" Target="https://doi.org/10.1016/j.jmacro.2015.11.003" TargetMode="External"/><Relationship Id="rId5" Type="http://schemas.openxmlformats.org/officeDocument/2006/relationships/hyperlink" Target="https://services.djoef.dk/-/media/documents/djoef/d/dj-oe-f-analyse/h-oe-jtuddannede-i-sm-aa--og-mellemstore-virksomheder-april-2016.ashx" TargetMode="External"/><Relationship Id="rId15" Type="http://schemas.openxmlformats.org/officeDocument/2006/relationships/hyperlink" Target="https://www.datocms-assets.com/22590/1586689561-produktivtet-og-videregaende-uddannelse.pdf" TargetMode="External"/><Relationship Id="rId10" Type="http://schemas.openxmlformats.org/officeDocument/2006/relationships/hyperlink" Target="https://ida.dk/media/3446/endelig-rapport-akademikeres-vaerdiskabelse-i-smver-feb-2019.pdf" TargetMode="External"/><Relationship Id="rId4" Type="http://schemas.openxmlformats.org/officeDocument/2006/relationships/hyperlink" Target="https://www.akademikerne.dk/wp-content/uploads/2023/03/Nyuddannede-akademikere-soeger-mod-den-private-sektor.pdf" TargetMode="External"/><Relationship Id="rId9" Type="http://schemas.openxmlformats.org/officeDocument/2006/relationships/hyperlink" Target="https://services.djoef.dk/-/media/documents/djoef/d/dj-oe-f-analyse/epinion-v-ae-rdien-af-f-oe-rste-akademiker-rapport-januar-2017.ashx" TargetMode="External"/><Relationship Id="rId14" Type="http://schemas.openxmlformats.org/officeDocument/2006/relationships/hyperlink" Target="https://files.eric.ed.gov/fulltext/ED525297.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4/relationships/chartEx" Target="../charts/chartEx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dst.dk/da/Statistik/dokumentation/nomenklaturer/disced15-aud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16.png"/><Relationship Id="rId5" Type="http://schemas.openxmlformats.org/officeDocument/2006/relationships/diagramColors" Target="../diagrams/colors1.xml"/><Relationship Id="rId10" Type="http://schemas.openxmlformats.org/officeDocument/2006/relationships/image" Target="../media/image15.sv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person, bærbar, indendørs, tekst&#10;&#10;Automatisk genereret beskrivelse">
            <a:extLst>
              <a:ext uri="{FF2B5EF4-FFF2-40B4-BE49-F238E27FC236}">
                <a16:creationId xmlns:a16="http://schemas.microsoft.com/office/drawing/2014/main" id="{C750F2D7-91A5-E17C-5380-E54EE79C23B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69" r="2869"/>
          <a:stretch>
            <a:fillRect/>
          </a:stretch>
        </p:blipFill>
        <p:spPr>
          <a:xfrm>
            <a:off x="0" y="-12514"/>
            <a:ext cx="10692865" cy="7572189"/>
          </a:xfrm>
        </p:spPr>
      </p:pic>
      <p:sp>
        <p:nvSpPr>
          <p:cNvPr id="3" name="Titel 2">
            <a:extLst>
              <a:ext uri="{FF2B5EF4-FFF2-40B4-BE49-F238E27FC236}">
                <a16:creationId xmlns:a16="http://schemas.microsoft.com/office/drawing/2014/main" id="{4A877B16-5E9D-7BB5-C3F6-F912A7CE5E17}"/>
              </a:ext>
            </a:extLst>
          </p:cNvPr>
          <p:cNvSpPr>
            <a:spLocks noGrp="1"/>
          </p:cNvSpPr>
          <p:nvPr>
            <p:ph type="ctrTitle"/>
          </p:nvPr>
        </p:nvSpPr>
        <p:spPr>
          <a:xfrm>
            <a:off x="-993" y="3921211"/>
            <a:ext cx="5610961" cy="2400458"/>
          </a:xfrm>
        </p:spPr>
        <p:txBody>
          <a:bodyPr lIns="1044000"/>
          <a:lstStyle/>
          <a:p>
            <a:r>
              <a:rPr lang="da-DK" dirty="0"/>
              <a:t>Samfundsvidenskabelige og erhvervsøkonomiske kandidaters værdiskabelse i den private sektor</a:t>
            </a:r>
          </a:p>
        </p:txBody>
      </p:sp>
      <p:sp>
        <p:nvSpPr>
          <p:cNvPr id="5" name="Pladsholder til dato 4">
            <a:extLst>
              <a:ext uri="{FF2B5EF4-FFF2-40B4-BE49-F238E27FC236}">
                <a16:creationId xmlns:a16="http://schemas.microsoft.com/office/drawing/2014/main" id="{1E285D13-6F8A-3473-8398-014589A75A8D}"/>
              </a:ext>
            </a:extLst>
          </p:cNvPr>
          <p:cNvSpPr>
            <a:spLocks noGrp="1"/>
          </p:cNvSpPr>
          <p:nvPr>
            <p:ph type="dt" sz="half" idx="10"/>
          </p:nvPr>
        </p:nvSpPr>
        <p:spPr>
          <a:xfrm>
            <a:off x="-2060" y="5849446"/>
            <a:ext cx="4973012" cy="198417"/>
          </a:xfrm>
        </p:spPr>
        <p:txBody>
          <a:bodyPr lIns="1044000"/>
          <a:lstStyle/>
          <a:p>
            <a:r>
              <a:rPr lang="da-DK" dirty="0"/>
              <a:t>DECEMBER 2024</a:t>
            </a:r>
          </a:p>
        </p:txBody>
      </p:sp>
      <p:sp>
        <p:nvSpPr>
          <p:cNvPr id="6" name="Pladsholder til slidenummer 5">
            <a:extLst>
              <a:ext uri="{FF2B5EF4-FFF2-40B4-BE49-F238E27FC236}">
                <a16:creationId xmlns:a16="http://schemas.microsoft.com/office/drawing/2014/main" id="{B3369F5F-B55C-A7F8-BFD8-9981E949372C}"/>
              </a:ext>
            </a:extLst>
          </p:cNvPr>
          <p:cNvSpPr>
            <a:spLocks noGrp="1"/>
          </p:cNvSpPr>
          <p:nvPr>
            <p:ph type="sldNum" sz="quarter" idx="4"/>
          </p:nvPr>
        </p:nvSpPr>
        <p:spPr/>
        <p:txBody>
          <a:bodyPr/>
          <a:lstStyle/>
          <a:p>
            <a:fld id="{24C8C45C-947F-4981-8B3F-4F32E973C901}" type="slidenum">
              <a:rPr lang="da-DK" smtClean="0"/>
              <a:pPr/>
              <a:t>1</a:t>
            </a:fld>
            <a:endParaRPr lang="da-DK"/>
          </a:p>
        </p:txBody>
      </p:sp>
      <p:pic>
        <p:nvPicPr>
          <p:cNvPr id="2" name="Pladsholder til indhold 2">
            <a:extLst>
              <a:ext uri="{FF2B5EF4-FFF2-40B4-BE49-F238E27FC236}">
                <a16:creationId xmlns:a16="http://schemas.microsoft.com/office/drawing/2014/main" id="{6036CAD8-0FDA-897D-E759-BA14F3862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6480" y="8546"/>
            <a:ext cx="2587453" cy="2048400"/>
          </a:xfrm>
          <a:prstGeom prst="rect">
            <a:avLst/>
          </a:prstGeom>
        </p:spPr>
      </p:pic>
    </p:spTree>
    <p:extLst>
      <p:ext uri="{BB962C8B-B14F-4D97-AF65-F5344CB8AC3E}">
        <p14:creationId xmlns:p14="http://schemas.microsoft.com/office/powerpoint/2010/main" val="250717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6B8E15F-A483-B1CB-5FD3-508133A30CAA}"/>
              </a:ext>
            </a:extLst>
          </p:cNvPr>
          <p:cNvSpPr>
            <a:spLocks noGrp="1"/>
          </p:cNvSpPr>
          <p:nvPr>
            <p:ph type="title"/>
          </p:nvPr>
        </p:nvSpPr>
        <p:spPr/>
        <p:txBody>
          <a:bodyPr/>
          <a:lstStyle/>
          <a:p>
            <a:r>
              <a:rPr lang="da-DK"/>
              <a:t>Litteraturoversigt</a:t>
            </a:r>
          </a:p>
        </p:txBody>
      </p:sp>
      <p:sp>
        <p:nvSpPr>
          <p:cNvPr id="8" name="Undertitel 7">
            <a:extLst>
              <a:ext uri="{FF2B5EF4-FFF2-40B4-BE49-F238E27FC236}">
                <a16:creationId xmlns:a16="http://schemas.microsoft.com/office/drawing/2014/main" id="{DB2A987F-4AD2-816D-839D-ED7F50329F8F}"/>
              </a:ext>
            </a:extLst>
          </p:cNvPr>
          <p:cNvSpPr>
            <a:spLocks noGrp="1"/>
          </p:cNvSpPr>
          <p:nvPr>
            <p:ph type="subTitle" idx="17"/>
          </p:nvPr>
        </p:nvSpPr>
        <p:spPr/>
        <p:txBody>
          <a:bodyPr/>
          <a:lstStyle/>
          <a:p>
            <a:r>
              <a:rPr lang="da-DK"/>
              <a:t>Indledning og hovedresultater</a:t>
            </a:r>
          </a:p>
        </p:txBody>
      </p:sp>
      <p:sp>
        <p:nvSpPr>
          <p:cNvPr id="6" name="Pladsholder til indhold 5">
            <a:extLst>
              <a:ext uri="{FF2B5EF4-FFF2-40B4-BE49-F238E27FC236}">
                <a16:creationId xmlns:a16="http://schemas.microsoft.com/office/drawing/2014/main" id="{74409636-7781-4A52-9D9D-BD4033417E91}"/>
              </a:ext>
            </a:extLst>
          </p:cNvPr>
          <p:cNvSpPr>
            <a:spLocks noGrp="1"/>
          </p:cNvSpPr>
          <p:nvPr>
            <p:ph idx="1"/>
          </p:nvPr>
        </p:nvSpPr>
        <p:spPr/>
        <p:txBody>
          <a:bodyPr/>
          <a:lstStyle/>
          <a:p>
            <a:endParaRPr lang="da-DK"/>
          </a:p>
        </p:txBody>
      </p:sp>
      <p:sp>
        <p:nvSpPr>
          <p:cNvPr id="2" name="Pladsholder til dato 1">
            <a:extLst>
              <a:ext uri="{FF2B5EF4-FFF2-40B4-BE49-F238E27FC236}">
                <a16:creationId xmlns:a16="http://schemas.microsoft.com/office/drawing/2014/main" id="{DC598989-796F-7312-4AD7-EFEDC0BD3027}"/>
              </a:ext>
            </a:extLst>
          </p:cNvPr>
          <p:cNvSpPr>
            <a:spLocks noGrp="1"/>
          </p:cNvSpPr>
          <p:nvPr>
            <p:ph type="dt" sz="half" idx="10"/>
          </p:nvPr>
        </p:nvSpPr>
        <p:spPr/>
        <p:txBody>
          <a:bodyPr/>
          <a:lstStyle/>
          <a:p>
            <a:fld id="{39637E29-7382-4689-B8DC-C54C8374566A}" type="datetime5">
              <a:rPr lang="da-DK" smtClean="0"/>
              <a:t>april 2025</a:t>
            </a:fld>
            <a:endParaRPr lang="da-DK"/>
          </a:p>
        </p:txBody>
      </p:sp>
      <p:sp>
        <p:nvSpPr>
          <p:cNvPr id="3" name="Pladsholder til slidenummer 2">
            <a:extLst>
              <a:ext uri="{FF2B5EF4-FFF2-40B4-BE49-F238E27FC236}">
                <a16:creationId xmlns:a16="http://schemas.microsoft.com/office/drawing/2014/main" id="{B17C3D31-E1AD-8B03-6CE8-5A614D47F5F1}"/>
              </a:ext>
            </a:extLst>
          </p:cNvPr>
          <p:cNvSpPr>
            <a:spLocks noGrp="1"/>
          </p:cNvSpPr>
          <p:nvPr>
            <p:ph type="sldNum" sz="quarter" idx="12"/>
          </p:nvPr>
        </p:nvSpPr>
        <p:spPr/>
        <p:txBody>
          <a:bodyPr/>
          <a:lstStyle/>
          <a:p>
            <a:fld id="{D45479E3-6F47-43FA-8E56-D661D39388EC}" type="slidenum">
              <a:rPr lang="da-DK" smtClean="0"/>
              <a:pPr/>
              <a:t>10</a:t>
            </a:fld>
            <a:endParaRPr lang="da-DK"/>
          </a:p>
        </p:txBody>
      </p:sp>
      <p:graphicFrame>
        <p:nvGraphicFramePr>
          <p:cNvPr id="4" name="Tabel 3">
            <a:extLst>
              <a:ext uri="{FF2B5EF4-FFF2-40B4-BE49-F238E27FC236}">
                <a16:creationId xmlns:a16="http://schemas.microsoft.com/office/drawing/2014/main" id="{3E1DAA1A-00FC-6994-289B-CB10FD8E8F04}"/>
              </a:ext>
            </a:extLst>
          </p:cNvPr>
          <p:cNvGraphicFramePr>
            <a:graphicFrameLocks noGrp="1"/>
          </p:cNvGraphicFramePr>
          <p:nvPr>
            <p:extLst>
              <p:ext uri="{D42A27DB-BD31-4B8C-83A1-F6EECF244321}">
                <p14:modId xmlns:p14="http://schemas.microsoft.com/office/powerpoint/2010/main" val="1211027418"/>
              </p:ext>
            </p:extLst>
          </p:nvPr>
        </p:nvGraphicFramePr>
        <p:xfrm>
          <a:off x="719976" y="1229066"/>
          <a:ext cx="9443932" cy="5537347"/>
        </p:xfrm>
        <a:graphic>
          <a:graphicData uri="http://schemas.openxmlformats.org/drawingml/2006/table">
            <a:tbl>
              <a:tblPr firstRow="1" bandRow="1">
                <a:tableStyleId>{5C22544A-7EE6-4342-B048-85BDC9FD1C3A}</a:tableStyleId>
              </a:tblPr>
              <a:tblGrid>
                <a:gridCol w="1051977">
                  <a:extLst>
                    <a:ext uri="{9D8B030D-6E8A-4147-A177-3AD203B41FA5}">
                      <a16:colId xmlns:a16="http://schemas.microsoft.com/office/drawing/2014/main" val="406563942"/>
                    </a:ext>
                  </a:extLst>
                </a:gridCol>
                <a:gridCol w="933147">
                  <a:extLst>
                    <a:ext uri="{9D8B030D-6E8A-4147-A177-3AD203B41FA5}">
                      <a16:colId xmlns:a16="http://schemas.microsoft.com/office/drawing/2014/main" val="2600283928"/>
                    </a:ext>
                  </a:extLst>
                </a:gridCol>
                <a:gridCol w="4829175">
                  <a:extLst>
                    <a:ext uri="{9D8B030D-6E8A-4147-A177-3AD203B41FA5}">
                      <a16:colId xmlns:a16="http://schemas.microsoft.com/office/drawing/2014/main" val="2775649749"/>
                    </a:ext>
                  </a:extLst>
                </a:gridCol>
                <a:gridCol w="2629633">
                  <a:extLst>
                    <a:ext uri="{9D8B030D-6E8A-4147-A177-3AD203B41FA5}">
                      <a16:colId xmlns:a16="http://schemas.microsoft.com/office/drawing/2014/main" val="4047363531"/>
                    </a:ext>
                  </a:extLst>
                </a:gridCol>
              </a:tblGrid>
              <a:tr h="242377">
                <a:tc>
                  <a:txBody>
                    <a:bodyPr/>
                    <a:lstStyle/>
                    <a:p>
                      <a:pPr algn="l">
                        <a:lnSpc>
                          <a:spcPts val="1300"/>
                        </a:lnSpc>
                        <a:spcBef>
                          <a:spcPts val="240"/>
                        </a:spcBef>
                        <a:spcAft>
                          <a:spcPts val="240"/>
                        </a:spcAft>
                      </a:pPr>
                      <a:r>
                        <a:rPr lang="da-DK" sz="1000" cap="all" dirty="0">
                          <a:effectLst/>
                          <a:latin typeface="+mj-lt"/>
                        </a:rPr>
                        <a:t>Studie</a:t>
                      </a:r>
                      <a:endParaRPr lang="da-DK" sz="1050" dirty="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tc>
                  <a:txBody>
                    <a:bodyPr/>
                    <a:lstStyle/>
                    <a:p>
                      <a:pPr algn="l">
                        <a:lnSpc>
                          <a:spcPts val="1300"/>
                        </a:lnSpc>
                        <a:spcBef>
                          <a:spcPts val="240"/>
                        </a:spcBef>
                        <a:spcAft>
                          <a:spcPts val="240"/>
                        </a:spcAft>
                      </a:pPr>
                      <a:r>
                        <a:rPr lang="da-DK" sz="1000" cap="all">
                          <a:effectLst/>
                          <a:latin typeface="+mj-lt"/>
                        </a:rPr>
                        <a:t>Tema</a:t>
                      </a:r>
                      <a:endParaRPr lang="da-DK" sz="105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tc>
                  <a:txBody>
                    <a:bodyPr/>
                    <a:lstStyle/>
                    <a:p>
                      <a:pPr algn="l">
                        <a:lnSpc>
                          <a:spcPts val="1300"/>
                        </a:lnSpc>
                        <a:spcBef>
                          <a:spcPts val="240"/>
                        </a:spcBef>
                        <a:spcAft>
                          <a:spcPts val="240"/>
                        </a:spcAft>
                      </a:pPr>
                      <a:r>
                        <a:rPr lang="da-DK" sz="1000" cap="all">
                          <a:effectLst/>
                          <a:latin typeface="+mj-lt"/>
                        </a:rPr>
                        <a:t>resultater</a:t>
                      </a:r>
                      <a:endParaRPr lang="da-DK" sz="105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tc>
                  <a:txBody>
                    <a:bodyPr/>
                    <a:lstStyle/>
                    <a:p>
                      <a:pPr algn="l">
                        <a:lnSpc>
                          <a:spcPts val="1300"/>
                        </a:lnSpc>
                        <a:spcBef>
                          <a:spcPts val="240"/>
                        </a:spcBef>
                        <a:spcAft>
                          <a:spcPts val="240"/>
                        </a:spcAft>
                      </a:pPr>
                      <a:r>
                        <a:rPr lang="da-DK" sz="1000" cap="all">
                          <a:effectLst/>
                          <a:latin typeface="+mj-lt"/>
                        </a:rPr>
                        <a:t>Metode</a:t>
                      </a:r>
                      <a:endParaRPr lang="da-DK" sz="105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extLst>
                  <a:ext uri="{0D108BD9-81ED-4DB2-BD59-A6C34878D82A}">
                    <a16:rowId xmlns:a16="http://schemas.microsoft.com/office/drawing/2014/main" val="3079006382"/>
                  </a:ext>
                </a:extLst>
              </a:tr>
              <a:tr h="786362">
                <a:tc>
                  <a:txBody>
                    <a:bodyPr/>
                    <a:lstStyle/>
                    <a:p>
                      <a:pPr algn="l">
                        <a:lnSpc>
                          <a:spcPts val="1300"/>
                        </a:lnSpc>
                        <a:spcBef>
                          <a:spcPts val="240"/>
                        </a:spcBef>
                        <a:spcAft>
                          <a:spcPts val="240"/>
                        </a:spcAft>
                      </a:pPr>
                      <a:r>
                        <a:rPr lang="da-DK" sz="1000" kern="1200" err="1">
                          <a:solidFill>
                            <a:srgbClr val="456966"/>
                          </a:solidFill>
                          <a:effectLst/>
                          <a:latin typeface="+mj-lt"/>
                          <a:ea typeface="Georgia" panose="02040502050405020303" pitchFamily="18" charset="0"/>
                          <a:cs typeface="Verdana" panose="020B0604030504040204" pitchFamily="34" charset="0"/>
                        </a:rPr>
                        <a:t>Epinion</a:t>
                      </a:r>
                      <a:r>
                        <a:rPr lang="da-DK" sz="1000" kern="1200">
                          <a:solidFill>
                            <a:srgbClr val="456966"/>
                          </a:solidFill>
                          <a:effectLst/>
                          <a:latin typeface="+mj-lt"/>
                          <a:ea typeface="Georgia" panose="02040502050405020303" pitchFamily="18" charset="0"/>
                          <a:cs typeface="Verdana" panose="020B0604030504040204" pitchFamily="34" charset="0"/>
                        </a:rPr>
                        <a:t> (2017) </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Værdiskabelse i virksomheder, produktivitet</a:t>
                      </a:r>
                    </a:p>
                  </a:txBody>
                  <a:tcPr marL="45384" marR="45384" marT="0" marB="0" anchor="ctr"/>
                </a:tc>
                <a:tc>
                  <a:txBody>
                    <a:bodyPr/>
                    <a:lstStyle/>
                    <a:p>
                      <a:pPr algn="l">
                        <a:lnSpc>
                          <a:spcPts val="1300"/>
                        </a:lnSpc>
                        <a:spcBef>
                          <a:spcPts val="240"/>
                        </a:spcBef>
                        <a:spcAft>
                          <a:spcPts val="240"/>
                        </a:spcAft>
                      </a:pPr>
                      <a:r>
                        <a:rPr lang="da-DK" sz="1000" b="1" kern="1200">
                          <a:solidFill>
                            <a:srgbClr val="456966"/>
                          </a:solidFill>
                          <a:effectLst/>
                          <a:latin typeface="+mj-lt"/>
                        </a:rPr>
                        <a:t>SMV’er, der ansætter en </a:t>
                      </a:r>
                      <a:r>
                        <a:rPr lang="da-DK" sz="1000" b="1" kern="1200" err="1">
                          <a:solidFill>
                            <a:srgbClr val="456966"/>
                          </a:solidFill>
                          <a:effectLst/>
                          <a:latin typeface="+mj-lt"/>
                        </a:rPr>
                        <a:t>SAMF’er</a:t>
                      </a:r>
                      <a:r>
                        <a:rPr lang="da-DK" sz="1000" b="1" kern="1200">
                          <a:solidFill>
                            <a:srgbClr val="456966"/>
                          </a:solidFill>
                          <a:effectLst/>
                          <a:latin typeface="+mj-lt"/>
                        </a:rPr>
                        <a:t> </a:t>
                      </a:r>
                      <a:r>
                        <a:rPr lang="da-DK" sz="1000" kern="1200">
                          <a:solidFill>
                            <a:srgbClr val="456966"/>
                          </a:solidFill>
                          <a:effectLst/>
                          <a:latin typeface="+mj-lt"/>
                        </a:rPr>
                        <a:t>som deres første akademiker</a:t>
                      </a:r>
                      <a:r>
                        <a:rPr lang="da-DK" sz="1000" kern="1200">
                          <a:solidFill>
                            <a:srgbClr val="456966"/>
                          </a:solidFill>
                          <a:effectLst/>
                          <a:latin typeface="+mj-lt"/>
                          <a:ea typeface="+mn-ea"/>
                          <a:cs typeface="+mn-cs"/>
                        </a:rPr>
                        <a:t>, har i gennemsnit over en treårig periode</a:t>
                      </a:r>
                      <a:r>
                        <a:rPr lang="da-DK" sz="1000" kern="1200">
                          <a:solidFill>
                            <a:srgbClr val="456966"/>
                          </a:solidFill>
                          <a:effectLst/>
                          <a:latin typeface="+mn-lt"/>
                          <a:ea typeface="Georgia" panose="02040502050405020303" pitchFamily="18" charset="0"/>
                          <a:cs typeface="Verdana" panose="020B0604030504040204" pitchFamily="34" charset="0"/>
                        </a:rPr>
                        <a:t> </a:t>
                      </a:r>
                      <a:r>
                        <a:rPr lang="da-DK" sz="1000" b="1" kern="1200">
                          <a:solidFill>
                            <a:srgbClr val="456966"/>
                          </a:solidFill>
                          <a:effectLst/>
                          <a:latin typeface="+mj-lt"/>
                        </a:rPr>
                        <a:t>4,9 flere medarbejdere</a:t>
                      </a:r>
                      <a:r>
                        <a:rPr lang="da-DK" sz="1000" b="1" kern="1200">
                          <a:solidFill>
                            <a:srgbClr val="456966"/>
                          </a:solidFill>
                          <a:effectLst/>
                          <a:latin typeface="+mj-lt"/>
                          <a:ea typeface="+mn-ea"/>
                          <a:cs typeface="+mn-cs"/>
                        </a:rPr>
                        <a:t> </a:t>
                      </a:r>
                      <a:r>
                        <a:rPr lang="da-DK" sz="1000" kern="1200">
                          <a:solidFill>
                            <a:srgbClr val="456966"/>
                          </a:solidFill>
                          <a:effectLst/>
                          <a:latin typeface="+mj-lt"/>
                          <a:ea typeface="Georgia" panose="02040502050405020303" pitchFamily="18" charset="0"/>
                          <a:cs typeface="Verdana" panose="020B0604030504040204" pitchFamily="34" charset="0"/>
                        </a:rPr>
                        <a:t>og har haft </a:t>
                      </a:r>
                      <a:r>
                        <a:rPr lang="da-DK" sz="1000" b="1" kern="1200">
                          <a:solidFill>
                            <a:srgbClr val="456966"/>
                          </a:solidFill>
                          <a:effectLst/>
                          <a:latin typeface="+mj-lt"/>
                          <a:ea typeface="Georgia" panose="02040502050405020303" pitchFamily="18" charset="0"/>
                          <a:cs typeface="Verdana" panose="020B0604030504040204" pitchFamily="34" charset="0"/>
                        </a:rPr>
                        <a:t>32 pct. højere værditilvækst</a:t>
                      </a:r>
                      <a:r>
                        <a:rPr lang="da-DK" sz="1000" kern="1200">
                          <a:solidFill>
                            <a:srgbClr val="456966"/>
                          </a:solidFill>
                          <a:effectLst/>
                          <a:latin typeface="+mj-lt"/>
                          <a:ea typeface="Georgia" panose="02040502050405020303" pitchFamily="18" charset="0"/>
                          <a:cs typeface="Verdana" panose="020B0604030504040204" pitchFamily="34" charset="0"/>
                        </a:rPr>
                        <a:t> (ift. inden ansættelsen) sammenlignet med tilsvarende virksomheder. </a:t>
                      </a:r>
                      <a:r>
                        <a:rPr lang="da-DK" sz="1000" kern="1200" err="1">
                          <a:solidFill>
                            <a:srgbClr val="456966"/>
                          </a:solidFill>
                          <a:effectLst/>
                          <a:latin typeface="+mj-lt"/>
                          <a:ea typeface="+mn-ea"/>
                          <a:cs typeface="+mn-cs"/>
                        </a:rPr>
                        <a:t>SAMF’ere</a:t>
                      </a:r>
                      <a:r>
                        <a:rPr lang="da-DK" sz="1000" kern="1200">
                          <a:solidFill>
                            <a:srgbClr val="456966"/>
                          </a:solidFill>
                          <a:effectLst/>
                          <a:latin typeface="+mj-lt"/>
                          <a:ea typeface="+mn-ea"/>
                          <a:cs typeface="+mn-cs"/>
                        </a:rPr>
                        <a:t> udgør 38 pct. af de ”første” akademikere i SMV’er i 2013. </a:t>
                      </a:r>
                      <a:endParaRPr lang="da-DK" sz="1000" kern="120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Følgende statistiske metoder: Difference-in-difference design og </a:t>
                      </a:r>
                      <a:r>
                        <a:rPr lang="da-DK" sz="1000" kern="1200" err="1">
                          <a:solidFill>
                            <a:srgbClr val="456966"/>
                          </a:solidFill>
                          <a:effectLst/>
                          <a:latin typeface="+mj-lt"/>
                          <a:ea typeface="Georgia" panose="02040502050405020303" pitchFamily="18" charset="0"/>
                          <a:cs typeface="Verdana" panose="020B0604030504040204" pitchFamily="34" charset="0"/>
                        </a:rPr>
                        <a:t>Propensity</a:t>
                      </a:r>
                      <a:r>
                        <a:rPr lang="da-DK" sz="1000" kern="1200">
                          <a:solidFill>
                            <a:srgbClr val="456966"/>
                          </a:solidFill>
                          <a:effectLst/>
                          <a:latin typeface="+mj-lt"/>
                          <a:ea typeface="Georgia" panose="02040502050405020303" pitchFamily="18" charset="0"/>
                          <a:cs typeface="Verdana" panose="020B0604030504040204" pitchFamily="34" charset="0"/>
                        </a:rPr>
                        <a:t> Score Matching. </a:t>
                      </a:r>
                    </a:p>
                  </a:txBody>
                  <a:tcPr marL="45384" marR="45384" marT="0" marB="0" anchor="ctr"/>
                </a:tc>
                <a:extLst>
                  <a:ext uri="{0D108BD9-81ED-4DB2-BD59-A6C34878D82A}">
                    <a16:rowId xmlns:a16="http://schemas.microsoft.com/office/drawing/2014/main" val="1372171377"/>
                  </a:ext>
                </a:extLst>
              </a:tr>
              <a:tr h="786362">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Oxford Research (2018)</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Værdiskabelse blandt SMV’er</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42 pct. af de adspurgte angiver, at </a:t>
                      </a:r>
                      <a:r>
                        <a:rPr lang="da-DK" sz="1000" b="1" kern="1200">
                          <a:solidFill>
                            <a:srgbClr val="456966"/>
                          </a:solidFill>
                          <a:effectLst/>
                          <a:latin typeface="+mj-lt"/>
                          <a:ea typeface="Georgia" panose="02040502050405020303" pitchFamily="18" charset="0"/>
                          <a:cs typeface="Verdana" panose="020B0604030504040204" pitchFamily="34" charset="0"/>
                        </a:rPr>
                        <a:t>akademikerne (</a:t>
                      </a:r>
                      <a:r>
                        <a:rPr lang="da-DK" sz="1000" b="1" kern="1200" err="1">
                          <a:solidFill>
                            <a:srgbClr val="456966"/>
                          </a:solidFill>
                          <a:effectLst/>
                          <a:latin typeface="+mj-lt"/>
                          <a:ea typeface="Georgia" panose="02040502050405020303" pitchFamily="18" charset="0"/>
                          <a:cs typeface="Verdana" panose="020B0604030504040204" pitchFamily="34" charset="0"/>
                        </a:rPr>
                        <a:t>LVU’er</a:t>
                      </a:r>
                      <a:r>
                        <a:rPr lang="da-DK" sz="1000" b="1" kern="1200">
                          <a:solidFill>
                            <a:srgbClr val="456966"/>
                          </a:solidFill>
                          <a:effectLst/>
                          <a:latin typeface="+mj-lt"/>
                          <a:ea typeface="Georgia" panose="02040502050405020303" pitchFamily="18" charset="0"/>
                          <a:cs typeface="Verdana" panose="020B0604030504040204" pitchFamily="34" charset="0"/>
                        </a:rPr>
                        <a:t>) bidrager til at styrke kommunikationen</a:t>
                      </a:r>
                      <a:r>
                        <a:rPr lang="da-DK" sz="1000" kern="1200">
                          <a:solidFill>
                            <a:srgbClr val="456966"/>
                          </a:solidFill>
                          <a:effectLst/>
                          <a:latin typeface="+mj-lt"/>
                          <a:ea typeface="Georgia" panose="02040502050405020303" pitchFamily="18" charset="0"/>
                          <a:cs typeface="Verdana" panose="020B0604030504040204" pitchFamily="34" charset="0"/>
                        </a:rPr>
                        <a:t>. </a:t>
                      </a:r>
                      <a:r>
                        <a:rPr lang="da-DK" sz="1000" kern="1200">
                          <a:solidFill>
                            <a:srgbClr val="456966"/>
                          </a:solidFill>
                          <a:effectLst/>
                          <a:latin typeface="+mj-lt"/>
                        </a:rPr>
                        <a:t>60 pct. har en akademiker med en merkantil/samfundsvidenskabelig baggrund ansat. </a:t>
                      </a:r>
                      <a:r>
                        <a:rPr lang="da-DK" sz="1000" kern="1200">
                          <a:solidFill>
                            <a:srgbClr val="456966"/>
                          </a:solidFill>
                          <a:effectLst/>
                          <a:latin typeface="+mj-lt"/>
                          <a:ea typeface="+mn-ea"/>
                          <a:cs typeface="+mn-cs"/>
                        </a:rPr>
                        <a:t>64 pct., som kun har merkantile/samfundsvidenskabelige akademikere svarer, at disse løser administrative og driftsøkonomiske opgaver. </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Interviews af SMV’er og </a:t>
                      </a:r>
                      <a:r>
                        <a:rPr lang="da-DK" sz="1000" kern="1200" err="1">
                          <a:solidFill>
                            <a:srgbClr val="456966"/>
                          </a:solidFill>
                          <a:effectLst/>
                          <a:latin typeface="+mj-lt"/>
                          <a:ea typeface="Georgia" panose="02040502050405020303" pitchFamily="18" charset="0"/>
                          <a:cs typeface="Verdana" panose="020B0604030504040204" pitchFamily="34" charset="0"/>
                        </a:rPr>
                        <a:t>surveydata</a:t>
                      </a:r>
                      <a:r>
                        <a:rPr lang="da-DK" sz="1000" kern="1200">
                          <a:solidFill>
                            <a:srgbClr val="456966"/>
                          </a:solidFill>
                          <a:effectLst/>
                          <a:latin typeface="+mj-lt"/>
                          <a:ea typeface="Georgia" panose="02040502050405020303" pitchFamily="18" charset="0"/>
                          <a:cs typeface="Verdana" panose="020B0604030504040204" pitchFamily="34" charset="0"/>
                        </a:rPr>
                        <a:t> fra virksomheder. </a:t>
                      </a:r>
                    </a:p>
                  </a:txBody>
                  <a:tcPr marL="45384" marR="45384" marT="0" marB="0" anchor="ctr"/>
                </a:tc>
                <a:extLst>
                  <a:ext uri="{0D108BD9-81ED-4DB2-BD59-A6C34878D82A}">
                    <a16:rowId xmlns:a16="http://schemas.microsoft.com/office/drawing/2014/main" val="1167927540"/>
                  </a:ext>
                </a:extLst>
              </a:tr>
              <a:tr h="479128">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Chang et al., Journal of Macro-</a:t>
                      </a:r>
                      <a:r>
                        <a:rPr lang="da-DK" sz="1000" kern="1200" err="1">
                          <a:solidFill>
                            <a:srgbClr val="456966"/>
                          </a:solidFill>
                          <a:effectLst/>
                          <a:latin typeface="+mj-lt"/>
                          <a:ea typeface="Georgia" panose="02040502050405020303" pitchFamily="18" charset="0"/>
                          <a:cs typeface="Verdana" panose="020B0604030504040204" pitchFamily="34" charset="0"/>
                        </a:rPr>
                        <a:t>economics</a:t>
                      </a:r>
                      <a:r>
                        <a:rPr lang="da-DK" sz="1000" kern="1200">
                          <a:solidFill>
                            <a:srgbClr val="456966"/>
                          </a:solidFill>
                          <a:effectLst/>
                          <a:latin typeface="+mj-lt"/>
                          <a:ea typeface="Georgia" panose="02040502050405020303" pitchFamily="18" charset="0"/>
                          <a:cs typeface="Verdana" panose="020B0604030504040204" pitchFamily="34" charset="0"/>
                        </a:rPr>
                        <a:t> (2016)</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Produktivitet i virksomheder</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b="1" kern="1200" dirty="0">
                          <a:solidFill>
                            <a:srgbClr val="456966"/>
                          </a:solidFill>
                          <a:effectLst/>
                          <a:latin typeface="+mj-lt"/>
                          <a:ea typeface="+mn-ea"/>
                          <a:cs typeface="+mn-cs"/>
                        </a:rPr>
                        <a:t>1 pct. øgning af højtuddannede medarbejdere vil øge produktiviteten af et produktionsanlæg med ca. 0.93-1.15 pct.</a:t>
                      </a:r>
                      <a:r>
                        <a:rPr lang="da-DK" sz="1000" kern="1200" dirty="0">
                          <a:solidFill>
                            <a:srgbClr val="456966"/>
                          </a:solidFill>
                          <a:effectLst/>
                          <a:latin typeface="+mj-lt"/>
                          <a:ea typeface="+mn-ea"/>
                          <a:cs typeface="+mn-cs"/>
                        </a:rPr>
                        <a:t>, mens 1 pct. øgning i højtuddannede vil øge værditilvæksten for hvert produktionsanlæg med 15.937 dollar eller 1,27 milliarder dollars for hele industrien. </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Medarbejdermatchet datasæt for fremstillingsindustrien i Taiwan. </a:t>
                      </a:r>
                      <a:r>
                        <a:rPr lang="da-DK" sz="1000" kern="1200" err="1">
                          <a:solidFill>
                            <a:srgbClr val="456966"/>
                          </a:solidFill>
                          <a:effectLst/>
                          <a:latin typeface="+mj-lt"/>
                          <a:ea typeface="Georgia" panose="02040502050405020303" pitchFamily="18" charset="0"/>
                          <a:cs typeface="Verdana" panose="020B0604030504040204" pitchFamily="34" charset="0"/>
                        </a:rPr>
                        <a:t>Estimation</a:t>
                      </a:r>
                      <a:r>
                        <a:rPr lang="da-DK" sz="1000" kern="1200">
                          <a:solidFill>
                            <a:srgbClr val="456966"/>
                          </a:solidFill>
                          <a:effectLst/>
                          <a:latin typeface="+mj-lt"/>
                          <a:ea typeface="Georgia" panose="02040502050405020303" pitchFamily="18" charset="0"/>
                          <a:cs typeface="Verdana" panose="020B0604030504040204" pitchFamily="34" charset="0"/>
                        </a:rPr>
                        <a:t> ved OLS. </a:t>
                      </a:r>
                    </a:p>
                  </a:txBody>
                  <a:tcPr marL="45384" marR="45384" marT="0" marB="0" anchor="ctr"/>
                </a:tc>
                <a:extLst>
                  <a:ext uri="{0D108BD9-81ED-4DB2-BD59-A6C34878D82A}">
                    <a16:rowId xmlns:a16="http://schemas.microsoft.com/office/drawing/2014/main" val="2917719016"/>
                  </a:ext>
                </a:extLst>
              </a:tr>
              <a:tr h="479128">
                <a:tc>
                  <a:txBody>
                    <a:bodyPr/>
                    <a:lstStyle/>
                    <a:p>
                      <a:pPr>
                        <a:lnSpc>
                          <a:spcPts val="1300"/>
                        </a:lnSpc>
                        <a:spcBef>
                          <a:spcPts val="240"/>
                        </a:spcBef>
                        <a:spcAft>
                          <a:spcPts val="240"/>
                        </a:spcAft>
                      </a:pPr>
                      <a:r>
                        <a:rPr lang="da-DK" sz="1000" kern="1200" err="1">
                          <a:solidFill>
                            <a:srgbClr val="456966"/>
                          </a:solidFill>
                          <a:effectLst/>
                          <a:latin typeface="+mj-lt"/>
                          <a:ea typeface="+mn-ea"/>
                          <a:cs typeface="+mn-cs"/>
                        </a:rPr>
                        <a:t>Machin</a:t>
                      </a:r>
                      <a:r>
                        <a:rPr lang="da-DK" sz="1000" kern="1200">
                          <a:solidFill>
                            <a:srgbClr val="456966"/>
                          </a:solidFill>
                          <a:effectLst/>
                          <a:latin typeface="+mj-lt"/>
                          <a:ea typeface="+mn-ea"/>
                          <a:cs typeface="+mn-cs"/>
                        </a:rPr>
                        <a:t> og </a:t>
                      </a:r>
                      <a:r>
                        <a:rPr lang="da-DK" sz="1000" kern="1200" err="1">
                          <a:solidFill>
                            <a:srgbClr val="456966"/>
                          </a:solidFill>
                          <a:effectLst/>
                          <a:latin typeface="+mj-lt"/>
                          <a:ea typeface="+mn-ea"/>
                          <a:cs typeface="+mn-cs"/>
                        </a:rPr>
                        <a:t>McNally</a:t>
                      </a:r>
                      <a:r>
                        <a:rPr lang="da-DK" sz="1000" kern="1200">
                          <a:solidFill>
                            <a:srgbClr val="456966"/>
                          </a:solidFill>
                          <a:effectLst/>
                          <a:latin typeface="+mj-lt"/>
                          <a:ea typeface="+mn-ea"/>
                          <a:cs typeface="+mn-cs"/>
                        </a:rPr>
                        <a:t>, OECD (2007)</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mn-ea"/>
                          <a:cs typeface="+mn-cs"/>
                        </a:rPr>
                        <a:t>Løn </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mn-ea"/>
                          <a:cs typeface="+mn-cs"/>
                        </a:rPr>
                        <a:t>Akademikerne får et </a:t>
                      </a:r>
                      <a:r>
                        <a:rPr lang="da-DK" sz="1000" b="0" kern="1200">
                          <a:solidFill>
                            <a:srgbClr val="456966"/>
                          </a:solidFill>
                          <a:effectLst/>
                          <a:latin typeface="+mj-lt"/>
                          <a:ea typeface="+mn-ea"/>
                          <a:cs typeface="+mn-cs"/>
                        </a:rPr>
                        <a:t>lønafkast</a:t>
                      </a:r>
                      <a:r>
                        <a:rPr lang="da-DK" sz="1000" kern="1200">
                          <a:solidFill>
                            <a:srgbClr val="456966"/>
                          </a:solidFill>
                          <a:effectLst/>
                          <a:latin typeface="+mj-lt"/>
                          <a:ea typeface="+mn-ea"/>
                          <a:cs typeface="+mn-cs"/>
                        </a:rPr>
                        <a:t> af uddannelse, der spænder </a:t>
                      </a:r>
                      <a:r>
                        <a:rPr lang="da-DK" sz="1000" b="1" kern="1200">
                          <a:solidFill>
                            <a:srgbClr val="456966"/>
                          </a:solidFill>
                          <a:effectLst/>
                          <a:latin typeface="+mj-lt"/>
                          <a:ea typeface="+mn-ea"/>
                          <a:cs typeface="+mn-cs"/>
                        </a:rPr>
                        <a:t>mellem 17 pct. point (UK) og 65 pct. point i Portuga</a:t>
                      </a:r>
                      <a:r>
                        <a:rPr lang="da-DK" sz="1000" kern="1200">
                          <a:solidFill>
                            <a:srgbClr val="456966"/>
                          </a:solidFill>
                          <a:effectLst/>
                          <a:latin typeface="+mj-lt"/>
                          <a:ea typeface="+mn-ea"/>
                          <a:cs typeface="+mn-cs"/>
                        </a:rPr>
                        <a:t>l. </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kern="1200" dirty="0">
                          <a:solidFill>
                            <a:srgbClr val="456966"/>
                          </a:solidFill>
                          <a:effectLst/>
                          <a:latin typeface="+mj-lt"/>
                          <a:ea typeface="+mn-ea"/>
                          <a:cs typeface="+mn-cs"/>
                        </a:rPr>
                        <a:t>Review af eksisterende litteratur til at kortlægge effekter af højtuddannede akademikere. </a:t>
                      </a:r>
                    </a:p>
                  </a:txBody>
                  <a:tcPr marL="45384" marR="45384" marT="0" marB="0" anchor="ctr"/>
                </a:tc>
                <a:extLst>
                  <a:ext uri="{0D108BD9-81ED-4DB2-BD59-A6C34878D82A}">
                    <a16:rowId xmlns:a16="http://schemas.microsoft.com/office/drawing/2014/main" val="2460580677"/>
                  </a:ext>
                </a:extLst>
              </a:tr>
              <a:tr h="479128">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Uddannelses- og </a:t>
                      </a:r>
                      <a:r>
                        <a:rPr lang="da-DK" sz="1000" kern="1200" err="1">
                          <a:solidFill>
                            <a:srgbClr val="456966"/>
                          </a:solidFill>
                          <a:effectLst/>
                          <a:latin typeface="+mj-lt"/>
                          <a:ea typeface="Georgia" panose="02040502050405020303" pitchFamily="18" charset="0"/>
                          <a:cs typeface="Verdana" panose="020B0604030504040204" pitchFamily="34" charset="0"/>
                        </a:rPr>
                        <a:t>forsknings-ministeriet</a:t>
                      </a:r>
                      <a:r>
                        <a:rPr lang="da-DK" sz="1000" kern="1200">
                          <a:solidFill>
                            <a:srgbClr val="456966"/>
                          </a:solidFill>
                          <a:effectLst/>
                          <a:latin typeface="+mj-lt"/>
                          <a:ea typeface="Georgia" panose="02040502050405020303" pitchFamily="18" charset="0"/>
                          <a:cs typeface="Verdana" panose="020B0604030504040204" pitchFamily="34" charset="0"/>
                        </a:rPr>
                        <a:t> (2018)</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Løn</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SAMF-uddannelserne giver en </a:t>
                      </a:r>
                      <a:r>
                        <a:rPr lang="da-DK" sz="1000" b="1" kern="1200">
                          <a:solidFill>
                            <a:srgbClr val="456966"/>
                          </a:solidFill>
                          <a:effectLst/>
                          <a:latin typeface="+mj-lt"/>
                          <a:ea typeface="Georgia" panose="02040502050405020303" pitchFamily="18" charset="0"/>
                          <a:cs typeface="Verdana" panose="020B0604030504040204" pitchFamily="34" charset="0"/>
                        </a:rPr>
                        <a:t>løngevinst på ca. 28 pct. </a:t>
                      </a:r>
                      <a:r>
                        <a:rPr lang="da-DK" sz="1000" kern="1200">
                          <a:solidFill>
                            <a:srgbClr val="456966"/>
                          </a:solidFill>
                          <a:effectLst/>
                          <a:latin typeface="+mj-lt"/>
                          <a:ea typeface="Georgia" panose="02040502050405020303" pitchFamily="18" charset="0"/>
                          <a:cs typeface="Verdana" panose="020B0604030504040204" pitchFamily="34" charset="0"/>
                        </a:rPr>
                        <a:t>i den private sektor og er kun overgået af SUND. SAMF og SUND ligger også i toppen, når det kommer til livsindkomst. </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Kortlægning af akademikeruddannelser. </a:t>
                      </a:r>
                      <a:r>
                        <a:rPr lang="da-DK" sz="1000" kern="1200" err="1">
                          <a:solidFill>
                            <a:srgbClr val="456966"/>
                          </a:solidFill>
                          <a:effectLst/>
                          <a:latin typeface="+mj-lt"/>
                          <a:ea typeface="Georgia" panose="02040502050405020303" pitchFamily="18" charset="0"/>
                          <a:cs typeface="Verdana" panose="020B0604030504040204" pitchFamily="34" charset="0"/>
                        </a:rPr>
                        <a:t>Faktaanalyser</a:t>
                      </a:r>
                      <a:r>
                        <a:rPr lang="da-DK" sz="1000" kern="1200">
                          <a:solidFill>
                            <a:srgbClr val="456966"/>
                          </a:solidFill>
                          <a:effectLst/>
                          <a:latin typeface="+mj-lt"/>
                          <a:ea typeface="Georgia" panose="02040502050405020303" pitchFamily="18" charset="0"/>
                          <a:cs typeface="Verdana" panose="020B0604030504040204" pitchFamily="34" charset="0"/>
                        </a:rPr>
                        <a:t>, herunder register- og </a:t>
                      </a:r>
                      <a:r>
                        <a:rPr lang="da-DK" sz="1000" kern="1200" err="1">
                          <a:solidFill>
                            <a:srgbClr val="456966"/>
                          </a:solidFill>
                          <a:effectLst/>
                          <a:latin typeface="+mj-lt"/>
                          <a:ea typeface="Georgia" panose="02040502050405020303" pitchFamily="18" charset="0"/>
                          <a:cs typeface="Verdana" panose="020B0604030504040204" pitchFamily="34" charset="0"/>
                        </a:rPr>
                        <a:t>surveydata</a:t>
                      </a:r>
                      <a:r>
                        <a:rPr lang="da-DK" sz="1000" kern="1200">
                          <a:solidFill>
                            <a:srgbClr val="456966"/>
                          </a:solidFill>
                          <a:effectLst/>
                          <a:latin typeface="+mj-lt"/>
                          <a:ea typeface="Georgia" panose="02040502050405020303" pitchFamily="18" charset="0"/>
                          <a:cs typeface="Verdana" panose="020B0604030504040204" pitchFamily="34" charset="0"/>
                        </a:rPr>
                        <a:t>. </a:t>
                      </a:r>
                    </a:p>
                  </a:txBody>
                  <a:tcPr marL="45384" marR="45384" marT="0" marB="0" anchor="ctr"/>
                </a:tc>
                <a:extLst>
                  <a:ext uri="{0D108BD9-81ED-4DB2-BD59-A6C34878D82A}">
                    <a16:rowId xmlns:a16="http://schemas.microsoft.com/office/drawing/2014/main" val="3682197477"/>
                  </a:ext>
                </a:extLst>
              </a:tr>
              <a:tr h="642976">
                <a:tc>
                  <a:txBody>
                    <a:bodyPr/>
                    <a:lstStyle/>
                    <a:p>
                      <a:pPr>
                        <a:lnSpc>
                          <a:spcPts val="1300"/>
                        </a:lnSpc>
                        <a:spcBef>
                          <a:spcPts val="240"/>
                        </a:spcBef>
                        <a:spcAft>
                          <a:spcPts val="240"/>
                        </a:spcAft>
                      </a:pPr>
                      <a:r>
                        <a:rPr lang="da-DK" sz="1000" kern="1200" dirty="0" err="1">
                          <a:solidFill>
                            <a:srgbClr val="456966"/>
                          </a:solidFill>
                          <a:effectLst/>
                          <a:latin typeface="+mj-lt"/>
                          <a:ea typeface="Georgia" panose="02040502050405020303" pitchFamily="18" charset="0"/>
                          <a:cs typeface="Verdana" panose="020B0604030504040204" pitchFamily="34" charset="0"/>
                        </a:rPr>
                        <a:t>Carnevale</a:t>
                      </a:r>
                      <a:r>
                        <a:rPr lang="da-DK" sz="1000" kern="1200" dirty="0">
                          <a:solidFill>
                            <a:srgbClr val="456966"/>
                          </a:solidFill>
                          <a:effectLst/>
                          <a:latin typeface="+mj-lt"/>
                          <a:ea typeface="Georgia" panose="02040502050405020303" pitchFamily="18" charset="0"/>
                          <a:cs typeface="Verdana" panose="020B0604030504040204" pitchFamily="34" charset="0"/>
                        </a:rPr>
                        <a:t> et al., Georgetown University (2011)</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Løn</a:t>
                      </a:r>
                    </a:p>
                  </a:txBody>
                  <a:tcPr marL="45384" marR="45384" marT="0" marB="0" anchor="ctr"/>
                </a:tc>
                <a:tc>
                  <a:txBody>
                    <a:bodyPr/>
                    <a:lstStyle/>
                    <a:p>
                      <a:pPr marL="0" lvl="0" algn="l" defTabSz="801929" rtl="0" eaLnBrk="1" latinLnBrk="0" hangingPunct="1">
                        <a:lnSpc>
                          <a:spcPts val="1300"/>
                        </a:lnSpc>
                        <a:spcBef>
                          <a:spcPts val="240"/>
                        </a:spcBef>
                        <a:spcAft>
                          <a:spcPts val="240"/>
                        </a:spcAft>
                      </a:pPr>
                      <a:r>
                        <a:rPr lang="da-DK" sz="1000" kern="1200">
                          <a:solidFill>
                            <a:srgbClr val="456966"/>
                          </a:solidFill>
                          <a:effectLst/>
                          <a:latin typeface="+mj-lt"/>
                          <a:ea typeface="+mn-ea"/>
                          <a:cs typeface="+mn-cs"/>
                        </a:rPr>
                        <a:t>Law and Public Policy, Social Sciences og Business (kan kategoriseres som SAMF-fagområder) hvoraf Social Science (85.000$) og Business (80.000$) samlet set </a:t>
                      </a:r>
                      <a:r>
                        <a:rPr lang="da-DK" sz="1000" b="1" kern="1200">
                          <a:solidFill>
                            <a:srgbClr val="456966"/>
                          </a:solidFill>
                          <a:effectLst/>
                          <a:latin typeface="+mj-lt"/>
                          <a:ea typeface="+mn-ea"/>
                          <a:cs typeface="+mn-cs"/>
                        </a:rPr>
                        <a:t>ligger i den høje ende af indkomstfordelingen</a:t>
                      </a:r>
                      <a:r>
                        <a:rPr lang="da-DK" sz="1000" kern="1200">
                          <a:solidFill>
                            <a:srgbClr val="456966"/>
                          </a:solidFill>
                          <a:effectLst/>
                          <a:latin typeface="+mj-lt"/>
                          <a:ea typeface="+mn-ea"/>
                          <a:cs typeface="+mn-cs"/>
                        </a:rPr>
                        <a:t>, når man ser på medianindkomst. </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Amerikansk </a:t>
                      </a:r>
                      <a:r>
                        <a:rPr lang="da-DK" sz="1000" kern="1200" err="1">
                          <a:solidFill>
                            <a:srgbClr val="456966"/>
                          </a:solidFill>
                          <a:effectLst/>
                          <a:latin typeface="+mj-lt"/>
                          <a:ea typeface="Georgia" panose="02040502050405020303" pitchFamily="18" charset="0"/>
                          <a:cs typeface="Verdana" panose="020B0604030504040204" pitchFamily="34" charset="0"/>
                        </a:rPr>
                        <a:t>surveydata</a:t>
                      </a:r>
                      <a:r>
                        <a:rPr lang="da-DK" sz="1000" kern="1200">
                          <a:solidFill>
                            <a:srgbClr val="456966"/>
                          </a:solidFill>
                          <a:effectLst/>
                          <a:latin typeface="+mj-lt"/>
                          <a:ea typeface="Georgia" panose="02040502050405020303" pitchFamily="18" charset="0"/>
                          <a:cs typeface="Verdana" panose="020B0604030504040204" pitchFamily="34" charset="0"/>
                        </a:rPr>
                        <a:t> fra i 2009. Aggregerer data for i alt 171 kandidatuddannelser ind i 15 kategorier og inkluderer information om indkomst samt demografisk karakteristika. </a:t>
                      </a:r>
                    </a:p>
                  </a:txBody>
                  <a:tcPr marL="45384" marR="45384" marT="0" marB="0" anchor="ctr"/>
                </a:tc>
                <a:extLst>
                  <a:ext uri="{0D108BD9-81ED-4DB2-BD59-A6C34878D82A}">
                    <a16:rowId xmlns:a16="http://schemas.microsoft.com/office/drawing/2014/main" val="2011899279"/>
                  </a:ext>
                </a:extLst>
              </a:tr>
              <a:tr h="642976">
                <a:tc>
                  <a:txBody>
                    <a:bodyPr/>
                    <a:lstStyle/>
                    <a:p>
                      <a:pPr>
                        <a:lnSpc>
                          <a:spcPts val="1300"/>
                        </a:lnSpc>
                        <a:spcBef>
                          <a:spcPts val="240"/>
                        </a:spcBef>
                        <a:spcAft>
                          <a:spcPts val="240"/>
                        </a:spcAft>
                      </a:pPr>
                      <a:r>
                        <a:rPr lang="da-DK" sz="1000" kern="1200" dirty="0">
                          <a:solidFill>
                            <a:srgbClr val="456966"/>
                          </a:solidFill>
                          <a:effectLst/>
                          <a:latin typeface="+mj-lt"/>
                          <a:ea typeface="Georgia" panose="02040502050405020303" pitchFamily="18" charset="0"/>
                          <a:cs typeface="Verdana" panose="020B0604030504040204" pitchFamily="34" charset="0"/>
                        </a:rPr>
                        <a:t>Junge og Skaksen, CEBR (2010)</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kern="1200">
                          <a:solidFill>
                            <a:srgbClr val="456966"/>
                          </a:solidFill>
                          <a:effectLst/>
                          <a:latin typeface="+mj-lt"/>
                          <a:ea typeface="Georgia" panose="02040502050405020303" pitchFamily="18" charset="0"/>
                          <a:cs typeface="Verdana" panose="020B0604030504040204" pitchFamily="34" charset="0"/>
                        </a:rPr>
                        <a:t>Værdiskabelse for kollegaer</a:t>
                      </a:r>
                    </a:p>
                  </a:txBody>
                  <a:tcPr marL="45384" marR="45384" marT="0" marB="0" anchor="ctr"/>
                </a:tc>
                <a:tc>
                  <a:txBody>
                    <a:bodyPr/>
                    <a:lstStyle/>
                    <a:p>
                      <a:pPr>
                        <a:lnSpc>
                          <a:spcPts val="1300"/>
                        </a:lnSpc>
                        <a:spcBef>
                          <a:spcPts val="240"/>
                        </a:spcBef>
                        <a:spcAft>
                          <a:spcPts val="240"/>
                        </a:spcAft>
                      </a:pPr>
                      <a:r>
                        <a:rPr lang="da-DK" sz="1000" b="1" kern="1200">
                          <a:solidFill>
                            <a:srgbClr val="456966"/>
                          </a:solidFill>
                          <a:effectLst/>
                          <a:latin typeface="+mj-lt"/>
                          <a:ea typeface="+mn-ea"/>
                          <a:cs typeface="+mn-cs"/>
                        </a:rPr>
                        <a:t>Hvis</a:t>
                      </a:r>
                      <a:r>
                        <a:rPr lang="da-DK" sz="1000" b="1" kern="1200" baseline="0">
                          <a:solidFill>
                            <a:srgbClr val="456966"/>
                          </a:solidFill>
                          <a:effectLst/>
                          <a:latin typeface="+mj-lt"/>
                          <a:ea typeface="+mn-ea"/>
                          <a:cs typeface="+mn-cs"/>
                        </a:rPr>
                        <a:t> andelen af </a:t>
                      </a:r>
                      <a:r>
                        <a:rPr lang="da-DK" sz="1000" b="1" kern="1200" baseline="0" err="1">
                          <a:solidFill>
                            <a:srgbClr val="456966"/>
                          </a:solidFill>
                          <a:effectLst/>
                          <a:latin typeface="+mj-lt"/>
                          <a:ea typeface="+mn-ea"/>
                          <a:cs typeface="+mn-cs"/>
                        </a:rPr>
                        <a:t>SAMF’ere</a:t>
                      </a:r>
                      <a:r>
                        <a:rPr lang="da-DK" sz="1000" b="1" kern="1200" baseline="0">
                          <a:solidFill>
                            <a:srgbClr val="456966"/>
                          </a:solidFill>
                          <a:effectLst/>
                          <a:latin typeface="+mj-lt"/>
                          <a:ea typeface="+mn-ea"/>
                          <a:cs typeface="+mn-cs"/>
                        </a:rPr>
                        <a:t> i en virksomhed øges med ét procentpoint, vil lønnen for alle medarbejdere øges med 0,62 pct. </a:t>
                      </a:r>
                      <a:r>
                        <a:rPr lang="da-DK" sz="1000" kern="1200" baseline="0">
                          <a:solidFill>
                            <a:srgbClr val="456966"/>
                          </a:solidFill>
                          <a:effectLst/>
                          <a:latin typeface="+mj-lt"/>
                          <a:ea typeface="+mn-ea"/>
                          <a:cs typeface="+mn-cs"/>
                        </a:rPr>
                        <a:t>inden for privat service. Inden for fremstilling er effekten 0,08 pct. (begge signifikant ved p&lt;0.01). Inden for privat service er effekten større for </a:t>
                      </a:r>
                      <a:r>
                        <a:rPr lang="da-DK" sz="1000" kern="1200" baseline="0" err="1">
                          <a:solidFill>
                            <a:srgbClr val="456966"/>
                          </a:solidFill>
                          <a:effectLst/>
                          <a:latin typeface="+mj-lt"/>
                          <a:ea typeface="+mn-ea"/>
                          <a:cs typeface="+mn-cs"/>
                        </a:rPr>
                        <a:t>SAMF’ere</a:t>
                      </a:r>
                      <a:r>
                        <a:rPr lang="da-DK" sz="1000" kern="1200" baseline="0">
                          <a:solidFill>
                            <a:srgbClr val="456966"/>
                          </a:solidFill>
                          <a:effectLst/>
                          <a:latin typeface="+mj-lt"/>
                          <a:ea typeface="+mn-ea"/>
                          <a:cs typeface="+mn-cs"/>
                        </a:rPr>
                        <a:t> end for HUM og TEK, mens effekten er lavere for </a:t>
                      </a:r>
                      <a:r>
                        <a:rPr lang="da-DK" sz="1000" kern="1200" baseline="0" err="1">
                          <a:solidFill>
                            <a:srgbClr val="456966"/>
                          </a:solidFill>
                          <a:effectLst/>
                          <a:latin typeface="+mj-lt"/>
                          <a:ea typeface="+mn-ea"/>
                          <a:cs typeface="+mn-cs"/>
                        </a:rPr>
                        <a:t>SAMF’ere</a:t>
                      </a:r>
                      <a:r>
                        <a:rPr lang="da-DK" sz="1000" kern="1200" baseline="0">
                          <a:solidFill>
                            <a:srgbClr val="456966"/>
                          </a:solidFill>
                          <a:effectLst/>
                          <a:latin typeface="+mj-lt"/>
                          <a:ea typeface="+mn-ea"/>
                          <a:cs typeface="+mn-cs"/>
                        </a:rPr>
                        <a:t> end for de øvrige faggrupper inden for fremstilling.</a:t>
                      </a:r>
                      <a:endParaRPr lang="da-DK" sz="1000" kern="1200">
                        <a:solidFill>
                          <a:srgbClr val="456966"/>
                        </a:solidFill>
                        <a:effectLst/>
                        <a:latin typeface="+mj-lt"/>
                        <a:ea typeface="+mn-ea"/>
                        <a:cs typeface="+mn-cs"/>
                      </a:endParaRP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mn-ea"/>
                          <a:cs typeface="+mn-cs"/>
                        </a:rPr>
                        <a:t>Beregnet egen- og fælleseffekt. </a:t>
                      </a:r>
                      <a:r>
                        <a:rPr lang="da-DK" sz="1000" b="1" kern="1200" err="1">
                          <a:solidFill>
                            <a:srgbClr val="456966"/>
                          </a:solidFill>
                          <a:effectLst/>
                          <a:latin typeface="+mj-lt"/>
                          <a:ea typeface="+mn-ea"/>
                          <a:cs typeface="+mn-cs"/>
                        </a:rPr>
                        <a:t>Egeneffekten</a:t>
                      </a:r>
                      <a:r>
                        <a:rPr lang="da-DK" sz="1000" kern="1200">
                          <a:solidFill>
                            <a:srgbClr val="456966"/>
                          </a:solidFill>
                          <a:effectLst/>
                          <a:latin typeface="+mj-lt"/>
                          <a:ea typeface="+mn-ea"/>
                          <a:cs typeface="+mn-cs"/>
                        </a:rPr>
                        <a:t> måles ved lønnen for den enkelte arbejder og </a:t>
                      </a:r>
                      <a:r>
                        <a:rPr lang="da-DK" sz="1000" b="1" kern="1200">
                          <a:solidFill>
                            <a:srgbClr val="456966"/>
                          </a:solidFill>
                          <a:effectLst/>
                          <a:latin typeface="+mj-lt"/>
                          <a:ea typeface="+mn-ea"/>
                          <a:cs typeface="+mn-cs"/>
                        </a:rPr>
                        <a:t>fælleseffekten</a:t>
                      </a:r>
                      <a:r>
                        <a:rPr lang="da-DK" sz="1000" kern="1200">
                          <a:solidFill>
                            <a:srgbClr val="456966"/>
                          </a:solidFill>
                          <a:effectLst/>
                          <a:latin typeface="+mj-lt"/>
                          <a:ea typeface="+mn-ea"/>
                          <a:cs typeface="+mn-cs"/>
                        </a:rPr>
                        <a:t> måles ved løn for andre medarbejdere.</a:t>
                      </a:r>
                    </a:p>
                  </a:txBody>
                  <a:tcPr marL="45384" marR="45384" marT="0" marB="0" anchor="ctr"/>
                </a:tc>
                <a:extLst>
                  <a:ext uri="{0D108BD9-81ED-4DB2-BD59-A6C34878D82A}">
                    <a16:rowId xmlns:a16="http://schemas.microsoft.com/office/drawing/2014/main" val="137569166"/>
                  </a:ext>
                </a:extLst>
              </a:tr>
              <a:tr h="642976">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Rockwool-fonden (2018)</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Værdiskabelse for kollegaer</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mn-ea"/>
                          <a:cs typeface="+mn-cs"/>
                        </a:rPr>
                        <a:t>Fra et medarbejderperspektiv ses der i den private sektor, at </a:t>
                      </a:r>
                      <a:r>
                        <a:rPr lang="da-DK" sz="1000" b="1" kern="1200">
                          <a:solidFill>
                            <a:srgbClr val="456966"/>
                          </a:solidFill>
                          <a:effectLst/>
                          <a:latin typeface="+mj-lt"/>
                          <a:ea typeface="+mn-ea"/>
                          <a:cs typeface="+mn-cs"/>
                        </a:rPr>
                        <a:t>hvis andelen af </a:t>
                      </a:r>
                      <a:r>
                        <a:rPr lang="da-DK" sz="1000" b="1" kern="1200" err="1">
                          <a:solidFill>
                            <a:srgbClr val="456966"/>
                          </a:solidFill>
                          <a:effectLst/>
                          <a:latin typeface="+mj-lt"/>
                          <a:ea typeface="+mn-ea"/>
                          <a:cs typeface="+mn-cs"/>
                        </a:rPr>
                        <a:t>SAMF’ere</a:t>
                      </a:r>
                      <a:r>
                        <a:rPr lang="da-DK" sz="1000" b="1" kern="1200">
                          <a:solidFill>
                            <a:srgbClr val="456966"/>
                          </a:solidFill>
                          <a:effectLst/>
                          <a:latin typeface="+mj-lt"/>
                          <a:ea typeface="+mn-ea"/>
                          <a:cs typeface="+mn-cs"/>
                        </a:rPr>
                        <a:t> i en given jobfunktion i en virksomhed stiger med 1 pct</a:t>
                      </a:r>
                      <a:r>
                        <a:rPr lang="da-DK" sz="1000" kern="1200">
                          <a:solidFill>
                            <a:srgbClr val="456966"/>
                          </a:solidFill>
                          <a:effectLst/>
                          <a:latin typeface="+mj-lt"/>
                          <a:ea typeface="+mn-ea"/>
                          <a:cs typeface="+mn-cs"/>
                        </a:rPr>
                        <a:t>. point, har det en signifikant (p&lt;0,01) </a:t>
                      </a:r>
                      <a:r>
                        <a:rPr lang="da-DK" sz="1000" b="1" kern="1200">
                          <a:solidFill>
                            <a:srgbClr val="456966"/>
                          </a:solidFill>
                          <a:effectLst/>
                          <a:latin typeface="+mj-lt"/>
                          <a:ea typeface="+mn-ea"/>
                          <a:cs typeface="+mn-cs"/>
                        </a:rPr>
                        <a:t>positiv løn spillover effekt på 0,068 pct.</a:t>
                      </a:r>
                      <a:r>
                        <a:rPr lang="da-DK" sz="1000" kern="1200">
                          <a:solidFill>
                            <a:srgbClr val="456966"/>
                          </a:solidFill>
                          <a:effectLst/>
                          <a:latin typeface="+mj-lt"/>
                          <a:ea typeface="+mn-ea"/>
                          <a:cs typeface="+mn-cs"/>
                        </a:rPr>
                        <a:t> for de ansatte i samme funktion. Der findes ingen tilsvarende signifikante effekter for humaniora og STEM-uddannelser. </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Beskæftigelsesdata (fuldtidsbeskæftigede) fra perioden 1995-2008. Opdeling i peer-grupper ud fra DISCO. Kontrollerer for alder og erfaring. </a:t>
                      </a:r>
                    </a:p>
                  </a:txBody>
                  <a:tcPr marL="45384" marR="45384" marT="0" marB="0" anchor="ctr"/>
                </a:tc>
                <a:extLst>
                  <a:ext uri="{0D108BD9-81ED-4DB2-BD59-A6C34878D82A}">
                    <a16:rowId xmlns:a16="http://schemas.microsoft.com/office/drawing/2014/main" val="167785350"/>
                  </a:ext>
                </a:extLst>
              </a:tr>
            </a:tbl>
          </a:graphicData>
        </a:graphic>
      </p:graphicFrame>
    </p:spTree>
    <p:extLst>
      <p:ext uri="{BB962C8B-B14F-4D97-AF65-F5344CB8AC3E}">
        <p14:creationId xmlns:p14="http://schemas.microsoft.com/office/powerpoint/2010/main" val="20825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84EC8-3607-DFB2-961F-98C32473CAEA}"/>
              </a:ext>
            </a:extLst>
          </p:cNvPr>
          <p:cNvSpPr>
            <a:spLocks noGrp="1"/>
          </p:cNvSpPr>
          <p:nvPr>
            <p:ph type="body" sz="quarter" idx="13"/>
          </p:nvPr>
        </p:nvSpPr>
        <p:spPr/>
        <p:txBody>
          <a:bodyPr/>
          <a:lstStyle/>
          <a:p>
            <a:r>
              <a:rPr lang="da-DK"/>
              <a:t>Samfundsperspektivet</a:t>
            </a:r>
          </a:p>
        </p:txBody>
      </p:sp>
      <p:sp>
        <p:nvSpPr>
          <p:cNvPr id="3" name="Text Placeholder 2">
            <a:extLst>
              <a:ext uri="{FF2B5EF4-FFF2-40B4-BE49-F238E27FC236}">
                <a16:creationId xmlns:a16="http://schemas.microsoft.com/office/drawing/2014/main" id="{573F19DE-962F-51C4-CB31-E91973B31A43}"/>
              </a:ext>
            </a:extLst>
          </p:cNvPr>
          <p:cNvSpPr>
            <a:spLocks noGrp="1"/>
          </p:cNvSpPr>
          <p:nvPr>
            <p:ph type="body" sz="quarter" idx="14"/>
          </p:nvPr>
        </p:nvSpPr>
        <p:spPr/>
        <p:txBody>
          <a:bodyPr/>
          <a:lstStyle/>
          <a:p>
            <a:r>
              <a:rPr lang="da-DK"/>
              <a:t>02</a:t>
            </a:r>
          </a:p>
        </p:txBody>
      </p:sp>
      <p:sp>
        <p:nvSpPr>
          <p:cNvPr id="4" name="Date Placeholder 3">
            <a:extLst>
              <a:ext uri="{FF2B5EF4-FFF2-40B4-BE49-F238E27FC236}">
                <a16:creationId xmlns:a16="http://schemas.microsoft.com/office/drawing/2014/main" id="{D8FC72BC-5F9B-89EA-592C-1D6272F7357F}"/>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5" name="Slide Number Placeholder 4">
            <a:extLst>
              <a:ext uri="{FF2B5EF4-FFF2-40B4-BE49-F238E27FC236}">
                <a16:creationId xmlns:a16="http://schemas.microsoft.com/office/drawing/2014/main" id="{CEE738CA-F755-227F-54C5-AD97AFE418C0}"/>
              </a:ext>
            </a:extLst>
          </p:cNvPr>
          <p:cNvSpPr>
            <a:spLocks noGrp="1"/>
          </p:cNvSpPr>
          <p:nvPr>
            <p:ph type="sldNum" sz="quarter" idx="17"/>
          </p:nvPr>
        </p:nvSpPr>
        <p:spPr/>
        <p:txBody>
          <a:bodyPr/>
          <a:lstStyle/>
          <a:p>
            <a:fld id="{D45479E3-6F47-43FA-8E56-D661D39388EC}" type="slidenum">
              <a:rPr lang="da-DK" smtClean="0"/>
              <a:pPr/>
              <a:t>11</a:t>
            </a:fld>
            <a:endParaRPr lang="da-DK"/>
          </a:p>
        </p:txBody>
      </p:sp>
    </p:spTree>
    <p:extLst>
      <p:ext uri="{BB962C8B-B14F-4D97-AF65-F5344CB8AC3E}">
        <p14:creationId xmlns:p14="http://schemas.microsoft.com/office/powerpoint/2010/main" val="305595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dsholder til indhold 9">
            <a:extLst>
              <a:ext uri="{FF2B5EF4-FFF2-40B4-BE49-F238E27FC236}">
                <a16:creationId xmlns:a16="http://schemas.microsoft.com/office/drawing/2014/main" id="{972F306D-900D-B35E-E49E-82F46DF28D17}"/>
              </a:ext>
            </a:extLst>
          </p:cNvPr>
          <p:cNvSpPr txBox="1">
            <a:spLocks/>
          </p:cNvSpPr>
          <p:nvPr/>
        </p:nvSpPr>
        <p:spPr>
          <a:xfrm>
            <a:off x="723506" y="3048000"/>
            <a:ext cx="4438294" cy="3710255"/>
          </a:xfrm>
          <a:prstGeom prst="rect">
            <a:avLst/>
          </a:prstGeom>
        </p:spPr>
        <p:txBody>
          <a:bodyPr vert="horz" lIns="0" tIns="0" rIns="0" bIns="0" rtlCol="0" anchor="ctr">
            <a:noAutofit/>
          </a:bodyPr>
          <a:lstStyle>
            <a:lvl1pPr marL="0" indent="0" algn="l" defTabSz="801929" rtl="0" eaLnBrk="1" latinLnBrk="0" hangingPunct="1">
              <a:lnSpc>
                <a:spcPct val="100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1pPr>
            <a:lvl2pPr marL="0" indent="0" algn="l" defTabSz="801929" rtl="0" eaLnBrk="1" latinLnBrk="0" hangingPunct="1">
              <a:lnSpc>
                <a:spcPct val="100000"/>
              </a:lnSpc>
              <a:spcBef>
                <a:spcPts val="600"/>
              </a:spcBef>
              <a:spcAft>
                <a:spcPts val="600"/>
              </a:spcAft>
              <a:buFont typeface="Arial" panose="020B0604020202020204" pitchFamily="34" charset="0"/>
              <a:buChar char="​"/>
              <a:defRPr sz="2000" b="0" kern="1200" baseline="0">
                <a:solidFill>
                  <a:schemeClr val="accent1"/>
                </a:solidFill>
                <a:latin typeface="+mj-lt"/>
                <a:ea typeface="+mn-ea"/>
                <a:cs typeface="+mn-cs"/>
              </a:defRPr>
            </a:lvl2pPr>
            <a:lvl3pPr marL="0" indent="0" algn="l" defTabSz="801929" rtl="0" eaLnBrk="1" latinLnBrk="0" hangingPunct="1">
              <a:lnSpc>
                <a:spcPct val="125000"/>
              </a:lnSpc>
              <a:spcBef>
                <a:spcPts val="0"/>
              </a:spcBef>
              <a:spcAft>
                <a:spcPts val="300"/>
              </a:spcAft>
              <a:buFont typeface="Arial" panose="020B0604020202020204" pitchFamily="34" charset="0"/>
              <a:buChar char="​"/>
              <a:defRPr sz="1200" kern="1200" cap="all" baseline="0">
                <a:solidFill>
                  <a:schemeClr val="accent3"/>
                </a:solidFill>
                <a:latin typeface="+mj-lt"/>
                <a:ea typeface="+mn-ea"/>
                <a:cs typeface="+mn-cs"/>
              </a:defRPr>
            </a:lvl3pPr>
            <a:lvl4pPr marL="0" indent="0" algn="l" defTabSz="801929" rtl="0" eaLnBrk="1" latinLnBrk="0" hangingPunct="1">
              <a:lnSpc>
                <a:spcPct val="149000"/>
              </a:lnSpc>
              <a:spcBef>
                <a:spcPts val="0"/>
              </a:spcBef>
              <a:spcAft>
                <a:spcPts val="300"/>
              </a:spcAft>
              <a:buFont typeface="Segoe UI Light" panose="020B0502040204020203" pitchFamily="34" charset="0"/>
              <a:buChar char="​"/>
              <a:defRPr sz="1000" b="0" kern="1200" cap="all" baseline="0">
                <a:solidFill>
                  <a:schemeClr val="tx1"/>
                </a:solidFill>
                <a:latin typeface="+mj-lt"/>
                <a:ea typeface="+mn-ea"/>
                <a:cs typeface="+mn-cs"/>
              </a:defRPr>
            </a:lvl4pPr>
            <a:lvl5pPr marL="0" indent="0" algn="l" defTabSz="801929" rtl="0" eaLnBrk="1" latinLnBrk="0" hangingPunct="1">
              <a:lnSpc>
                <a:spcPct val="100000"/>
              </a:lnSpc>
              <a:spcBef>
                <a:spcPts val="0"/>
              </a:spcBef>
              <a:spcAft>
                <a:spcPts val="526"/>
              </a:spcAft>
              <a:buFont typeface="Arial" panose="020B0604020202020204" pitchFamily="34" charset="0"/>
              <a:buChar char="​"/>
              <a:defRPr sz="1400" kern="1200">
                <a:solidFill>
                  <a:schemeClr val="accent1"/>
                </a:solidFill>
                <a:latin typeface="+mj-lt"/>
                <a:ea typeface="+mn-ea"/>
                <a:cs typeface="+mn-cs"/>
              </a:defRPr>
            </a:lvl5pPr>
            <a:lvl6pPr marL="18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a:solidFill>
                  <a:schemeClr val="tx1"/>
                </a:solidFill>
                <a:latin typeface="+mn-lt"/>
                <a:ea typeface="+mn-ea"/>
                <a:cs typeface="+mn-cs"/>
              </a:defRPr>
            </a:lvl6pPr>
            <a:lvl7pPr marL="180000" indent="-180000" algn="l" defTabSz="801929" rtl="0" eaLnBrk="1" latinLnBrk="0" hangingPunct="1">
              <a:lnSpc>
                <a:spcPct val="100000"/>
              </a:lnSpc>
              <a:spcBef>
                <a:spcPts val="600"/>
              </a:spcBef>
              <a:spcAft>
                <a:spcPts val="0"/>
              </a:spcAft>
              <a:buFont typeface="+mj-lt"/>
              <a:buAutoNum type="arabicPeriod"/>
              <a:defRPr sz="1000" kern="1200" baseline="0">
                <a:solidFill>
                  <a:schemeClr val="tx1"/>
                </a:solidFill>
                <a:latin typeface="+mn-lt"/>
                <a:ea typeface="+mn-ea"/>
                <a:cs typeface="+mn-cs"/>
              </a:defRPr>
            </a:lvl7pPr>
            <a:lvl8pPr marL="180000" indent="-180000" algn="l" defTabSz="801929" rtl="0" eaLnBrk="1" latinLnBrk="0" hangingPunct="1">
              <a:lnSpc>
                <a:spcPct val="100000"/>
              </a:lnSpc>
              <a:spcBef>
                <a:spcPts val="600"/>
              </a:spcBef>
              <a:spcAft>
                <a:spcPts val="0"/>
              </a:spcAft>
              <a:buFont typeface="+mj-lt"/>
              <a:buAutoNum type="alphaUcPeriod"/>
              <a:defRPr sz="1000" kern="1200">
                <a:solidFill>
                  <a:schemeClr val="tx1"/>
                </a:solidFill>
                <a:latin typeface="+mn-lt"/>
                <a:ea typeface="+mn-ea"/>
                <a:cs typeface="+mn-cs"/>
              </a:defRPr>
            </a:lvl8pPr>
            <a:lvl9pPr marL="36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285750" indent="-285750">
              <a:buFont typeface="Arial" panose="020B0604020202020204" pitchFamily="34" charset="0"/>
              <a:buChar char="•"/>
            </a:pPr>
            <a:r>
              <a:rPr lang="da-DK" sz="1400">
                <a:latin typeface="+mj-lt"/>
              </a:rPr>
              <a:t>Udviklingen i omfanget af samfundsvidenskabelige kandidater i befolkningen og på arbejdsmarkedet følger hinanden meget tæt. I 2022 havde 3,8 pct. af befolkningen ml. 15 og 66 år en samfundsvidenskabelig kandidatuddannelse, hvilket gjaldt for 4,6 pct. af de beskæftigede. Begge andele er vokset med knap 2 pct. point siden 2010, hvormed udbuddet af samfundsvidenskabelige kandidater i den arbejdsdygtige alder således er ca. fordoblet på 12 år.</a:t>
            </a:r>
          </a:p>
          <a:p>
            <a:pPr>
              <a:buNone/>
            </a:pPr>
            <a:endParaRPr lang="da-DK" sz="1400">
              <a:latin typeface="+mj-lt"/>
            </a:endParaRPr>
          </a:p>
          <a:p>
            <a:pPr marL="285750" indent="-285750">
              <a:buFont typeface="Arial" panose="020B0604020202020204" pitchFamily="34" charset="0"/>
              <a:buChar char="•"/>
            </a:pPr>
            <a:r>
              <a:rPr lang="da-DK" sz="1400">
                <a:latin typeface="+mj-lt"/>
              </a:rPr>
              <a:t>Ledigheden for samfundsvidenskabelige kandidater er generelt lavere end for andre personer med lange videregående uddannelser. Med undtagelse af 2020 har den i alle år siden 2010 ligget stabilt mellem 2 og 3 pct.</a:t>
            </a:r>
          </a:p>
        </p:txBody>
      </p:sp>
      <p:sp>
        <p:nvSpPr>
          <p:cNvPr id="5" name="Pladsholder til tekst 4">
            <a:extLst>
              <a:ext uri="{FF2B5EF4-FFF2-40B4-BE49-F238E27FC236}">
                <a16:creationId xmlns:a16="http://schemas.microsoft.com/office/drawing/2014/main" id="{36973B6B-2182-BF7D-0385-B762DDE15BD8}"/>
              </a:ext>
            </a:extLst>
          </p:cNvPr>
          <p:cNvSpPr>
            <a:spLocks noGrp="1"/>
          </p:cNvSpPr>
          <p:nvPr>
            <p:ph type="body" sz="quarter" idx="20"/>
          </p:nvPr>
        </p:nvSpPr>
        <p:spPr>
          <a:xfrm>
            <a:off x="5525907" y="1645760"/>
            <a:ext cx="4442400" cy="190240"/>
          </a:xfrm>
        </p:spPr>
        <p:txBody>
          <a:bodyPr/>
          <a:lstStyle/>
          <a:p>
            <a:r>
              <a:rPr lang="da-DK" err="1"/>
              <a:t>SAMF’eres</a:t>
            </a:r>
            <a:r>
              <a:rPr lang="da-DK"/>
              <a:t> andel af 15-66-årige personer, 2010-2022</a:t>
            </a:r>
          </a:p>
        </p:txBody>
      </p:sp>
      <p:sp>
        <p:nvSpPr>
          <p:cNvPr id="3" name="Titel 2">
            <a:extLst>
              <a:ext uri="{FF2B5EF4-FFF2-40B4-BE49-F238E27FC236}">
                <a16:creationId xmlns:a16="http://schemas.microsoft.com/office/drawing/2014/main" id="{13C5C682-1601-35BF-2B1E-728B39E107C5}"/>
              </a:ext>
            </a:extLst>
          </p:cNvPr>
          <p:cNvSpPr>
            <a:spLocks noGrp="1"/>
          </p:cNvSpPr>
          <p:nvPr>
            <p:ph type="title"/>
          </p:nvPr>
        </p:nvSpPr>
        <p:spPr>
          <a:xfrm>
            <a:off x="719975" y="681284"/>
            <a:ext cx="9250863" cy="730800"/>
          </a:xfrm>
        </p:spPr>
        <p:txBody>
          <a:bodyPr/>
          <a:lstStyle/>
          <a:p>
            <a:r>
              <a:rPr lang="da-DK"/>
              <a:t>Udvikling i omfanget af samfundsvidenskabelige kandidater og deres beskæftigelse</a:t>
            </a:r>
          </a:p>
        </p:txBody>
      </p:sp>
      <p:sp>
        <p:nvSpPr>
          <p:cNvPr id="12" name="Undertitel 11">
            <a:extLst>
              <a:ext uri="{FF2B5EF4-FFF2-40B4-BE49-F238E27FC236}">
                <a16:creationId xmlns:a16="http://schemas.microsoft.com/office/drawing/2014/main" id="{761FB78C-271D-A754-0A41-B453FA00B693}"/>
              </a:ext>
            </a:extLst>
          </p:cNvPr>
          <p:cNvSpPr>
            <a:spLocks noGrp="1"/>
          </p:cNvSpPr>
          <p:nvPr>
            <p:ph type="subTitle" idx="17"/>
          </p:nvPr>
        </p:nvSpPr>
        <p:spPr/>
        <p:txBody>
          <a:bodyPr/>
          <a:lstStyle/>
          <a:p>
            <a:r>
              <a:rPr lang="da-DK"/>
              <a:t>Samfundsperspektivet</a:t>
            </a:r>
          </a:p>
        </p:txBody>
      </p:sp>
      <p:graphicFrame>
        <p:nvGraphicFramePr>
          <p:cNvPr id="29" name="Pladsholder til indhold 28">
            <a:extLst>
              <a:ext uri="{FF2B5EF4-FFF2-40B4-BE49-F238E27FC236}">
                <a16:creationId xmlns:a16="http://schemas.microsoft.com/office/drawing/2014/main" id="{E78512C5-ABF3-E13C-1A37-71E851D67F66}"/>
              </a:ext>
            </a:extLst>
          </p:cNvPr>
          <p:cNvGraphicFramePr>
            <a:graphicFrameLocks noGrp="1"/>
          </p:cNvGraphicFramePr>
          <p:nvPr>
            <p:ph idx="16"/>
            <p:extLst>
              <p:ext uri="{D42A27DB-BD31-4B8C-83A1-F6EECF244321}">
                <p14:modId xmlns:p14="http://schemas.microsoft.com/office/powerpoint/2010/main" val="224254863"/>
              </p:ext>
            </p:extLst>
          </p:nvPr>
        </p:nvGraphicFramePr>
        <p:xfrm>
          <a:off x="5526088" y="1865313"/>
          <a:ext cx="4441825" cy="1809750"/>
        </p:xfrm>
        <a:graphic>
          <a:graphicData uri="http://schemas.openxmlformats.org/drawingml/2006/chart">
            <c:chart xmlns:c="http://schemas.openxmlformats.org/drawingml/2006/chart" xmlns:r="http://schemas.openxmlformats.org/officeDocument/2006/relationships" r:id="rId2"/>
          </a:graphicData>
        </a:graphic>
      </p:graphicFrame>
      <p:sp>
        <p:nvSpPr>
          <p:cNvPr id="14" name="Pladsholder til tekst 13">
            <a:extLst>
              <a:ext uri="{FF2B5EF4-FFF2-40B4-BE49-F238E27FC236}">
                <a16:creationId xmlns:a16="http://schemas.microsoft.com/office/drawing/2014/main" id="{D0E70380-A92A-4AC3-B340-2F9606D90FEC}"/>
              </a:ext>
            </a:extLst>
          </p:cNvPr>
          <p:cNvSpPr>
            <a:spLocks noGrp="1"/>
          </p:cNvSpPr>
          <p:nvPr>
            <p:ph type="body" sz="quarter" idx="21"/>
          </p:nvPr>
        </p:nvSpPr>
        <p:spPr>
          <a:xfrm>
            <a:off x="5525907" y="3819600"/>
            <a:ext cx="4442400" cy="125735"/>
          </a:xfrm>
        </p:spPr>
        <p:txBody>
          <a:bodyPr/>
          <a:lstStyle/>
          <a:p>
            <a:r>
              <a:rPr lang="da-DK"/>
              <a:t>Kilde: Danmarks Statistik registerdata (BFL og UDDA)</a:t>
            </a:r>
          </a:p>
        </p:txBody>
      </p:sp>
      <p:sp>
        <p:nvSpPr>
          <p:cNvPr id="8" name="Pladsholder til dato 7">
            <a:extLst>
              <a:ext uri="{FF2B5EF4-FFF2-40B4-BE49-F238E27FC236}">
                <a16:creationId xmlns:a16="http://schemas.microsoft.com/office/drawing/2014/main" id="{7083009D-EA59-B4A9-B117-998F50F51F62}"/>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9" name="Pladsholder til slidenummer 8">
            <a:extLst>
              <a:ext uri="{FF2B5EF4-FFF2-40B4-BE49-F238E27FC236}">
                <a16:creationId xmlns:a16="http://schemas.microsoft.com/office/drawing/2014/main" id="{0142F0EF-B128-104F-1460-212F935E2B38}"/>
              </a:ext>
            </a:extLst>
          </p:cNvPr>
          <p:cNvSpPr>
            <a:spLocks noGrp="1"/>
          </p:cNvSpPr>
          <p:nvPr>
            <p:ph type="sldNum" sz="quarter" idx="12"/>
          </p:nvPr>
        </p:nvSpPr>
        <p:spPr/>
        <p:txBody>
          <a:bodyPr/>
          <a:lstStyle/>
          <a:p>
            <a:fld id="{D45479E3-6F47-43FA-8E56-D661D39388EC}" type="slidenum">
              <a:rPr lang="da-DK" smtClean="0"/>
              <a:pPr/>
              <a:t>12</a:t>
            </a:fld>
            <a:endParaRPr lang="da-DK"/>
          </a:p>
        </p:txBody>
      </p:sp>
      <p:sp>
        <p:nvSpPr>
          <p:cNvPr id="7" name="Pladsholder til tekst 6">
            <a:extLst>
              <a:ext uri="{FF2B5EF4-FFF2-40B4-BE49-F238E27FC236}">
                <a16:creationId xmlns:a16="http://schemas.microsoft.com/office/drawing/2014/main" id="{3281AE3E-C3D5-FC7D-E1BC-3E53E875FE35}"/>
              </a:ext>
            </a:extLst>
          </p:cNvPr>
          <p:cNvSpPr>
            <a:spLocks noGrp="1"/>
          </p:cNvSpPr>
          <p:nvPr>
            <p:ph type="body" sz="quarter" idx="23"/>
          </p:nvPr>
        </p:nvSpPr>
        <p:spPr/>
        <p:txBody>
          <a:bodyPr/>
          <a:lstStyle/>
          <a:p>
            <a:r>
              <a:rPr lang="da-DK"/>
              <a:t>Ledighed blandt 15-66-årige personer, 2010-2022</a:t>
            </a:r>
          </a:p>
        </p:txBody>
      </p:sp>
      <p:sp>
        <p:nvSpPr>
          <p:cNvPr id="15" name="Pladsholder til tekst 14">
            <a:extLst>
              <a:ext uri="{FF2B5EF4-FFF2-40B4-BE49-F238E27FC236}">
                <a16:creationId xmlns:a16="http://schemas.microsoft.com/office/drawing/2014/main" id="{DA6CF308-22D5-19B5-8139-5D16AED489A0}"/>
              </a:ext>
            </a:extLst>
          </p:cNvPr>
          <p:cNvSpPr>
            <a:spLocks noGrp="1"/>
          </p:cNvSpPr>
          <p:nvPr>
            <p:ph type="body" sz="quarter" idx="24"/>
          </p:nvPr>
        </p:nvSpPr>
        <p:spPr>
          <a:xfrm>
            <a:off x="5525907" y="6512529"/>
            <a:ext cx="4442400" cy="125735"/>
          </a:xfrm>
        </p:spPr>
        <p:txBody>
          <a:bodyPr/>
          <a:lstStyle/>
          <a:p>
            <a:r>
              <a:rPr lang="da-DK"/>
              <a:t>Kilde: Danmarks Statistik registerdata (AMRUN, UDDA og BEF)</a:t>
            </a:r>
          </a:p>
        </p:txBody>
      </p:sp>
      <p:sp>
        <p:nvSpPr>
          <p:cNvPr id="18" name="Rektangel 17">
            <a:extLst>
              <a:ext uri="{FF2B5EF4-FFF2-40B4-BE49-F238E27FC236}">
                <a16:creationId xmlns:a16="http://schemas.microsoft.com/office/drawing/2014/main" id="{6262BA6C-FFD7-2587-ABA7-668B79279003}"/>
              </a:ext>
            </a:extLst>
          </p:cNvPr>
          <p:cNvSpPr/>
          <p:nvPr/>
        </p:nvSpPr>
        <p:spPr>
          <a:xfrm>
            <a:off x="719975" y="1816399"/>
            <a:ext cx="4445749" cy="1231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400">
                <a:latin typeface="+mj-lt"/>
              </a:rPr>
              <a:t>Udviklingen i ledigheden og beskæftigelsen blandt de samfundsvidenskabelige kandidater viser, at de fortsat er eftertragtede på det danske arbejdsmarked. Dette afspejles ved, at der fortsat er lav ledighed i lyset af deres voksende andel af befolkningen. </a:t>
            </a:r>
          </a:p>
        </p:txBody>
      </p:sp>
      <p:graphicFrame>
        <p:nvGraphicFramePr>
          <p:cNvPr id="10" name="Pladsholder til indhold 9">
            <a:extLst>
              <a:ext uri="{FF2B5EF4-FFF2-40B4-BE49-F238E27FC236}">
                <a16:creationId xmlns:a16="http://schemas.microsoft.com/office/drawing/2014/main" id="{58FBE3FF-B930-4D13-9FC4-418860E290FE}"/>
              </a:ext>
            </a:extLst>
          </p:cNvPr>
          <p:cNvGraphicFramePr>
            <a:graphicFrameLocks noGrp="1"/>
          </p:cNvGraphicFramePr>
          <p:nvPr>
            <p:ph idx="22"/>
            <p:extLst>
              <p:ext uri="{D42A27DB-BD31-4B8C-83A1-F6EECF244321}">
                <p14:modId xmlns:p14="http://schemas.microsoft.com/office/powerpoint/2010/main" val="3775204054"/>
              </p:ext>
            </p:extLst>
          </p:nvPr>
        </p:nvGraphicFramePr>
        <p:xfrm>
          <a:off x="5524500" y="4559299"/>
          <a:ext cx="4441825" cy="1953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30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tekst 14">
            <a:extLst>
              <a:ext uri="{FF2B5EF4-FFF2-40B4-BE49-F238E27FC236}">
                <a16:creationId xmlns:a16="http://schemas.microsoft.com/office/drawing/2014/main" id="{85FB1019-3056-C222-7DE6-01D3E9B13AD7}"/>
              </a:ext>
            </a:extLst>
          </p:cNvPr>
          <p:cNvSpPr>
            <a:spLocks noGrp="1"/>
          </p:cNvSpPr>
          <p:nvPr>
            <p:ph type="body" sz="quarter" idx="20"/>
          </p:nvPr>
        </p:nvSpPr>
        <p:spPr>
          <a:xfrm>
            <a:off x="5525907" y="1645760"/>
            <a:ext cx="4442400" cy="190240"/>
          </a:xfrm>
        </p:spPr>
        <p:txBody>
          <a:bodyPr/>
          <a:lstStyle/>
          <a:p>
            <a:r>
              <a:rPr lang="da-DK"/>
              <a:t>Mediantimeløn for mænd i alderen 30-66 år, 30+ timer om ugen, privat sektor</a:t>
            </a:r>
          </a:p>
        </p:txBody>
      </p:sp>
      <p:sp>
        <p:nvSpPr>
          <p:cNvPr id="3" name="Titel 2">
            <a:extLst>
              <a:ext uri="{FF2B5EF4-FFF2-40B4-BE49-F238E27FC236}">
                <a16:creationId xmlns:a16="http://schemas.microsoft.com/office/drawing/2014/main" id="{D3C221B5-3C39-EA09-408B-F0B63ECE1B36}"/>
              </a:ext>
            </a:extLst>
          </p:cNvPr>
          <p:cNvSpPr>
            <a:spLocks noGrp="1"/>
          </p:cNvSpPr>
          <p:nvPr>
            <p:ph type="title"/>
          </p:nvPr>
        </p:nvSpPr>
        <p:spPr/>
        <p:txBody>
          <a:bodyPr/>
          <a:lstStyle/>
          <a:p>
            <a:r>
              <a:rPr lang="da-DK"/>
              <a:t>Samfundsvidenskabelige kandidaters lønudvikling i den private sektor</a:t>
            </a:r>
          </a:p>
        </p:txBody>
      </p:sp>
      <p:sp>
        <p:nvSpPr>
          <p:cNvPr id="12" name="Undertitel 11">
            <a:extLst>
              <a:ext uri="{FF2B5EF4-FFF2-40B4-BE49-F238E27FC236}">
                <a16:creationId xmlns:a16="http://schemas.microsoft.com/office/drawing/2014/main" id="{233FECA8-77C1-BE6F-A08C-102A91C1B35F}"/>
              </a:ext>
            </a:extLst>
          </p:cNvPr>
          <p:cNvSpPr>
            <a:spLocks noGrp="1"/>
          </p:cNvSpPr>
          <p:nvPr>
            <p:ph type="subTitle" idx="17"/>
          </p:nvPr>
        </p:nvSpPr>
        <p:spPr/>
        <p:txBody>
          <a:bodyPr/>
          <a:lstStyle/>
          <a:p>
            <a:r>
              <a:rPr lang="da-DK"/>
              <a:t>Samfundsperspektivet</a:t>
            </a:r>
          </a:p>
        </p:txBody>
      </p:sp>
      <p:sp>
        <p:nvSpPr>
          <p:cNvPr id="10" name="Pladsholder til indhold 9">
            <a:extLst>
              <a:ext uri="{FF2B5EF4-FFF2-40B4-BE49-F238E27FC236}">
                <a16:creationId xmlns:a16="http://schemas.microsoft.com/office/drawing/2014/main" id="{F32D209C-75AB-283B-59D2-2D1F3EF59792}"/>
              </a:ext>
            </a:extLst>
          </p:cNvPr>
          <p:cNvSpPr>
            <a:spLocks noGrp="1"/>
          </p:cNvSpPr>
          <p:nvPr>
            <p:ph idx="1"/>
          </p:nvPr>
        </p:nvSpPr>
        <p:spPr>
          <a:xfrm>
            <a:off x="723900" y="2750394"/>
            <a:ext cx="4437830" cy="4126406"/>
          </a:xfrm>
        </p:spPr>
        <p:txBody>
          <a:bodyPr anchor="ctr"/>
          <a:lstStyle/>
          <a:p>
            <a:pPr marL="285750" indent="-285750">
              <a:buFont typeface="Arial" panose="020B0604020202020204" pitchFamily="34" charset="0"/>
              <a:buChar char="•"/>
            </a:pPr>
            <a:r>
              <a:rPr lang="da-DK" sz="1400">
                <a:latin typeface="+mj-lt"/>
              </a:rPr>
              <a:t>Samfundsvidenskabelige kandidater i det private sektor har et højt lønniveau sammenlignet med andre faggrupper med videregående uddannelser samt faglærte.</a:t>
            </a:r>
          </a:p>
          <a:p>
            <a:pPr marL="285750" indent="-285750">
              <a:buFont typeface="Arial" panose="020B0604020202020204" pitchFamily="34" charset="0"/>
              <a:buChar char="•"/>
            </a:pPr>
            <a:endParaRPr lang="da-DK" sz="1400">
              <a:latin typeface="+mj-lt"/>
            </a:endParaRPr>
          </a:p>
          <a:p>
            <a:pPr marL="285750" indent="-285750">
              <a:buFont typeface="Arial" panose="020B0604020202020204" pitchFamily="34" charset="0"/>
              <a:buChar char="•"/>
            </a:pPr>
            <a:r>
              <a:rPr lang="da-DK" sz="1400">
                <a:latin typeface="+mj-lt"/>
              </a:rPr>
              <a:t>Blandt mænd er samfundsvidenskabelige kandidater den gruppe med højest løn sammen med sundhedsvidenskabelige kandidater. Disse to grupper har fulgt hinanden tæt over det seneste årti. Blandt kvinder er lønnen for de sundhedsfaglige kandidater dog ca. 10 pct. højere end de samfundsvidenskabelige kandidater.</a:t>
            </a:r>
          </a:p>
          <a:p>
            <a:pPr marL="285750" indent="-285750">
              <a:buFont typeface="Arial" panose="020B0604020202020204" pitchFamily="34" charset="0"/>
              <a:buChar char="•"/>
            </a:pPr>
            <a:endParaRPr lang="da-DK" sz="1400">
              <a:latin typeface="+mj-lt"/>
            </a:endParaRPr>
          </a:p>
          <a:p>
            <a:pPr marL="285750" indent="-285750">
              <a:buFont typeface="Arial" panose="020B0604020202020204" pitchFamily="34" charset="0"/>
              <a:buChar char="•"/>
            </a:pPr>
            <a:r>
              <a:rPr lang="da-DK" sz="1400">
                <a:latin typeface="+mj-lt"/>
              </a:rPr>
              <a:t>Korrigeret for alderssammensætning er de samfundsvidenskabelige kandidaters løn – både for mænd og kvinder – vokset med ca. 18 pct. fra 2010-2021. Korrigeret for inflationen dækker det over en reallønsstigning på ca. 4 pct. </a:t>
            </a:r>
          </a:p>
        </p:txBody>
      </p:sp>
      <p:sp>
        <p:nvSpPr>
          <p:cNvPr id="16" name="Pladsholder til tekst 15">
            <a:extLst>
              <a:ext uri="{FF2B5EF4-FFF2-40B4-BE49-F238E27FC236}">
                <a16:creationId xmlns:a16="http://schemas.microsoft.com/office/drawing/2014/main" id="{F85EBCDB-35C0-D891-FDD4-1560F7FC1EB6}"/>
              </a:ext>
            </a:extLst>
          </p:cNvPr>
          <p:cNvSpPr>
            <a:spLocks noGrp="1"/>
          </p:cNvSpPr>
          <p:nvPr>
            <p:ph type="body" sz="quarter" idx="21"/>
          </p:nvPr>
        </p:nvSpPr>
        <p:spPr>
          <a:xfrm>
            <a:off x="5525907" y="3640833"/>
            <a:ext cx="4442400" cy="304502"/>
          </a:xfrm>
        </p:spPr>
        <p:txBody>
          <a:bodyPr/>
          <a:lstStyle/>
          <a:p>
            <a:r>
              <a:rPr lang="da-DK"/>
              <a:t>Kilde: Danmarks Statistik, registerdata (LONN, BEF og UDDA)</a:t>
            </a:r>
          </a:p>
          <a:p>
            <a:r>
              <a:rPr lang="da-DK" err="1">
                <a:cs typeface="Segoe UI Light"/>
              </a:rPr>
              <a:t>Anm</a:t>
            </a:r>
            <a:r>
              <a:rPr lang="da-DK">
                <a:cs typeface="Segoe UI Light"/>
              </a:rPr>
              <a:t>.: Alderskorrigeret ved at fastholde aldersfordelingen i 2010. Lønnen er opgjort som standardberegnet timefortjeneste.</a:t>
            </a:r>
          </a:p>
        </p:txBody>
      </p:sp>
      <p:sp>
        <p:nvSpPr>
          <p:cNvPr id="8" name="Pladsholder til dato 7">
            <a:extLst>
              <a:ext uri="{FF2B5EF4-FFF2-40B4-BE49-F238E27FC236}">
                <a16:creationId xmlns:a16="http://schemas.microsoft.com/office/drawing/2014/main" id="{C7263EDC-E8ED-56AE-15F3-CCF3BE29A2B5}"/>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9" name="Pladsholder til slidenummer 8">
            <a:extLst>
              <a:ext uri="{FF2B5EF4-FFF2-40B4-BE49-F238E27FC236}">
                <a16:creationId xmlns:a16="http://schemas.microsoft.com/office/drawing/2014/main" id="{4A317D4F-F4B6-FF69-7E5F-A644114AE6FE}"/>
              </a:ext>
            </a:extLst>
          </p:cNvPr>
          <p:cNvSpPr>
            <a:spLocks noGrp="1"/>
          </p:cNvSpPr>
          <p:nvPr>
            <p:ph type="sldNum" sz="quarter" idx="12"/>
          </p:nvPr>
        </p:nvSpPr>
        <p:spPr/>
        <p:txBody>
          <a:bodyPr/>
          <a:lstStyle/>
          <a:p>
            <a:fld id="{D45479E3-6F47-43FA-8E56-D661D39388EC}" type="slidenum">
              <a:rPr lang="da-DK" smtClean="0"/>
              <a:pPr/>
              <a:t>13</a:t>
            </a:fld>
            <a:endParaRPr lang="da-DK"/>
          </a:p>
        </p:txBody>
      </p:sp>
      <p:sp>
        <p:nvSpPr>
          <p:cNvPr id="18" name="Pladsholder til tekst 17">
            <a:extLst>
              <a:ext uri="{FF2B5EF4-FFF2-40B4-BE49-F238E27FC236}">
                <a16:creationId xmlns:a16="http://schemas.microsoft.com/office/drawing/2014/main" id="{1032DAEE-9E97-64C7-C3D3-C218D47233B6}"/>
              </a:ext>
            </a:extLst>
          </p:cNvPr>
          <p:cNvSpPr>
            <a:spLocks noGrp="1"/>
          </p:cNvSpPr>
          <p:nvPr>
            <p:ph type="body" sz="quarter" idx="23"/>
          </p:nvPr>
        </p:nvSpPr>
        <p:spPr>
          <a:xfrm>
            <a:off x="5525261" y="4338560"/>
            <a:ext cx="4442400" cy="190240"/>
          </a:xfrm>
        </p:spPr>
        <p:txBody>
          <a:bodyPr/>
          <a:lstStyle/>
          <a:p>
            <a:r>
              <a:rPr lang="da-DK"/>
              <a:t>Mediantimeløn for kvinder i alderen 30-66 år, 30+ timer om ugen, privat sektor</a:t>
            </a:r>
          </a:p>
        </p:txBody>
      </p:sp>
      <p:sp>
        <p:nvSpPr>
          <p:cNvPr id="19" name="Pladsholder til tekst 18">
            <a:extLst>
              <a:ext uri="{FF2B5EF4-FFF2-40B4-BE49-F238E27FC236}">
                <a16:creationId xmlns:a16="http://schemas.microsoft.com/office/drawing/2014/main" id="{7BB63D6C-16C3-5B88-A9C9-27382651A01A}"/>
              </a:ext>
            </a:extLst>
          </p:cNvPr>
          <p:cNvSpPr>
            <a:spLocks noGrp="1"/>
          </p:cNvSpPr>
          <p:nvPr>
            <p:ph type="body" sz="quarter" idx="24"/>
          </p:nvPr>
        </p:nvSpPr>
        <p:spPr>
          <a:xfrm>
            <a:off x="5525907" y="6333762"/>
            <a:ext cx="4442400" cy="304502"/>
          </a:xfrm>
        </p:spPr>
        <p:txBody>
          <a:bodyPr/>
          <a:lstStyle/>
          <a:p>
            <a:r>
              <a:rPr lang="da-DK"/>
              <a:t>Kilde: Danmarks Statistik, registerdata (LONN, BEF og UDDA)</a:t>
            </a:r>
          </a:p>
          <a:p>
            <a:r>
              <a:rPr lang="da-DK" err="1">
                <a:cs typeface="Segoe UI Light"/>
              </a:rPr>
              <a:t>Anm</a:t>
            </a:r>
            <a:r>
              <a:rPr lang="da-DK">
                <a:cs typeface="Segoe UI Light"/>
              </a:rPr>
              <a:t>.: Alderskorrigeret ved at fastholde aldersfordelingen i 2010. Lønnen er opgjort som standardberegnet timefortjeneste.</a:t>
            </a:r>
          </a:p>
        </p:txBody>
      </p:sp>
      <p:sp>
        <p:nvSpPr>
          <p:cNvPr id="6" name="Rektangel 5">
            <a:extLst>
              <a:ext uri="{FF2B5EF4-FFF2-40B4-BE49-F238E27FC236}">
                <a16:creationId xmlns:a16="http://schemas.microsoft.com/office/drawing/2014/main" id="{6437DE80-5D9A-4DBD-A6D2-BFB57A6D9A18}"/>
              </a:ext>
            </a:extLst>
          </p:cNvPr>
          <p:cNvSpPr/>
          <p:nvPr/>
        </p:nvSpPr>
        <p:spPr>
          <a:xfrm>
            <a:off x="719330" y="1710826"/>
            <a:ext cx="4442400" cy="1039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400">
                <a:latin typeface="+mj-lt"/>
              </a:rPr>
              <a:t>I sammenhæng med det voksende udbud af samfundsvidenskabelige kandidater i befolkningen peger en stabil lønfremgang på en betydelig værdiskabelse af samfundsvidenskabelige kandidater i den private sektor.</a:t>
            </a:r>
          </a:p>
        </p:txBody>
      </p:sp>
      <p:graphicFrame>
        <p:nvGraphicFramePr>
          <p:cNvPr id="5" name="Pladsholder til indhold 4">
            <a:extLst>
              <a:ext uri="{FF2B5EF4-FFF2-40B4-BE49-F238E27FC236}">
                <a16:creationId xmlns:a16="http://schemas.microsoft.com/office/drawing/2014/main" id="{1DE59EEF-D821-4C43-93AE-595B94B99626}"/>
              </a:ext>
            </a:extLst>
          </p:cNvPr>
          <p:cNvGraphicFramePr>
            <a:graphicFrameLocks noGrp="1"/>
          </p:cNvGraphicFramePr>
          <p:nvPr>
            <p:ph idx="16"/>
            <p:extLst>
              <p:ext uri="{D42A27DB-BD31-4B8C-83A1-F6EECF244321}">
                <p14:modId xmlns:p14="http://schemas.microsoft.com/office/powerpoint/2010/main" val="2367029462"/>
              </p:ext>
            </p:extLst>
          </p:nvPr>
        </p:nvGraphicFramePr>
        <p:xfrm>
          <a:off x="5526088" y="1865313"/>
          <a:ext cx="4441825" cy="1775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Pladsholder til indhold 21">
            <a:extLst>
              <a:ext uri="{FF2B5EF4-FFF2-40B4-BE49-F238E27FC236}">
                <a16:creationId xmlns:a16="http://schemas.microsoft.com/office/drawing/2014/main" id="{64011197-0F7B-49F7-8CE5-C36D36615F17}"/>
              </a:ext>
            </a:extLst>
          </p:cNvPr>
          <p:cNvGraphicFramePr>
            <a:graphicFrameLocks noGrp="1"/>
          </p:cNvGraphicFramePr>
          <p:nvPr>
            <p:ph idx="22"/>
            <p:extLst>
              <p:ext uri="{D42A27DB-BD31-4B8C-83A1-F6EECF244321}">
                <p14:modId xmlns:p14="http://schemas.microsoft.com/office/powerpoint/2010/main" val="3640934636"/>
              </p:ext>
            </p:extLst>
          </p:nvPr>
        </p:nvGraphicFramePr>
        <p:xfrm>
          <a:off x="5524500" y="4559300"/>
          <a:ext cx="4441825" cy="1774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572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dsholder til tekst 29">
            <a:extLst>
              <a:ext uri="{FF2B5EF4-FFF2-40B4-BE49-F238E27FC236}">
                <a16:creationId xmlns:a16="http://schemas.microsoft.com/office/drawing/2014/main" id="{A0C89351-C29B-6686-FF05-C3658799F438}"/>
              </a:ext>
            </a:extLst>
          </p:cNvPr>
          <p:cNvSpPr>
            <a:spLocks noGrp="1"/>
          </p:cNvSpPr>
          <p:nvPr>
            <p:ph type="body" sz="quarter" idx="21"/>
          </p:nvPr>
        </p:nvSpPr>
        <p:spPr>
          <a:xfrm>
            <a:off x="3921144" y="1731998"/>
            <a:ext cx="2844000" cy="344128"/>
          </a:xfrm>
        </p:spPr>
        <p:txBody>
          <a:bodyPr/>
          <a:lstStyle/>
          <a:p>
            <a:r>
              <a:rPr lang="da-DK" err="1"/>
              <a:t>SAMF’ers</a:t>
            </a:r>
            <a:r>
              <a:rPr lang="da-DK"/>
              <a:t> andel af de beskæftigede fordelt på kommuner</a:t>
            </a:r>
          </a:p>
        </p:txBody>
      </p:sp>
      <p:sp>
        <p:nvSpPr>
          <p:cNvPr id="32" name="Pladsholder til tekst 31">
            <a:extLst>
              <a:ext uri="{FF2B5EF4-FFF2-40B4-BE49-F238E27FC236}">
                <a16:creationId xmlns:a16="http://schemas.microsoft.com/office/drawing/2014/main" id="{F6BB2323-B1BC-E5DC-E069-656809CC4880}"/>
              </a:ext>
            </a:extLst>
          </p:cNvPr>
          <p:cNvSpPr>
            <a:spLocks noGrp="1"/>
          </p:cNvSpPr>
          <p:nvPr>
            <p:ph type="body" sz="quarter" idx="23"/>
          </p:nvPr>
        </p:nvSpPr>
        <p:spPr>
          <a:xfrm>
            <a:off x="7124576" y="1731998"/>
            <a:ext cx="2844000" cy="344128"/>
          </a:xfrm>
        </p:spPr>
        <p:txBody>
          <a:bodyPr/>
          <a:lstStyle/>
          <a:p>
            <a:r>
              <a:rPr lang="da-DK" err="1"/>
              <a:t>SAMF’ers</a:t>
            </a:r>
            <a:r>
              <a:rPr lang="da-DK"/>
              <a:t> andel af de beskæftigede med lange videregående uddannelser fordelt på kommuner</a:t>
            </a:r>
          </a:p>
        </p:txBody>
      </p:sp>
      <p:sp>
        <p:nvSpPr>
          <p:cNvPr id="6" name="Titel 5">
            <a:extLst>
              <a:ext uri="{FF2B5EF4-FFF2-40B4-BE49-F238E27FC236}">
                <a16:creationId xmlns:a16="http://schemas.microsoft.com/office/drawing/2014/main" id="{A4AC65CF-EE8A-93EB-0BEA-ABE6C604ED04}"/>
              </a:ext>
            </a:extLst>
          </p:cNvPr>
          <p:cNvSpPr>
            <a:spLocks noGrp="1"/>
          </p:cNvSpPr>
          <p:nvPr>
            <p:ph type="title"/>
          </p:nvPr>
        </p:nvSpPr>
        <p:spPr>
          <a:xfrm>
            <a:off x="719976" y="681285"/>
            <a:ext cx="9494421" cy="808593"/>
          </a:xfrm>
        </p:spPr>
        <p:txBody>
          <a:bodyPr/>
          <a:lstStyle/>
          <a:p>
            <a:r>
              <a:rPr lang="da-DK"/>
              <a:t>Samfundsvidenskabelige kandidaters udbredelse på tværs af landet</a:t>
            </a:r>
          </a:p>
        </p:txBody>
      </p:sp>
      <p:sp>
        <p:nvSpPr>
          <p:cNvPr id="27" name="Undertitel 26">
            <a:extLst>
              <a:ext uri="{FF2B5EF4-FFF2-40B4-BE49-F238E27FC236}">
                <a16:creationId xmlns:a16="http://schemas.microsoft.com/office/drawing/2014/main" id="{78630E7A-1C4B-7966-7D54-A95F050DFE3C}"/>
              </a:ext>
            </a:extLst>
          </p:cNvPr>
          <p:cNvSpPr>
            <a:spLocks noGrp="1"/>
          </p:cNvSpPr>
          <p:nvPr>
            <p:ph type="subTitle" idx="18"/>
          </p:nvPr>
        </p:nvSpPr>
        <p:spPr/>
        <p:txBody>
          <a:bodyPr/>
          <a:lstStyle/>
          <a:p>
            <a:r>
              <a:rPr lang="da-DK"/>
              <a:t>Samfundsperspektivet</a:t>
            </a:r>
          </a:p>
        </p:txBody>
      </p:sp>
      <p:sp>
        <p:nvSpPr>
          <p:cNvPr id="26" name="Pladsholder til indhold 25">
            <a:extLst>
              <a:ext uri="{FF2B5EF4-FFF2-40B4-BE49-F238E27FC236}">
                <a16:creationId xmlns:a16="http://schemas.microsoft.com/office/drawing/2014/main" id="{113B47FA-B279-3256-C18B-D4565EE53385}"/>
              </a:ext>
            </a:extLst>
          </p:cNvPr>
          <p:cNvSpPr>
            <a:spLocks noGrp="1"/>
          </p:cNvSpPr>
          <p:nvPr>
            <p:ph idx="1"/>
          </p:nvPr>
        </p:nvSpPr>
        <p:spPr>
          <a:xfrm>
            <a:off x="723237" y="2943497"/>
            <a:ext cx="2889732" cy="3756961"/>
          </a:xfrm>
        </p:spPr>
        <p:txBody>
          <a:bodyPr anchor="ctr"/>
          <a:lstStyle/>
          <a:p>
            <a:pPr marL="171450" indent="-171450">
              <a:buFont typeface="Arial" panose="020B0604020202020204" pitchFamily="34" charset="0"/>
              <a:buChar char="•"/>
            </a:pPr>
            <a:r>
              <a:rPr lang="da-DK" sz="1200">
                <a:latin typeface="+mj-lt"/>
              </a:rPr>
              <a:t>I langt de fleste kommuner i Danmark udgør samfundsvidenskabelige kandidater under 5 pct. af de beskæftigede i den private sektor. I en række kommuner i Hovedstadsområdet udgør de dog omkring 10 pct. og i enkelte tilfælde helt op i nærheden af 20 pct. af beskæftigelsen.</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Andelene er i vid udstrækning drevet af sammensætningen på arbejdsmarkedet på tværs af kommunerne. I langt de fleste kommuner udgør de således mellem 20 og 40 pct. af de beskæftigede med lange videregående uddannelser.</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Se </a:t>
            </a:r>
            <a:r>
              <a:rPr lang="da-DK" sz="1200">
                <a:latin typeface="+mj-lt"/>
                <a:hlinkClick r:id="rId2" action="ppaction://hlinksldjump"/>
              </a:rPr>
              <a:t>appendiks</a:t>
            </a:r>
            <a:r>
              <a:rPr lang="da-DK" sz="1200">
                <a:latin typeface="+mj-lt"/>
              </a:rPr>
              <a:t> for udvidede figurer og bagvedliggende data.</a:t>
            </a:r>
            <a:endParaRPr lang="da-DK" sz="1200"/>
          </a:p>
        </p:txBody>
      </p:sp>
      <p:sp>
        <p:nvSpPr>
          <p:cNvPr id="31" name="Pladsholder til tekst 30">
            <a:extLst>
              <a:ext uri="{FF2B5EF4-FFF2-40B4-BE49-F238E27FC236}">
                <a16:creationId xmlns:a16="http://schemas.microsoft.com/office/drawing/2014/main" id="{0A41A7A1-BC6C-B74E-A126-D335E6CD73F7}"/>
              </a:ext>
            </a:extLst>
          </p:cNvPr>
          <p:cNvSpPr>
            <a:spLocks noGrp="1"/>
          </p:cNvSpPr>
          <p:nvPr>
            <p:ph type="body" sz="quarter" idx="22"/>
          </p:nvPr>
        </p:nvSpPr>
        <p:spPr>
          <a:xfrm>
            <a:off x="3921144" y="6663272"/>
            <a:ext cx="2844000" cy="215118"/>
          </a:xfrm>
        </p:spPr>
        <p:txBody>
          <a:bodyPr/>
          <a:lstStyle/>
          <a:p>
            <a:r>
              <a:rPr lang="da-DK"/>
              <a:t>Kilde: Danmarks Statistik registerdata (BFL og UDDA)</a:t>
            </a:r>
          </a:p>
          <a:p>
            <a:r>
              <a:rPr lang="da-DK"/>
              <a:t>Note: Omfatter 30-66-årige i den private sektor</a:t>
            </a:r>
          </a:p>
        </p:txBody>
      </p:sp>
      <p:sp>
        <p:nvSpPr>
          <p:cNvPr id="33" name="Pladsholder til tekst 32">
            <a:extLst>
              <a:ext uri="{FF2B5EF4-FFF2-40B4-BE49-F238E27FC236}">
                <a16:creationId xmlns:a16="http://schemas.microsoft.com/office/drawing/2014/main" id="{9036F4F3-53DE-DCA7-6F31-5C676F53E8B6}"/>
              </a:ext>
            </a:extLst>
          </p:cNvPr>
          <p:cNvSpPr>
            <a:spLocks noGrp="1"/>
          </p:cNvSpPr>
          <p:nvPr>
            <p:ph type="body" sz="quarter" idx="24"/>
          </p:nvPr>
        </p:nvSpPr>
        <p:spPr>
          <a:xfrm>
            <a:off x="7124576" y="6663272"/>
            <a:ext cx="2844000" cy="215118"/>
          </a:xfrm>
        </p:spPr>
        <p:txBody>
          <a:bodyPr/>
          <a:lstStyle/>
          <a:p>
            <a:r>
              <a:rPr lang="da-DK"/>
              <a:t>Kilde: Danmarks Statistik registerdata (BFL og UDDA)</a:t>
            </a:r>
          </a:p>
          <a:p>
            <a:r>
              <a:rPr lang="da-DK"/>
              <a:t>Note: Omfatter 30-66-årige i den private sektor</a:t>
            </a:r>
          </a:p>
        </p:txBody>
      </p:sp>
      <p:sp>
        <p:nvSpPr>
          <p:cNvPr id="4" name="Pladsholder til dato 3">
            <a:extLst>
              <a:ext uri="{FF2B5EF4-FFF2-40B4-BE49-F238E27FC236}">
                <a16:creationId xmlns:a16="http://schemas.microsoft.com/office/drawing/2014/main" id="{D66AC0F6-3554-A001-CB79-CA38D8847FFB}"/>
              </a:ext>
            </a:extLst>
          </p:cNvPr>
          <p:cNvSpPr>
            <a:spLocks noGrp="1"/>
          </p:cNvSpPr>
          <p:nvPr>
            <p:ph type="dt" sz="half" idx="10"/>
          </p:nvPr>
        </p:nvSpPr>
        <p:spPr/>
        <p:txBody>
          <a:bodyPr/>
          <a:lstStyle/>
          <a:p>
            <a:fld id="{F5316540-EDFE-426D-90EF-A87DE5C4D07C}" type="datetime5">
              <a:rPr lang="da-DK" smtClean="0"/>
              <a:pPr/>
              <a:t>april 2025</a:t>
            </a:fld>
            <a:endParaRPr lang="da-DK"/>
          </a:p>
        </p:txBody>
      </p:sp>
      <p:sp>
        <p:nvSpPr>
          <p:cNvPr id="5" name="Pladsholder til slidenummer 4">
            <a:extLst>
              <a:ext uri="{FF2B5EF4-FFF2-40B4-BE49-F238E27FC236}">
                <a16:creationId xmlns:a16="http://schemas.microsoft.com/office/drawing/2014/main" id="{2D12093B-4333-C276-33EC-983EAE12B501}"/>
              </a:ext>
            </a:extLst>
          </p:cNvPr>
          <p:cNvSpPr>
            <a:spLocks noGrp="1"/>
          </p:cNvSpPr>
          <p:nvPr>
            <p:ph type="sldNum" sz="quarter" idx="12"/>
          </p:nvPr>
        </p:nvSpPr>
        <p:spPr/>
        <p:txBody>
          <a:bodyPr/>
          <a:lstStyle/>
          <a:p>
            <a:fld id="{D45479E3-6F47-43FA-8E56-D661D39388EC}" type="slidenum">
              <a:rPr lang="da-DK" smtClean="0"/>
              <a:pPr/>
              <a:t>14</a:t>
            </a:fld>
            <a:endParaRPr lang="da-DK"/>
          </a:p>
        </p:txBody>
      </p:sp>
      <p:sp>
        <p:nvSpPr>
          <p:cNvPr id="15" name="Rektangel 14">
            <a:extLst>
              <a:ext uri="{FF2B5EF4-FFF2-40B4-BE49-F238E27FC236}">
                <a16:creationId xmlns:a16="http://schemas.microsoft.com/office/drawing/2014/main" id="{2214EA2B-4EEB-346B-167A-3C146B48CB6C}"/>
              </a:ext>
            </a:extLst>
          </p:cNvPr>
          <p:cNvSpPr/>
          <p:nvPr/>
        </p:nvSpPr>
        <p:spPr>
          <a:xfrm>
            <a:off x="719977" y="1748425"/>
            <a:ext cx="2896736" cy="1195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200">
                <a:latin typeface="+mj-lt"/>
              </a:rPr>
              <a:t>Den geografiske udbredelse af samfundsvidenskabelige kandidater viser, at de skaber værdi på tværs af det meste af det danske arbejdsmarked og således ikke blot er koncentreret i og omkring nogle få områder.</a:t>
            </a:r>
          </a:p>
        </p:txBody>
      </p:sp>
      <mc:AlternateContent xmlns:mc="http://schemas.openxmlformats.org/markup-compatibility/2006" xmlns:cx4="http://schemas.microsoft.com/office/drawing/2016/5/10/chartex">
        <mc:Choice Requires="cx4">
          <p:graphicFrame>
            <p:nvGraphicFramePr>
              <p:cNvPr id="18" name="Pladsholder til indhold 17">
                <a:extLst>
                  <a:ext uri="{FF2B5EF4-FFF2-40B4-BE49-F238E27FC236}">
                    <a16:creationId xmlns:a16="http://schemas.microsoft.com/office/drawing/2014/main" id="{A0717B97-F0A2-468F-AA0C-1336A5F0FDE7}"/>
                  </a:ext>
                </a:extLst>
              </p:cNvPr>
              <p:cNvGraphicFramePr>
                <a:graphicFrameLocks noGrp="1"/>
              </p:cNvGraphicFramePr>
              <p:nvPr>
                <p:ph idx="16"/>
                <p:extLst>
                  <p:ext uri="{D42A27DB-BD31-4B8C-83A1-F6EECF244321}">
                    <p14:modId xmlns:p14="http://schemas.microsoft.com/office/powerpoint/2010/main" val="2937188866"/>
                  </p:ext>
                </p:extLst>
              </p:nvPr>
            </p:nvGraphicFramePr>
            <p:xfrm>
              <a:off x="3876904" y="2105439"/>
              <a:ext cx="2983186" cy="450691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8" name="Pladsholder til indhold 17">
                <a:extLst>
                  <a:ext uri="{FF2B5EF4-FFF2-40B4-BE49-F238E27FC236}">
                    <a16:creationId xmlns:a16="http://schemas.microsoft.com/office/drawing/2014/main" id="{A0717B97-F0A2-468F-AA0C-1336A5F0FDE7}"/>
                  </a:ext>
                </a:extLst>
              </p:cNvPr>
              <p:cNvPicPr>
                <a:picLocks noGrp="1" noRot="1" noChangeAspect="1" noMove="1" noResize="1" noEditPoints="1" noAdjustHandles="1" noChangeArrowheads="1" noChangeShapeType="1"/>
              </p:cNvPicPr>
              <p:nvPr/>
            </p:nvPicPr>
            <p:blipFill>
              <a:blip r:embed="rId4"/>
              <a:stretch>
                <a:fillRect/>
              </a:stretch>
            </p:blipFill>
            <p:spPr>
              <a:xfrm>
                <a:off x="3876904" y="2105439"/>
                <a:ext cx="2983186" cy="4506912"/>
              </a:xfrm>
              <a:prstGeom prst="rect">
                <a:avLst/>
              </a:prstGeom>
            </p:spPr>
          </p:pic>
        </mc:Fallback>
      </mc:AlternateContent>
      <p:sp>
        <p:nvSpPr>
          <p:cNvPr id="21" name="Ellipse 20">
            <a:extLst>
              <a:ext uri="{FF2B5EF4-FFF2-40B4-BE49-F238E27FC236}">
                <a16:creationId xmlns:a16="http://schemas.microsoft.com/office/drawing/2014/main" id="{4DB77786-73EF-8DEC-9A23-E00843631416}"/>
              </a:ext>
            </a:extLst>
          </p:cNvPr>
          <p:cNvSpPr>
            <a:spLocks noChangeAspect="1"/>
          </p:cNvSpPr>
          <p:nvPr/>
        </p:nvSpPr>
        <p:spPr>
          <a:xfrm>
            <a:off x="6423279" y="4872498"/>
            <a:ext cx="344128" cy="344128"/>
          </a:xfrm>
          <a:prstGeom prst="ellipse">
            <a:avLst/>
          </a:prstGeom>
          <a:noFill/>
          <a:ln>
            <a:solidFill>
              <a:srgbClr val="CBCED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noProof="0" err="1"/>
          </a:p>
        </p:txBody>
      </p:sp>
      <p:pic>
        <p:nvPicPr>
          <p:cNvPr id="24" name="Billede 23">
            <a:extLst>
              <a:ext uri="{FF2B5EF4-FFF2-40B4-BE49-F238E27FC236}">
                <a16:creationId xmlns:a16="http://schemas.microsoft.com/office/drawing/2014/main" id="{D43122F8-A656-BEFA-DA65-A9559ACDBB9A}"/>
              </a:ext>
            </a:extLst>
          </p:cNvPr>
          <p:cNvPicPr>
            <a:picLocks noChangeAspect="1"/>
          </p:cNvPicPr>
          <p:nvPr/>
        </p:nvPicPr>
        <p:blipFill>
          <a:blip r:embed="rId5"/>
          <a:stretch>
            <a:fillRect/>
          </a:stretch>
        </p:blipFill>
        <p:spPr>
          <a:xfrm>
            <a:off x="5345113" y="3455181"/>
            <a:ext cx="450322" cy="453035"/>
          </a:xfrm>
          <a:prstGeom prst="rect">
            <a:avLst/>
          </a:prstGeom>
        </p:spPr>
      </p:pic>
      <p:pic>
        <p:nvPicPr>
          <p:cNvPr id="37" name="Billede 36">
            <a:extLst>
              <a:ext uri="{FF2B5EF4-FFF2-40B4-BE49-F238E27FC236}">
                <a16:creationId xmlns:a16="http://schemas.microsoft.com/office/drawing/2014/main" id="{34F60024-0D26-A99E-962D-3890DD6AF568}"/>
              </a:ext>
            </a:extLst>
          </p:cNvPr>
          <p:cNvPicPr>
            <a:picLocks noChangeAspect="1"/>
          </p:cNvPicPr>
          <p:nvPr/>
        </p:nvPicPr>
        <p:blipFill>
          <a:blip r:embed="rId6"/>
          <a:stretch>
            <a:fillRect/>
          </a:stretch>
        </p:blipFill>
        <p:spPr>
          <a:xfrm>
            <a:off x="3926458" y="2646587"/>
            <a:ext cx="2885822" cy="3278380"/>
          </a:xfrm>
          <a:prstGeom prst="rect">
            <a:avLst/>
          </a:prstGeom>
        </p:spPr>
      </p:pic>
      <mc:AlternateContent xmlns:mc="http://schemas.openxmlformats.org/markup-compatibility/2006" xmlns:cx4="http://schemas.microsoft.com/office/drawing/2016/5/10/chartex">
        <mc:Choice Requires="cx4">
          <p:graphicFrame>
            <p:nvGraphicFramePr>
              <p:cNvPr id="10" name="Pladsholder til indhold 9">
                <a:extLst>
                  <a:ext uri="{FF2B5EF4-FFF2-40B4-BE49-F238E27FC236}">
                    <a16:creationId xmlns:a16="http://schemas.microsoft.com/office/drawing/2014/main" id="{5196432C-1D0F-5825-C356-6B844C417EA0}"/>
                  </a:ext>
                </a:extLst>
              </p:cNvPr>
              <p:cNvGraphicFramePr>
                <a:graphicFrameLocks noGrp="1"/>
              </p:cNvGraphicFramePr>
              <p:nvPr>
                <p:ph idx="17"/>
                <p:extLst>
                  <p:ext uri="{D42A27DB-BD31-4B8C-83A1-F6EECF244321}">
                    <p14:modId xmlns:p14="http://schemas.microsoft.com/office/powerpoint/2010/main" val="2477076359"/>
                  </p:ext>
                </p:extLst>
              </p:nvPr>
            </p:nvGraphicFramePr>
            <p:xfrm>
              <a:off x="7126288" y="1865313"/>
              <a:ext cx="2842288" cy="4506912"/>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Pladsholder til indhold 9">
                <a:extLst>
                  <a:ext uri="{FF2B5EF4-FFF2-40B4-BE49-F238E27FC236}">
                    <a16:creationId xmlns:a16="http://schemas.microsoft.com/office/drawing/2014/main" id="{5196432C-1D0F-5825-C356-6B844C417EA0}"/>
                  </a:ext>
                </a:extLst>
              </p:cNvPr>
              <p:cNvPicPr>
                <a:picLocks noGrp="1" noRot="1" noChangeAspect="1" noMove="1" noResize="1" noEditPoints="1" noAdjustHandles="1" noChangeArrowheads="1" noChangeShapeType="1"/>
              </p:cNvPicPr>
              <p:nvPr/>
            </p:nvPicPr>
            <p:blipFill>
              <a:blip r:embed="rId8"/>
              <a:stretch>
                <a:fillRect/>
              </a:stretch>
            </p:blipFill>
            <p:spPr>
              <a:xfrm>
                <a:off x="7126288" y="1865313"/>
                <a:ext cx="2842288" cy="4506912"/>
              </a:xfrm>
              <a:prstGeom prst="rect">
                <a:avLst/>
              </a:prstGeom>
            </p:spPr>
          </p:pic>
        </mc:Fallback>
      </mc:AlternateContent>
      <p:sp>
        <p:nvSpPr>
          <p:cNvPr id="11" name="Ellipse 10">
            <a:extLst>
              <a:ext uri="{FF2B5EF4-FFF2-40B4-BE49-F238E27FC236}">
                <a16:creationId xmlns:a16="http://schemas.microsoft.com/office/drawing/2014/main" id="{D076276B-3CB1-ED89-9083-864846CB4EE6}"/>
              </a:ext>
            </a:extLst>
          </p:cNvPr>
          <p:cNvSpPr>
            <a:spLocks noChangeAspect="1"/>
          </p:cNvSpPr>
          <p:nvPr/>
        </p:nvSpPr>
        <p:spPr>
          <a:xfrm>
            <a:off x="9624448" y="4999847"/>
            <a:ext cx="344128" cy="344128"/>
          </a:xfrm>
          <a:prstGeom prst="ellipse">
            <a:avLst/>
          </a:prstGeom>
          <a:noFill/>
          <a:ln>
            <a:solidFill>
              <a:srgbClr val="CBCED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noProof="0" err="1"/>
          </a:p>
        </p:txBody>
      </p:sp>
      <p:pic>
        <p:nvPicPr>
          <p:cNvPr id="14" name="Billede 13">
            <a:extLst>
              <a:ext uri="{FF2B5EF4-FFF2-40B4-BE49-F238E27FC236}">
                <a16:creationId xmlns:a16="http://schemas.microsoft.com/office/drawing/2014/main" id="{C3FC5C78-CCBF-3E4C-5D50-696EAA9D6F59}"/>
              </a:ext>
            </a:extLst>
          </p:cNvPr>
          <p:cNvPicPr>
            <a:picLocks noChangeAspect="1"/>
          </p:cNvPicPr>
          <p:nvPr/>
        </p:nvPicPr>
        <p:blipFill>
          <a:blip r:embed="rId9"/>
          <a:stretch>
            <a:fillRect/>
          </a:stretch>
        </p:blipFill>
        <p:spPr>
          <a:xfrm>
            <a:off x="8368741" y="3481764"/>
            <a:ext cx="644497" cy="627887"/>
          </a:xfrm>
          <a:prstGeom prst="rect">
            <a:avLst/>
          </a:prstGeom>
        </p:spPr>
      </p:pic>
      <p:pic>
        <p:nvPicPr>
          <p:cNvPr id="22" name="Billede 21">
            <a:extLst>
              <a:ext uri="{FF2B5EF4-FFF2-40B4-BE49-F238E27FC236}">
                <a16:creationId xmlns:a16="http://schemas.microsoft.com/office/drawing/2014/main" id="{6A7ED7BF-D50D-A056-B473-54C327BF2F70}"/>
              </a:ext>
            </a:extLst>
          </p:cNvPr>
          <p:cNvPicPr>
            <a:picLocks noChangeAspect="1"/>
          </p:cNvPicPr>
          <p:nvPr/>
        </p:nvPicPr>
        <p:blipFill>
          <a:blip r:embed="rId10"/>
          <a:stretch>
            <a:fillRect/>
          </a:stretch>
        </p:blipFill>
        <p:spPr>
          <a:xfrm>
            <a:off x="7120282" y="2630611"/>
            <a:ext cx="2885822" cy="3478175"/>
          </a:xfrm>
          <a:prstGeom prst="rect">
            <a:avLst/>
          </a:prstGeom>
        </p:spPr>
      </p:pic>
    </p:spTree>
    <p:extLst>
      <p:ext uri="{BB962C8B-B14F-4D97-AF65-F5344CB8AC3E}">
        <p14:creationId xmlns:p14="http://schemas.microsoft.com/office/powerpoint/2010/main" val="163759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84EC8-3607-DFB2-961F-98C32473CAEA}"/>
              </a:ext>
            </a:extLst>
          </p:cNvPr>
          <p:cNvSpPr>
            <a:spLocks noGrp="1"/>
          </p:cNvSpPr>
          <p:nvPr>
            <p:ph type="body" sz="quarter" idx="13"/>
          </p:nvPr>
        </p:nvSpPr>
        <p:spPr>
          <a:xfrm>
            <a:off x="2137310" y="769857"/>
            <a:ext cx="7171447" cy="2595290"/>
          </a:xfrm>
        </p:spPr>
        <p:txBody>
          <a:bodyPr/>
          <a:lstStyle/>
          <a:p>
            <a:r>
              <a:rPr lang="da-DK"/>
              <a:t>Virksomhedsperspektivet</a:t>
            </a:r>
          </a:p>
        </p:txBody>
      </p:sp>
      <p:sp>
        <p:nvSpPr>
          <p:cNvPr id="3" name="Text Placeholder 2">
            <a:extLst>
              <a:ext uri="{FF2B5EF4-FFF2-40B4-BE49-F238E27FC236}">
                <a16:creationId xmlns:a16="http://schemas.microsoft.com/office/drawing/2014/main" id="{573F19DE-962F-51C4-CB31-E91973B31A43}"/>
              </a:ext>
            </a:extLst>
          </p:cNvPr>
          <p:cNvSpPr>
            <a:spLocks noGrp="1"/>
          </p:cNvSpPr>
          <p:nvPr>
            <p:ph type="body" sz="quarter" idx="14"/>
          </p:nvPr>
        </p:nvSpPr>
        <p:spPr/>
        <p:txBody>
          <a:bodyPr/>
          <a:lstStyle/>
          <a:p>
            <a:r>
              <a:rPr lang="da-DK"/>
              <a:t>03</a:t>
            </a:r>
          </a:p>
        </p:txBody>
      </p:sp>
      <p:sp>
        <p:nvSpPr>
          <p:cNvPr id="4" name="Date Placeholder 3">
            <a:extLst>
              <a:ext uri="{FF2B5EF4-FFF2-40B4-BE49-F238E27FC236}">
                <a16:creationId xmlns:a16="http://schemas.microsoft.com/office/drawing/2014/main" id="{D8FC72BC-5F9B-89EA-592C-1D6272F7357F}"/>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5" name="Slide Number Placeholder 4">
            <a:extLst>
              <a:ext uri="{FF2B5EF4-FFF2-40B4-BE49-F238E27FC236}">
                <a16:creationId xmlns:a16="http://schemas.microsoft.com/office/drawing/2014/main" id="{CEE738CA-F755-227F-54C5-AD97AFE418C0}"/>
              </a:ext>
            </a:extLst>
          </p:cNvPr>
          <p:cNvSpPr>
            <a:spLocks noGrp="1"/>
          </p:cNvSpPr>
          <p:nvPr>
            <p:ph type="sldNum" sz="quarter" idx="17"/>
          </p:nvPr>
        </p:nvSpPr>
        <p:spPr/>
        <p:txBody>
          <a:bodyPr/>
          <a:lstStyle/>
          <a:p>
            <a:fld id="{D45479E3-6F47-43FA-8E56-D661D39388EC}" type="slidenum">
              <a:rPr lang="da-DK" smtClean="0"/>
              <a:pPr/>
              <a:t>15</a:t>
            </a:fld>
            <a:endParaRPr lang="da-DK"/>
          </a:p>
        </p:txBody>
      </p:sp>
    </p:spTree>
    <p:extLst>
      <p:ext uri="{BB962C8B-B14F-4D97-AF65-F5344CB8AC3E}">
        <p14:creationId xmlns:p14="http://schemas.microsoft.com/office/powerpoint/2010/main" val="201519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Pladsholder til indhold 18">
            <a:extLst>
              <a:ext uri="{FF2B5EF4-FFF2-40B4-BE49-F238E27FC236}">
                <a16:creationId xmlns:a16="http://schemas.microsoft.com/office/drawing/2014/main" id="{00000000-0008-0000-0200-000003000000}"/>
              </a:ext>
            </a:extLst>
          </p:cNvPr>
          <p:cNvGraphicFramePr>
            <a:graphicFrameLocks noGrp="1"/>
          </p:cNvGraphicFramePr>
          <p:nvPr>
            <p:ph idx="17"/>
            <p:extLst>
              <p:ext uri="{D42A27DB-BD31-4B8C-83A1-F6EECF244321}">
                <p14:modId xmlns:p14="http://schemas.microsoft.com/office/powerpoint/2010/main" val="2111695893"/>
              </p:ext>
            </p:extLst>
          </p:nvPr>
        </p:nvGraphicFramePr>
        <p:xfrm>
          <a:off x="7126287" y="2084917"/>
          <a:ext cx="2998015" cy="4498763"/>
        </p:xfrm>
        <a:graphic>
          <a:graphicData uri="http://schemas.openxmlformats.org/drawingml/2006/chart">
            <c:chart xmlns:c="http://schemas.openxmlformats.org/drawingml/2006/chart" xmlns:r="http://schemas.openxmlformats.org/officeDocument/2006/relationships" r:id="rId2"/>
          </a:graphicData>
        </a:graphic>
      </p:graphicFrame>
      <p:sp>
        <p:nvSpPr>
          <p:cNvPr id="12" name="Pladsholder til tekst 11">
            <a:extLst>
              <a:ext uri="{FF2B5EF4-FFF2-40B4-BE49-F238E27FC236}">
                <a16:creationId xmlns:a16="http://schemas.microsoft.com/office/drawing/2014/main" id="{16364C4E-B174-C5C8-951A-D5DF44B096E6}"/>
              </a:ext>
            </a:extLst>
          </p:cNvPr>
          <p:cNvSpPr>
            <a:spLocks noGrp="1"/>
          </p:cNvSpPr>
          <p:nvPr>
            <p:ph type="body" sz="quarter" idx="21"/>
          </p:nvPr>
        </p:nvSpPr>
        <p:spPr>
          <a:xfrm>
            <a:off x="3923158" y="1740790"/>
            <a:ext cx="2844000" cy="344128"/>
          </a:xfrm>
        </p:spPr>
        <p:txBody>
          <a:bodyPr/>
          <a:lstStyle/>
          <a:p>
            <a:r>
              <a:rPr lang="da-DK" err="1"/>
              <a:t>SAMF’ers</a:t>
            </a:r>
            <a:r>
              <a:rPr lang="da-DK"/>
              <a:t> andel af fuldtidspersoner i den private sektor, 2022</a:t>
            </a:r>
          </a:p>
        </p:txBody>
      </p:sp>
      <p:sp>
        <p:nvSpPr>
          <p:cNvPr id="15" name="Pladsholder til tekst 14">
            <a:extLst>
              <a:ext uri="{FF2B5EF4-FFF2-40B4-BE49-F238E27FC236}">
                <a16:creationId xmlns:a16="http://schemas.microsoft.com/office/drawing/2014/main" id="{05673438-1E3C-357C-1B18-16615280D41A}"/>
              </a:ext>
            </a:extLst>
          </p:cNvPr>
          <p:cNvSpPr>
            <a:spLocks noGrp="1"/>
          </p:cNvSpPr>
          <p:nvPr>
            <p:ph type="body" sz="quarter" idx="23"/>
          </p:nvPr>
        </p:nvSpPr>
        <p:spPr>
          <a:xfrm>
            <a:off x="7126590" y="1578110"/>
            <a:ext cx="2844000" cy="498016"/>
          </a:xfrm>
        </p:spPr>
        <p:txBody>
          <a:bodyPr/>
          <a:lstStyle/>
          <a:p>
            <a:r>
              <a:rPr lang="da-DK" err="1"/>
              <a:t>SAMF’ers</a:t>
            </a:r>
            <a:r>
              <a:rPr lang="da-DK"/>
              <a:t> andel af fuldtidspersoner med lang videregående uddannelse i den private sektor, 2022</a:t>
            </a:r>
          </a:p>
        </p:txBody>
      </p:sp>
      <p:sp>
        <p:nvSpPr>
          <p:cNvPr id="6" name="Titel 5">
            <a:extLst>
              <a:ext uri="{FF2B5EF4-FFF2-40B4-BE49-F238E27FC236}">
                <a16:creationId xmlns:a16="http://schemas.microsoft.com/office/drawing/2014/main" id="{A4AC65CF-EE8A-93EB-0BEA-ABE6C604ED04}"/>
              </a:ext>
            </a:extLst>
          </p:cNvPr>
          <p:cNvSpPr>
            <a:spLocks noGrp="1"/>
          </p:cNvSpPr>
          <p:nvPr>
            <p:ph type="title"/>
          </p:nvPr>
        </p:nvSpPr>
        <p:spPr/>
        <p:txBody>
          <a:bodyPr/>
          <a:lstStyle/>
          <a:p>
            <a:r>
              <a:rPr lang="da-DK"/>
              <a:t>Samfundsvidenskabelige kandidaters udbredelse på tværs af brancher</a:t>
            </a:r>
          </a:p>
        </p:txBody>
      </p:sp>
      <p:sp>
        <p:nvSpPr>
          <p:cNvPr id="21" name="Undertitel 20">
            <a:extLst>
              <a:ext uri="{FF2B5EF4-FFF2-40B4-BE49-F238E27FC236}">
                <a16:creationId xmlns:a16="http://schemas.microsoft.com/office/drawing/2014/main" id="{A98CAD2A-2555-7F18-7E7D-64015738EEEF}"/>
              </a:ext>
            </a:extLst>
          </p:cNvPr>
          <p:cNvSpPr>
            <a:spLocks noGrp="1"/>
          </p:cNvSpPr>
          <p:nvPr>
            <p:ph type="subTitle" idx="18"/>
          </p:nvPr>
        </p:nvSpPr>
        <p:spPr/>
        <p:txBody>
          <a:bodyPr/>
          <a:lstStyle/>
          <a:p>
            <a:r>
              <a:rPr lang="da-DK"/>
              <a:t>Virksomhedsperspektivet</a:t>
            </a:r>
          </a:p>
        </p:txBody>
      </p:sp>
      <p:sp>
        <p:nvSpPr>
          <p:cNvPr id="20" name="Pladsholder til indhold 19">
            <a:extLst>
              <a:ext uri="{FF2B5EF4-FFF2-40B4-BE49-F238E27FC236}">
                <a16:creationId xmlns:a16="http://schemas.microsoft.com/office/drawing/2014/main" id="{DA1AC498-1CE0-3EAC-9F76-992B96C39E18}"/>
              </a:ext>
            </a:extLst>
          </p:cNvPr>
          <p:cNvSpPr>
            <a:spLocks noGrp="1"/>
          </p:cNvSpPr>
          <p:nvPr>
            <p:ph idx="1"/>
          </p:nvPr>
        </p:nvSpPr>
        <p:spPr>
          <a:xfrm>
            <a:off x="719976" y="3056708"/>
            <a:ext cx="2934502" cy="3606563"/>
          </a:xfrm>
        </p:spPr>
        <p:txBody>
          <a:bodyPr anchor="ctr"/>
          <a:lstStyle/>
          <a:p>
            <a:pPr marL="171450" indent="-171450">
              <a:buFont typeface="Arial" panose="020B0604020202020204" pitchFamily="34" charset="0"/>
              <a:buChar char="•"/>
            </a:pPr>
            <a:r>
              <a:rPr lang="da-DK" sz="1200">
                <a:latin typeface="+mj-lt"/>
              </a:rPr>
              <a:t>Generelt er der en tydelig spredning i den branchemæssige fordeling af samfundsvidenskabelige kandidater. Udbredelsen er størst inden for finansiering og forsikring, hvor hver sjette ansatte er en samfundsvidenskabelig kandidat, mens andelen er meget lav inden for særligt landbrug mv. samt i byggeriet.</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På tværs af stort set alle brancher udgør samfundsvidenskabelige kandidater en betydelig andel, når der kun betragtes ansatte LVU'ere. Med undtagelse af landbruget udgør de således mindst 20 pct. i alle brancher. Andelene er særligt høje inden for finansiering og forsikring samt i ejendomsbranchen, hvor de udgør over halvdelen af medarbejderne med lange videregående uddannelser.</a:t>
            </a:r>
          </a:p>
        </p:txBody>
      </p:sp>
      <p:sp>
        <p:nvSpPr>
          <p:cNvPr id="13" name="Pladsholder til tekst 12">
            <a:extLst>
              <a:ext uri="{FF2B5EF4-FFF2-40B4-BE49-F238E27FC236}">
                <a16:creationId xmlns:a16="http://schemas.microsoft.com/office/drawing/2014/main" id="{582FF52F-1B09-8896-4038-EBA0A232FC89}"/>
              </a:ext>
            </a:extLst>
          </p:cNvPr>
          <p:cNvSpPr>
            <a:spLocks noGrp="1"/>
          </p:cNvSpPr>
          <p:nvPr>
            <p:ph type="body" sz="quarter" idx="22"/>
          </p:nvPr>
        </p:nvSpPr>
        <p:spPr>
          <a:xfrm>
            <a:off x="3923158" y="6484505"/>
            <a:ext cx="2844000" cy="393885"/>
          </a:xfrm>
        </p:spPr>
        <p:txBody>
          <a:bodyPr/>
          <a:lstStyle/>
          <a:p>
            <a:r>
              <a:rPr lang="da-DK"/>
              <a:t>Kilde: Danmarks Statistik registerdata (BFL og UDDA)</a:t>
            </a:r>
          </a:p>
          <a:p>
            <a:r>
              <a:rPr lang="da-DK"/>
              <a:t>Note: Omfatter 30-66-årige i den private sektor. </a:t>
            </a:r>
            <a:r>
              <a:rPr lang="da-DK" err="1"/>
              <a:t>Off</a:t>
            </a:r>
            <a:r>
              <a:rPr lang="da-DK"/>
              <a:t>. adm. mv. i den private sektor omfatter private aktører inden for undervisning, sundhed og socialvæsen.</a:t>
            </a:r>
          </a:p>
        </p:txBody>
      </p:sp>
      <p:sp>
        <p:nvSpPr>
          <p:cNvPr id="16" name="Pladsholder til tekst 15">
            <a:extLst>
              <a:ext uri="{FF2B5EF4-FFF2-40B4-BE49-F238E27FC236}">
                <a16:creationId xmlns:a16="http://schemas.microsoft.com/office/drawing/2014/main" id="{01614CE9-6C59-68B0-2153-5ABDF822EDFF}"/>
              </a:ext>
            </a:extLst>
          </p:cNvPr>
          <p:cNvSpPr>
            <a:spLocks noGrp="1"/>
          </p:cNvSpPr>
          <p:nvPr>
            <p:ph type="body" sz="quarter" idx="24"/>
          </p:nvPr>
        </p:nvSpPr>
        <p:spPr>
          <a:xfrm>
            <a:off x="7126590" y="6484505"/>
            <a:ext cx="2844000" cy="393885"/>
          </a:xfrm>
        </p:spPr>
        <p:txBody>
          <a:bodyPr/>
          <a:lstStyle/>
          <a:p>
            <a:r>
              <a:rPr lang="da-DK"/>
              <a:t>Kilde: Danmarks Statistik registerdata (BFL og UDDA)</a:t>
            </a:r>
          </a:p>
          <a:p>
            <a:r>
              <a:rPr lang="da-DK"/>
              <a:t>Note: Omfatter 30-66-årige i den private sektor med mindst 30 timer om ugen. Andel LVU’ere blandt alle ansatte for hver virksomhedstype angivet i parentes.</a:t>
            </a:r>
            <a:endParaRPr lang="da-DK">
              <a:cs typeface="Segoe UI Light"/>
            </a:endParaRPr>
          </a:p>
        </p:txBody>
      </p:sp>
      <p:sp>
        <p:nvSpPr>
          <p:cNvPr id="4" name="Pladsholder til dato 3">
            <a:extLst>
              <a:ext uri="{FF2B5EF4-FFF2-40B4-BE49-F238E27FC236}">
                <a16:creationId xmlns:a16="http://schemas.microsoft.com/office/drawing/2014/main" id="{D66AC0F6-3554-A001-CB79-CA38D8847FFB}"/>
              </a:ext>
            </a:extLst>
          </p:cNvPr>
          <p:cNvSpPr>
            <a:spLocks noGrp="1"/>
          </p:cNvSpPr>
          <p:nvPr>
            <p:ph type="dt" sz="half" idx="10"/>
          </p:nvPr>
        </p:nvSpPr>
        <p:spPr/>
        <p:txBody>
          <a:bodyPr/>
          <a:lstStyle/>
          <a:p>
            <a:fld id="{F5316540-EDFE-426D-90EF-A87DE5C4D07C}" type="datetime5">
              <a:rPr lang="da-DK" smtClean="0"/>
              <a:pPr/>
              <a:t>april 2025</a:t>
            </a:fld>
            <a:endParaRPr lang="da-DK"/>
          </a:p>
        </p:txBody>
      </p:sp>
      <p:sp>
        <p:nvSpPr>
          <p:cNvPr id="5" name="Pladsholder til slidenummer 4">
            <a:extLst>
              <a:ext uri="{FF2B5EF4-FFF2-40B4-BE49-F238E27FC236}">
                <a16:creationId xmlns:a16="http://schemas.microsoft.com/office/drawing/2014/main" id="{2D12093B-4333-C276-33EC-983EAE12B501}"/>
              </a:ext>
            </a:extLst>
          </p:cNvPr>
          <p:cNvSpPr>
            <a:spLocks noGrp="1"/>
          </p:cNvSpPr>
          <p:nvPr>
            <p:ph type="sldNum" sz="quarter" idx="12"/>
          </p:nvPr>
        </p:nvSpPr>
        <p:spPr/>
        <p:txBody>
          <a:bodyPr/>
          <a:lstStyle/>
          <a:p>
            <a:fld id="{D45479E3-6F47-43FA-8E56-D661D39388EC}" type="slidenum">
              <a:rPr lang="da-DK" smtClean="0"/>
              <a:pPr/>
              <a:t>16</a:t>
            </a:fld>
            <a:endParaRPr lang="da-DK"/>
          </a:p>
        </p:txBody>
      </p:sp>
      <p:sp>
        <p:nvSpPr>
          <p:cNvPr id="11" name="Rektangel 10">
            <a:extLst>
              <a:ext uri="{FF2B5EF4-FFF2-40B4-BE49-F238E27FC236}">
                <a16:creationId xmlns:a16="http://schemas.microsoft.com/office/drawing/2014/main" id="{14793CCD-3EC9-5094-667D-FF29EA697A95}"/>
              </a:ext>
            </a:extLst>
          </p:cNvPr>
          <p:cNvSpPr/>
          <p:nvPr/>
        </p:nvSpPr>
        <p:spPr>
          <a:xfrm>
            <a:off x="719977" y="1780802"/>
            <a:ext cx="2934502" cy="1180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200">
                <a:latin typeface="+mj-lt"/>
              </a:rPr>
              <a:t>De samfundsvidenskabelige kandidaters branchemæssige udbredelse på arbejdsmarkedet viser, at de bidrager til virksomhedernes værdiskabelse på tværs af de fleste typer af virksomheder på det danske arbejdsmarked</a:t>
            </a:r>
          </a:p>
        </p:txBody>
      </p:sp>
      <p:graphicFrame>
        <p:nvGraphicFramePr>
          <p:cNvPr id="7" name="Pladsholder til indhold 6">
            <a:extLst>
              <a:ext uri="{FF2B5EF4-FFF2-40B4-BE49-F238E27FC236}">
                <a16:creationId xmlns:a16="http://schemas.microsoft.com/office/drawing/2014/main" id="{00000000-0008-0000-0200-000002000000}"/>
              </a:ext>
            </a:extLst>
          </p:cNvPr>
          <p:cNvGraphicFramePr>
            <a:graphicFrameLocks noGrp="1"/>
          </p:cNvGraphicFramePr>
          <p:nvPr>
            <p:ph idx="16"/>
          </p:nvPr>
        </p:nvGraphicFramePr>
        <p:xfrm>
          <a:off x="3922713" y="2105439"/>
          <a:ext cx="2844800" cy="4266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31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AC65CF-EE8A-93EB-0BEA-ABE6C604ED04}"/>
              </a:ext>
            </a:extLst>
          </p:cNvPr>
          <p:cNvSpPr>
            <a:spLocks noGrp="1"/>
          </p:cNvSpPr>
          <p:nvPr>
            <p:ph type="title"/>
          </p:nvPr>
        </p:nvSpPr>
        <p:spPr/>
        <p:txBody>
          <a:bodyPr/>
          <a:lstStyle/>
          <a:p>
            <a:r>
              <a:rPr lang="da-DK"/>
              <a:t>Samfundsvidenskabelige kandidaters udbredelse på tværs af virksomhedsstørrelser</a:t>
            </a:r>
          </a:p>
        </p:txBody>
      </p:sp>
      <p:sp>
        <p:nvSpPr>
          <p:cNvPr id="12" name="Pladsholder til tekst 11">
            <a:extLst>
              <a:ext uri="{FF2B5EF4-FFF2-40B4-BE49-F238E27FC236}">
                <a16:creationId xmlns:a16="http://schemas.microsoft.com/office/drawing/2014/main" id="{16364C4E-B174-C5C8-951A-D5DF44B096E6}"/>
              </a:ext>
            </a:extLst>
          </p:cNvPr>
          <p:cNvSpPr>
            <a:spLocks noGrp="1"/>
          </p:cNvSpPr>
          <p:nvPr>
            <p:ph type="body" sz="quarter" idx="21"/>
          </p:nvPr>
        </p:nvSpPr>
        <p:spPr>
          <a:xfrm>
            <a:off x="3923158" y="1607023"/>
            <a:ext cx="2844000" cy="498016"/>
          </a:xfrm>
        </p:spPr>
        <p:txBody>
          <a:bodyPr/>
          <a:lstStyle/>
          <a:p>
            <a:r>
              <a:rPr lang="da-DK"/>
              <a:t>Gennemsnitlig andel </a:t>
            </a:r>
            <a:r>
              <a:rPr lang="da-DK" err="1"/>
              <a:t>SAMF’ere</a:t>
            </a:r>
            <a:r>
              <a:rPr lang="da-DK"/>
              <a:t> af fuldtidspersoner fordelt på virksomhedsstørrelse i den private sektor, 2022</a:t>
            </a:r>
          </a:p>
        </p:txBody>
      </p:sp>
      <p:sp>
        <p:nvSpPr>
          <p:cNvPr id="15" name="Pladsholder til tekst 14">
            <a:extLst>
              <a:ext uri="{FF2B5EF4-FFF2-40B4-BE49-F238E27FC236}">
                <a16:creationId xmlns:a16="http://schemas.microsoft.com/office/drawing/2014/main" id="{05673438-1E3C-357C-1B18-16615280D41A}"/>
              </a:ext>
            </a:extLst>
          </p:cNvPr>
          <p:cNvSpPr>
            <a:spLocks noGrp="1"/>
          </p:cNvSpPr>
          <p:nvPr>
            <p:ph type="body" sz="quarter" idx="23"/>
          </p:nvPr>
        </p:nvSpPr>
        <p:spPr>
          <a:xfrm>
            <a:off x="7126590" y="1760911"/>
            <a:ext cx="2844000" cy="344128"/>
          </a:xfrm>
        </p:spPr>
        <p:txBody>
          <a:bodyPr/>
          <a:lstStyle/>
          <a:p>
            <a:r>
              <a:rPr lang="da-DK"/>
              <a:t>Gennemsnitlig andel </a:t>
            </a:r>
            <a:r>
              <a:rPr lang="da-DK" err="1"/>
              <a:t>SAMF’ere</a:t>
            </a:r>
            <a:r>
              <a:rPr lang="da-DK"/>
              <a:t> af LVU’ere fordelt på virksomhedsstørrelse i den private sektor, 2022</a:t>
            </a:r>
          </a:p>
        </p:txBody>
      </p:sp>
      <p:sp>
        <p:nvSpPr>
          <p:cNvPr id="21" name="Undertitel 20">
            <a:extLst>
              <a:ext uri="{FF2B5EF4-FFF2-40B4-BE49-F238E27FC236}">
                <a16:creationId xmlns:a16="http://schemas.microsoft.com/office/drawing/2014/main" id="{A98CAD2A-2555-7F18-7E7D-64015738EEEF}"/>
              </a:ext>
            </a:extLst>
          </p:cNvPr>
          <p:cNvSpPr>
            <a:spLocks noGrp="1"/>
          </p:cNvSpPr>
          <p:nvPr>
            <p:ph type="subTitle" idx="18"/>
          </p:nvPr>
        </p:nvSpPr>
        <p:spPr/>
        <p:txBody>
          <a:bodyPr/>
          <a:lstStyle/>
          <a:p>
            <a:r>
              <a:rPr lang="da-DK"/>
              <a:t>Virksomhedsperspektivet</a:t>
            </a:r>
          </a:p>
        </p:txBody>
      </p:sp>
      <p:sp>
        <p:nvSpPr>
          <p:cNvPr id="20" name="Pladsholder til indhold 19">
            <a:extLst>
              <a:ext uri="{FF2B5EF4-FFF2-40B4-BE49-F238E27FC236}">
                <a16:creationId xmlns:a16="http://schemas.microsoft.com/office/drawing/2014/main" id="{DA1AC498-1CE0-3EAC-9F76-992B96C39E18}"/>
              </a:ext>
            </a:extLst>
          </p:cNvPr>
          <p:cNvSpPr>
            <a:spLocks noGrp="1"/>
          </p:cNvSpPr>
          <p:nvPr>
            <p:ph idx="1"/>
          </p:nvPr>
        </p:nvSpPr>
        <p:spPr>
          <a:xfrm>
            <a:off x="715982" y="2995749"/>
            <a:ext cx="2844000" cy="3708268"/>
          </a:xfrm>
        </p:spPr>
        <p:txBody>
          <a:bodyPr anchor="ctr"/>
          <a:lstStyle/>
          <a:p>
            <a:pPr marL="171450" indent="-171450">
              <a:buFont typeface="Arial" panose="020B0604020202020204" pitchFamily="34" charset="0"/>
              <a:buChar char="•"/>
            </a:pPr>
            <a:r>
              <a:rPr lang="da-DK" sz="1200">
                <a:latin typeface="+mj-lt"/>
              </a:rPr>
              <a:t>Jo større virksomheder, jo større er andelen af samfundsvidenskabelige kandidater blandt de ansatte. Således udgør samfundsvidenskabelige kandidater 11,7 pct. af de ansatte i virksomheder med mindst 1000 ansatte mod blot 3-4 pct. i de helt små virksomheder.</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Dette er primært drevet af, at de store virksomheder generelt ansætter flere med lange videregående uddannelser. Betragtes blot samfundsvidenskabelige kandidaters andel af </a:t>
            </a:r>
            <a:r>
              <a:rPr lang="da-DK" sz="1200" err="1">
                <a:latin typeface="+mj-lt"/>
              </a:rPr>
              <a:t>LVU’ere</a:t>
            </a:r>
            <a:r>
              <a:rPr lang="da-DK" sz="1200">
                <a:latin typeface="+mj-lt"/>
              </a:rPr>
              <a:t> på tværs af virksomhedsstørrelser, er der således ingen tydelige sammenhæng mellem antal ansatte og udbredelsen af samfundsvidenskabelige kandidater.</a:t>
            </a:r>
          </a:p>
        </p:txBody>
      </p:sp>
      <p:sp>
        <p:nvSpPr>
          <p:cNvPr id="13" name="Pladsholder til tekst 12">
            <a:extLst>
              <a:ext uri="{FF2B5EF4-FFF2-40B4-BE49-F238E27FC236}">
                <a16:creationId xmlns:a16="http://schemas.microsoft.com/office/drawing/2014/main" id="{582FF52F-1B09-8896-4038-EBA0A232FC89}"/>
              </a:ext>
            </a:extLst>
          </p:cNvPr>
          <p:cNvSpPr>
            <a:spLocks noGrp="1"/>
          </p:cNvSpPr>
          <p:nvPr>
            <p:ph type="body" sz="quarter" idx="22"/>
          </p:nvPr>
        </p:nvSpPr>
        <p:spPr>
          <a:xfrm>
            <a:off x="3923158" y="6781568"/>
            <a:ext cx="2844000" cy="125735"/>
          </a:xfrm>
        </p:spPr>
        <p:txBody>
          <a:bodyPr/>
          <a:lstStyle/>
          <a:p>
            <a:r>
              <a:rPr lang="da-DK"/>
              <a:t>Kilde: Danmarks Statistik registerdata (BFL og UDDA)</a:t>
            </a:r>
          </a:p>
        </p:txBody>
      </p:sp>
      <p:sp>
        <p:nvSpPr>
          <p:cNvPr id="16" name="Pladsholder til tekst 15">
            <a:extLst>
              <a:ext uri="{FF2B5EF4-FFF2-40B4-BE49-F238E27FC236}">
                <a16:creationId xmlns:a16="http://schemas.microsoft.com/office/drawing/2014/main" id="{01614CE9-6C59-68B0-2153-5ABDF822EDFF}"/>
              </a:ext>
            </a:extLst>
          </p:cNvPr>
          <p:cNvSpPr>
            <a:spLocks noGrp="1"/>
          </p:cNvSpPr>
          <p:nvPr>
            <p:ph type="body" sz="quarter" idx="24"/>
          </p:nvPr>
        </p:nvSpPr>
        <p:spPr>
          <a:xfrm>
            <a:off x="7126590" y="6513418"/>
            <a:ext cx="2844000" cy="393885"/>
          </a:xfrm>
        </p:spPr>
        <p:txBody>
          <a:bodyPr/>
          <a:lstStyle/>
          <a:p>
            <a:r>
              <a:rPr lang="da-DK"/>
              <a:t>Kilde: Danmarks Statistik registerdata (BFL og UDDA)</a:t>
            </a:r>
          </a:p>
          <a:p>
            <a:r>
              <a:rPr lang="da-DK"/>
              <a:t>Note: Omfatter 30-66-årige i den private sektor med mindst 30 timer om ugen. Andel LVU’ere blandt alle ansatte for hver virksomhedstype angivet i parentes.</a:t>
            </a:r>
            <a:endParaRPr lang="da-DK">
              <a:cs typeface="Segoe UI Light"/>
            </a:endParaRPr>
          </a:p>
        </p:txBody>
      </p:sp>
      <p:sp>
        <p:nvSpPr>
          <p:cNvPr id="4" name="Pladsholder til dato 3">
            <a:extLst>
              <a:ext uri="{FF2B5EF4-FFF2-40B4-BE49-F238E27FC236}">
                <a16:creationId xmlns:a16="http://schemas.microsoft.com/office/drawing/2014/main" id="{D66AC0F6-3554-A001-CB79-CA38D8847FFB}"/>
              </a:ext>
            </a:extLst>
          </p:cNvPr>
          <p:cNvSpPr>
            <a:spLocks noGrp="1"/>
          </p:cNvSpPr>
          <p:nvPr>
            <p:ph type="dt" sz="half" idx="10"/>
          </p:nvPr>
        </p:nvSpPr>
        <p:spPr/>
        <p:txBody>
          <a:bodyPr/>
          <a:lstStyle/>
          <a:p>
            <a:fld id="{F5316540-EDFE-426D-90EF-A87DE5C4D07C}" type="datetime5">
              <a:rPr lang="da-DK" smtClean="0"/>
              <a:pPr/>
              <a:t>april 2025</a:t>
            </a:fld>
            <a:endParaRPr lang="da-DK"/>
          </a:p>
        </p:txBody>
      </p:sp>
      <p:sp>
        <p:nvSpPr>
          <p:cNvPr id="5" name="Pladsholder til slidenummer 4">
            <a:extLst>
              <a:ext uri="{FF2B5EF4-FFF2-40B4-BE49-F238E27FC236}">
                <a16:creationId xmlns:a16="http://schemas.microsoft.com/office/drawing/2014/main" id="{2D12093B-4333-C276-33EC-983EAE12B501}"/>
              </a:ext>
            </a:extLst>
          </p:cNvPr>
          <p:cNvSpPr>
            <a:spLocks noGrp="1"/>
          </p:cNvSpPr>
          <p:nvPr>
            <p:ph type="sldNum" sz="quarter" idx="12"/>
          </p:nvPr>
        </p:nvSpPr>
        <p:spPr/>
        <p:txBody>
          <a:bodyPr/>
          <a:lstStyle/>
          <a:p>
            <a:fld id="{D45479E3-6F47-43FA-8E56-D661D39388EC}" type="slidenum">
              <a:rPr lang="da-DK" smtClean="0"/>
              <a:pPr/>
              <a:t>17</a:t>
            </a:fld>
            <a:endParaRPr lang="da-DK"/>
          </a:p>
        </p:txBody>
      </p:sp>
      <p:sp>
        <p:nvSpPr>
          <p:cNvPr id="2" name="Rektangel 1">
            <a:extLst>
              <a:ext uri="{FF2B5EF4-FFF2-40B4-BE49-F238E27FC236}">
                <a16:creationId xmlns:a16="http://schemas.microsoft.com/office/drawing/2014/main" id="{529C7606-12EB-76D5-F8EE-A4F435324195}"/>
              </a:ext>
            </a:extLst>
          </p:cNvPr>
          <p:cNvSpPr/>
          <p:nvPr/>
        </p:nvSpPr>
        <p:spPr>
          <a:xfrm>
            <a:off x="715982" y="1757195"/>
            <a:ext cx="2844000" cy="12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sz="1200" dirty="0">
              <a:latin typeface="+mj-lt"/>
            </a:endParaRPr>
          </a:p>
          <a:p>
            <a:r>
              <a:rPr lang="da-DK" sz="1200" dirty="0">
                <a:latin typeface="+mj-lt"/>
              </a:rPr>
              <a:t>De samfundsvidenskabelige kandidaters udbredelse på tværs af virksomhedernes størrelser viser, at de bidrager til virksomhedernes værdiskabelse på tværs af forskellige virksomhedstyper på det danske arbejdsmarked</a:t>
            </a:r>
          </a:p>
          <a:p>
            <a:endParaRPr lang="da-DK" sz="1200" dirty="0">
              <a:latin typeface="+mj-lt"/>
            </a:endParaRPr>
          </a:p>
        </p:txBody>
      </p:sp>
      <p:graphicFrame>
        <p:nvGraphicFramePr>
          <p:cNvPr id="9" name="Pladsholder til indhold 8">
            <a:extLst>
              <a:ext uri="{FF2B5EF4-FFF2-40B4-BE49-F238E27FC236}">
                <a16:creationId xmlns:a16="http://schemas.microsoft.com/office/drawing/2014/main" id="{C66D30F7-BDD9-4695-B6BD-B584D1AE285B}"/>
              </a:ext>
            </a:extLst>
          </p:cNvPr>
          <p:cNvGraphicFramePr>
            <a:graphicFrameLocks noGrp="1"/>
          </p:cNvGraphicFramePr>
          <p:nvPr>
            <p:ph idx="16"/>
            <p:extLst>
              <p:ext uri="{D42A27DB-BD31-4B8C-83A1-F6EECF244321}">
                <p14:modId xmlns:p14="http://schemas.microsoft.com/office/powerpoint/2010/main" val="1236500764"/>
              </p:ext>
            </p:extLst>
          </p:nvPr>
        </p:nvGraphicFramePr>
        <p:xfrm>
          <a:off x="3922713" y="2105039"/>
          <a:ext cx="2844800" cy="42671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Pladsholder til indhold 16">
            <a:extLst>
              <a:ext uri="{FF2B5EF4-FFF2-40B4-BE49-F238E27FC236}">
                <a16:creationId xmlns:a16="http://schemas.microsoft.com/office/drawing/2014/main" id="{F902899B-060C-42F9-8BE5-6CF7793CA1CF}"/>
              </a:ext>
            </a:extLst>
          </p:cNvPr>
          <p:cNvGraphicFramePr>
            <a:graphicFrameLocks noGrp="1"/>
          </p:cNvGraphicFramePr>
          <p:nvPr>
            <p:ph idx="17"/>
            <p:extLst>
              <p:ext uri="{D42A27DB-BD31-4B8C-83A1-F6EECF244321}">
                <p14:modId xmlns:p14="http://schemas.microsoft.com/office/powerpoint/2010/main" val="147891651"/>
              </p:ext>
            </p:extLst>
          </p:nvPr>
        </p:nvGraphicFramePr>
        <p:xfrm>
          <a:off x="7126288" y="2105037"/>
          <a:ext cx="2844800" cy="4267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57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36273D9E-17FE-EFB4-A09E-9F012E4212D6}"/>
              </a:ext>
            </a:extLst>
          </p:cNvPr>
          <p:cNvSpPr>
            <a:spLocks noGrp="1"/>
          </p:cNvSpPr>
          <p:nvPr>
            <p:ph type="body" sz="quarter" idx="20"/>
          </p:nvPr>
        </p:nvSpPr>
        <p:spPr>
          <a:xfrm>
            <a:off x="4341412" y="1491872"/>
            <a:ext cx="5626895" cy="344128"/>
          </a:xfrm>
        </p:spPr>
        <p:txBody>
          <a:bodyPr/>
          <a:lstStyle/>
          <a:p>
            <a:pPr>
              <a:buNone/>
            </a:pPr>
            <a:r>
              <a:rPr lang="da-DK"/>
              <a:t>Produktivitetsfordeling af virksomheder efter hvorvidt mindst 5 pct. af deres årsværk præsteres af </a:t>
            </a:r>
            <a:r>
              <a:rPr lang="da-DK" err="1"/>
              <a:t>SAMF’ere</a:t>
            </a:r>
            <a:r>
              <a:rPr lang="da-DK"/>
              <a:t>, 2021</a:t>
            </a:r>
          </a:p>
        </p:txBody>
      </p:sp>
      <p:sp>
        <p:nvSpPr>
          <p:cNvPr id="4" name="Titel 3">
            <a:extLst>
              <a:ext uri="{FF2B5EF4-FFF2-40B4-BE49-F238E27FC236}">
                <a16:creationId xmlns:a16="http://schemas.microsoft.com/office/drawing/2014/main" id="{87991FB1-2643-2064-10E2-985C1E1AF286}"/>
              </a:ext>
            </a:extLst>
          </p:cNvPr>
          <p:cNvSpPr>
            <a:spLocks noGrp="1"/>
          </p:cNvSpPr>
          <p:nvPr>
            <p:ph type="title"/>
          </p:nvPr>
        </p:nvSpPr>
        <p:spPr/>
        <p:txBody>
          <a:bodyPr/>
          <a:lstStyle/>
          <a:p>
            <a:r>
              <a:rPr lang="da-DK"/>
              <a:t>Samfundsvidenskabelige kandidater og produktivitet</a:t>
            </a:r>
          </a:p>
        </p:txBody>
      </p:sp>
      <p:sp>
        <p:nvSpPr>
          <p:cNvPr id="18" name="Undertitel 17">
            <a:extLst>
              <a:ext uri="{FF2B5EF4-FFF2-40B4-BE49-F238E27FC236}">
                <a16:creationId xmlns:a16="http://schemas.microsoft.com/office/drawing/2014/main" id="{0F195315-E1ED-7C3B-7C4B-4B9DC570B7BD}"/>
              </a:ext>
            </a:extLst>
          </p:cNvPr>
          <p:cNvSpPr>
            <a:spLocks noGrp="1"/>
          </p:cNvSpPr>
          <p:nvPr>
            <p:ph type="subTitle" idx="17"/>
          </p:nvPr>
        </p:nvSpPr>
        <p:spPr/>
        <p:txBody>
          <a:bodyPr/>
          <a:lstStyle/>
          <a:p>
            <a:r>
              <a:rPr lang="da-DK"/>
              <a:t>Virksomhedsperspektivet</a:t>
            </a:r>
          </a:p>
        </p:txBody>
      </p:sp>
      <p:sp>
        <p:nvSpPr>
          <p:cNvPr id="17" name="Pladsholder til indhold 16">
            <a:extLst>
              <a:ext uri="{FF2B5EF4-FFF2-40B4-BE49-F238E27FC236}">
                <a16:creationId xmlns:a16="http://schemas.microsoft.com/office/drawing/2014/main" id="{08721E99-76F8-7BB3-6DC0-7AA8C9DA952B}"/>
              </a:ext>
            </a:extLst>
          </p:cNvPr>
          <p:cNvSpPr>
            <a:spLocks noGrp="1"/>
          </p:cNvSpPr>
          <p:nvPr>
            <p:ph idx="1"/>
          </p:nvPr>
        </p:nvSpPr>
        <p:spPr>
          <a:xfrm>
            <a:off x="719976" y="2548990"/>
            <a:ext cx="3374946" cy="4089274"/>
          </a:xfrm>
        </p:spPr>
        <p:txBody>
          <a:bodyPr anchor="ctr"/>
          <a:lstStyle/>
          <a:p>
            <a:pPr marL="171450" indent="-171450">
              <a:buFont typeface="Arial" panose="020B0604020202020204" pitchFamily="34" charset="0"/>
              <a:buChar char="•"/>
            </a:pPr>
            <a:r>
              <a:rPr lang="da-DK" sz="1200">
                <a:latin typeface="+mj-lt"/>
              </a:rPr>
              <a:t>Virksomheder med mindst 5 pct. medarbejdere med en samfundsvidenskabelig uddannelse har typisk en højere produktivitet end andre virksomheder. Dele af dette kan potentielt skyldes, at SAMF-intensiteten i nogle brancher er højere end andre, og at disse brancher samtidigt er mere produktive.</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Figuren viser, at der er et højere niveau og en større spredning i virksomhederne med mindst 5 pct. samfundsvidenskabelige kandidater end for de øvrige virksomheder.</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Den højere produktivitet blandt virksomheder med mindst 5 pct. samfundsvidenskabelige kandidater ansat kan være en indikation på værdiskabelsen, enten ved at de selv direkte bidrager til den højere produktivitet, eller ved at de er særligt eftertragtede i virksomheder, der har en høj produktivitet.</a:t>
            </a:r>
          </a:p>
        </p:txBody>
      </p:sp>
      <p:sp>
        <p:nvSpPr>
          <p:cNvPr id="20" name="Pladsholder til tekst 19">
            <a:extLst>
              <a:ext uri="{FF2B5EF4-FFF2-40B4-BE49-F238E27FC236}">
                <a16:creationId xmlns:a16="http://schemas.microsoft.com/office/drawing/2014/main" id="{8CED3556-C1DE-1E53-B3AF-24D46E235344}"/>
              </a:ext>
            </a:extLst>
          </p:cNvPr>
          <p:cNvSpPr>
            <a:spLocks noGrp="1"/>
          </p:cNvSpPr>
          <p:nvPr>
            <p:ph type="body" sz="quarter" idx="21"/>
          </p:nvPr>
        </p:nvSpPr>
        <p:spPr>
          <a:xfrm>
            <a:off x="4452730" y="6333762"/>
            <a:ext cx="5515577" cy="304502"/>
          </a:xfrm>
        </p:spPr>
        <p:txBody>
          <a:bodyPr/>
          <a:lstStyle/>
          <a:p>
            <a:r>
              <a:rPr lang="da-DK"/>
              <a:t>Kilde: Danmarks Statistik registerdata (FIRE, AMRUN og UDDA)</a:t>
            </a:r>
          </a:p>
          <a:p>
            <a:r>
              <a:rPr lang="da-DK"/>
              <a:t>Note: Udvalgte celler er fjernet af </a:t>
            </a:r>
            <a:r>
              <a:rPr lang="da-DK" err="1"/>
              <a:t>diskretioneringshensyn</a:t>
            </a:r>
            <a:r>
              <a:rPr lang="da-DK"/>
              <a:t>. Disse viser en værdi på 0%. De mørkeblå områder er de områder, hvor fordelingerne overlapper.</a:t>
            </a:r>
          </a:p>
        </p:txBody>
      </p:sp>
      <p:sp>
        <p:nvSpPr>
          <p:cNvPr id="10" name="Pladsholder til dato 9">
            <a:extLst>
              <a:ext uri="{FF2B5EF4-FFF2-40B4-BE49-F238E27FC236}">
                <a16:creationId xmlns:a16="http://schemas.microsoft.com/office/drawing/2014/main" id="{2D9BD798-1E5E-B51A-653D-739C0D2B6C40}"/>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11" name="Pladsholder til slidenummer 10">
            <a:extLst>
              <a:ext uri="{FF2B5EF4-FFF2-40B4-BE49-F238E27FC236}">
                <a16:creationId xmlns:a16="http://schemas.microsoft.com/office/drawing/2014/main" id="{9FF69C7E-9B54-C446-8E03-AD25F6499429}"/>
              </a:ext>
            </a:extLst>
          </p:cNvPr>
          <p:cNvSpPr>
            <a:spLocks noGrp="1"/>
          </p:cNvSpPr>
          <p:nvPr>
            <p:ph type="sldNum" sz="quarter" idx="12"/>
          </p:nvPr>
        </p:nvSpPr>
        <p:spPr/>
        <p:txBody>
          <a:bodyPr/>
          <a:lstStyle/>
          <a:p>
            <a:fld id="{D45479E3-6F47-43FA-8E56-D661D39388EC}" type="slidenum">
              <a:rPr lang="da-DK" smtClean="0"/>
              <a:pPr/>
              <a:t>18</a:t>
            </a:fld>
            <a:endParaRPr lang="da-DK"/>
          </a:p>
        </p:txBody>
      </p:sp>
      <p:sp>
        <p:nvSpPr>
          <p:cNvPr id="27" name="Rektangel 26">
            <a:extLst>
              <a:ext uri="{FF2B5EF4-FFF2-40B4-BE49-F238E27FC236}">
                <a16:creationId xmlns:a16="http://schemas.microsoft.com/office/drawing/2014/main" id="{B494CE7E-2E93-BAC1-C58D-97BD819A80F6}"/>
              </a:ext>
            </a:extLst>
          </p:cNvPr>
          <p:cNvSpPr/>
          <p:nvPr/>
        </p:nvSpPr>
        <p:spPr>
          <a:xfrm>
            <a:off x="719583" y="1760035"/>
            <a:ext cx="3374945" cy="788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91440" bIns="72000" numCol="1" spcCol="0" rtlCol="0" fromWordArt="0" anchor="ctr" anchorCtr="0" forceAA="0" compatLnSpc="1">
            <a:prstTxWarp prst="textNoShape">
              <a:avLst/>
            </a:prstTxWarp>
            <a:noAutofit/>
          </a:bodyPr>
          <a:lstStyle/>
          <a:p>
            <a:r>
              <a:rPr lang="da-DK" sz="1200">
                <a:latin typeface="+mj-lt"/>
              </a:rPr>
              <a:t>En højere produktivitet blandt virksomheder med mindst 5 pct. medarbejdere med en samfundsvidenskabelig kandidatuddannelse er en indikation på gruppens værdiskabelse. </a:t>
            </a:r>
          </a:p>
        </p:txBody>
      </p:sp>
      <p:graphicFrame>
        <p:nvGraphicFramePr>
          <p:cNvPr id="5" name="Pladsholder til indhold 4">
            <a:extLst>
              <a:ext uri="{FF2B5EF4-FFF2-40B4-BE49-F238E27FC236}">
                <a16:creationId xmlns:a16="http://schemas.microsoft.com/office/drawing/2014/main" id="{1D0524CB-CC07-47AA-871B-E96C1BA586D8}"/>
              </a:ext>
            </a:extLst>
          </p:cNvPr>
          <p:cNvGraphicFramePr>
            <a:graphicFrameLocks noGrp="1"/>
          </p:cNvGraphicFramePr>
          <p:nvPr>
            <p:ph idx="16"/>
            <p:extLst>
              <p:ext uri="{D42A27DB-BD31-4B8C-83A1-F6EECF244321}">
                <p14:modId xmlns:p14="http://schemas.microsoft.com/office/powerpoint/2010/main" val="2960671567"/>
              </p:ext>
            </p:extLst>
          </p:nvPr>
        </p:nvGraphicFramePr>
        <p:xfrm>
          <a:off x="4341412" y="1865313"/>
          <a:ext cx="5626502" cy="4505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00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36273D9E-17FE-EFB4-A09E-9F012E4212D6}"/>
              </a:ext>
            </a:extLst>
          </p:cNvPr>
          <p:cNvSpPr>
            <a:spLocks noGrp="1"/>
          </p:cNvSpPr>
          <p:nvPr>
            <p:ph type="body" sz="quarter" idx="20"/>
          </p:nvPr>
        </p:nvSpPr>
        <p:spPr>
          <a:xfrm>
            <a:off x="5525907" y="1491872"/>
            <a:ext cx="4442400" cy="344128"/>
          </a:xfrm>
        </p:spPr>
        <p:txBody>
          <a:bodyPr/>
          <a:lstStyle/>
          <a:p>
            <a:pPr>
              <a:buNone/>
            </a:pPr>
            <a:r>
              <a:rPr lang="da-DK"/>
              <a:t>Produktivitetsforskelle i virksomheder med og uden mindst 5 pct. </a:t>
            </a:r>
            <a:r>
              <a:rPr lang="da-DK" err="1"/>
              <a:t>SAMF’ere</a:t>
            </a:r>
            <a:r>
              <a:rPr lang="da-DK"/>
              <a:t>, 2021</a:t>
            </a:r>
          </a:p>
        </p:txBody>
      </p:sp>
      <p:sp>
        <p:nvSpPr>
          <p:cNvPr id="4" name="Titel 3">
            <a:extLst>
              <a:ext uri="{FF2B5EF4-FFF2-40B4-BE49-F238E27FC236}">
                <a16:creationId xmlns:a16="http://schemas.microsoft.com/office/drawing/2014/main" id="{87991FB1-2643-2064-10E2-985C1E1AF286}"/>
              </a:ext>
            </a:extLst>
          </p:cNvPr>
          <p:cNvSpPr>
            <a:spLocks noGrp="1"/>
          </p:cNvSpPr>
          <p:nvPr>
            <p:ph type="title"/>
          </p:nvPr>
        </p:nvSpPr>
        <p:spPr/>
        <p:txBody>
          <a:bodyPr/>
          <a:lstStyle/>
          <a:p>
            <a:r>
              <a:rPr lang="da-DK"/>
              <a:t>Samfundsvidenskabelige kandidater og produktivitet</a:t>
            </a:r>
          </a:p>
        </p:txBody>
      </p:sp>
      <p:sp>
        <p:nvSpPr>
          <p:cNvPr id="18" name="Undertitel 17">
            <a:extLst>
              <a:ext uri="{FF2B5EF4-FFF2-40B4-BE49-F238E27FC236}">
                <a16:creationId xmlns:a16="http://schemas.microsoft.com/office/drawing/2014/main" id="{0F195315-E1ED-7C3B-7C4B-4B9DC570B7BD}"/>
              </a:ext>
            </a:extLst>
          </p:cNvPr>
          <p:cNvSpPr>
            <a:spLocks noGrp="1"/>
          </p:cNvSpPr>
          <p:nvPr>
            <p:ph type="subTitle" idx="17"/>
          </p:nvPr>
        </p:nvSpPr>
        <p:spPr/>
        <p:txBody>
          <a:bodyPr/>
          <a:lstStyle/>
          <a:p>
            <a:r>
              <a:rPr lang="da-DK"/>
              <a:t>Virksomhedsperspektivet</a:t>
            </a:r>
          </a:p>
        </p:txBody>
      </p:sp>
      <p:sp>
        <p:nvSpPr>
          <p:cNvPr id="17" name="Pladsholder til indhold 16">
            <a:extLst>
              <a:ext uri="{FF2B5EF4-FFF2-40B4-BE49-F238E27FC236}">
                <a16:creationId xmlns:a16="http://schemas.microsoft.com/office/drawing/2014/main" id="{08721E99-76F8-7BB3-6DC0-7AA8C9DA952B}"/>
              </a:ext>
            </a:extLst>
          </p:cNvPr>
          <p:cNvSpPr>
            <a:spLocks noGrp="1"/>
          </p:cNvSpPr>
          <p:nvPr>
            <p:ph idx="1"/>
          </p:nvPr>
        </p:nvSpPr>
        <p:spPr>
          <a:xfrm>
            <a:off x="719976" y="3084896"/>
            <a:ext cx="4625930" cy="3336891"/>
          </a:xfrm>
        </p:spPr>
        <p:txBody>
          <a:bodyPr anchor="ctr"/>
          <a:lstStyle/>
          <a:p>
            <a:pPr marL="171450" indent="-171450">
              <a:buFont typeface="Arial" panose="020B0604020202020204" pitchFamily="34" charset="0"/>
              <a:buChar char="•"/>
            </a:pPr>
            <a:r>
              <a:rPr lang="da-DK" sz="1200">
                <a:latin typeface="+mj-lt"/>
              </a:rPr>
              <a:t>Produktivitetsforskellen mellem virksomheder med og uden mindst 5 pct. medarbejdere med en samfundsvidenskabelig uddannelse holder inden for de fleste brancher. Særligt inden for handel og transport efterfulgt af erhvervsservice er korrelationen mellem udbredelsen af samfundsvidenskabelige kandidater og virksomhedernes produktivitet tydelig.</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95 pct.-konfidensintervallerne viser, at det, på trods af usikkerhed om de præcise estimater, lader til, at virksomheder med mindst 5 pct. samfundsvidenskabelige kandidater rent faktisk er mere produktive.</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Estimaterne peger på, at korrelationen mellem udbredelsen af samfundsvidenskabelige kandidater og højere produktivitet ikke blot kan tilskrives virksomhedernes brancher og størrelser samt omfanget af øvrige medarbejdere med lange videregående uddannelser. Der kan dog stadig være andre </a:t>
            </a:r>
            <a:r>
              <a:rPr lang="da-DK" sz="1200" err="1">
                <a:latin typeface="+mj-lt"/>
              </a:rPr>
              <a:t>uobserverbare</a:t>
            </a:r>
            <a:r>
              <a:rPr lang="da-DK" sz="1200">
                <a:latin typeface="+mj-lt"/>
              </a:rPr>
              <a:t> karakteristika eller karakteristika, vi i denne kontekst ikke har mulighed for at tage højde for, der driver sammenhængene.</a:t>
            </a:r>
          </a:p>
        </p:txBody>
      </p:sp>
      <p:sp>
        <p:nvSpPr>
          <p:cNvPr id="20" name="Pladsholder til tekst 19">
            <a:extLst>
              <a:ext uri="{FF2B5EF4-FFF2-40B4-BE49-F238E27FC236}">
                <a16:creationId xmlns:a16="http://schemas.microsoft.com/office/drawing/2014/main" id="{8CED3556-C1DE-1E53-B3AF-24D46E235344}"/>
              </a:ext>
            </a:extLst>
          </p:cNvPr>
          <p:cNvSpPr>
            <a:spLocks noGrp="1"/>
          </p:cNvSpPr>
          <p:nvPr>
            <p:ph type="body" sz="quarter" idx="21"/>
          </p:nvPr>
        </p:nvSpPr>
        <p:spPr>
          <a:xfrm>
            <a:off x="5525907" y="6154995"/>
            <a:ext cx="4442400" cy="483269"/>
          </a:xfrm>
        </p:spPr>
        <p:txBody>
          <a:bodyPr/>
          <a:lstStyle/>
          <a:p>
            <a:r>
              <a:rPr lang="da-DK"/>
              <a:t>Kilde: Danmarks Statistik registerdata (FIRE, AMRUN og UDDA)</a:t>
            </a:r>
          </a:p>
          <a:p>
            <a:r>
              <a:rPr lang="da-DK"/>
              <a:t>Note: Regressionsmodel kørt med variablene virksomhedsstørrelse i første og anden, andel personer med lang videregående uddannelse udover </a:t>
            </a:r>
            <a:r>
              <a:rPr lang="da-DK" err="1"/>
              <a:t>SAMF’ere</a:t>
            </a:r>
            <a:r>
              <a:rPr lang="da-DK"/>
              <a:t>, og en dummy for, om mindst 5 pct. præsteres af </a:t>
            </a:r>
            <a:r>
              <a:rPr lang="da-DK" err="1"/>
              <a:t>SAMF’ere</a:t>
            </a:r>
            <a:r>
              <a:rPr lang="da-DK"/>
              <a:t>. Der kontrolleres blot for brancher på hovedbrancheniveau gennem opdelingen af opgørelserne på de 6 hovedbrancher som vist i figuren.</a:t>
            </a:r>
          </a:p>
        </p:txBody>
      </p:sp>
      <p:sp>
        <p:nvSpPr>
          <p:cNvPr id="10" name="Pladsholder til dato 9">
            <a:extLst>
              <a:ext uri="{FF2B5EF4-FFF2-40B4-BE49-F238E27FC236}">
                <a16:creationId xmlns:a16="http://schemas.microsoft.com/office/drawing/2014/main" id="{2D9BD798-1E5E-B51A-653D-739C0D2B6C40}"/>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11" name="Pladsholder til slidenummer 10">
            <a:extLst>
              <a:ext uri="{FF2B5EF4-FFF2-40B4-BE49-F238E27FC236}">
                <a16:creationId xmlns:a16="http://schemas.microsoft.com/office/drawing/2014/main" id="{9FF69C7E-9B54-C446-8E03-AD25F6499429}"/>
              </a:ext>
            </a:extLst>
          </p:cNvPr>
          <p:cNvSpPr>
            <a:spLocks noGrp="1"/>
          </p:cNvSpPr>
          <p:nvPr>
            <p:ph type="sldNum" sz="quarter" idx="12"/>
          </p:nvPr>
        </p:nvSpPr>
        <p:spPr/>
        <p:txBody>
          <a:bodyPr/>
          <a:lstStyle/>
          <a:p>
            <a:fld id="{D45479E3-6F47-43FA-8E56-D661D39388EC}" type="slidenum">
              <a:rPr lang="da-DK" smtClean="0"/>
              <a:pPr/>
              <a:t>19</a:t>
            </a:fld>
            <a:endParaRPr lang="da-DK"/>
          </a:p>
        </p:txBody>
      </p:sp>
      <p:graphicFrame>
        <p:nvGraphicFramePr>
          <p:cNvPr id="8" name="Pladsholder til indhold 7">
            <a:extLst>
              <a:ext uri="{FF2B5EF4-FFF2-40B4-BE49-F238E27FC236}">
                <a16:creationId xmlns:a16="http://schemas.microsoft.com/office/drawing/2014/main" id="{C2E8EAC8-4123-E12C-62CD-DC284145389F}"/>
              </a:ext>
            </a:extLst>
          </p:cNvPr>
          <p:cNvGraphicFramePr>
            <a:graphicFrameLocks noGrp="1"/>
          </p:cNvGraphicFramePr>
          <p:nvPr>
            <p:ph idx="16"/>
            <p:extLst>
              <p:ext uri="{D42A27DB-BD31-4B8C-83A1-F6EECF244321}">
                <p14:modId xmlns:p14="http://schemas.microsoft.com/office/powerpoint/2010/main" val="20255687"/>
              </p:ext>
            </p:extLst>
          </p:nvPr>
        </p:nvGraphicFramePr>
        <p:xfrm>
          <a:off x="5526088" y="1865314"/>
          <a:ext cx="4441825" cy="428968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a:extLst>
              <a:ext uri="{FF2B5EF4-FFF2-40B4-BE49-F238E27FC236}">
                <a16:creationId xmlns:a16="http://schemas.microsoft.com/office/drawing/2014/main" id="{825B2567-0539-CF3E-6B7D-41BBBC7DDD4F}"/>
              </a:ext>
            </a:extLst>
          </p:cNvPr>
          <p:cNvSpPr/>
          <p:nvPr/>
        </p:nvSpPr>
        <p:spPr>
          <a:xfrm>
            <a:off x="719976" y="1645760"/>
            <a:ext cx="4625930" cy="1254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200">
                <a:latin typeface="+mj-lt"/>
              </a:rPr>
              <a:t>Den modelbaserede </a:t>
            </a:r>
            <a:r>
              <a:rPr lang="da-DK" sz="1200" err="1">
                <a:latin typeface="+mj-lt"/>
              </a:rPr>
              <a:t>estimation</a:t>
            </a:r>
            <a:r>
              <a:rPr lang="da-DK" sz="1200">
                <a:latin typeface="+mj-lt"/>
              </a:rPr>
              <a:t> af korrelationen mellem udbredelsen af samfundsvidenskabelige kandidater og virksomheders produktivitet, hvori der kontrolleres for en række produktivitetsrelaterede karakteristika, underbygger yderligere, at virksomheder med samfundsvidenskabelige kandidater ansat er mere produktive</a:t>
            </a:r>
          </a:p>
        </p:txBody>
      </p:sp>
    </p:spTree>
    <p:extLst>
      <p:ext uri="{BB962C8B-B14F-4D97-AF65-F5344CB8AC3E}">
        <p14:creationId xmlns:p14="http://schemas.microsoft.com/office/powerpoint/2010/main" val="61717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0148D8-FE68-764A-5E67-ED08993D6D79}"/>
              </a:ext>
            </a:extLst>
          </p:cNvPr>
          <p:cNvSpPr>
            <a:spLocks noGrp="1"/>
          </p:cNvSpPr>
          <p:nvPr>
            <p:ph type="title"/>
          </p:nvPr>
        </p:nvSpPr>
        <p:spPr/>
        <p:txBody>
          <a:bodyPr/>
          <a:lstStyle/>
          <a:p>
            <a:r>
              <a:rPr lang="da-DK"/>
              <a:t>Forord</a:t>
            </a:r>
          </a:p>
        </p:txBody>
      </p:sp>
      <p:sp>
        <p:nvSpPr>
          <p:cNvPr id="5" name="Content Placeholder 4">
            <a:extLst>
              <a:ext uri="{FF2B5EF4-FFF2-40B4-BE49-F238E27FC236}">
                <a16:creationId xmlns:a16="http://schemas.microsoft.com/office/drawing/2014/main" id="{E5A1F7B6-1781-2D83-3B40-60D8D5CF3DEB}"/>
              </a:ext>
            </a:extLst>
          </p:cNvPr>
          <p:cNvSpPr>
            <a:spLocks noGrp="1"/>
          </p:cNvSpPr>
          <p:nvPr>
            <p:ph idx="1"/>
          </p:nvPr>
        </p:nvSpPr>
        <p:spPr>
          <a:xfrm>
            <a:off x="719976" y="1610685"/>
            <a:ext cx="4139407" cy="5020773"/>
          </a:xfrm>
        </p:spPr>
        <p:txBody>
          <a:bodyPr vert="horz" lIns="0" tIns="0" rIns="0" bIns="0" rtlCol="0" anchor="t">
            <a:noAutofit/>
          </a:bodyPr>
          <a:lstStyle/>
          <a:p>
            <a:pPr>
              <a:buNone/>
            </a:pPr>
            <a:r>
              <a:rPr lang="da-DK" dirty="0">
                <a:latin typeface="+mj-lt"/>
              </a:rPr>
              <a:t>Akademikere med samfundsvidenskabelige og erhvervsøkonomiske universitetsuddannelser udgør en stigende andel af arbejdsstyrken. I erhvervslivet bidrager de ca. 95.000 medarbejdere og ledere med samfundsvidenskabelig og erhvervsøkonomisk kandidatbaggrund til en stadig større del af værdiskabelsen i virksomheder på tværs af brancher over hele landet. </a:t>
            </a:r>
          </a:p>
          <a:p>
            <a:pPr>
              <a:buNone/>
            </a:pPr>
            <a:endParaRPr lang="da-DK" dirty="0">
              <a:latin typeface="+mj-lt"/>
            </a:endParaRPr>
          </a:p>
          <a:p>
            <a:pPr>
              <a:buNone/>
            </a:pPr>
            <a:r>
              <a:rPr lang="da-DK" dirty="0">
                <a:latin typeface="+mj-lt"/>
              </a:rPr>
              <a:t>For at kunne italesætte, hvordan denne værdiskabelse helt konkret kommer til udtryk, er det nødvendigt med yderligere viden på området. </a:t>
            </a:r>
            <a:r>
              <a:rPr lang="da-DK" dirty="0">
                <a:effectLst/>
                <a:latin typeface="+mj-lt"/>
                <a:ea typeface="Calibri"/>
                <a:cs typeface="Times New Roman"/>
              </a:rPr>
              <a:t>På den baggrund har Djøf bedt HBS </a:t>
            </a:r>
            <a:r>
              <a:rPr lang="da-DK" dirty="0" err="1">
                <a:effectLst/>
                <a:latin typeface="+mj-lt"/>
                <a:ea typeface="Calibri"/>
                <a:cs typeface="Times New Roman"/>
              </a:rPr>
              <a:t>Economics</a:t>
            </a:r>
            <a:r>
              <a:rPr lang="da-DK" dirty="0">
                <a:effectLst/>
                <a:latin typeface="+mj-lt"/>
                <a:ea typeface="Calibri"/>
                <a:cs typeface="Times New Roman"/>
              </a:rPr>
              <a:t> om at undersøge, hvilken værdiskabelse </a:t>
            </a:r>
            <a:r>
              <a:rPr lang="da-DK" dirty="0">
                <a:latin typeface="+mj-lt"/>
                <a:ea typeface="Calibri"/>
                <a:cs typeface="Times New Roman"/>
              </a:rPr>
              <a:t>samfundsvidenskabelige og erhvervsøkonomiske kandidater i den private sektor bidrager med set fra hhv. et samfunds-, virksomheds- og medarbejderperspektiv. I det følgende omtales denne gruppe blot som ”samfundsvidenskabelige kandidater”.</a:t>
            </a:r>
          </a:p>
          <a:p>
            <a:pPr>
              <a:buNone/>
            </a:pPr>
            <a:endParaRPr lang="da-DK" dirty="0">
              <a:latin typeface="+mj-lt"/>
              <a:ea typeface="Calibri"/>
              <a:cs typeface="Times New Roman"/>
            </a:endParaRPr>
          </a:p>
          <a:p>
            <a:pPr>
              <a:buNone/>
            </a:pPr>
            <a:r>
              <a:rPr lang="da-DK" dirty="0">
                <a:latin typeface="+mj-lt"/>
                <a:ea typeface="Calibri"/>
                <a:cs typeface="Times New Roman"/>
              </a:rPr>
              <a:t>På baggrund af registerdata retter vi i denne rapport fokus på de samfundsvidenskabelige kandidaters udbredelse på arbejdsmarkedet, udviklingen i lønninger, sammenhængene med virksomheders produktivitet, og hvilke faggrupper som de samfundsvidenskabelige kandidater er kollegaer med i virksomhederne – og betydningen heraf for virksomhedernes værdiskabelse.</a:t>
            </a:r>
          </a:p>
          <a:p>
            <a:pPr>
              <a:buNone/>
              <a:tabLst>
                <a:tab pos="457200" algn="l"/>
              </a:tabLst>
            </a:pPr>
            <a:endParaRPr lang="da-DK" dirty="0">
              <a:latin typeface="+mj-lt"/>
              <a:ea typeface="Calibri" panose="020F0502020204030204" pitchFamily="34" charset="0"/>
              <a:cs typeface="Times New Roman" panose="02020603050405020304" pitchFamily="18" charset="0"/>
            </a:endParaRPr>
          </a:p>
          <a:p>
            <a:pPr lvl="0">
              <a:buNone/>
              <a:tabLst>
                <a:tab pos="457200" algn="l"/>
              </a:tabLst>
            </a:pPr>
            <a:r>
              <a:rPr lang="da-DK" dirty="0">
                <a:effectLst/>
                <a:latin typeface="+mj-lt"/>
                <a:ea typeface="Calibri"/>
                <a:cs typeface="Times New Roman"/>
              </a:rPr>
              <a:t>Denne rapport præsenterer undersøgelsens resultater.</a:t>
            </a:r>
          </a:p>
          <a:p>
            <a:pPr lvl="0">
              <a:buNone/>
              <a:tabLst>
                <a:tab pos="457200" algn="l"/>
              </a:tabLst>
            </a:pPr>
            <a:endParaRPr lang="da-DK" dirty="0">
              <a:latin typeface="+mj-lt"/>
              <a:ea typeface="Calibri" panose="020F0502020204030204" pitchFamily="34" charset="0"/>
              <a:cs typeface="Times New Roman" panose="02020603050405020304" pitchFamily="18" charset="0"/>
            </a:endParaRPr>
          </a:p>
          <a:p>
            <a:pPr>
              <a:buNone/>
              <a:tabLst>
                <a:tab pos="457200" algn="l"/>
              </a:tabLst>
            </a:pPr>
            <a:r>
              <a:rPr lang="da-DK" dirty="0">
                <a:effectLst/>
                <a:latin typeface="+mj-lt"/>
                <a:ea typeface="Calibri"/>
                <a:cs typeface="Times New Roman"/>
              </a:rPr>
              <a:t>Undersøgelsen er udarbejdet af analytiker Dánjal Augustinussen, seniorkonsulent Jonathan Siig samt partner Jonas Schaarup. Eventuelle fejl og mangler er alene HBS </a:t>
            </a:r>
            <a:r>
              <a:rPr lang="da-DK" dirty="0" err="1">
                <a:effectLst/>
                <a:latin typeface="+mj-lt"/>
                <a:ea typeface="Calibri"/>
                <a:cs typeface="Times New Roman"/>
              </a:rPr>
              <a:t>Economics</a:t>
            </a:r>
            <a:r>
              <a:rPr lang="da-DK" dirty="0">
                <a:effectLst/>
                <a:latin typeface="+mj-lt"/>
                <a:ea typeface="Calibri"/>
                <a:cs typeface="Times New Roman"/>
              </a:rPr>
              <a:t>’.</a:t>
            </a:r>
          </a:p>
          <a:p>
            <a:pPr lvl="0">
              <a:buNone/>
              <a:tabLst>
                <a:tab pos="457200" algn="l"/>
              </a:tabLst>
            </a:pPr>
            <a:endParaRPr lang="da-DK" dirty="0">
              <a:effectLst/>
              <a:latin typeface="+mj-lt"/>
              <a:ea typeface="Calibri" panose="020F0502020204030204" pitchFamily="34" charset="0"/>
              <a:cs typeface="Times New Roman" panose="02020603050405020304" pitchFamily="18" charset="0"/>
            </a:endParaRPr>
          </a:p>
          <a:p>
            <a:pPr lvl="0">
              <a:buNone/>
              <a:tabLst>
                <a:tab pos="457200" algn="l"/>
              </a:tabLst>
            </a:pPr>
            <a:r>
              <a:rPr lang="da-DK" dirty="0">
                <a:effectLst/>
                <a:latin typeface="+mj-lt"/>
                <a:ea typeface="Calibri"/>
                <a:cs typeface="Times New Roman"/>
              </a:rPr>
              <a:t>København, juni 2024.</a:t>
            </a:r>
          </a:p>
          <a:p>
            <a:pPr lvl="0">
              <a:buNone/>
              <a:tabLst>
                <a:tab pos="457200" algn="l"/>
              </a:tabLst>
            </a:pPr>
            <a:endParaRPr lang="da-DK" dirty="0">
              <a:effectLst/>
              <a:latin typeface="+mj-lt"/>
              <a:ea typeface="Calibri" panose="020F0502020204030204" pitchFamily="34" charset="0"/>
              <a:cs typeface="Times New Roman" panose="02020603050405020304" pitchFamily="18" charset="0"/>
            </a:endParaRPr>
          </a:p>
          <a:p>
            <a:pPr lvl="0">
              <a:buNone/>
              <a:tabLst>
                <a:tab pos="457200" algn="l"/>
              </a:tabLst>
            </a:pPr>
            <a:r>
              <a:rPr lang="da-DK" dirty="0">
                <a:effectLst/>
                <a:latin typeface="+mj-lt"/>
                <a:ea typeface="Calibri"/>
                <a:cs typeface="Times New Roman"/>
              </a:rPr>
              <a:t>Jonas Zielke Schaarup</a:t>
            </a:r>
          </a:p>
          <a:p>
            <a:pPr>
              <a:buNone/>
              <a:tabLst>
                <a:tab pos="457200" algn="l"/>
              </a:tabLst>
            </a:pPr>
            <a:r>
              <a:rPr lang="da-DK" dirty="0">
                <a:effectLst/>
                <a:latin typeface="+mj-lt"/>
                <a:ea typeface="Calibri"/>
                <a:cs typeface="Times New Roman"/>
              </a:rPr>
              <a:t>Partner, HBS </a:t>
            </a:r>
            <a:r>
              <a:rPr lang="da-DK" dirty="0" err="1">
                <a:effectLst/>
                <a:latin typeface="+mj-lt"/>
                <a:ea typeface="Calibri"/>
                <a:cs typeface="Times New Roman"/>
              </a:rPr>
              <a:t>Economics</a:t>
            </a:r>
            <a:r>
              <a:rPr lang="da-DK" dirty="0">
                <a:latin typeface="+mj-lt"/>
                <a:ea typeface="Calibri"/>
                <a:cs typeface="Times New Roman"/>
              </a:rPr>
              <a:t> </a:t>
            </a:r>
            <a:endParaRPr lang="da-DK" dirty="0">
              <a:effectLst/>
              <a:latin typeface="+mj-lt"/>
              <a:ea typeface="Calibri" panose="020F0502020204030204" pitchFamily="34" charset="0"/>
              <a:cs typeface="Times New Roman" panose="02020603050405020304" pitchFamily="18" charset="0"/>
            </a:endParaRPr>
          </a:p>
        </p:txBody>
      </p:sp>
      <p:sp>
        <p:nvSpPr>
          <p:cNvPr id="8" name="Date Placeholder 7">
            <a:extLst>
              <a:ext uri="{FF2B5EF4-FFF2-40B4-BE49-F238E27FC236}">
                <a16:creationId xmlns:a16="http://schemas.microsoft.com/office/drawing/2014/main" id="{099ECFFA-0DDD-CBDE-39DA-50578B3D76B7}"/>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9" name="Slide Number Placeholder 8">
            <a:extLst>
              <a:ext uri="{FF2B5EF4-FFF2-40B4-BE49-F238E27FC236}">
                <a16:creationId xmlns:a16="http://schemas.microsoft.com/office/drawing/2014/main" id="{EFA1F0EA-3E3C-62C6-6701-6D66851B38AA}"/>
              </a:ext>
            </a:extLst>
          </p:cNvPr>
          <p:cNvSpPr>
            <a:spLocks noGrp="1"/>
          </p:cNvSpPr>
          <p:nvPr>
            <p:ph type="sldNum" sz="quarter" idx="12"/>
          </p:nvPr>
        </p:nvSpPr>
        <p:spPr/>
        <p:txBody>
          <a:bodyPr/>
          <a:lstStyle/>
          <a:p>
            <a:fld id="{D45479E3-6F47-43FA-8E56-D661D39388EC}" type="slidenum">
              <a:rPr lang="da-DK" smtClean="0"/>
              <a:pPr/>
              <a:t>2</a:t>
            </a:fld>
            <a:endParaRPr lang="da-DK"/>
          </a:p>
        </p:txBody>
      </p:sp>
      <p:pic>
        <p:nvPicPr>
          <p:cNvPr id="10" name="Pladsholder til billede 9" descr="Et billede, der indeholder græs, udendørs, person, træ&#10;&#10;Automatisk genereret beskrivelse">
            <a:extLst>
              <a:ext uri="{FF2B5EF4-FFF2-40B4-BE49-F238E27FC236}">
                <a16:creationId xmlns:a16="http://schemas.microsoft.com/office/drawing/2014/main" id="{4078EA61-5FD7-996D-A735-4BA670438B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49" b="3749"/>
          <a:stretch>
            <a:fillRect/>
          </a:stretch>
        </p:blipFill>
        <p:spPr/>
      </p:pic>
    </p:spTree>
    <p:extLst>
      <p:ext uri="{BB962C8B-B14F-4D97-AF65-F5344CB8AC3E}">
        <p14:creationId xmlns:p14="http://schemas.microsoft.com/office/powerpoint/2010/main" val="309673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dsholder til tekst 18">
            <a:extLst>
              <a:ext uri="{FF2B5EF4-FFF2-40B4-BE49-F238E27FC236}">
                <a16:creationId xmlns:a16="http://schemas.microsoft.com/office/drawing/2014/main" id="{36273D9E-17FE-EFB4-A09E-9F012E4212D6}"/>
              </a:ext>
            </a:extLst>
          </p:cNvPr>
          <p:cNvSpPr>
            <a:spLocks noGrp="1"/>
          </p:cNvSpPr>
          <p:nvPr>
            <p:ph type="body" sz="quarter" idx="20"/>
          </p:nvPr>
        </p:nvSpPr>
        <p:spPr>
          <a:xfrm>
            <a:off x="5525907" y="1645760"/>
            <a:ext cx="4442400" cy="190240"/>
          </a:xfrm>
        </p:spPr>
        <p:txBody>
          <a:bodyPr/>
          <a:lstStyle/>
          <a:p>
            <a:pPr>
              <a:buNone/>
            </a:pPr>
            <a:r>
              <a:rPr lang="da-DK"/>
              <a:t>Den gennemsnitlige SAMF-andel fordelt på produktivitetsdeciler, 2010-2021</a:t>
            </a:r>
          </a:p>
        </p:txBody>
      </p:sp>
      <p:sp>
        <p:nvSpPr>
          <p:cNvPr id="4" name="Titel 3">
            <a:extLst>
              <a:ext uri="{FF2B5EF4-FFF2-40B4-BE49-F238E27FC236}">
                <a16:creationId xmlns:a16="http://schemas.microsoft.com/office/drawing/2014/main" id="{87991FB1-2643-2064-10E2-985C1E1AF286}"/>
              </a:ext>
            </a:extLst>
          </p:cNvPr>
          <p:cNvSpPr>
            <a:spLocks noGrp="1"/>
          </p:cNvSpPr>
          <p:nvPr>
            <p:ph type="title"/>
          </p:nvPr>
        </p:nvSpPr>
        <p:spPr/>
        <p:txBody>
          <a:bodyPr/>
          <a:lstStyle/>
          <a:p>
            <a:r>
              <a:rPr lang="da-DK"/>
              <a:t>Samfundsvidenskabelige kandidater og produktivitet</a:t>
            </a:r>
          </a:p>
        </p:txBody>
      </p:sp>
      <p:sp>
        <p:nvSpPr>
          <p:cNvPr id="18" name="Undertitel 17">
            <a:extLst>
              <a:ext uri="{FF2B5EF4-FFF2-40B4-BE49-F238E27FC236}">
                <a16:creationId xmlns:a16="http://schemas.microsoft.com/office/drawing/2014/main" id="{0F195315-E1ED-7C3B-7C4B-4B9DC570B7BD}"/>
              </a:ext>
            </a:extLst>
          </p:cNvPr>
          <p:cNvSpPr>
            <a:spLocks noGrp="1"/>
          </p:cNvSpPr>
          <p:nvPr>
            <p:ph type="subTitle" idx="17"/>
          </p:nvPr>
        </p:nvSpPr>
        <p:spPr/>
        <p:txBody>
          <a:bodyPr/>
          <a:lstStyle/>
          <a:p>
            <a:r>
              <a:rPr lang="da-DK"/>
              <a:t>Virksomhedsperspektivet</a:t>
            </a:r>
          </a:p>
        </p:txBody>
      </p:sp>
      <p:sp>
        <p:nvSpPr>
          <p:cNvPr id="17" name="Pladsholder til indhold 16">
            <a:extLst>
              <a:ext uri="{FF2B5EF4-FFF2-40B4-BE49-F238E27FC236}">
                <a16:creationId xmlns:a16="http://schemas.microsoft.com/office/drawing/2014/main" id="{08721E99-76F8-7BB3-6DC0-7AA8C9DA952B}"/>
              </a:ext>
            </a:extLst>
          </p:cNvPr>
          <p:cNvSpPr>
            <a:spLocks noGrp="1"/>
          </p:cNvSpPr>
          <p:nvPr>
            <p:ph idx="1"/>
          </p:nvPr>
        </p:nvSpPr>
        <p:spPr>
          <a:xfrm>
            <a:off x="719976" y="2362421"/>
            <a:ext cx="4441754" cy="4275843"/>
          </a:xfrm>
        </p:spPr>
        <p:txBody>
          <a:bodyPr vert="horz" lIns="0" tIns="0" rIns="0" bIns="0" rtlCol="0" anchor="ctr">
            <a:noAutofit/>
          </a:bodyPr>
          <a:lstStyle/>
          <a:p>
            <a:pPr marL="171450" indent="-171450">
              <a:buFont typeface="Arial" panose="020B0604020202020204" pitchFamily="34" charset="0"/>
              <a:buChar char="•"/>
            </a:pPr>
            <a:r>
              <a:rPr lang="da-DK" sz="1200">
                <a:latin typeface="+mj-lt"/>
                <a:cs typeface="Segoe UI Light"/>
              </a:rPr>
              <a:t>Samfundsvidenskabelige kandidater er i stigende grad udbredt i de mest produktive virksomheder. I de 10 pct. virksomheder, der har højest produktivitet, er andelen af ansatte med samfundsvidenskabelig kandidatbaggrund vokset fra 5,9 pct. til 7,8 pct. fra 2010 til 2021.</a:t>
            </a:r>
          </a:p>
          <a:p>
            <a:pPr marL="171450" indent="-171450">
              <a:buFont typeface="Arial" panose="020B0604020202020204" pitchFamily="34" charset="0"/>
              <a:buChar char="•"/>
            </a:pPr>
            <a:endParaRPr lang="da-DK" sz="1200">
              <a:latin typeface="+mj-lt"/>
              <a:cs typeface="Segoe UI Light"/>
            </a:endParaRPr>
          </a:p>
          <a:p>
            <a:pPr marL="171450" indent="-171450">
              <a:buFont typeface="Arial" panose="020B0604020202020204" pitchFamily="34" charset="0"/>
              <a:buChar char="•"/>
            </a:pPr>
            <a:r>
              <a:rPr lang="da-DK" sz="1200">
                <a:latin typeface="+mj-lt"/>
                <a:cs typeface="Segoe UI Light"/>
              </a:rPr>
              <a:t>Figuren viser en tæt sammenhæng mellem produktivitetsdeciler og SAMF-andele – de mest produktive virksomheder har højere SAMF-andel end de næstmest produktive og så videre. Dette gælder dog ikke 1. decil – de mindst produktive virksomheder – hvor SAMF-andelen er højere end for decil 2-4 allerede i 2010, og den ender med at indhente selv decil 6 i 2021.</a:t>
            </a:r>
          </a:p>
          <a:p>
            <a:pPr marL="171450" indent="-171450">
              <a:buFont typeface="Arial" panose="020B0604020202020204" pitchFamily="34" charset="0"/>
              <a:buChar char="•"/>
            </a:pPr>
            <a:endParaRPr lang="da-DK" sz="1200">
              <a:latin typeface="+mj-lt"/>
              <a:cs typeface="Segoe UI Light"/>
            </a:endParaRPr>
          </a:p>
          <a:p>
            <a:pPr marL="171450" indent="-171450">
              <a:buFont typeface="Arial" panose="020B0604020202020204" pitchFamily="34" charset="0"/>
              <a:buChar char="•"/>
            </a:pPr>
            <a:r>
              <a:rPr lang="da-DK" sz="1200">
                <a:latin typeface="+mj-lt"/>
                <a:cs typeface="Segoe UI Light"/>
              </a:rPr>
              <a:t>De relativt mange medarbejdere med en samfundsvidenskabelig uddannelse i de mindst produktive virksomheder (decil 1) kan være drevet af, hvilke typer af virksomheder der har større risiko for at opleve negativ bruttoværditilvækst og herigennem negativ produktivitet og på den baggrund lande i 1. produktivitetsdecil. Hvis samfundsvidenskabelige kandidater ofte er ansat i virksomheder, der tager store risici og på den baggrund risikerer at befinde sig i decil 1, kan det forklare udviklingen for decil 1.</a:t>
            </a:r>
          </a:p>
        </p:txBody>
      </p:sp>
      <p:sp>
        <p:nvSpPr>
          <p:cNvPr id="20" name="Pladsholder til tekst 19">
            <a:extLst>
              <a:ext uri="{FF2B5EF4-FFF2-40B4-BE49-F238E27FC236}">
                <a16:creationId xmlns:a16="http://schemas.microsoft.com/office/drawing/2014/main" id="{8CED3556-C1DE-1E53-B3AF-24D46E235344}"/>
              </a:ext>
            </a:extLst>
          </p:cNvPr>
          <p:cNvSpPr>
            <a:spLocks noGrp="1"/>
          </p:cNvSpPr>
          <p:nvPr>
            <p:ph type="body" sz="quarter" idx="21"/>
          </p:nvPr>
        </p:nvSpPr>
        <p:spPr>
          <a:xfrm>
            <a:off x="5525907" y="6154995"/>
            <a:ext cx="4442400" cy="483269"/>
          </a:xfrm>
        </p:spPr>
        <p:txBody>
          <a:bodyPr/>
          <a:lstStyle/>
          <a:p>
            <a:r>
              <a:rPr lang="da-DK"/>
              <a:t>Kilde: Danmarks Statistik registerdata (FIRE, AMRUN og UDDA)</a:t>
            </a:r>
          </a:p>
          <a:p>
            <a:r>
              <a:rPr lang="da-DK"/>
              <a:t>Note: Omfatter kun virksomheder med mindst 5 årsværk med et produktivitetsmål mellem -500 og 3000. Decilerne opdeler virksomhederne i 10 lige store grupper på baggrund af deres produktivitet. Decil 1 er på den baggrund de 10 pct. virksomheder med lavest produktivitet, mens decil 10 er de 10 pct. virksomheder med højest produktivitet.</a:t>
            </a:r>
          </a:p>
        </p:txBody>
      </p:sp>
      <p:sp>
        <p:nvSpPr>
          <p:cNvPr id="10" name="Pladsholder til dato 9">
            <a:extLst>
              <a:ext uri="{FF2B5EF4-FFF2-40B4-BE49-F238E27FC236}">
                <a16:creationId xmlns:a16="http://schemas.microsoft.com/office/drawing/2014/main" id="{2D9BD798-1E5E-B51A-653D-739C0D2B6C40}"/>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11" name="Pladsholder til slidenummer 10">
            <a:extLst>
              <a:ext uri="{FF2B5EF4-FFF2-40B4-BE49-F238E27FC236}">
                <a16:creationId xmlns:a16="http://schemas.microsoft.com/office/drawing/2014/main" id="{9FF69C7E-9B54-C446-8E03-AD25F6499429}"/>
              </a:ext>
            </a:extLst>
          </p:cNvPr>
          <p:cNvSpPr>
            <a:spLocks noGrp="1"/>
          </p:cNvSpPr>
          <p:nvPr>
            <p:ph type="sldNum" sz="quarter" idx="12"/>
          </p:nvPr>
        </p:nvSpPr>
        <p:spPr/>
        <p:txBody>
          <a:bodyPr/>
          <a:lstStyle/>
          <a:p>
            <a:fld id="{D45479E3-6F47-43FA-8E56-D661D39388EC}" type="slidenum">
              <a:rPr lang="da-DK" smtClean="0"/>
              <a:pPr/>
              <a:t>20</a:t>
            </a:fld>
            <a:endParaRPr lang="da-DK"/>
          </a:p>
        </p:txBody>
      </p:sp>
      <p:graphicFrame>
        <p:nvGraphicFramePr>
          <p:cNvPr id="9" name="Pladsholder til indhold 8">
            <a:extLst>
              <a:ext uri="{FF2B5EF4-FFF2-40B4-BE49-F238E27FC236}">
                <a16:creationId xmlns:a16="http://schemas.microsoft.com/office/drawing/2014/main" id="{46A7465C-2CA2-0479-A78A-1C00B7EADECB}"/>
              </a:ext>
            </a:extLst>
          </p:cNvPr>
          <p:cNvGraphicFramePr>
            <a:graphicFrameLocks noGrp="1"/>
          </p:cNvGraphicFramePr>
          <p:nvPr>
            <p:ph idx="16"/>
            <p:extLst>
              <p:ext uri="{D42A27DB-BD31-4B8C-83A1-F6EECF244321}">
                <p14:modId xmlns:p14="http://schemas.microsoft.com/office/powerpoint/2010/main" val="379933299"/>
              </p:ext>
            </p:extLst>
          </p:nvPr>
        </p:nvGraphicFramePr>
        <p:xfrm>
          <a:off x="5526088" y="1865314"/>
          <a:ext cx="4441825" cy="4289681"/>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5C18836E-12A3-DF84-B302-38EC2519636B}"/>
              </a:ext>
            </a:extLst>
          </p:cNvPr>
          <p:cNvSpPr/>
          <p:nvPr/>
        </p:nvSpPr>
        <p:spPr>
          <a:xfrm>
            <a:off x="719330" y="1645760"/>
            <a:ext cx="4442400" cy="729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200">
                <a:latin typeface="+mj-lt"/>
              </a:rPr>
              <a:t>Efterspørgslen på de samfundsvidenskabelige kandidater vokser særligt meget i de højproduktive virksomheder. Dette er et udtryk for de samfundsvidenskabelige kandidaters værdiskabelse.</a:t>
            </a:r>
          </a:p>
        </p:txBody>
      </p:sp>
    </p:spTree>
    <p:extLst>
      <p:ext uri="{BB962C8B-B14F-4D97-AF65-F5344CB8AC3E}">
        <p14:creationId xmlns:p14="http://schemas.microsoft.com/office/powerpoint/2010/main" val="103108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84EC8-3607-DFB2-961F-98C32473CAEA}"/>
              </a:ext>
            </a:extLst>
          </p:cNvPr>
          <p:cNvSpPr>
            <a:spLocks noGrp="1"/>
          </p:cNvSpPr>
          <p:nvPr>
            <p:ph type="body" sz="quarter" idx="13"/>
          </p:nvPr>
        </p:nvSpPr>
        <p:spPr>
          <a:xfrm>
            <a:off x="2137310" y="769857"/>
            <a:ext cx="7171447" cy="2595290"/>
          </a:xfrm>
        </p:spPr>
        <p:txBody>
          <a:bodyPr/>
          <a:lstStyle/>
          <a:p>
            <a:r>
              <a:rPr lang="da-DK"/>
              <a:t>Medarbejderperspektivet</a:t>
            </a:r>
          </a:p>
        </p:txBody>
      </p:sp>
      <p:sp>
        <p:nvSpPr>
          <p:cNvPr id="3" name="Text Placeholder 2">
            <a:extLst>
              <a:ext uri="{FF2B5EF4-FFF2-40B4-BE49-F238E27FC236}">
                <a16:creationId xmlns:a16="http://schemas.microsoft.com/office/drawing/2014/main" id="{573F19DE-962F-51C4-CB31-E91973B31A43}"/>
              </a:ext>
            </a:extLst>
          </p:cNvPr>
          <p:cNvSpPr>
            <a:spLocks noGrp="1"/>
          </p:cNvSpPr>
          <p:nvPr>
            <p:ph type="body" sz="quarter" idx="14"/>
          </p:nvPr>
        </p:nvSpPr>
        <p:spPr/>
        <p:txBody>
          <a:bodyPr/>
          <a:lstStyle/>
          <a:p>
            <a:r>
              <a:rPr lang="da-DK"/>
              <a:t>04</a:t>
            </a:r>
          </a:p>
        </p:txBody>
      </p:sp>
      <p:sp>
        <p:nvSpPr>
          <p:cNvPr id="4" name="Date Placeholder 3">
            <a:extLst>
              <a:ext uri="{FF2B5EF4-FFF2-40B4-BE49-F238E27FC236}">
                <a16:creationId xmlns:a16="http://schemas.microsoft.com/office/drawing/2014/main" id="{D8FC72BC-5F9B-89EA-592C-1D6272F7357F}"/>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5" name="Slide Number Placeholder 4">
            <a:extLst>
              <a:ext uri="{FF2B5EF4-FFF2-40B4-BE49-F238E27FC236}">
                <a16:creationId xmlns:a16="http://schemas.microsoft.com/office/drawing/2014/main" id="{CEE738CA-F755-227F-54C5-AD97AFE418C0}"/>
              </a:ext>
            </a:extLst>
          </p:cNvPr>
          <p:cNvSpPr>
            <a:spLocks noGrp="1"/>
          </p:cNvSpPr>
          <p:nvPr>
            <p:ph type="sldNum" sz="quarter" idx="17"/>
          </p:nvPr>
        </p:nvSpPr>
        <p:spPr/>
        <p:txBody>
          <a:bodyPr/>
          <a:lstStyle/>
          <a:p>
            <a:fld id="{D45479E3-6F47-43FA-8E56-D661D39388EC}" type="slidenum">
              <a:rPr lang="da-DK" smtClean="0"/>
              <a:pPr/>
              <a:t>21</a:t>
            </a:fld>
            <a:endParaRPr lang="da-DK"/>
          </a:p>
        </p:txBody>
      </p:sp>
    </p:spTree>
    <p:extLst>
      <p:ext uri="{BB962C8B-B14F-4D97-AF65-F5344CB8AC3E}">
        <p14:creationId xmlns:p14="http://schemas.microsoft.com/office/powerpoint/2010/main" val="22548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D206B906-7B3E-83D2-A5F5-EE991012AD39}"/>
              </a:ext>
            </a:extLst>
          </p:cNvPr>
          <p:cNvSpPr>
            <a:spLocks noGrp="1"/>
          </p:cNvSpPr>
          <p:nvPr>
            <p:ph type="body" sz="quarter" idx="20"/>
          </p:nvPr>
        </p:nvSpPr>
        <p:spPr>
          <a:xfrm>
            <a:off x="5525907" y="1491872"/>
            <a:ext cx="4442400" cy="344128"/>
          </a:xfrm>
        </p:spPr>
        <p:txBody>
          <a:bodyPr/>
          <a:lstStyle/>
          <a:p>
            <a:r>
              <a:rPr lang="da-DK"/>
              <a:t>Forventet gennemsnitlig månedsindkomst for naturvidenskabelige kandidater betinget på, om mindst 5 pct. af deres kollegaer er </a:t>
            </a:r>
            <a:r>
              <a:rPr lang="da-DK" err="1"/>
              <a:t>SAMF’ere</a:t>
            </a:r>
            <a:endParaRPr lang="da-DK"/>
          </a:p>
        </p:txBody>
      </p:sp>
      <p:sp>
        <p:nvSpPr>
          <p:cNvPr id="4" name="Titel 3">
            <a:extLst>
              <a:ext uri="{FF2B5EF4-FFF2-40B4-BE49-F238E27FC236}">
                <a16:creationId xmlns:a16="http://schemas.microsoft.com/office/drawing/2014/main" id="{87991FB1-2643-2064-10E2-985C1E1AF286}"/>
              </a:ext>
            </a:extLst>
          </p:cNvPr>
          <p:cNvSpPr>
            <a:spLocks noGrp="1"/>
          </p:cNvSpPr>
          <p:nvPr>
            <p:ph type="title"/>
          </p:nvPr>
        </p:nvSpPr>
        <p:spPr/>
        <p:txBody>
          <a:bodyPr/>
          <a:lstStyle/>
          <a:p>
            <a:r>
              <a:rPr lang="da-DK"/>
              <a:t>Samfundsvidenskabelige kandidater og andre faggrupper</a:t>
            </a:r>
          </a:p>
        </p:txBody>
      </p:sp>
      <p:sp>
        <p:nvSpPr>
          <p:cNvPr id="5" name="Undertitel 4">
            <a:extLst>
              <a:ext uri="{FF2B5EF4-FFF2-40B4-BE49-F238E27FC236}">
                <a16:creationId xmlns:a16="http://schemas.microsoft.com/office/drawing/2014/main" id="{6ACE4F93-C4FD-F6E0-3299-5E7BCD77EA03}"/>
              </a:ext>
            </a:extLst>
          </p:cNvPr>
          <p:cNvSpPr>
            <a:spLocks noGrp="1"/>
          </p:cNvSpPr>
          <p:nvPr>
            <p:ph type="subTitle" idx="17"/>
          </p:nvPr>
        </p:nvSpPr>
        <p:spPr/>
        <p:txBody>
          <a:bodyPr/>
          <a:lstStyle/>
          <a:p>
            <a:r>
              <a:rPr lang="da-DK"/>
              <a:t>Medarbejderperspektivet</a:t>
            </a:r>
          </a:p>
        </p:txBody>
      </p:sp>
      <p:sp>
        <p:nvSpPr>
          <p:cNvPr id="6" name="Pladsholder til indhold 5">
            <a:extLst>
              <a:ext uri="{FF2B5EF4-FFF2-40B4-BE49-F238E27FC236}">
                <a16:creationId xmlns:a16="http://schemas.microsoft.com/office/drawing/2014/main" id="{E86E7879-12EF-D8BB-85D0-488C4E3DF006}"/>
              </a:ext>
            </a:extLst>
          </p:cNvPr>
          <p:cNvSpPr>
            <a:spLocks noGrp="1"/>
          </p:cNvSpPr>
          <p:nvPr>
            <p:ph idx="1"/>
          </p:nvPr>
        </p:nvSpPr>
        <p:spPr>
          <a:xfrm>
            <a:off x="719976" y="2838616"/>
            <a:ext cx="4441754" cy="3647397"/>
          </a:xfrm>
        </p:spPr>
        <p:txBody>
          <a:bodyPr anchor="ctr"/>
          <a:lstStyle/>
          <a:p>
            <a:pPr marL="171450" indent="-171450">
              <a:buFont typeface="Arial" panose="020B0604020202020204" pitchFamily="34" charset="0"/>
              <a:buChar char="•"/>
            </a:pPr>
            <a:endParaRPr lang="da-DK" sz="1200">
              <a:latin typeface="+mj-lt"/>
            </a:endParaRPr>
          </a:p>
          <a:p>
            <a:pPr marL="171450" indent="-171450" algn="l">
              <a:buFont typeface="Arial" panose="020B0604020202020204" pitchFamily="34" charset="0"/>
              <a:buChar char="•"/>
            </a:pPr>
            <a:r>
              <a:rPr lang="da-DK" sz="1200" b="0" i="0" u="none" strike="noStrike" baseline="0">
                <a:solidFill>
                  <a:srgbClr val="111111"/>
                </a:solidFill>
                <a:latin typeface="+mj-lt"/>
              </a:rPr>
              <a:t>Naturvidenskabelige og tekniske kandidater tjener mere i virksomheder, hvor mindst 5 pct. af de fuldtidsansatte udgøres af samfundsvidenskabelige kandidater end i virksomheder, hvor de udgør mindre end 5 pct. </a:t>
            </a:r>
            <a:r>
              <a:rPr lang="da-DK" sz="1200">
                <a:latin typeface="+mj-lt"/>
              </a:rPr>
              <a:t>Det er for begge grupper tilfældet i de tre brancher, hvor de er mest udbredte.</a:t>
            </a:r>
          </a:p>
          <a:p>
            <a:pPr marL="171450" indent="-171450" algn="l">
              <a:buFont typeface="Arial" panose="020B0604020202020204" pitchFamily="34" charset="0"/>
              <a:buChar char="•"/>
            </a:pPr>
            <a:endParaRPr lang="da-DK" sz="1200">
              <a:latin typeface="+mj-lt"/>
            </a:endParaRPr>
          </a:p>
          <a:p>
            <a:pPr marL="171450" indent="-171450" algn="l">
              <a:buFont typeface="Arial" panose="020B0604020202020204" pitchFamily="34" charset="0"/>
              <a:buChar char="•"/>
            </a:pPr>
            <a:r>
              <a:rPr lang="da-DK" sz="1200">
                <a:latin typeface="+mj-lt"/>
              </a:rPr>
              <a:t>For både naturvidenskabelige og tekniske kandidater er lønforskellen statistisk signifikant (5 pct.-niveau) inden for medicinalindustri og rådgivning.</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I lyset af den eksisterende litteratur på området kan resultaterne være et udtryk for samfundsvidenskabelige kandidaters værdiskabelse gennem deres bidrag til en højere produktivitet blandt deres kollegaer.</a:t>
            </a:r>
          </a:p>
          <a:p>
            <a:pPr marL="171450" indent="-171450">
              <a:buFont typeface="Arial" panose="020B0604020202020204" pitchFamily="34" charset="0"/>
              <a:buChar char="•"/>
            </a:pPr>
            <a:endParaRPr lang="da-DK" sz="1200">
              <a:latin typeface="+mj-lt"/>
            </a:endParaRPr>
          </a:p>
          <a:p>
            <a:pPr marL="171450" indent="-171450">
              <a:buFont typeface="Arial" panose="020B0604020202020204" pitchFamily="34" charset="0"/>
              <a:buChar char="•"/>
            </a:pPr>
            <a:r>
              <a:rPr lang="da-DK" sz="1200">
                <a:latin typeface="+mj-lt"/>
              </a:rPr>
              <a:t>Resultaterne kan være drevet af </a:t>
            </a:r>
            <a:r>
              <a:rPr lang="da-DK" sz="1200" err="1">
                <a:latin typeface="+mj-lt"/>
              </a:rPr>
              <a:t>uobserverbare</a:t>
            </a:r>
            <a:r>
              <a:rPr lang="da-DK" sz="1200">
                <a:latin typeface="+mj-lt"/>
              </a:rPr>
              <a:t> medarbejder- eller virksomhedskarakteristika, som ikke er mulige at tage højde for inden for denne undersøgelses omfang. Den anvendte metode fremgår af </a:t>
            </a:r>
            <a:r>
              <a:rPr lang="da-DK" sz="1200">
                <a:latin typeface="+mj-lt"/>
                <a:hlinkClick r:id="rId2" action="ppaction://hlinksldjump"/>
              </a:rPr>
              <a:t>metodeafsnittet</a:t>
            </a:r>
            <a:r>
              <a:rPr lang="da-DK" sz="1200">
                <a:latin typeface="+mj-lt"/>
              </a:rPr>
              <a:t>.</a:t>
            </a:r>
          </a:p>
        </p:txBody>
      </p:sp>
      <p:sp>
        <p:nvSpPr>
          <p:cNvPr id="9" name="Pladsholder til tekst 8">
            <a:extLst>
              <a:ext uri="{FF2B5EF4-FFF2-40B4-BE49-F238E27FC236}">
                <a16:creationId xmlns:a16="http://schemas.microsoft.com/office/drawing/2014/main" id="{C2AC1050-8B84-2866-8FEB-7F70EA905097}"/>
              </a:ext>
            </a:extLst>
          </p:cNvPr>
          <p:cNvSpPr>
            <a:spLocks noGrp="1"/>
          </p:cNvSpPr>
          <p:nvPr>
            <p:ph type="body" sz="quarter" idx="21"/>
          </p:nvPr>
        </p:nvSpPr>
        <p:spPr>
          <a:xfrm>
            <a:off x="5525907" y="3551450"/>
            <a:ext cx="4442400" cy="393885"/>
          </a:xfrm>
        </p:spPr>
        <p:txBody>
          <a:bodyPr/>
          <a:lstStyle/>
          <a:p>
            <a:r>
              <a:rPr lang="da-DK"/>
              <a:t>Kilde: Danmarks Statistik registerdata (BFL og UDDA)</a:t>
            </a:r>
          </a:p>
          <a:p>
            <a:r>
              <a:rPr lang="da-DK"/>
              <a:t>Note: Omfatter 30-66-årige i den private sektor med mindst 30 timer om ugen. De gråtonede søjler angiver, at forskellen i den givne branche ikke er statistisk signifikant på et 5 pct.-signifikansniveau. De tre udvalgte brancher er top 3 brancher for naturvidenskabelige kandidater.</a:t>
            </a:r>
          </a:p>
        </p:txBody>
      </p:sp>
      <p:sp>
        <p:nvSpPr>
          <p:cNvPr id="10" name="Pladsholder til dato 9">
            <a:extLst>
              <a:ext uri="{FF2B5EF4-FFF2-40B4-BE49-F238E27FC236}">
                <a16:creationId xmlns:a16="http://schemas.microsoft.com/office/drawing/2014/main" id="{2D9BD798-1E5E-B51A-653D-739C0D2B6C40}"/>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11" name="Pladsholder til slidenummer 10">
            <a:extLst>
              <a:ext uri="{FF2B5EF4-FFF2-40B4-BE49-F238E27FC236}">
                <a16:creationId xmlns:a16="http://schemas.microsoft.com/office/drawing/2014/main" id="{9FF69C7E-9B54-C446-8E03-AD25F6499429}"/>
              </a:ext>
            </a:extLst>
          </p:cNvPr>
          <p:cNvSpPr>
            <a:spLocks noGrp="1"/>
          </p:cNvSpPr>
          <p:nvPr>
            <p:ph type="sldNum" sz="quarter" idx="12"/>
          </p:nvPr>
        </p:nvSpPr>
        <p:spPr/>
        <p:txBody>
          <a:bodyPr/>
          <a:lstStyle/>
          <a:p>
            <a:fld id="{D45479E3-6F47-43FA-8E56-D661D39388EC}" type="slidenum">
              <a:rPr lang="da-DK" smtClean="0"/>
              <a:pPr/>
              <a:t>22</a:t>
            </a:fld>
            <a:endParaRPr lang="da-DK"/>
          </a:p>
        </p:txBody>
      </p:sp>
      <p:sp>
        <p:nvSpPr>
          <p:cNvPr id="13" name="Pladsholder til tekst 12">
            <a:extLst>
              <a:ext uri="{FF2B5EF4-FFF2-40B4-BE49-F238E27FC236}">
                <a16:creationId xmlns:a16="http://schemas.microsoft.com/office/drawing/2014/main" id="{CCD4B292-D60B-E7CD-12FF-12CCF12FC456}"/>
              </a:ext>
            </a:extLst>
          </p:cNvPr>
          <p:cNvSpPr>
            <a:spLocks noGrp="1"/>
          </p:cNvSpPr>
          <p:nvPr>
            <p:ph type="body" sz="quarter" idx="23"/>
          </p:nvPr>
        </p:nvSpPr>
        <p:spPr>
          <a:xfrm>
            <a:off x="5525261" y="4184672"/>
            <a:ext cx="4442400" cy="344128"/>
          </a:xfrm>
        </p:spPr>
        <p:txBody>
          <a:bodyPr/>
          <a:lstStyle/>
          <a:p>
            <a:r>
              <a:rPr lang="da-DK"/>
              <a:t>Forventet gennemsnitlig månedsindkomst for tekniske kandidater betinget på, om mindst 5 pct. af deres kollegaer er </a:t>
            </a:r>
            <a:r>
              <a:rPr lang="da-DK" err="1"/>
              <a:t>SAMF’ere</a:t>
            </a:r>
            <a:endParaRPr lang="da-DK"/>
          </a:p>
        </p:txBody>
      </p:sp>
      <p:sp>
        <p:nvSpPr>
          <p:cNvPr id="14" name="Pladsholder til tekst 13">
            <a:extLst>
              <a:ext uri="{FF2B5EF4-FFF2-40B4-BE49-F238E27FC236}">
                <a16:creationId xmlns:a16="http://schemas.microsoft.com/office/drawing/2014/main" id="{BF6C5DDE-A0F3-35A7-FE8D-AE08E399C988}"/>
              </a:ext>
            </a:extLst>
          </p:cNvPr>
          <p:cNvSpPr>
            <a:spLocks noGrp="1"/>
          </p:cNvSpPr>
          <p:nvPr>
            <p:ph type="body" sz="quarter" idx="24"/>
          </p:nvPr>
        </p:nvSpPr>
        <p:spPr>
          <a:xfrm>
            <a:off x="5525907" y="6244379"/>
            <a:ext cx="4442400" cy="393885"/>
          </a:xfrm>
        </p:spPr>
        <p:txBody>
          <a:bodyPr/>
          <a:lstStyle/>
          <a:p>
            <a:r>
              <a:rPr lang="da-DK"/>
              <a:t>Kilde: Danmarks Statistik registerdata (BFL og UDDA)</a:t>
            </a:r>
          </a:p>
          <a:p>
            <a:r>
              <a:rPr lang="da-DK"/>
              <a:t>Note: Omfatter 30-66-årige i den private sektor med mindst 30 timer om ugen. De gråtonede søjler angiver, at forskellen i den givne branche ikke er statistisk signifikant på et 5 pct.-signifikansniveau. De tre udvalgte brancher er top 3 brancher for tekniske kandidater.</a:t>
            </a:r>
          </a:p>
        </p:txBody>
      </p:sp>
      <p:graphicFrame>
        <p:nvGraphicFramePr>
          <p:cNvPr id="16" name="Pladsholder til indhold 15">
            <a:extLst>
              <a:ext uri="{FF2B5EF4-FFF2-40B4-BE49-F238E27FC236}">
                <a16:creationId xmlns:a16="http://schemas.microsoft.com/office/drawing/2014/main" id="{5013584C-A151-444F-8C45-163664482F4B}"/>
              </a:ext>
            </a:extLst>
          </p:cNvPr>
          <p:cNvGraphicFramePr>
            <a:graphicFrameLocks noGrp="1"/>
          </p:cNvGraphicFramePr>
          <p:nvPr>
            <p:ph idx="16"/>
            <p:extLst>
              <p:ext uri="{D42A27DB-BD31-4B8C-83A1-F6EECF244321}">
                <p14:modId xmlns:p14="http://schemas.microsoft.com/office/powerpoint/2010/main" val="1072199387"/>
              </p:ext>
            </p:extLst>
          </p:nvPr>
        </p:nvGraphicFramePr>
        <p:xfrm>
          <a:off x="5526088" y="1865313"/>
          <a:ext cx="4441825" cy="1686137"/>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8BCB05F3-E6CC-24B3-23D7-3558954DA0C9}"/>
              </a:ext>
            </a:extLst>
          </p:cNvPr>
          <p:cNvSpPr/>
          <p:nvPr/>
        </p:nvSpPr>
        <p:spPr>
          <a:xfrm>
            <a:off x="719330" y="1754164"/>
            <a:ext cx="4442400" cy="1001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a-DK" sz="1200">
                <a:latin typeface="+mj-lt"/>
              </a:rPr>
              <a:t>På tværs af faggrupper får </a:t>
            </a:r>
            <a:r>
              <a:rPr lang="da-DK" sz="1200" err="1">
                <a:latin typeface="+mj-lt"/>
              </a:rPr>
              <a:t>LVU’ere</a:t>
            </a:r>
            <a:r>
              <a:rPr lang="da-DK" sz="1200">
                <a:latin typeface="+mj-lt"/>
              </a:rPr>
              <a:t> en højere løn, når de arbejder sammen med samfundsvidenskabelige kandidater. Det er en indikation på værdiskabelse af de samfundsvidenskabelige kandidater på medarbejderniveau.</a:t>
            </a:r>
          </a:p>
        </p:txBody>
      </p:sp>
      <p:graphicFrame>
        <p:nvGraphicFramePr>
          <p:cNvPr id="15" name="Pladsholder til indhold 17">
            <a:extLst>
              <a:ext uri="{FF2B5EF4-FFF2-40B4-BE49-F238E27FC236}">
                <a16:creationId xmlns:a16="http://schemas.microsoft.com/office/drawing/2014/main" id="{42B3114C-124F-3680-6398-B2628E7E2205}"/>
              </a:ext>
            </a:extLst>
          </p:cNvPr>
          <p:cNvGraphicFramePr>
            <a:graphicFrameLocks noGrp="1"/>
          </p:cNvGraphicFramePr>
          <p:nvPr>
            <p:ph idx="22"/>
            <p:extLst>
              <p:ext uri="{D42A27DB-BD31-4B8C-83A1-F6EECF244321}">
                <p14:modId xmlns:p14="http://schemas.microsoft.com/office/powerpoint/2010/main" val="3253200972"/>
              </p:ext>
            </p:extLst>
          </p:nvPr>
        </p:nvGraphicFramePr>
        <p:xfrm>
          <a:off x="5524500" y="4559300"/>
          <a:ext cx="4441825" cy="16850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982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D206B906-7B3E-83D2-A5F5-EE991012AD39}"/>
              </a:ext>
            </a:extLst>
          </p:cNvPr>
          <p:cNvSpPr>
            <a:spLocks noGrp="1"/>
          </p:cNvSpPr>
          <p:nvPr>
            <p:ph type="body" sz="quarter" idx="20"/>
          </p:nvPr>
        </p:nvSpPr>
        <p:spPr>
          <a:xfrm>
            <a:off x="5525907" y="1491872"/>
            <a:ext cx="4442400" cy="344128"/>
          </a:xfrm>
        </p:spPr>
        <p:txBody>
          <a:bodyPr/>
          <a:lstStyle/>
          <a:p>
            <a:r>
              <a:rPr lang="da-DK"/>
              <a:t>Forventet gennemsnitlig månedsindkomst for sundhedsvidenskabelige kandidater betinget på, om mindst 5 pct. af deres kollegaer er </a:t>
            </a:r>
            <a:r>
              <a:rPr lang="da-DK" err="1"/>
              <a:t>SAMF’ere</a:t>
            </a:r>
            <a:endParaRPr lang="da-DK"/>
          </a:p>
        </p:txBody>
      </p:sp>
      <p:sp>
        <p:nvSpPr>
          <p:cNvPr id="4" name="Titel 3">
            <a:extLst>
              <a:ext uri="{FF2B5EF4-FFF2-40B4-BE49-F238E27FC236}">
                <a16:creationId xmlns:a16="http://schemas.microsoft.com/office/drawing/2014/main" id="{87991FB1-2643-2064-10E2-985C1E1AF286}"/>
              </a:ext>
            </a:extLst>
          </p:cNvPr>
          <p:cNvSpPr>
            <a:spLocks noGrp="1"/>
          </p:cNvSpPr>
          <p:nvPr>
            <p:ph type="title"/>
          </p:nvPr>
        </p:nvSpPr>
        <p:spPr/>
        <p:txBody>
          <a:bodyPr/>
          <a:lstStyle/>
          <a:p>
            <a:r>
              <a:rPr lang="da-DK"/>
              <a:t>Samfundsvidenskabelige kandidater og andre faggrupper</a:t>
            </a:r>
          </a:p>
        </p:txBody>
      </p:sp>
      <p:sp>
        <p:nvSpPr>
          <p:cNvPr id="5" name="Undertitel 4">
            <a:extLst>
              <a:ext uri="{FF2B5EF4-FFF2-40B4-BE49-F238E27FC236}">
                <a16:creationId xmlns:a16="http://schemas.microsoft.com/office/drawing/2014/main" id="{6ACE4F93-C4FD-F6E0-3299-5E7BCD77EA03}"/>
              </a:ext>
            </a:extLst>
          </p:cNvPr>
          <p:cNvSpPr>
            <a:spLocks noGrp="1"/>
          </p:cNvSpPr>
          <p:nvPr>
            <p:ph type="subTitle" idx="17"/>
          </p:nvPr>
        </p:nvSpPr>
        <p:spPr/>
        <p:txBody>
          <a:bodyPr/>
          <a:lstStyle/>
          <a:p>
            <a:r>
              <a:rPr lang="da-DK"/>
              <a:t>Medarbejderperspektivet</a:t>
            </a:r>
          </a:p>
        </p:txBody>
      </p:sp>
      <p:sp>
        <p:nvSpPr>
          <p:cNvPr id="6" name="Pladsholder til indhold 5">
            <a:extLst>
              <a:ext uri="{FF2B5EF4-FFF2-40B4-BE49-F238E27FC236}">
                <a16:creationId xmlns:a16="http://schemas.microsoft.com/office/drawing/2014/main" id="{E86E7879-12EF-D8BB-85D0-488C4E3DF006}"/>
              </a:ext>
            </a:extLst>
          </p:cNvPr>
          <p:cNvSpPr>
            <a:spLocks noGrp="1"/>
          </p:cNvSpPr>
          <p:nvPr>
            <p:ph idx="1"/>
          </p:nvPr>
        </p:nvSpPr>
        <p:spPr>
          <a:xfrm>
            <a:off x="713654" y="1732085"/>
            <a:ext cx="4536000" cy="2505339"/>
          </a:xfrm>
        </p:spPr>
        <p:txBody>
          <a:bodyPr anchor="t"/>
          <a:lstStyle/>
          <a:p>
            <a:pPr marL="171450" indent="-171450">
              <a:buFont typeface="Arial" panose="020B0604020202020204" pitchFamily="34" charset="0"/>
              <a:buChar char="•"/>
            </a:pPr>
            <a:r>
              <a:rPr lang="da-DK" sz="1200" dirty="0">
                <a:latin typeface="+mj-lt"/>
              </a:rPr>
              <a:t>Sundhedsvidenskabelige kandidater tjener også mere i virksomheder, hvor samfundsvidenskabelige kandidater også udgør mindst 5 pct. af medarbejderstaben. Især i handelsbranchen er der stor forskel, men forskellene er også statistisk signifikante inden for forskning og udvikling samt i medicinalindustrien.</a:t>
            </a:r>
          </a:p>
          <a:p>
            <a:pPr marL="171450" indent="-171450">
              <a:buFont typeface="Arial" panose="020B0604020202020204" pitchFamily="34" charset="0"/>
              <a:buChar char="•"/>
            </a:pPr>
            <a:endParaRPr lang="da-DK" sz="1200" dirty="0">
              <a:latin typeface="+mj-lt"/>
            </a:endParaRPr>
          </a:p>
          <a:p>
            <a:pPr marL="171450" indent="-171450">
              <a:buFont typeface="Arial" panose="020B0604020202020204" pitchFamily="34" charset="0"/>
              <a:buChar char="•"/>
            </a:pPr>
            <a:r>
              <a:rPr lang="da-DK" sz="1200" dirty="0">
                <a:latin typeface="+mj-lt"/>
              </a:rPr>
              <a:t>Også blandt de humanistiske kandidater opleves i flere brancher en højere løn i de virksomheder, hvor mindst 5 pct. af staben er samfundsvidenskabelige kandidater. Forskellen er statistisk signifikant inden for handel samt IT- og informationstjenester</a:t>
            </a:r>
          </a:p>
          <a:p>
            <a:pPr marL="171450" indent="-171450">
              <a:buFont typeface="Arial" panose="020B0604020202020204" pitchFamily="34" charset="0"/>
              <a:buChar char="•"/>
            </a:pPr>
            <a:endParaRPr lang="da-DK" sz="1200" dirty="0">
              <a:latin typeface="+mj-lt"/>
            </a:endParaRPr>
          </a:p>
          <a:p>
            <a:pPr marL="171450" indent="-171450">
              <a:buFont typeface="Arial" panose="020B0604020202020204" pitchFamily="34" charset="0"/>
              <a:buChar char="•"/>
            </a:pPr>
            <a:r>
              <a:rPr lang="da-DK" sz="1200" dirty="0">
                <a:latin typeface="+mj-lt"/>
              </a:rPr>
              <a:t>Der kan igen være risiko for, at resultaterne er drevet af </a:t>
            </a:r>
            <a:r>
              <a:rPr lang="da-DK" sz="1200" dirty="0" err="1">
                <a:latin typeface="+mj-lt"/>
              </a:rPr>
              <a:t>uobserverbare</a:t>
            </a:r>
            <a:r>
              <a:rPr lang="da-DK" sz="1200" dirty="0">
                <a:latin typeface="+mj-lt"/>
              </a:rPr>
              <a:t> karakteristika.</a:t>
            </a:r>
          </a:p>
        </p:txBody>
      </p:sp>
      <p:sp>
        <p:nvSpPr>
          <p:cNvPr id="9" name="Pladsholder til tekst 8">
            <a:extLst>
              <a:ext uri="{FF2B5EF4-FFF2-40B4-BE49-F238E27FC236}">
                <a16:creationId xmlns:a16="http://schemas.microsoft.com/office/drawing/2014/main" id="{C2AC1050-8B84-2866-8FEB-7F70EA905097}"/>
              </a:ext>
            </a:extLst>
          </p:cNvPr>
          <p:cNvSpPr>
            <a:spLocks noGrp="1"/>
          </p:cNvSpPr>
          <p:nvPr>
            <p:ph type="body" sz="quarter" idx="21"/>
          </p:nvPr>
        </p:nvSpPr>
        <p:spPr>
          <a:xfrm>
            <a:off x="5525907" y="3640833"/>
            <a:ext cx="4442400" cy="304502"/>
          </a:xfrm>
        </p:spPr>
        <p:txBody>
          <a:bodyPr/>
          <a:lstStyle/>
          <a:p>
            <a:r>
              <a:rPr lang="da-DK"/>
              <a:t>Kilde: Danmarks Statistik registerdata (BFL og UDDA)</a:t>
            </a:r>
          </a:p>
          <a:p>
            <a:r>
              <a:rPr lang="da-DK"/>
              <a:t>Note: Omfatter 30-66-årige i den private sektor med mindst 30 timer om ugen. De tre udvalgte brancher er top 3 brancher for sundhedsvidenskabelige kandidater</a:t>
            </a:r>
          </a:p>
        </p:txBody>
      </p:sp>
      <p:sp>
        <p:nvSpPr>
          <p:cNvPr id="10" name="Pladsholder til dato 9">
            <a:extLst>
              <a:ext uri="{FF2B5EF4-FFF2-40B4-BE49-F238E27FC236}">
                <a16:creationId xmlns:a16="http://schemas.microsoft.com/office/drawing/2014/main" id="{2D9BD798-1E5E-B51A-653D-739C0D2B6C40}"/>
              </a:ext>
            </a:extLst>
          </p:cNvPr>
          <p:cNvSpPr>
            <a:spLocks noGrp="1"/>
          </p:cNvSpPr>
          <p:nvPr>
            <p:ph type="dt" sz="half" idx="10"/>
          </p:nvPr>
        </p:nvSpPr>
        <p:spPr/>
        <p:txBody>
          <a:bodyPr/>
          <a:lstStyle/>
          <a:p>
            <a:fld id="{C69B2342-42B1-41A0-B19B-DAAE5E3C2181}" type="datetime5">
              <a:rPr lang="da-DK" smtClean="0"/>
              <a:t>april 2025</a:t>
            </a:fld>
            <a:endParaRPr lang="da-DK"/>
          </a:p>
        </p:txBody>
      </p:sp>
      <p:sp>
        <p:nvSpPr>
          <p:cNvPr id="11" name="Pladsholder til slidenummer 10">
            <a:extLst>
              <a:ext uri="{FF2B5EF4-FFF2-40B4-BE49-F238E27FC236}">
                <a16:creationId xmlns:a16="http://schemas.microsoft.com/office/drawing/2014/main" id="{9FF69C7E-9B54-C446-8E03-AD25F6499429}"/>
              </a:ext>
            </a:extLst>
          </p:cNvPr>
          <p:cNvSpPr>
            <a:spLocks noGrp="1"/>
          </p:cNvSpPr>
          <p:nvPr>
            <p:ph type="sldNum" sz="quarter" idx="12"/>
          </p:nvPr>
        </p:nvSpPr>
        <p:spPr/>
        <p:txBody>
          <a:bodyPr/>
          <a:lstStyle/>
          <a:p>
            <a:fld id="{D45479E3-6F47-43FA-8E56-D661D39388EC}" type="slidenum">
              <a:rPr lang="da-DK" smtClean="0"/>
              <a:pPr/>
              <a:t>23</a:t>
            </a:fld>
            <a:endParaRPr lang="da-DK"/>
          </a:p>
        </p:txBody>
      </p:sp>
      <p:sp>
        <p:nvSpPr>
          <p:cNvPr id="13" name="Pladsholder til tekst 12">
            <a:extLst>
              <a:ext uri="{FF2B5EF4-FFF2-40B4-BE49-F238E27FC236}">
                <a16:creationId xmlns:a16="http://schemas.microsoft.com/office/drawing/2014/main" id="{CCD4B292-D60B-E7CD-12FF-12CCF12FC456}"/>
              </a:ext>
            </a:extLst>
          </p:cNvPr>
          <p:cNvSpPr>
            <a:spLocks noGrp="1"/>
          </p:cNvSpPr>
          <p:nvPr>
            <p:ph type="body" sz="quarter" idx="23"/>
          </p:nvPr>
        </p:nvSpPr>
        <p:spPr>
          <a:xfrm>
            <a:off x="5525261" y="4184672"/>
            <a:ext cx="4442400" cy="344128"/>
          </a:xfrm>
        </p:spPr>
        <p:txBody>
          <a:bodyPr/>
          <a:lstStyle/>
          <a:p>
            <a:r>
              <a:rPr lang="da-DK"/>
              <a:t>Forventet gennemsnitlig månedsindkomst for humanistiske kandidater betinget på, om mindst 5 pct. af deres kollegaer er </a:t>
            </a:r>
            <a:r>
              <a:rPr lang="da-DK" err="1"/>
              <a:t>SAMF’ere</a:t>
            </a:r>
            <a:endParaRPr lang="da-DK"/>
          </a:p>
        </p:txBody>
      </p:sp>
      <p:sp>
        <p:nvSpPr>
          <p:cNvPr id="14" name="Pladsholder til tekst 13">
            <a:extLst>
              <a:ext uri="{FF2B5EF4-FFF2-40B4-BE49-F238E27FC236}">
                <a16:creationId xmlns:a16="http://schemas.microsoft.com/office/drawing/2014/main" id="{BF6C5DDE-A0F3-35A7-FE8D-AE08E399C988}"/>
              </a:ext>
            </a:extLst>
          </p:cNvPr>
          <p:cNvSpPr>
            <a:spLocks noGrp="1"/>
          </p:cNvSpPr>
          <p:nvPr>
            <p:ph type="body" sz="quarter" idx="24"/>
          </p:nvPr>
        </p:nvSpPr>
        <p:spPr>
          <a:xfrm>
            <a:off x="5525907" y="6244379"/>
            <a:ext cx="4442400" cy="393885"/>
          </a:xfrm>
        </p:spPr>
        <p:txBody>
          <a:bodyPr/>
          <a:lstStyle/>
          <a:p>
            <a:r>
              <a:rPr lang="da-DK"/>
              <a:t>Kilde: Danmarks Statistik registerdata (BFL og UDDA)</a:t>
            </a:r>
          </a:p>
          <a:p>
            <a:r>
              <a:rPr lang="da-DK"/>
              <a:t>Note: Omfatter 30-66-årige i den private sektor med mindst 30 timer om ugen. De gråtonede søjler angiver, at forskellen i den givne branche ikke er statistisk signifikant på et 5 pct.-signifikansniveau. De tre udvalgte brancher er top 3 brancher for humanistiske kandidater</a:t>
            </a:r>
          </a:p>
        </p:txBody>
      </p:sp>
      <p:graphicFrame>
        <p:nvGraphicFramePr>
          <p:cNvPr id="12" name="Pladsholder til indhold 11">
            <a:extLst>
              <a:ext uri="{FF2B5EF4-FFF2-40B4-BE49-F238E27FC236}">
                <a16:creationId xmlns:a16="http://schemas.microsoft.com/office/drawing/2014/main" id="{AE1B77DE-3DBA-49C8-99E7-421F4F460673}"/>
              </a:ext>
            </a:extLst>
          </p:cNvPr>
          <p:cNvGraphicFramePr>
            <a:graphicFrameLocks noGrp="1"/>
          </p:cNvGraphicFramePr>
          <p:nvPr>
            <p:ph idx="16"/>
          </p:nvPr>
        </p:nvGraphicFramePr>
        <p:xfrm>
          <a:off x="5526088" y="1865313"/>
          <a:ext cx="4441825" cy="1686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Pladsholder til indhold 7">
            <a:extLst>
              <a:ext uri="{FF2B5EF4-FFF2-40B4-BE49-F238E27FC236}">
                <a16:creationId xmlns:a16="http://schemas.microsoft.com/office/drawing/2014/main" id="{115D4AED-7390-B889-7224-3F214C0216C9}"/>
              </a:ext>
            </a:extLst>
          </p:cNvPr>
          <p:cNvGraphicFramePr>
            <a:graphicFrameLocks noGrp="1"/>
          </p:cNvGraphicFramePr>
          <p:nvPr>
            <p:ph idx="22"/>
          </p:nvPr>
        </p:nvGraphicFramePr>
        <p:xfrm>
          <a:off x="5524500" y="4559301"/>
          <a:ext cx="4441825" cy="1627316"/>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3791E5DA-CD79-0AA4-E4A3-67C532A629DB}"/>
              </a:ext>
            </a:extLst>
          </p:cNvPr>
          <p:cNvSpPr/>
          <p:nvPr/>
        </p:nvSpPr>
        <p:spPr>
          <a:xfrm>
            <a:off x="709282" y="4237424"/>
            <a:ext cx="4539600" cy="24008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300"/>
              </a:spcAft>
            </a:pPr>
            <a:r>
              <a:rPr lang="da-DK" sz="1200" b="1" u="sng" dirty="0">
                <a:solidFill>
                  <a:schemeClr val="tx1"/>
                </a:solidFill>
                <a:latin typeface="+mj-lt"/>
              </a:rPr>
              <a:t>Boks: Forventede månedlige indkomster uden brancheopdeling</a:t>
            </a:r>
          </a:p>
          <a:p>
            <a:r>
              <a:rPr lang="da-DK" sz="1000" dirty="0">
                <a:solidFill>
                  <a:schemeClr val="tx1"/>
                </a:solidFill>
                <a:latin typeface="+mj-lt"/>
              </a:rPr>
              <a:t>I tabellen herunder fremgår de samlede forventede månedlige indkomster i virksomheder med hhv. under og mindst 5 pct. </a:t>
            </a:r>
            <a:r>
              <a:rPr lang="da-DK" sz="1000" dirty="0" err="1">
                <a:solidFill>
                  <a:schemeClr val="tx1"/>
                </a:solidFill>
                <a:latin typeface="+mj-lt"/>
              </a:rPr>
              <a:t>SAMF’ere</a:t>
            </a:r>
            <a:r>
              <a:rPr lang="da-DK" sz="1000" dirty="0">
                <a:solidFill>
                  <a:schemeClr val="tx1"/>
                </a:solidFill>
                <a:latin typeface="+mj-lt"/>
              </a:rPr>
              <a:t> for ansatte inden for hvert uddannelsesområde samt for alle fire uddannelsesområder under ét.</a:t>
            </a:r>
          </a:p>
        </p:txBody>
      </p:sp>
      <p:graphicFrame>
        <p:nvGraphicFramePr>
          <p:cNvPr id="7" name="Tabel 6">
            <a:extLst>
              <a:ext uri="{FF2B5EF4-FFF2-40B4-BE49-F238E27FC236}">
                <a16:creationId xmlns:a16="http://schemas.microsoft.com/office/drawing/2014/main" id="{25E2F214-A58E-ADE7-A8D0-C258F6BA9C74}"/>
              </a:ext>
            </a:extLst>
          </p:cNvPr>
          <p:cNvGraphicFramePr>
            <a:graphicFrameLocks noGrp="1"/>
          </p:cNvGraphicFramePr>
          <p:nvPr/>
        </p:nvGraphicFramePr>
        <p:xfrm>
          <a:off x="719330" y="5014032"/>
          <a:ext cx="4521600" cy="1615440"/>
        </p:xfrm>
        <a:graphic>
          <a:graphicData uri="http://schemas.openxmlformats.org/drawingml/2006/table">
            <a:tbl>
              <a:tblPr firstRow="1" bandRow="1">
                <a:tableStyleId>{5C22544A-7EE6-4342-B048-85BDC9FD1C3A}</a:tableStyleId>
              </a:tblPr>
              <a:tblGrid>
                <a:gridCol w="1285200">
                  <a:extLst>
                    <a:ext uri="{9D8B030D-6E8A-4147-A177-3AD203B41FA5}">
                      <a16:colId xmlns:a16="http://schemas.microsoft.com/office/drawing/2014/main" val="2979675909"/>
                    </a:ext>
                  </a:extLst>
                </a:gridCol>
                <a:gridCol w="1620000">
                  <a:extLst>
                    <a:ext uri="{9D8B030D-6E8A-4147-A177-3AD203B41FA5}">
                      <a16:colId xmlns:a16="http://schemas.microsoft.com/office/drawing/2014/main" val="2418570433"/>
                    </a:ext>
                  </a:extLst>
                </a:gridCol>
                <a:gridCol w="1616400">
                  <a:extLst>
                    <a:ext uri="{9D8B030D-6E8A-4147-A177-3AD203B41FA5}">
                      <a16:colId xmlns:a16="http://schemas.microsoft.com/office/drawing/2014/main" val="4107590812"/>
                    </a:ext>
                  </a:extLst>
                </a:gridCol>
              </a:tblGrid>
              <a:tr h="245260">
                <a:tc>
                  <a:txBody>
                    <a:bodyPr/>
                    <a:lstStyle/>
                    <a:p>
                      <a:r>
                        <a:rPr lang="da-DK" sz="1000" b="1" dirty="0">
                          <a:latin typeface="+mj-lt"/>
                        </a:rPr>
                        <a:t>Kandidatuddannelse</a:t>
                      </a:r>
                    </a:p>
                  </a:txBody>
                  <a:tcPr marL="45720" marR="45720" anchor="ctr">
                    <a:lnL w="12700" cmpd="sng">
                      <a:noFill/>
                    </a:lnL>
                    <a:lnR w="635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1000" b="1" dirty="0">
                          <a:latin typeface="+mj-lt"/>
                        </a:rPr>
                        <a:t>Forventet indkomst pr. md.</a:t>
                      </a:r>
                    </a:p>
                    <a:p>
                      <a:r>
                        <a:rPr lang="da-DK" sz="1000" b="1" dirty="0">
                          <a:latin typeface="+mj-lt"/>
                        </a:rPr>
                        <a:t>&lt; 5% </a:t>
                      </a:r>
                      <a:r>
                        <a:rPr lang="da-DK" sz="1000" b="1" dirty="0" err="1">
                          <a:latin typeface="+mj-lt"/>
                        </a:rPr>
                        <a:t>SAMF’ere</a:t>
                      </a:r>
                      <a:endParaRPr lang="da-DK" sz="1000" b="1" dirty="0">
                        <a:latin typeface="+mj-lt"/>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sz="1000" b="1" dirty="0">
                          <a:latin typeface="+mj-lt"/>
                        </a:rPr>
                        <a:t>Forventet indkomst pr. md.</a:t>
                      </a:r>
                    </a:p>
                    <a:p>
                      <a:r>
                        <a:rPr lang="da-DK" sz="1000" b="1" i="0" kern="1200" dirty="0">
                          <a:solidFill>
                            <a:schemeClr val="lt1"/>
                          </a:solidFill>
                          <a:effectLst/>
                          <a:latin typeface="+mj-lt"/>
                          <a:ea typeface="+mn-ea"/>
                          <a:cs typeface="+mn-cs"/>
                        </a:rPr>
                        <a:t>≥ </a:t>
                      </a:r>
                      <a:r>
                        <a:rPr lang="da-DK" sz="1000" b="1" dirty="0">
                          <a:latin typeface="+mj-lt"/>
                        </a:rPr>
                        <a:t>5% </a:t>
                      </a:r>
                      <a:r>
                        <a:rPr lang="da-DK" sz="1000" b="1" dirty="0" err="1">
                          <a:latin typeface="+mj-lt"/>
                        </a:rPr>
                        <a:t>SAMF’ere</a:t>
                      </a:r>
                      <a:endParaRPr lang="da-DK" sz="1000" b="1" dirty="0">
                        <a:latin typeface="+mj-lt"/>
                      </a:endParaRPr>
                    </a:p>
                  </a:txBody>
                  <a:tcPr marL="45720" marR="45720" anchor="ctr">
                    <a:lnL w="635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2772157"/>
                  </a:ext>
                </a:extLst>
              </a:tr>
              <a:tr h="150929">
                <a:tc>
                  <a:txBody>
                    <a:bodyPr/>
                    <a:lstStyle/>
                    <a:p>
                      <a:r>
                        <a:rPr lang="da-DK" sz="1000" b="1" dirty="0">
                          <a:latin typeface="+mj-lt"/>
                        </a:rPr>
                        <a:t>Naturvidenskab</a:t>
                      </a:r>
                    </a:p>
                  </a:txBody>
                  <a:tcPr marL="45720" marR="45720" anchor="ctr">
                    <a:lnL w="12700" cmpd="sng">
                      <a:noFill/>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a-DK" sz="1000" dirty="0">
                          <a:latin typeface="+mj-lt"/>
                        </a:rPr>
                        <a:t>54.689 kr.</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a-DK" sz="1000" dirty="0">
                          <a:latin typeface="+mj-lt"/>
                        </a:rPr>
                        <a:t>62.504 kr.</a:t>
                      </a:r>
                    </a:p>
                  </a:txBody>
                  <a:tcPr marL="45720" marR="45720" anchor="ctr">
                    <a:lnL w="635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4170190"/>
                  </a:ext>
                </a:extLst>
              </a:tr>
              <a:tr h="150929">
                <a:tc>
                  <a:txBody>
                    <a:bodyPr/>
                    <a:lstStyle/>
                    <a:p>
                      <a:r>
                        <a:rPr lang="da-DK" sz="1000" b="1" dirty="0">
                          <a:latin typeface="+mj-lt"/>
                        </a:rPr>
                        <a:t>Teknisk</a:t>
                      </a:r>
                    </a:p>
                  </a:txBody>
                  <a:tcPr marL="45720" marR="45720" anchor="ctr">
                    <a:lnL w="12700" cmpd="sng">
                      <a:noFill/>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a-DK" sz="1000" dirty="0">
                          <a:latin typeface="+mj-lt"/>
                        </a:rPr>
                        <a:t>61.368 kr.</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a-DK" sz="1000" dirty="0">
                          <a:latin typeface="+mj-lt"/>
                        </a:rPr>
                        <a:t>64.482 kr.</a:t>
                      </a:r>
                    </a:p>
                  </a:txBody>
                  <a:tcPr marL="45720" marR="4572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9690258"/>
                  </a:ext>
                </a:extLst>
              </a:tr>
              <a:tr h="150929">
                <a:tc>
                  <a:txBody>
                    <a:bodyPr/>
                    <a:lstStyle/>
                    <a:p>
                      <a:r>
                        <a:rPr lang="da-DK" sz="1000" b="1" dirty="0">
                          <a:latin typeface="+mj-lt"/>
                        </a:rPr>
                        <a:t>Sundhedsvidenskab</a:t>
                      </a:r>
                    </a:p>
                  </a:txBody>
                  <a:tcPr marL="45720" marR="45720" anchor="ctr">
                    <a:lnL w="12700" cmpd="sng">
                      <a:noFill/>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a-DK" sz="1000" dirty="0">
                          <a:latin typeface="+mj-lt"/>
                        </a:rPr>
                        <a:t>69.503 kr.</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a-DK" sz="1000" dirty="0">
                          <a:latin typeface="+mj-lt"/>
                        </a:rPr>
                        <a:t>70.513 kr.</a:t>
                      </a:r>
                    </a:p>
                  </a:txBody>
                  <a:tcPr marL="45720" marR="4572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6470280"/>
                  </a:ext>
                </a:extLst>
              </a:tr>
              <a:tr h="150929">
                <a:tc>
                  <a:txBody>
                    <a:bodyPr/>
                    <a:lstStyle/>
                    <a:p>
                      <a:r>
                        <a:rPr lang="da-DK" sz="1000" b="1" dirty="0">
                          <a:latin typeface="+mj-lt"/>
                        </a:rPr>
                        <a:t>Humaniora</a:t>
                      </a:r>
                    </a:p>
                  </a:txBody>
                  <a:tcPr marL="45720" marR="45720" anchor="ctr">
                    <a:lnL w="12700" cmpd="sng">
                      <a:noFill/>
                    </a:lnL>
                    <a:lnR w="635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1000" dirty="0">
                          <a:latin typeface="+mj-lt"/>
                        </a:rPr>
                        <a:t>42.214 kr.</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1000" dirty="0">
                          <a:latin typeface="+mj-lt"/>
                        </a:rPr>
                        <a:t>49.657 kr.</a:t>
                      </a:r>
                    </a:p>
                  </a:txBody>
                  <a:tcPr marL="45720" marR="45720" anchor="ctr">
                    <a:lnL w="635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9678066"/>
                  </a:ext>
                </a:extLst>
              </a:tr>
              <a:tr h="150929">
                <a:tc>
                  <a:txBody>
                    <a:bodyPr/>
                    <a:lstStyle/>
                    <a:p>
                      <a:r>
                        <a:rPr lang="da-DK" sz="1000" b="1" dirty="0">
                          <a:latin typeface="+mj-lt"/>
                        </a:rPr>
                        <a:t>Alle 4 under ét</a:t>
                      </a:r>
                    </a:p>
                  </a:txBody>
                  <a:tcPr marL="45720" marR="45720" anchor="ctr">
                    <a:lnL w="12700" cmpd="sng">
                      <a:noFill/>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a-DK" sz="1000" b="1" dirty="0">
                          <a:latin typeface="+mj-lt"/>
                        </a:rPr>
                        <a:t>57.545 kr.</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a-DK" sz="1000" b="1" dirty="0">
                          <a:latin typeface="+mj-lt"/>
                        </a:rPr>
                        <a:t>60.552 kr.</a:t>
                      </a:r>
                    </a:p>
                  </a:txBody>
                  <a:tcPr marL="45720" marR="45720" anchor="ctr">
                    <a:lnL w="635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7554876"/>
                  </a:ext>
                </a:extLst>
              </a:tr>
            </a:tbl>
          </a:graphicData>
        </a:graphic>
      </p:graphicFrame>
    </p:spTree>
    <p:extLst>
      <p:ext uri="{BB962C8B-B14F-4D97-AF65-F5344CB8AC3E}">
        <p14:creationId xmlns:p14="http://schemas.microsoft.com/office/powerpoint/2010/main" val="297368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84EC8-3607-DFB2-961F-98C32473CAEA}"/>
              </a:ext>
            </a:extLst>
          </p:cNvPr>
          <p:cNvSpPr>
            <a:spLocks noGrp="1"/>
          </p:cNvSpPr>
          <p:nvPr>
            <p:ph type="body" sz="quarter" idx="13"/>
          </p:nvPr>
        </p:nvSpPr>
        <p:spPr>
          <a:xfrm>
            <a:off x="2137310" y="769857"/>
            <a:ext cx="7171447" cy="2595290"/>
          </a:xfrm>
        </p:spPr>
        <p:txBody>
          <a:bodyPr/>
          <a:lstStyle/>
          <a:p>
            <a:r>
              <a:rPr lang="da-DK" dirty="0"/>
              <a:t>Metode, afgrænsninger og litteraturliste</a:t>
            </a:r>
          </a:p>
        </p:txBody>
      </p:sp>
      <p:sp>
        <p:nvSpPr>
          <p:cNvPr id="3" name="Text Placeholder 2">
            <a:extLst>
              <a:ext uri="{FF2B5EF4-FFF2-40B4-BE49-F238E27FC236}">
                <a16:creationId xmlns:a16="http://schemas.microsoft.com/office/drawing/2014/main" id="{573F19DE-962F-51C4-CB31-E91973B31A43}"/>
              </a:ext>
            </a:extLst>
          </p:cNvPr>
          <p:cNvSpPr>
            <a:spLocks noGrp="1"/>
          </p:cNvSpPr>
          <p:nvPr>
            <p:ph type="body" sz="quarter" idx="14"/>
          </p:nvPr>
        </p:nvSpPr>
        <p:spPr/>
        <p:txBody>
          <a:bodyPr/>
          <a:lstStyle/>
          <a:p>
            <a:r>
              <a:rPr lang="da-DK"/>
              <a:t>05</a:t>
            </a:r>
          </a:p>
        </p:txBody>
      </p:sp>
      <p:sp>
        <p:nvSpPr>
          <p:cNvPr id="4" name="Date Placeholder 3">
            <a:extLst>
              <a:ext uri="{FF2B5EF4-FFF2-40B4-BE49-F238E27FC236}">
                <a16:creationId xmlns:a16="http://schemas.microsoft.com/office/drawing/2014/main" id="{D8FC72BC-5F9B-89EA-592C-1D6272F7357F}"/>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5" name="Slide Number Placeholder 4">
            <a:extLst>
              <a:ext uri="{FF2B5EF4-FFF2-40B4-BE49-F238E27FC236}">
                <a16:creationId xmlns:a16="http://schemas.microsoft.com/office/drawing/2014/main" id="{CEE738CA-F755-227F-54C5-AD97AFE418C0}"/>
              </a:ext>
            </a:extLst>
          </p:cNvPr>
          <p:cNvSpPr>
            <a:spLocks noGrp="1"/>
          </p:cNvSpPr>
          <p:nvPr>
            <p:ph type="sldNum" sz="quarter" idx="17"/>
          </p:nvPr>
        </p:nvSpPr>
        <p:spPr/>
        <p:txBody>
          <a:bodyPr/>
          <a:lstStyle/>
          <a:p>
            <a:fld id="{D45479E3-6F47-43FA-8E56-D661D39388EC}" type="slidenum">
              <a:rPr lang="da-DK" smtClean="0"/>
              <a:pPr/>
              <a:t>24</a:t>
            </a:fld>
            <a:endParaRPr lang="da-DK"/>
          </a:p>
        </p:txBody>
      </p:sp>
    </p:spTree>
    <p:extLst>
      <p:ext uri="{BB962C8B-B14F-4D97-AF65-F5344CB8AC3E}">
        <p14:creationId xmlns:p14="http://schemas.microsoft.com/office/powerpoint/2010/main" val="376975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7AA52-7613-6445-28F5-87004743C0EA}"/>
              </a:ext>
            </a:extLst>
          </p:cNvPr>
          <p:cNvSpPr>
            <a:spLocks noGrp="1"/>
          </p:cNvSpPr>
          <p:nvPr>
            <p:ph type="title"/>
          </p:nvPr>
        </p:nvSpPr>
        <p:spPr/>
        <p:txBody>
          <a:bodyPr/>
          <a:lstStyle/>
          <a:p>
            <a:r>
              <a:rPr lang="da-DK"/>
              <a:t>Metode og afgrænsninger</a:t>
            </a:r>
          </a:p>
        </p:txBody>
      </p:sp>
      <p:sp>
        <p:nvSpPr>
          <p:cNvPr id="8" name="Undertitel 7">
            <a:extLst>
              <a:ext uri="{FF2B5EF4-FFF2-40B4-BE49-F238E27FC236}">
                <a16:creationId xmlns:a16="http://schemas.microsoft.com/office/drawing/2014/main" id="{B256A1E1-1548-9546-5C73-698B1756D2DD}"/>
              </a:ext>
            </a:extLst>
          </p:cNvPr>
          <p:cNvSpPr>
            <a:spLocks noGrp="1"/>
          </p:cNvSpPr>
          <p:nvPr>
            <p:ph type="subTitle" idx="17"/>
          </p:nvPr>
        </p:nvSpPr>
        <p:spPr/>
        <p:txBody>
          <a:bodyPr/>
          <a:lstStyle/>
          <a:p>
            <a:endParaRPr lang="da-DK"/>
          </a:p>
        </p:txBody>
      </p:sp>
      <p:sp>
        <p:nvSpPr>
          <p:cNvPr id="4" name="Pladsholder til tekst 3">
            <a:extLst>
              <a:ext uri="{FF2B5EF4-FFF2-40B4-BE49-F238E27FC236}">
                <a16:creationId xmlns:a16="http://schemas.microsoft.com/office/drawing/2014/main" id="{9BF5A8DE-5E32-F784-F502-EA7C64EC1A92}"/>
              </a:ext>
            </a:extLst>
          </p:cNvPr>
          <p:cNvSpPr>
            <a:spLocks noGrp="1"/>
          </p:cNvSpPr>
          <p:nvPr>
            <p:ph type="body" sz="quarter" idx="19"/>
          </p:nvPr>
        </p:nvSpPr>
        <p:spPr/>
        <p:txBody>
          <a:bodyPr vert="horz" lIns="0" tIns="0" rIns="0" bIns="0" rtlCol="0" anchor="t">
            <a:noAutofit/>
          </a:bodyPr>
          <a:lstStyle/>
          <a:p>
            <a:r>
              <a:rPr lang="da-DK" sz="1100" b="1">
                <a:latin typeface="+mj-lt"/>
              </a:rPr>
              <a:t>Data:</a:t>
            </a:r>
          </a:p>
          <a:p>
            <a:r>
              <a:rPr lang="da-DK" sz="1100">
                <a:latin typeface="+mj-lt"/>
              </a:rPr>
              <a:t>Med hensyn til beskæftigelsesdata bruger vi data fra Arbejdsmarkedsregnskabet uden timenormering (AMRUN) fra november for at kunne sammenligne med RAS-data. Hvor månedlige data ikke er tilgængeligt – ved Befolknings- og Uddannelsesregisteret – har vi brugt årsdata. </a:t>
            </a:r>
            <a:r>
              <a:rPr lang="da-DK" sz="1100" err="1">
                <a:latin typeface="+mj-lt"/>
              </a:rPr>
              <a:t>LVU'ere</a:t>
            </a:r>
            <a:r>
              <a:rPr lang="da-DK" sz="1100">
                <a:latin typeface="+mj-lt"/>
              </a:rPr>
              <a:t> inkluderer personer med en kandidat- eller </a:t>
            </a:r>
            <a:r>
              <a:rPr lang="da-DK" sz="1100" err="1">
                <a:latin typeface="+mj-lt"/>
              </a:rPr>
              <a:t>PhD-grad</a:t>
            </a:r>
            <a:r>
              <a:rPr lang="da-DK" sz="1100">
                <a:latin typeface="+mj-lt"/>
              </a:rPr>
              <a:t>.</a:t>
            </a:r>
          </a:p>
          <a:p>
            <a:endParaRPr lang="da-DK" sz="1100">
              <a:latin typeface="+mj-lt"/>
            </a:endParaRPr>
          </a:p>
          <a:p>
            <a:r>
              <a:rPr lang="da-DK" sz="1100" b="1">
                <a:latin typeface="+mj-lt"/>
              </a:rPr>
              <a:t>Aldersafgrænsning:</a:t>
            </a:r>
            <a:endParaRPr lang="da-DK">
              <a:latin typeface="+mj-lt"/>
            </a:endParaRPr>
          </a:p>
          <a:p>
            <a:pPr>
              <a:buNone/>
            </a:pPr>
            <a:r>
              <a:rPr lang="da-DK" sz="1100">
                <a:latin typeface="+mj-lt"/>
              </a:rPr>
              <a:t>I store dele af analysen betragter vi personer i alderen 30-66 år.</a:t>
            </a:r>
            <a:br>
              <a:rPr lang="da-DK" sz="1100">
                <a:latin typeface="+mj-lt"/>
              </a:rPr>
            </a:br>
            <a:r>
              <a:rPr lang="da-DK" sz="1100">
                <a:latin typeface="+mj-lt"/>
              </a:rPr>
              <a:t>Årsagen til den øvre grænse er, at 66 år er den højeste alder i data for 2010. Den lavere grænse på 30 år er sat med det for øje at udelukke studerende og personer, der for nyligt har afsluttet en uddannelse.</a:t>
            </a:r>
          </a:p>
          <a:p>
            <a:pPr>
              <a:buNone/>
            </a:pPr>
            <a:endParaRPr lang="da-DK" sz="1100">
              <a:latin typeface="+mj-lt"/>
            </a:endParaRPr>
          </a:p>
          <a:p>
            <a:r>
              <a:rPr lang="da-DK" sz="1100" b="1">
                <a:latin typeface="+mj-lt"/>
              </a:rPr>
              <a:t>Tidsafgrænsning:</a:t>
            </a:r>
          </a:p>
          <a:p>
            <a:r>
              <a:rPr lang="da-DK" sz="1100">
                <a:latin typeface="+mj-lt"/>
              </a:rPr>
              <a:t>Når vi har beregnet tal for løn, har vi kun betragtet personer, der arbejder mindst 30 timer om ugen.</a:t>
            </a:r>
            <a:endParaRPr lang="da-DK" sz="1100" b="1">
              <a:latin typeface="+mj-lt"/>
            </a:endParaRPr>
          </a:p>
          <a:p>
            <a:r>
              <a:rPr lang="da-DK" sz="1100">
                <a:latin typeface="+mj-lt"/>
              </a:rPr>
              <a:t>I dele af analysen, der ikke direkte vedrører løn, har vi betragtet alle personer med et timetal større end nul. Her har vi beregnet fuldtidspersoner som det samlede antal løntimer divideret med 160,33, hvilket svarer til en måneds arbejde ved 37 timer om ugen.</a:t>
            </a:r>
          </a:p>
          <a:p>
            <a:r>
              <a:rPr lang="da-DK" sz="1100">
                <a:latin typeface="+mj-lt"/>
              </a:rPr>
              <a:t>Da vi arbejder med fuldtidspersoner, vil personer med en højere arbejdstid vægte højere i analysen.</a:t>
            </a:r>
          </a:p>
          <a:p>
            <a:endParaRPr lang="da-DK" sz="1100">
              <a:latin typeface="+mj-lt"/>
            </a:endParaRPr>
          </a:p>
          <a:p>
            <a:pPr>
              <a:buNone/>
            </a:pPr>
            <a:r>
              <a:rPr lang="da-DK" sz="1100" b="1">
                <a:latin typeface="+mj-lt"/>
              </a:rPr>
              <a:t>Virksomhedsstørrelse</a:t>
            </a:r>
          </a:p>
          <a:p>
            <a:pPr>
              <a:buNone/>
            </a:pPr>
            <a:r>
              <a:rPr lang="da-DK" sz="1100">
                <a:latin typeface="+mj-lt"/>
              </a:rPr>
              <a:t>Når beregner virksomhedsstørrelse, betragter vi personer i alle aldre. Når vi derefter betragter fordelingen af årsværk fordelt efter virksomhedsstørrelse, bruger vi dog igen aldersintervallet 30-66 år</a:t>
            </a:r>
            <a:r>
              <a:rPr lang="da-DK" sz="1100"/>
              <a:t>.</a:t>
            </a:r>
          </a:p>
        </p:txBody>
      </p:sp>
      <p:sp>
        <p:nvSpPr>
          <p:cNvPr id="5" name="Pladsholder til tekst 4">
            <a:extLst>
              <a:ext uri="{FF2B5EF4-FFF2-40B4-BE49-F238E27FC236}">
                <a16:creationId xmlns:a16="http://schemas.microsoft.com/office/drawing/2014/main" id="{536F8CD8-7046-ABA4-B172-4E23F6FD6883}"/>
              </a:ext>
            </a:extLst>
          </p:cNvPr>
          <p:cNvSpPr>
            <a:spLocks noGrp="1"/>
          </p:cNvSpPr>
          <p:nvPr>
            <p:ph type="body" sz="quarter" idx="18"/>
          </p:nvPr>
        </p:nvSpPr>
        <p:spPr/>
        <p:txBody>
          <a:bodyPr vert="horz" lIns="0" tIns="0" rIns="0" bIns="0" rtlCol="0" anchor="t">
            <a:noAutofit/>
          </a:bodyPr>
          <a:lstStyle/>
          <a:p>
            <a:r>
              <a:rPr lang="da-DK" sz="1100" b="1">
                <a:latin typeface="+mj-lt"/>
              </a:rPr>
              <a:t>Samfundsvidenskabelige kandidater og </a:t>
            </a:r>
            <a:r>
              <a:rPr lang="da-DK" sz="1100" b="1" err="1">
                <a:latin typeface="+mj-lt"/>
              </a:rPr>
              <a:t>Ph.d.’er</a:t>
            </a:r>
            <a:endParaRPr lang="da-DK" sz="1100" b="1">
              <a:latin typeface="+mj-lt"/>
            </a:endParaRPr>
          </a:p>
          <a:p>
            <a:r>
              <a:rPr lang="da-DK" sz="1100">
                <a:latin typeface="+mj-lt"/>
              </a:rPr>
              <a:t>De samfundsvidenskabelige kandidatuddannelser omfatter i denne sammenhæng alle de uddannelser, der hører ind under DISCED-koderne 7039 og 8039 i </a:t>
            </a:r>
            <a:r>
              <a:rPr lang="da-DK" sz="1100">
                <a:latin typeface="+mj-lt"/>
                <a:hlinkClick r:id="rId2">
                  <a:extLst>
                    <a:ext uri="{A12FA001-AC4F-418D-AE19-62706E023703}">
                      <ahyp:hlinkClr xmlns:ahyp="http://schemas.microsoft.com/office/drawing/2018/hyperlinkcolor" val="tx"/>
                    </a:ext>
                  </a:extLst>
                </a:hlinkClick>
              </a:rPr>
              <a:t>Danmarks Statistiks uddannelsesklassifikation</a:t>
            </a:r>
            <a:r>
              <a:rPr lang="da-DK" sz="1100">
                <a:latin typeface="+mj-lt"/>
              </a:rPr>
              <a:t>, med undtagelse af uddannelserne under Psykologi (koderne 703940 og 803940 i klassifikationen). Det omfatter således kandidat- og Ph.d.-uddannelser inden for følgende områder:</a:t>
            </a:r>
          </a:p>
          <a:p>
            <a:endParaRPr lang="da-DK" sz="1100">
              <a:latin typeface="+mj-lt"/>
            </a:endParaRPr>
          </a:p>
          <a:p>
            <a:pPr marL="171450" indent="-171450">
              <a:buFont typeface="Arial" panose="020B0604020202020204" pitchFamily="34" charset="0"/>
              <a:buChar char="•"/>
            </a:pPr>
            <a:r>
              <a:rPr lang="da-DK" sz="1100">
                <a:latin typeface="+mj-lt"/>
              </a:rPr>
              <a:t>Samfundsvidenskab</a:t>
            </a:r>
          </a:p>
          <a:p>
            <a:pPr marL="171450" indent="-171450">
              <a:buFont typeface="Arial" panose="020B0604020202020204" pitchFamily="34" charset="0"/>
              <a:buChar char="•"/>
            </a:pPr>
            <a:r>
              <a:rPr lang="da-DK" sz="1100">
                <a:latin typeface="+mj-lt"/>
              </a:rPr>
              <a:t>Administration, forvaltning og ledelse</a:t>
            </a:r>
          </a:p>
          <a:p>
            <a:pPr marL="171450" indent="-171450">
              <a:buFont typeface="Arial" panose="020B0604020202020204" pitchFamily="34" charset="0"/>
              <a:buChar char="•"/>
            </a:pPr>
            <a:r>
              <a:rPr lang="da-DK" sz="1100">
                <a:latin typeface="+mj-lt"/>
              </a:rPr>
              <a:t>Antropologi</a:t>
            </a:r>
          </a:p>
          <a:p>
            <a:pPr marL="171450" indent="-171450">
              <a:buFont typeface="Arial" panose="020B0604020202020204" pitchFamily="34" charset="0"/>
              <a:buChar char="•"/>
            </a:pPr>
            <a:r>
              <a:rPr lang="da-DK" sz="1100">
                <a:latin typeface="+mj-lt"/>
              </a:rPr>
              <a:t>Globalisering og internationale samfundsstudier</a:t>
            </a:r>
          </a:p>
          <a:p>
            <a:pPr marL="171450" indent="-171450">
              <a:buFont typeface="Arial" panose="020B0604020202020204" pitchFamily="34" charset="0"/>
              <a:buChar char="•"/>
            </a:pPr>
            <a:r>
              <a:rPr lang="da-DK" sz="1100">
                <a:latin typeface="+mj-lt"/>
              </a:rPr>
              <a:t>Jura</a:t>
            </a:r>
          </a:p>
          <a:p>
            <a:pPr marL="171450" indent="-171450">
              <a:buFont typeface="Arial" panose="020B0604020202020204" pitchFamily="34" charset="0"/>
              <a:buChar char="•"/>
            </a:pPr>
            <a:r>
              <a:rPr lang="da-DK" sz="1100">
                <a:latin typeface="+mj-lt"/>
              </a:rPr>
              <a:t>Politologi (statskundskab)</a:t>
            </a:r>
          </a:p>
          <a:p>
            <a:pPr marL="171450" indent="-171450">
              <a:buFont typeface="Arial" panose="020B0604020202020204" pitchFamily="34" charset="0"/>
              <a:buChar char="•"/>
            </a:pPr>
            <a:r>
              <a:rPr lang="da-DK" sz="1100">
                <a:latin typeface="+mj-lt"/>
              </a:rPr>
              <a:t>Sociologi</a:t>
            </a:r>
          </a:p>
          <a:p>
            <a:pPr marL="171450" indent="-171450">
              <a:buFont typeface="Arial" panose="020B0604020202020204" pitchFamily="34" charset="0"/>
              <a:buChar char="•"/>
            </a:pPr>
            <a:r>
              <a:rPr lang="da-DK" sz="1100">
                <a:latin typeface="+mj-lt"/>
              </a:rPr>
              <a:t>Økonomi</a:t>
            </a:r>
          </a:p>
          <a:p>
            <a:pPr marL="171450" indent="-171450">
              <a:buFont typeface="Arial" panose="020B0604020202020204" pitchFamily="34" charset="0"/>
              <a:buChar char="•"/>
            </a:pPr>
            <a:r>
              <a:rPr lang="da-DK" sz="1100">
                <a:latin typeface="+mj-lt"/>
              </a:rPr>
              <a:t>Erhvervsøkonomi</a:t>
            </a:r>
          </a:p>
        </p:txBody>
      </p:sp>
      <p:sp>
        <p:nvSpPr>
          <p:cNvPr id="6" name="Pladsholder til dato 5">
            <a:extLst>
              <a:ext uri="{FF2B5EF4-FFF2-40B4-BE49-F238E27FC236}">
                <a16:creationId xmlns:a16="http://schemas.microsoft.com/office/drawing/2014/main" id="{1385750B-D9F0-7010-39B7-4B457E37DF52}"/>
              </a:ext>
            </a:extLst>
          </p:cNvPr>
          <p:cNvSpPr>
            <a:spLocks noGrp="1"/>
          </p:cNvSpPr>
          <p:nvPr>
            <p:ph type="dt" sz="half" idx="10"/>
          </p:nvPr>
        </p:nvSpPr>
        <p:spPr/>
        <p:txBody>
          <a:bodyPr/>
          <a:lstStyle/>
          <a:p>
            <a:fld id="{74802CFF-6C87-4C8A-A948-F7114264CE1F}" type="datetime5">
              <a:rPr lang="da-DK" smtClean="0"/>
              <a:t>april 2025</a:t>
            </a:fld>
            <a:endParaRPr lang="da-DK"/>
          </a:p>
        </p:txBody>
      </p:sp>
      <p:sp>
        <p:nvSpPr>
          <p:cNvPr id="7" name="Pladsholder til slidenummer 6">
            <a:extLst>
              <a:ext uri="{FF2B5EF4-FFF2-40B4-BE49-F238E27FC236}">
                <a16:creationId xmlns:a16="http://schemas.microsoft.com/office/drawing/2014/main" id="{A73511D4-78C7-210C-B638-3E85CCF80089}"/>
              </a:ext>
            </a:extLst>
          </p:cNvPr>
          <p:cNvSpPr>
            <a:spLocks noGrp="1"/>
          </p:cNvSpPr>
          <p:nvPr>
            <p:ph type="sldNum" sz="quarter" idx="12"/>
          </p:nvPr>
        </p:nvSpPr>
        <p:spPr/>
        <p:txBody>
          <a:bodyPr/>
          <a:lstStyle/>
          <a:p>
            <a:fld id="{D45479E3-6F47-43FA-8E56-D661D39388EC}" type="slidenum">
              <a:rPr lang="da-DK" smtClean="0"/>
              <a:pPr/>
              <a:t>25</a:t>
            </a:fld>
            <a:endParaRPr lang="da-DK"/>
          </a:p>
        </p:txBody>
      </p:sp>
    </p:spTree>
    <p:extLst>
      <p:ext uri="{BB962C8B-B14F-4D97-AF65-F5344CB8AC3E}">
        <p14:creationId xmlns:p14="http://schemas.microsoft.com/office/powerpoint/2010/main" val="97884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7AA52-7613-6445-28F5-87004743C0EA}"/>
              </a:ext>
            </a:extLst>
          </p:cNvPr>
          <p:cNvSpPr>
            <a:spLocks noGrp="1"/>
          </p:cNvSpPr>
          <p:nvPr>
            <p:ph type="title"/>
          </p:nvPr>
        </p:nvSpPr>
        <p:spPr/>
        <p:txBody>
          <a:bodyPr/>
          <a:lstStyle/>
          <a:p>
            <a:r>
              <a:rPr lang="da-DK"/>
              <a:t>Metode og afgrænsninger</a:t>
            </a:r>
          </a:p>
        </p:txBody>
      </p:sp>
      <p:sp>
        <p:nvSpPr>
          <p:cNvPr id="8" name="Undertitel 7">
            <a:extLst>
              <a:ext uri="{FF2B5EF4-FFF2-40B4-BE49-F238E27FC236}">
                <a16:creationId xmlns:a16="http://schemas.microsoft.com/office/drawing/2014/main" id="{29F48AE6-E645-D1EC-83AF-429B30932A36}"/>
              </a:ext>
            </a:extLst>
          </p:cNvPr>
          <p:cNvSpPr>
            <a:spLocks noGrp="1"/>
          </p:cNvSpPr>
          <p:nvPr>
            <p:ph type="subTitle" idx="17"/>
          </p:nvPr>
        </p:nvSpPr>
        <p:spPr/>
        <p:txBody>
          <a:bodyPr/>
          <a:lstStyle/>
          <a:p>
            <a:endParaRPr lang="da-DK"/>
          </a:p>
        </p:txBody>
      </p:sp>
      <mc:AlternateContent xmlns:mc="http://schemas.openxmlformats.org/markup-compatibility/2006" xmlns:a14="http://schemas.microsoft.com/office/drawing/2010/main">
        <mc:Choice Requires="a14">
          <p:sp>
            <p:nvSpPr>
              <p:cNvPr id="4" name="Pladsholder til tekst 3">
                <a:extLst>
                  <a:ext uri="{FF2B5EF4-FFF2-40B4-BE49-F238E27FC236}">
                    <a16:creationId xmlns:a16="http://schemas.microsoft.com/office/drawing/2014/main" id="{9BF5A8DE-5E32-F784-F502-EA7C64EC1A92}"/>
                  </a:ext>
                </a:extLst>
              </p:cNvPr>
              <p:cNvSpPr>
                <a:spLocks noGrp="1"/>
              </p:cNvSpPr>
              <p:nvPr>
                <p:ph type="body" sz="quarter" idx="19"/>
              </p:nvPr>
            </p:nvSpPr>
            <p:spPr/>
            <p:txBody>
              <a:bodyPr vert="horz" lIns="0" tIns="0" rIns="0" bIns="0" rtlCol="0" anchor="t">
                <a:noAutofit/>
              </a:bodyPr>
              <a:lstStyle/>
              <a:p>
                <a:r>
                  <a:rPr lang="da-DK" sz="1100" b="1">
                    <a:latin typeface="+mj-lt"/>
                  </a:rPr>
                  <a:t>Samfundsvidenskabelige kandidater og produktivitet</a:t>
                </a:r>
              </a:p>
              <a:p>
                <a:endParaRPr lang="da-DK" sz="1100" b="1">
                  <a:latin typeface="+mj-lt"/>
                </a:endParaRPr>
              </a:p>
              <a:p>
                <a:r>
                  <a:rPr lang="da-DK" sz="1100">
                    <a:latin typeface="+mj-lt"/>
                  </a:rPr>
                  <a:t>I analysen for samfundsvidenskabelige kandidater og produktivitet har vi defineret produktivitet ved</a:t>
                </a:r>
              </a:p>
              <a:p>
                <a14:m>
                  <m:oMath xmlns:m="http://schemas.openxmlformats.org/officeDocument/2006/math">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𝑦</m:t>
                        </m:r>
                      </m:e>
                      <m:sub>
                        <m:r>
                          <a:rPr lang="da-DK" sz="1100" b="0" i="1" smtClean="0">
                            <a:latin typeface="Cambria Math" panose="02040503050406030204" pitchFamily="18" charset="0"/>
                          </a:rPr>
                          <m:t>𝑖</m:t>
                        </m:r>
                      </m:sub>
                    </m:sSub>
                    <m:r>
                      <a:rPr lang="da-DK" sz="1100" b="0" i="1" smtClean="0">
                        <a:latin typeface="Cambria Math" panose="02040503050406030204" pitchFamily="18" charset="0"/>
                      </a:rPr>
                      <m:t>=</m:t>
                    </m:r>
                    <m:sSub>
                      <m:sSubPr>
                        <m:ctrlPr>
                          <a:rPr lang="da-DK" sz="1100" i="1">
                            <a:latin typeface="Cambria Math" panose="02040503050406030204" pitchFamily="18" charset="0"/>
                          </a:rPr>
                        </m:ctrlPr>
                      </m:sSubPr>
                      <m:e>
                        <m:r>
                          <a:rPr lang="da-DK" sz="1100" b="0" i="1" smtClean="0">
                            <a:latin typeface="Cambria Math" panose="02040503050406030204" pitchFamily="18" charset="0"/>
                          </a:rPr>
                          <m:t>𝑉</m:t>
                        </m:r>
                        <m:r>
                          <a:rPr lang="da-DK" sz="1100" b="0" i="1" smtClean="0">
                            <a:latin typeface="Cambria Math" panose="02040503050406030204" pitchFamily="18" charset="0"/>
                          </a:rPr>
                          <m:t>æ</m:t>
                        </m:r>
                        <m:r>
                          <a:rPr lang="da-DK" sz="1100" b="0" i="1" smtClean="0">
                            <a:latin typeface="Cambria Math" panose="02040503050406030204" pitchFamily="18" charset="0"/>
                          </a:rPr>
                          <m:t>𝑟𝑑𝑖𝑡𝑖𝑙𝑣</m:t>
                        </m:r>
                        <m:r>
                          <a:rPr lang="da-DK" sz="1100" b="0" i="1" smtClean="0">
                            <a:latin typeface="Cambria Math" panose="02040503050406030204" pitchFamily="18" charset="0"/>
                          </a:rPr>
                          <m:t>æ</m:t>
                        </m:r>
                        <m:r>
                          <a:rPr lang="da-DK" sz="1100" b="0" i="1" smtClean="0">
                            <a:latin typeface="Cambria Math" panose="02040503050406030204" pitchFamily="18" charset="0"/>
                          </a:rPr>
                          <m:t>𝑘𝑠𝑡</m:t>
                        </m:r>
                      </m:e>
                      <m:sub>
                        <m:r>
                          <a:rPr lang="da-DK" sz="1100" i="1">
                            <a:latin typeface="Cambria Math" panose="02040503050406030204" pitchFamily="18" charset="0"/>
                          </a:rPr>
                          <m:t>𝑖</m:t>
                        </m:r>
                      </m:sub>
                    </m:sSub>
                    <m:r>
                      <m:rPr>
                        <m:nor/>
                      </m:rPr>
                      <a:rPr lang="da-DK" sz="1100" i="1" dirty="0"/>
                      <m:t> </m:t>
                    </m:r>
                    <m:r>
                      <m:rPr>
                        <m:nor/>
                      </m:rPr>
                      <a:rPr lang="da-DK" sz="1100" i="1" dirty="0"/>
                      <m:t>i</m:t>
                    </m:r>
                    <m:r>
                      <m:rPr>
                        <m:nor/>
                      </m:rPr>
                      <a:rPr lang="da-DK" sz="1100" i="1" dirty="0"/>
                      <m:t> </m:t>
                    </m:r>
                    <m:r>
                      <m:rPr>
                        <m:nor/>
                      </m:rPr>
                      <a:rPr lang="da-DK" sz="1100" i="1" dirty="0"/>
                      <m:t>tusind</m:t>
                    </m:r>
                    <m:r>
                      <m:rPr>
                        <m:nor/>
                      </m:rPr>
                      <a:rPr lang="da-DK" sz="1100" i="1" dirty="0"/>
                      <m:t> </m:t>
                    </m:r>
                    <m:r>
                      <m:rPr>
                        <m:nor/>
                      </m:rPr>
                      <a:rPr lang="da-DK" sz="1100" i="1" dirty="0"/>
                      <m:t>kr</m:t>
                    </m:r>
                    <m:r>
                      <m:rPr>
                        <m:nor/>
                      </m:rPr>
                      <a:rPr lang="da-DK" sz="1100" i="1" dirty="0"/>
                      <m:t>. / </m:t>
                    </m:r>
                    <m:sSub>
                      <m:sSubPr>
                        <m:ctrlPr>
                          <a:rPr lang="da-DK" sz="1100" i="1">
                            <a:latin typeface="Cambria Math" panose="02040503050406030204" pitchFamily="18" charset="0"/>
                          </a:rPr>
                        </m:ctrlPr>
                      </m:sSubPr>
                      <m:e>
                        <m:r>
                          <a:rPr lang="da-DK" sz="1100" b="0" i="1" smtClean="0">
                            <a:latin typeface="Cambria Math" panose="02040503050406030204" pitchFamily="18" charset="0"/>
                          </a:rPr>
                          <m:t>Å</m:t>
                        </m:r>
                        <m:r>
                          <a:rPr lang="da-DK" sz="1100" b="0" i="1" smtClean="0">
                            <a:latin typeface="Cambria Math" panose="02040503050406030204" pitchFamily="18" charset="0"/>
                          </a:rPr>
                          <m:t>𝑟𝑠𝑣</m:t>
                        </m:r>
                        <m:r>
                          <a:rPr lang="da-DK" sz="1100" b="0" i="1" smtClean="0">
                            <a:latin typeface="Cambria Math" panose="02040503050406030204" pitchFamily="18" charset="0"/>
                          </a:rPr>
                          <m:t>æ</m:t>
                        </m:r>
                        <m:r>
                          <a:rPr lang="da-DK" sz="1100" b="0" i="1" smtClean="0">
                            <a:latin typeface="Cambria Math" panose="02040503050406030204" pitchFamily="18" charset="0"/>
                          </a:rPr>
                          <m:t>𝑟𝑘</m:t>
                        </m:r>
                        <m:r>
                          <a:rPr lang="da-DK" sz="1100" b="0" i="1" smtClean="0">
                            <a:latin typeface="Cambria Math" panose="02040503050406030204" pitchFamily="18" charset="0"/>
                          </a:rPr>
                          <m:t> </m:t>
                        </m:r>
                        <m:r>
                          <a:rPr lang="da-DK" sz="1100" b="0" i="1" smtClean="0">
                            <a:latin typeface="Cambria Math" panose="02040503050406030204" pitchFamily="18" charset="0"/>
                          </a:rPr>
                          <m:t>𝑖</m:t>
                        </m:r>
                        <m:r>
                          <a:rPr lang="da-DK" sz="1100" b="0" i="1" smtClean="0">
                            <a:latin typeface="Cambria Math" panose="02040503050406030204" pitchFamily="18" charset="0"/>
                          </a:rPr>
                          <m:t> </m:t>
                        </m:r>
                        <m:r>
                          <a:rPr lang="da-DK" sz="1100" b="0" i="1" smtClean="0">
                            <a:latin typeface="Cambria Math" panose="02040503050406030204" pitchFamily="18" charset="0"/>
                          </a:rPr>
                          <m:t>𝑣𝑖𝑟𝑘𝑠𝑜𝑚h𝑒𝑑</m:t>
                        </m:r>
                      </m:e>
                      <m:sub>
                        <m:r>
                          <a:rPr lang="da-DK" sz="1100" i="1">
                            <a:latin typeface="Cambria Math" panose="02040503050406030204" pitchFamily="18" charset="0"/>
                          </a:rPr>
                          <m:t>𝑖</m:t>
                        </m:r>
                      </m:sub>
                    </m:sSub>
                  </m:oMath>
                </a14:m>
                <a:endParaRPr lang="da-DK" sz="1100">
                  <a:latin typeface="+mj-lt"/>
                </a:endParaRPr>
              </a:p>
              <a:p>
                <a:endParaRPr lang="da-DK" sz="1100">
                  <a:latin typeface="+mj-lt"/>
                </a:endParaRPr>
              </a:p>
              <a:p>
                <a:r>
                  <a:rPr lang="da-DK" sz="1100">
                    <a:latin typeface="+mj-lt"/>
                  </a:rPr>
                  <a:t>Da værditilvæksten er defineret i tusind kr., kan voldsomme udsving i målet skyldes fejlindberetninger af værditilvækst. Vi har derfor indskrænket analysen til virksomheder med mellem -500 og 3.000 i </a:t>
                </a:r>
                <a:r>
                  <a:rPr lang="da-DK" sz="1100" err="1">
                    <a:latin typeface="+mj-lt"/>
                  </a:rPr>
                  <a:t>produktivetsmål</a:t>
                </a:r>
                <a:r>
                  <a:rPr lang="da-DK" sz="1100">
                    <a:latin typeface="+mj-lt"/>
                  </a:rPr>
                  <a:t>. Det svarer til en årlig værditilvækst på mellem minus 500 tusind og 3 millioner kroner per årsværk i virksomheden. Derudover har vi kun betragtet virksomheder med mindst 5 årsværk.</a:t>
                </a:r>
              </a:p>
              <a:p>
                <a:endParaRPr lang="da-DK" sz="1100">
                  <a:latin typeface="+mj-lt"/>
                </a:endParaRPr>
              </a:p>
              <a:p>
                <a:r>
                  <a:rPr lang="da-DK" sz="1100">
                    <a:latin typeface="+mj-lt"/>
                  </a:rPr>
                  <a:t>I regressionsmodellen har vi </a:t>
                </a:r>
                <a:r>
                  <a:rPr lang="da-DK" sz="1100" err="1">
                    <a:latin typeface="+mj-lt"/>
                  </a:rPr>
                  <a:t>regresseret</a:t>
                </a:r>
                <a:r>
                  <a:rPr lang="da-DK" sz="1100">
                    <a:latin typeface="+mj-lt"/>
                  </a:rPr>
                  <a:t> produktivitetsmålet med følgende simple regressionsmodel, hvor variablen ”</a:t>
                </a:r>
                <a:r>
                  <a:rPr lang="da-DK" sz="1100" err="1">
                    <a:latin typeface="+mj-lt"/>
                  </a:rPr>
                  <a:t>SAMFdummy</a:t>
                </a:r>
                <a:r>
                  <a:rPr lang="da-DK" sz="1100">
                    <a:latin typeface="+mj-lt"/>
                  </a:rPr>
                  <a:t>” er lig 1, hvis der er </a:t>
                </a:r>
                <a:r>
                  <a:rPr lang="da-DK" sz="1100" b="1">
                    <a:latin typeface="+mj-lt"/>
                  </a:rPr>
                  <a:t>mindst</a:t>
                </a:r>
                <a:r>
                  <a:rPr lang="da-DK" sz="1100">
                    <a:latin typeface="+mj-lt"/>
                  </a:rPr>
                  <a:t> 5 pct. </a:t>
                </a:r>
                <a:r>
                  <a:rPr lang="da-DK" sz="1100" err="1">
                    <a:latin typeface="+mj-lt"/>
                  </a:rPr>
                  <a:t>SAMF’ere</a:t>
                </a:r>
                <a:r>
                  <a:rPr lang="da-DK" sz="1100">
                    <a:latin typeface="+mj-lt"/>
                  </a:rPr>
                  <a:t> i virksomheden og 0, hvis der er under 5 pct. </a:t>
                </a:r>
                <a:r>
                  <a:rPr lang="da-DK" sz="1100" err="1">
                    <a:latin typeface="+mj-lt"/>
                  </a:rPr>
                  <a:t>SAMF’ere</a:t>
                </a:r>
                <a:r>
                  <a:rPr lang="da-DK" sz="1100">
                    <a:latin typeface="+mj-lt"/>
                  </a:rPr>
                  <a:t>:</a:t>
                </a:r>
              </a:p>
              <a:p>
                <a:endParaRPr lang="da-DK" sz="1100">
                  <a:latin typeface="+mj-lt"/>
                </a:endParaRPr>
              </a:p>
              <a:p>
                <a14:m>
                  <m:oMath xmlns:m="http://schemas.openxmlformats.org/officeDocument/2006/math">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𝑦</m:t>
                        </m:r>
                      </m:e>
                      <m:sub>
                        <m:r>
                          <a:rPr lang="da-DK" sz="1100" b="0" i="1" smtClean="0">
                            <a:latin typeface="Cambria Math" panose="02040503050406030204" pitchFamily="18" charset="0"/>
                          </a:rPr>
                          <m:t>𝑖</m:t>
                        </m:r>
                      </m:sub>
                    </m:sSub>
                    <m:r>
                      <a:rPr lang="da-DK" sz="1100" b="0" i="1" smtClean="0">
                        <a:latin typeface="Cambria Math" panose="02040503050406030204" pitchFamily="18" charset="0"/>
                      </a:rPr>
                      <m:t>=</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𝛽</m:t>
                        </m:r>
                      </m:e>
                      <m:sub>
                        <m:r>
                          <a:rPr lang="da-DK" sz="1100" b="0" i="1" smtClean="0">
                            <a:latin typeface="Cambria Math" panose="02040503050406030204" pitchFamily="18" charset="0"/>
                          </a:rPr>
                          <m:t>0</m:t>
                        </m:r>
                      </m:sub>
                    </m:sSub>
                    <m:r>
                      <a:rPr lang="da-DK" sz="1100" b="0" i="1" smtClean="0">
                        <a:latin typeface="Cambria Math" panose="02040503050406030204" pitchFamily="18" charset="0"/>
                      </a:rPr>
                      <m:t>+</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𝛽</m:t>
                        </m:r>
                      </m:e>
                      <m:sub>
                        <m:r>
                          <a:rPr lang="da-DK" sz="1100" b="0" i="1" smtClean="0">
                            <a:latin typeface="Cambria Math" panose="02040503050406030204" pitchFamily="18" charset="0"/>
                          </a:rPr>
                          <m:t>1</m:t>
                        </m:r>
                      </m:sub>
                    </m:sSub>
                    <m:r>
                      <a:rPr lang="da-DK" sz="1100" b="0" i="1" smtClean="0">
                        <a:latin typeface="Cambria Math" panose="02040503050406030204" pitchFamily="18" charset="0"/>
                      </a:rPr>
                      <m:t>∗</m:t>
                    </m:r>
                    <m:r>
                      <a:rPr lang="da-DK" sz="1100" b="0" i="1" smtClean="0">
                        <a:latin typeface="Cambria Math" panose="02040503050406030204" pitchFamily="18" charset="0"/>
                      </a:rPr>
                      <m:t>𝑆𝐴𝑀𝐹𝑑𝑢𝑚𝑚</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𝑦</m:t>
                        </m:r>
                      </m:e>
                      <m:sub>
                        <m:r>
                          <a:rPr lang="da-DK" sz="1100" b="0" i="1" smtClean="0">
                            <a:latin typeface="Cambria Math" panose="02040503050406030204" pitchFamily="18" charset="0"/>
                          </a:rPr>
                          <m:t>𝑖</m:t>
                        </m:r>
                      </m:sub>
                    </m:sSub>
                    <m:r>
                      <a:rPr lang="da-DK" sz="1100" b="0" i="1" smtClean="0">
                        <a:latin typeface="Cambria Math" panose="02040503050406030204" pitchFamily="18" charset="0"/>
                      </a:rPr>
                      <m:t>+</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𝛽</m:t>
                        </m:r>
                      </m:e>
                      <m:sub>
                        <m:r>
                          <a:rPr lang="da-DK" sz="1100" b="0" i="1" smtClean="0">
                            <a:latin typeface="Cambria Math" panose="02040503050406030204" pitchFamily="18" charset="0"/>
                          </a:rPr>
                          <m:t>2</m:t>
                        </m:r>
                      </m:sub>
                    </m:sSub>
                    <m:r>
                      <a:rPr lang="da-DK" sz="1100" b="0" i="1" smtClean="0">
                        <a:latin typeface="Cambria Math" panose="02040503050406030204" pitchFamily="18" charset="0"/>
                      </a:rPr>
                      <m:t>∗</m:t>
                    </m:r>
                    <m:r>
                      <a:rPr lang="da-DK" sz="1100" b="0" i="1" smtClean="0">
                        <a:latin typeface="Cambria Math" panose="02040503050406030204" pitchFamily="18" charset="0"/>
                      </a:rPr>
                      <m:t>𝐴𝑛𝑑𝑒𝑙</m:t>
                    </m:r>
                    <m:r>
                      <a:rPr lang="da-DK" sz="1100" b="0" i="1" smtClean="0">
                        <a:latin typeface="Cambria Math" panose="02040503050406030204" pitchFamily="18" charset="0"/>
                      </a:rPr>
                      <m:t> ø</m:t>
                    </m:r>
                    <m:r>
                      <a:rPr lang="da-DK" sz="1100" b="0" i="1" smtClean="0">
                        <a:latin typeface="Cambria Math" panose="02040503050406030204" pitchFamily="18" charset="0"/>
                      </a:rPr>
                      <m:t>𝑣𝑟𝑖𝑔𝑒</m:t>
                    </m:r>
                    <m:r>
                      <a:rPr lang="da-DK" sz="1100" b="0" i="1" smtClean="0">
                        <a:latin typeface="Cambria Math" panose="02040503050406030204" pitchFamily="18" charset="0"/>
                      </a:rPr>
                      <m:t> </m:t>
                    </m:r>
                    <m:r>
                      <a:rPr lang="da-DK" sz="1100" b="0" i="1" smtClean="0">
                        <a:latin typeface="Cambria Math" panose="02040503050406030204" pitchFamily="18" charset="0"/>
                      </a:rPr>
                      <m:t>𝐿𝑉</m:t>
                    </m:r>
                    <m:sSup>
                      <m:sSupPr>
                        <m:ctrlPr>
                          <a:rPr lang="da-DK" sz="1100" b="0" i="1" smtClean="0">
                            <a:latin typeface="Cambria Math" panose="02040503050406030204" pitchFamily="18" charset="0"/>
                          </a:rPr>
                        </m:ctrlPr>
                      </m:sSupPr>
                      <m:e>
                        <m:r>
                          <a:rPr lang="da-DK" sz="1100" b="0" i="1" smtClean="0">
                            <a:latin typeface="Cambria Math" panose="02040503050406030204" pitchFamily="18" charset="0"/>
                          </a:rPr>
                          <m:t>𝑈</m:t>
                        </m:r>
                      </m:e>
                      <m:sup>
                        <m:r>
                          <a:rPr lang="da-DK" sz="1100" b="0" i="1" smtClean="0">
                            <a:latin typeface="Cambria Math" panose="02040503050406030204" pitchFamily="18" charset="0"/>
                          </a:rPr>
                          <m:t>′</m:t>
                        </m:r>
                      </m:sup>
                    </m:sSup>
                    <m:r>
                      <a:rPr lang="da-DK" sz="1100" b="0" i="1" smtClean="0">
                        <a:latin typeface="Cambria Math" panose="02040503050406030204" pitchFamily="18" charset="0"/>
                      </a:rPr>
                      <m:t>𝑒𝑟</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𝑒</m:t>
                        </m:r>
                      </m:e>
                      <m:sub>
                        <m:r>
                          <a:rPr lang="da-DK" sz="1100" b="0" i="1" smtClean="0">
                            <a:latin typeface="Cambria Math" panose="02040503050406030204" pitchFamily="18" charset="0"/>
                          </a:rPr>
                          <m:t>𝑖</m:t>
                        </m:r>
                      </m:sub>
                    </m:sSub>
                    <m:r>
                      <a:rPr lang="da-DK" sz="1100" b="0" i="1" smtClean="0">
                        <a:latin typeface="Cambria Math" panose="02040503050406030204" pitchFamily="18" charset="0"/>
                      </a:rPr>
                      <m:t>+</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𝛽</m:t>
                        </m:r>
                      </m:e>
                      <m:sub>
                        <m:r>
                          <a:rPr lang="da-DK" sz="1100" b="0" i="1" smtClean="0">
                            <a:latin typeface="Cambria Math" panose="02040503050406030204" pitchFamily="18" charset="0"/>
                          </a:rPr>
                          <m:t>3</m:t>
                        </m:r>
                      </m:sub>
                    </m:sSub>
                    <m:r>
                      <a:rPr lang="da-DK" sz="1100" b="0" i="1" smtClean="0">
                        <a:latin typeface="Cambria Math" panose="02040503050406030204" pitchFamily="18" charset="0"/>
                      </a:rPr>
                      <m:t>∗</m:t>
                    </m:r>
                    <m:sSub>
                      <m:sSubPr>
                        <m:ctrlPr>
                          <a:rPr lang="da-DK" sz="1100" i="1">
                            <a:latin typeface="Cambria Math" panose="02040503050406030204" pitchFamily="18" charset="0"/>
                          </a:rPr>
                        </m:ctrlPr>
                      </m:sSubPr>
                      <m:e>
                        <m:r>
                          <a:rPr lang="da-DK" sz="1100" i="1">
                            <a:latin typeface="Cambria Math" panose="02040503050406030204" pitchFamily="18" charset="0"/>
                          </a:rPr>
                          <m:t>Å</m:t>
                        </m:r>
                        <m:r>
                          <a:rPr lang="da-DK" sz="1100" i="1">
                            <a:latin typeface="Cambria Math" panose="02040503050406030204" pitchFamily="18" charset="0"/>
                          </a:rPr>
                          <m:t>𝑟𝑠𝑣</m:t>
                        </m:r>
                        <m:r>
                          <a:rPr lang="da-DK" sz="1100" i="1">
                            <a:latin typeface="Cambria Math" panose="02040503050406030204" pitchFamily="18" charset="0"/>
                          </a:rPr>
                          <m:t>æ</m:t>
                        </m:r>
                        <m:r>
                          <a:rPr lang="da-DK" sz="1100" i="1">
                            <a:latin typeface="Cambria Math" panose="02040503050406030204" pitchFamily="18" charset="0"/>
                          </a:rPr>
                          <m:t>𝑟𝑘</m:t>
                        </m:r>
                        <m:r>
                          <a:rPr lang="da-DK" sz="1100" i="1">
                            <a:latin typeface="Cambria Math" panose="02040503050406030204" pitchFamily="18" charset="0"/>
                          </a:rPr>
                          <m:t> </m:t>
                        </m:r>
                        <m:r>
                          <a:rPr lang="da-DK" sz="1100" i="1">
                            <a:latin typeface="Cambria Math" panose="02040503050406030204" pitchFamily="18" charset="0"/>
                          </a:rPr>
                          <m:t>𝑖</m:t>
                        </m:r>
                        <m:r>
                          <a:rPr lang="da-DK" sz="1100" i="1">
                            <a:latin typeface="Cambria Math" panose="02040503050406030204" pitchFamily="18" charset="0"/>
                          </a:rPr>
                          <m:t> </m:t>
                        </m:r>
                        <m:r>
                          <a:rPr lang="da-DK" sz="1100" i="1">
                            <a:latin typeface="Cambria Math" panose="02040503050406030204" pitchFamily="18" charset="0"/>
                          </a:rPr>
                          <m:t>𝑣𝑖𝑟𝑘𝑠𝑜𝑚h𝑒𝑑</m:t>
                        </m:r>
                      </m:e>
                      <m:sub>
                        <m:r>
                          <a:rPr lang="da-DK" sz="1100" i="1">
                            <a:latin typeface="Cambria Math" panose="02040503050406030204" pitchFamily="18" charset="0"/>
                          </a:rPr>
                          <m:t>𝑖</m:t>
                        </m:r>
                      </m:sub>
                    </m:sSub>
                    <m:r>
                      <a:rPr lang="da-DK" sz="1100" b="0" i="1" smtClean="0">
                        <a:latin typeface="Cambria Math" panose="02040503050406030204" pitchFamily="18" charset="0"/>
                      </a:rPr>
                      <m:t>+</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𝛽</m:t>
                        </m:r>
                      </m:e>
                      <m:sub>
                        <m:r>
                          <a:rPr lang="da-DK" sz="1100" b="0" i="1" smtClean="0">
                            <a:latin typeface="Cambria Math" panose="02040503050406030204" pitchFamily="18" charset="0"/>
                          </a:rPr>
                          <m:t>4</m:t>
                        </m:r>
                      </m:sub>
                    </m:sSub>
                    <m:r>
                      <a:rPr lang="da-DK" sz="1100" b="0" i="1" smtClean="0">
                        <a:latin typeface="Cambria Math" panose="02040503050406030204" pitchFamily="18" charset="0"/>
                      </a:rPr>
                      <m:t>∗</m:t>
                    </m:r>
                    <m:r>
                      <a:rPr lang="da-DK" sz="1100" i="1">
                        <a:latin typeface="Cambria Math" panose="02040503050406030204" pitchFamily="18" charset="0"/>
                      </a:rPr>
                      <m:t>Å</m:t>
                    </m:r>
                    <m:r>
                      <a:rPr lang="da-DK" sz="1100" i="1">
                        <a:latin typeface="Cambria Math" panose="02040503050406030204" pitchFamily="18" charset="0"/>
                      </a:rPr>
                      <m:t>𝑟𝑠𝑣</m:t>
                    </m:r>
                    <m:r>
                      <a:rPr lang="da-DK" sz="1100" i="1">
                        <a:latin typeface="Cambria Math" panose="02040503050406030204" pitchFamily="18" charset="0"/>
                      </a:rPr>
                      <m:t>æ</m:t>
                    </m:r>
                    <m:r>
                      <a:rPr lang="da-DK" sz="1100" i="1">
                        <a:latin typeface="Cambria Math" panose="02040503050406030204" pitchFamily="18" charset="0"/>
                      </a:rPr>
                      <m:t>𝑟𝑘</m:t>
                    </m:r>
                    <m:r>
                      <a:rPr lang="da-DK" sz="1100" i="1">
                        <a:latin typeface="Cambria Math" panose="02040503050406030204" pitchFamily="18" charset="0"/>
                      </a:rPr>
                      <m:t> </m:t>
                    </m:r>
                    <m:r>
                      <a:rPr lang="da-DK" sz="1100" i="1">
                        <a:latin typeface="Cambria Math" panose="02040503050406030204" pitchFamily="18" charset="0"/>
                      </a:rPr>
                      <m:t>𝑖</m:t>
                    </m:r>
                    <m:r>
                      <a:rPr lang="da-DK" sz="1100" i="1">
                        <a:latin typeface="Cambria Math" panose="02040503050406030204" pitchFamily="18" charset="0"/>
                      </a:rPr>
                      <m:t> </m:t>
                    </m:r>
                    <m:r>
                      <a:rPr lang="da-DK" sz="1100" i="1">
                        <a:latin typeface="Cambria Math" panose="02040503050406030204" pitchFamily="18" charset="0"/>
                      </a:rPr>
                      <m:t>𝑣𝑖𝑟𝑘𝑠𝑜𝑚h𝑒</m:t>
                    </m:r>
                    <m:sSubSup>
                      <m:sSubSupPr>
                        <m:ctrlPr>
                          <a:rPr lang="da-DK" sz="1100" b="0" i="1" smtClean="0">
                            <a:latin typeface="Cambria Math" panose="02040503050406030204" pitchFamily="18" charset="0"/>
                          </a:rPr>
                        </m:ctrlPr>
                      </m:sSubSupPr>
                      <m:e>
                        <m:r>
                          <a:rPr lang="da-DK" sz="1100" i="1">
                            <a:latin typeface="Cambria Math" panose="02040503050406030204" pitchFamily="18" charset="0"/>
                          </a:rPr>
                          <m:t>𝑑</m:t>
                        </m:r>
                      </m:e>
                      <m:sub>
                        <m:r>
                          <a:rPr lang="da-DK" sz="1100" b="0" i="1" smtClean="0">
                            <a:latin typeface="Cambria Math" panose="02040503050406030204" pitchFamily="18" charset="0"/>
                          </a:rPr>
                          <m:t>𝑖</m:t>
                        </m:r>
                      </m:sub>
                      <m:sup>
                        <m:r>
                          <a:rPr lang="da-DK" sz="1100" b="0" i="1" smtClean="0">
                            <a:latin typeface="Cambria Math" panose="02040503050406030204" pitchFamily="18" charset="0"/>
                          </a:rPr>
                          <m:t>2</m:t>
                        </m:r>
                      </m:sup>
                    </m:sSubSup>
                    <m:r>
                      <a:rPr lang="da-DK" sz="1100" b="0" i="1" smtClean="0">
                        <a:latin typeface="Cambria Math" panose="02040503050406030204" pitchFamily="18" charset="0"/>
                      </a:rPr>
                      <m:t>+</m:t>
                    </m:r>
                    <m:sSub>
                      <m:sSubPr>
                        <m:ctrlPr>
                          <a:rPr lang="da-DK" sz="1100" b="0" i="1" smtClean="0">
                            <a:latin typeface="Cambria Math" panose="02040503050406030204" pitchFamily="18" charset="0"/>
                          </a:rPr>
                        </m:ctrlPr>
                      </m:sSubPr>
                      <m:e>
                        <m:r>
                          <a:rPr lang="da-DK" sz="1100" b="0" i="1" smtClean="0">
                            <a:latin typeface="Cambria Math" panose="02040503050406030204" pitchFamily="18" charset="0"/>
                          </a:rPr>
                          <m:t>𝑢</m:t>
                        </m:r>
                      </m:e>
                      <m:sub>
                        <m:r>
                          <a:rPr lang="da-DK" sz="1100" b="0" i="1" smtClean="0">
                            <a:latin typeface="Cambria Math" panose="02040503050406030204" pitchFamily="18" charset="0"/>
                          </a:rPr>
                          <m:t>𝑖</m:t>
                        </m:r>
                      </m:sub>
                    </m:sSub>
                  </m:oMath>
                </a14:m>
                <a:endParaRPr lang="da-DK" sz="1100">
                  <a:latin typeface="+mj-lt"/>
                </a:endParaRPr>
              </a:p>
              <a:p>
                <a:endParaRPr lang="da-DK" sz="1100">
                  <a:latin typeface="+mj-lt"/>
                </a:endParaRPr>
              </a:p>
              <a:p>
                <a:r>
                  <a:rPr lang="da-DK" sz="1100">
                    <a:latin typeface="+mj-lt"/>
                  </a:rPr>
                  <a:t>Vi har på baggrund af parameterestimatet for </a:t>
                </a:r>
                <a14:m>
                  <m:oMath xmlns:m="http://schemas.openxmlformats.org/officeDocument/2006/math">
                    <m:sSub>
                      <m:sSubPr>
                        <m:ctrlPr>
                          <a:rPr lang="da-DK" sz="1100" b="0" i="1" smtClean="0">
                            <a:latin typeface="Cambria Math" panose="02040503050406030204" pitchFamily="18" charset="0"/>
                          </a:rPr>
                        </m:ctrlPr>
                      </m:sSubPr>
                      <m:e>
                        <m:acc>
                          <m:accPr>
                            <m:chr m:val="̂"/>
                            <m:ctrlPr>
                              <a:rPr lang="da-DK" sz="1100" b="0" i="1" smtClean="0">
                                <a:latin typeface="Cambria Math" panose="02040503050406030204" pitchFamily="18" charset="0"/>
                              </a:rPr>
                            </m:ctrlPr>
                          </m:accPr>
                          <m:e>
                            <m:r>
                              <a:rPr lang="da-DK" sz="1100" b="0" i="1" smtClean="0">
                                <a:latin typeface="Cambria Math" panose="02040503050406030204" pitchFamily="18" charset="0"/>
                              </a:rPr>
                              <m:t>𝛽</m:t>
                            </m:r>
                          </m:e>
                        </m:acc>
                      </m:e>
                      <m:sub>
                        <m:r>
                          <a:rPr lang="da-DK" sz="1100" b="0" i="1" smtClean="0">
                            <a:latin typeface="Cambria Math" panose="02040503050406030204" pitchFamily="18" charset="0"/>
                          </a:rPr>
                          <m:t>1</m:t>
                        </m:r>
                      </m:sub>
                    </m:sSub>
                  </m:oMath>
                </a14:m>
                <a:r>
                  <a:rPr lang="da-DK" sz="1100">
                    <a:latin typeface="+mj-lt"/>
                  </a:rPr>
                  <a:t> og dens standardfejl beregnet et 95 pct.-konfidensinterval.</a:t>
                </a:r>
              </a:p>
              <a:p>
                <a:endParaRPr lang="da-DK" sz="1100">
                  <a:latin typeface="+mj-lt"/>
                </a:endParaRPr>
              </a:p>
              <a:p>
                <a:r>
                  <a:rPr lang="da-DK" sz="1100">
                    <a:latin typeface="+mj-lt"/>
                  </a:rPr>
                  <a:t>Parameterestimatet kan fortolkes som følger: For to ellers identiske virksomheder forventes en virksomhed med mindst 5 pct. </a:t>
                </a:r>
                <a:r>
                  <a:rPr lang="da-DK" sz="1100" err="1">
                    <a:latin typeface="+mj-lt"/>
                  </a:rPr>
                  <a:t>SAMF’ere</a:t>
                </a:r>
                <a:r>
                  <a:rPr lang="da-DK" sz="1100">
                    <a:latin typeface="+mj-lt"/>
                  </a:rPr>
                  <a:t> at have</a:t>
                </a:r>
                <a:r>
                  <a:rPr lang="da-DK" sz="1100" i="1">
                    <a:latin typeface="+mj-lt"/>
                  </a:rPr>
                  <a:t> </a:t>
                </a:r>
                <a14:m>
                  <m:oMath xmlns:m="http://schemas.openxmlformats.org/officeDocument/2006/math">
                    <m:sSub>
                      <m:sSubPr>
                        <m:ctrlPr>
                          <a:rPr lang="da-DK" sz="1100" b="0" i="1" smtClean="0">
                            <a:latin typeface="Cambria Math" panose="02040503050406030204" pitchFamily="18" charset="0"/>
                          </a:rPr>
                        </m:ctrlPr>
                      </m:sSubPr>
                      <m:e>
                        <m:acc>
                          <m:accPr>
                            <m:chr m:val="̂"/>
                            <m:ctrlPr>
                              <a:rPr lang="da-DK" sz="1100" b="0" i="1" smtClean="0">
                                <a:latin typeface="Cambria Math" panose="02040503050406030204" pitchFamily="18" charset="0"/>
                              </a:rPr>
                            </m:ctrlPr>
                          </m:accPr>
                          <m:e>
                            <m:r>
                              <a:rPr lang="da-DK" sz="1100" b="0" i="1" smtClean="0">
                                <a:latin typeface="Cambria Math" panose="02040503050406030204" pitchFamily="18" charset="0"/>
                              </a:rPr>
                              <m:t>𝛽</m:t>
                            </m:r>
                          </m:e>
                        </m:acc>
                      </m:e>
                      <m:sub>
                        <m:r>
                          <a:rPr lang="da-DK" sz="1100" b="0" i="1" smtClean="0">
                            <a:latin typeface="Cambria Math" panose="02040503050406030204" pitchFamily="18" charset="0"/>
                          </a:rPr>
                          <m:t>1</m:t>
                        </m:r>
                      </m:sub>
                    </m:sSub>
                  </m:oMath>
                </a14:m>
                <a:r>
                  <a:rPr lang="da-DK" sz="1100" i="1">
                    <a:latin typeface="+mj-lt"/>
                  </a:rPr>
                  <a:t> </a:t>
                </a:r>
                <a:r>
                  <a:rPr lang="da-DK" sz="1100">
                    <a:latin typeface="+mj-lt"/>
                  </a:rPr>
                  <a:t>tusind kroner mere i værditilvækst </a:t>
                </a:r>
                <a:r>
                  <a:rPr lang="da-DK" sz="1100" i="1">
                    <a:latin typeface="+mj-lt"/>
                  </a:rPr>
                  <a:t>per årsværk</a:t>
                </a:r>
                <a:r>
                  <a:rPr lang="da-DK" sz="1100">
                    <a:latin typeface="+mj-lt"/>
                  </a:rPr>
                  <a:t> end en tilsvarende virksomhed med under 5 pct. </a:t>
                </a:r>
                <a:r>
                  <a:rPr lang="da-DK" sz="1100" err="1">
                    <a:latin typeface="+mj-lt"/>
                  </a:rPr>
                  <a:t>SAMF’ere</a:t>
                </a:r>
                <a:r>
                  <a:rPr lang="da-DK" sz="1100">
                    <a:latin typeface="+mj-lt"/>
                  </a:rPr>
                  <a:t>.</a:t>
                </a:r>
              </a:p>
              <a:p>
                <a:endParaRPr lang="da-DK" sz="1100">
                  <a:latin typeface="+mj-lt"/>
                </a:endParaRPr>
              </a:p>
            </p:txBody>
          </p:sp>
        </mc:Choice>
        <mc:Fallback xmlns="">
          <p:sp>
            <p:nvSpPr>
              <p:cNvPr id="4" name="Pladsholder til tekst 3">
                <a:extLst>
                  <a:ext uri="{FF2B5EF4-FFF2-40B4-BE49-F238E27FC236}">
                    <a16:creationId xmlns:a16="http://schemas.microsoft.com/office/drawing/2014/main" id="{9BF5A8DE-5E32-F784-F502-EA7C64EC1A92}"/>
                  </a:ext>
                </a:extLst>
              </p:cNvPr>
              <p:cNvSpPr>
                <a:spLocks noGrp="1" noRot="1" noChangeAspect="1" noMove="1" noResize="1" noEditPoints="1" noAdjustHandles="1" noChangeArrowheads="1" noChangeShapeType="1" noTextEdit="1"/>
              </p:cNvSpPr>
              <p:nvPr>
                <p:ph type="body" sz="quarter" idx="19"/>
              </p:nvPr>
            </p:nvSpPr>
            <p:spPr>
              <a:blipFill>
                <a:blip r:embed="rId2"/>
                <a:stretch>
                  <a:fillRect l="-2165" t="-1022" r="-2020" b="-1022"/>
                </a:stretch>
              </a:blipFill>
            </p:spPr>
            <p:txBody>
              <a:bodyPr/>
              <a:lstStyle/>
              <a:p>
                <a:r>
                  <a:rPr lang="en-US">
                    <a:noFill/>
                  </a:rPr>
                  <a:t> </a:t>
                </a:r>
              </a:p>
            </p:txBody>
          </p:sp>
        </mc:Fallback>
      </mc:AlternateContent>
      <p:sp>
        <p:nvSpPr>
          <p:cNvPr id="5" name="Pladsholder til tekst 4">
            <a:extLst>
              <a:ext uri="{FF2B5EF4-FFF2-40B4-BE49-F238E27FC236}">
                <a16:creationId xmlns:a16="http://schemas.microsoft.com/office/drawing/2014/main" id="{536F8CD8-7046-ABA4-B172-4E23F6FD6883}"/>
              </a:ext>
            </a:extLst>
          </p:cNvPr>
          <p:cNvSpPr>
            <a:spLocks noGrp="1"/>
          </p:cNvSpPr>
          <p:nvPr>
            <p:ph type="body" sz="quarter" idx="18"/>
          </p:nvPr>
        </p:nvSpPr>
        <p:spPr/>
        <p:txBody>
          <a:bodyPr vert="horz" lIns="0" tIns="0" rIns="0" bIns="0" rtlCol="0" anchor="t">
            <a:noAutofit/>
          </a:bodyPr>
          <a:lstStyle/>
          <a:p>
            <a:pPr>
              <a:buNone/>
            </a:pPr>
            <a:r>
              <a:rPr lang="da-DK" sz="1100" b="1">
                <a:latin typeface="+mj-lt"/>
              </a:rPr>
              <a:t>Medarbejderperspektivet:</a:t>
            </a:r>
            <a:endParaRPr lang="en-US" sz="1100" b="1">
              <a:solidFill>
                <a:srgbClr val="111111"/>
              </a:solidFill>
              <a:latin typeface="+mj-lt"/>
            </a:endParaRPr>
          </a:p>
          <a:p>
            <a:pPr>
              <a:buNone/>
            </a:pPr>
            <a:r>
              <a:rPr lang="da-DK" sz="1100">
                <a:latin typeface="+mj-lt"/>
              </a:rPr>
              <a:t>I analysen for løn og medarbejdersammensætning har vi afgrænset analysen til personer i virksomheder på mindst 10 årsværk. Vi betragter kun løn for personer i alderen 30-66 år, der arbejder mindst 30 timer om ugen.</a:t>
            </a:r>
          </a:p>
          <a:p>
            <a:pPr>
              <a:buNone/>
            </a:pPr>
            <a:endParaRPr lang="da-DK" sz="1100">
              <a:latin typeface="+mj-lt"/>
            </a:endParaRPr>
          </a:p>
          <a:p>
            <a:pPr>
              <a:buNone/>
            </a:pPr>
            <a:r>
              <a:rPr lang="da-DK" sz="1100">
                <a:latin typeface="+mj-lt"/>
              </a:rPr>
              <a:t>For at vurdere effekten af at have en SAMF-uddannet kollega, har vi anvendt en dummyvariabel for, om mindst 5 pct. af arbejdet i virksomheden udføres af </a:t>
            </a:r>
            <a:r>
              <a:rPr lang="da-DK" sz="1100" err="1">
                <a:latin typeface="+mj-lt"/>
              </a:rPr>
              <a:t>SAMF’ere</a:t>
            </a:r>
            <a:r>
              <a:rPr lang="da-DK" sz="1100">
                <a:latin typeface="+mj-lt"/>
              </a:rPr>
              <a:t>.</a:t>
            </a:r>
          </a:p>
          <a:p>
            <a:pPr>
              <a:buNone/>
            </a:pPr>
            <a:endParaRPr lang="da-DK" sz="1100">
              <a:latin typeface="+mj-lt"/>
            </a:endParaRPr>
          </a:p>
          <a:p>
            <a:pPr>
              <a:buNone/>
            </a:pPr>
            <a:r>
              <a:rPr lang="da-DK" sz="1100">
                <a:latin typeface="+mj-lt"/>
              </a:rPr>
              <a:t>Vi undersøger de tre største brancher for hver uddannelsesgruppe med det forbehold, at der skal være mindst 200 personer med og mindst 200 personer uden 5 pct. SAMF-kollegaer.</a:t>
            </a:r>
            <a:endParaRPr lang="da-DK" sz="1100">
              <a:solidFill>
                <a:srgbClr val="FFFFFF"/>
              </a:solidFill>
              <a:latin typeface="+mj-lt"/>
            </a:endParaRPr>
          </a:p>
          <a:p>
            <a:pPr>
              <a:buNone/>
            </a:pPr>
            <a:endParaRPr lang="da-DK" sz="1100">
              <a:latin typeface="+mj-lt"/>
            </a:endParaRPr>
          </a:p>
          <a:p>
            <a:pPr>
              <a:buNone/>
            </a:pPr>
            <a:r>
              <a:rPr lang="da-DK" sz="1100">
                <a:latin typeface="+mj-lt"/>
              </a:rPr>
              <a:t>Vi har for hver uddannelsesgruppe og i hver branche udført en simpel regression, hvor den forventede månedsløn er den afhængige variabel.</a:t>
            </a:r>
          </a:p>
          <a:p>
            <a:pPr>
              <a:buNone/>
            </a:pPr>
            <a:r>
              <a:rPr lang="da-DK" sz="1100">
                <a:latin typeface="+mj-lt"/>
              </a:rPr>
              <a:t>Forventet månedsløn er beregnet som det brede lønbeløb, en person ville få ved fuldtidsarbejde til deres aktuelle timeløn.</a:t>
            </a:r>
          </a:p>
          <a:p>
            <a:pPr>
              <a:buNone/>
            </a:pPr>
            <a:endParaRPr lang="da-DK" sz="1100">
              <a:latin typeface="+mj-lt"/>
            </a:endParaRPr>
          </a:p>
          <a:p>
            <a:pPr>
              <a:buNone/>
            </a:pPr>
            <a:r>
              <a:rPr lang="da-DK" sz="1100">
                <a:latin typeface="+mj-lt"/>
              </a:rPr>
              <a:t>Vi har beregnet den forventede månedsløn for en person med populationstræk fra uddannelses- og branchegruppen, der henholdsvis arbejder med og uden mindst 5 pct. </a:t>
            </a:r>
            <a:r>
              <a:rPr lang="da-DK" sz="1100" err="1">
                <a:latin typeface="+mj-lt"/>
              </a:rPr>
              <a:t>SAMF’ere</a:t>
            </a:r>
            <a:r>
              <a:rPr lang="da-DK" sz="1100">
                <a:latin typeface="+mj-lt"/>
              </a:rPr>
              <a:t>.</a:t>
            </a:r>
          </a:p>
          <a:p>
            <a:pPr>
              <a:buNone/>
            </a:pPr>
            <a:endParaRPr lang="da-DK" sz="1100">
              <a:latin typeface="+mj-lt"/>
            </a:endParaRPr>
          </a:p>
          <a:p>
            <a:pPr>
              <a:buNone/>
            </a:pPr>
            <a:r>
              <a:rPr lang="da-DK" sz="1100">
                <a:latin typeface="+mj-lt"/>
              </a:rPr>
              <a:t>I vores regression inkluderer vi følgende kontrolvariable:</a:t>
            </a:r>
            <a:endParaRPr lang="en-US" sz="1100">
              <a:solidFill>
                <a:srgbClr val="111111"/>
              </a:solidFill>
              <a:latin typeface="+mj-lt"/>
            </a:endParaRPr>
          </a:p>
          <a:p>
            <a:pPr marL="171450" indent="-171450">
              <a:buFont typeface="Arial,Sans-Serif" panose="020B0604020202020204" pitchFamily="34" charset="0"/>
              <a:buChar char="•"/>
            </a:pPr>
            <a:r>
              <a:rPr lang="da-DK" sz="1100">
                <a:latin typeface="+mj-lt"/>
              </a:rPr>
              <a:t>Virksomhedsstørrelse (målt i årsværk)</a:t>
            </a:r>
            <a:endParaRPr lang="en-US" sz="1100">
              <a:solidFill>
                <a:srgbClr val="111111"/>
              </a:solidFill>
              <a:latin typeface="+mj-lt"/>
            </a:endParaRPr>
          </a:p>
          <a:p>
            <a:pPr marL="171450" indent="-171450">
              <a:buFont typeface="Arial,Sans-Serif" panose="020B0604020202020204" pitchFamily="34" charset="0"/>
              <a:buChar char="•"/>
            </a:pPr>
            <a:r>
              <a:rPr lang="da-DK" sz="1100">
                <a:latin typeface="+mj-lt"/>
              </a:rPr>
              <a:t>Alder</a:t>
            </a:r>
            <a:endParaRPr lang="en-US" sz="1100">
              <a:solidFill>
                <a:srgbClr val="111111"/>
              </a:solidFill>
              <a:latin typeface="+mj-lt"/>
            </a:endParaRPr>
          </a:p>
          <a:p>
            <a:pPr marL="171450" indent="-171450">
              <a:buFont typeface="Arial,Sans-Serif" panose="020B0604020202020204" pitchFamily="34" charset="0"/>
              <a:buChar char="•"/>
            </a:pPr>
            <a:r>
              <a:rPr lang="da-DK" sz="1100">
                <a:latin typeface="+mj-lt"/>
              </a:rPr>
              <a:t>Andel af årsværk udført af personer med en lang videregående uddannelse udover </a:t>
            </a:r>
            <a:r>
              <a:rPr lang="da-DK" sz="1100" err="1">
                <a:latin typeface="+mj-lt"/>
              </a:rPr>
              <a:t>SAMF’ere</a:t>
            </a:r>
            <a:r>
              <a:rPr lang="da-DK" sz="1100">
                <a:latin typeface="+mj-lt"/>
              </a:rPr>
              <a:t>.</a:t>
            </a:r>
          </a:p>
        </p:txBody>
      </p:sp>
      <p:sp>
        <p:nvSpPr>
          <p:cNvPr id="6" name="Pladsholder til dato 5">
            <a:extLst>
              <a:ext uri="{FF2B5EF4-FFF2-40B4-BE49-F238E27FC236}">
                <a16:creationId xmlns:a16="http://schemas.microsoft.com/office/drawing/2014/main" id="{1385750B-D9F0-7010-39B7-4B457E37DF52}"/>
              </a:ext>
            </a:extLst>
          </p:cNvPr>
          <p:cNvSpPr>
            <a:spLocks noGrp="1"/>
          </p:cNvSpPr>
          <p:nvPr>
            <p:ph type="dt" sz="half" idx="10"/>
          </p:nvPr>
        </p:nvSpPr>
        <p:spPr/>
        <p:txBody>
          <a:bodyPr/>
          <a:lstStyle/>
          <a:p>
            <a:fld id="{74802CFF-6C87-4C8A-A948-F7114264CE1F}" type="datetime5">
              <a:rPr lang="da-DK" smtClean="0"/>
              <a:t>april 2025</a:t>
            </a:fld>
            <a:endParaRPr lang="da-DK"/>
          </a:p>
        </p:txBody>
      </p:sp>
      <p:sp>
        <p:nvSpPr>
          <p:cNvPr id="7" name="Pladsholder til slidenummer 6">
            <a:extLst>
              <a:ext uri="{FF2B5EF4-FFF2-40B4-BE49-F238E27FC236}">
                <a16:creationId xmlns:a16="http://schemas.microsoft.com/office/drawing/2014/main" id="{A73511D4-78C7-210C-B638-3E85CCF80089}"/>
              </a:ext>
            </a:extLst>
          </p:cNvPr>
          <p:cNvSpPr>
            <a:spLocks noGrp="1"/>
          </p:cNvSpPr>
          <p:nvPr>
            <p:ph type="sldNum" sz="quarter" idx="12"/>
          </p:nvPr>
        </p:nvSpPr>
        <p:spPr/>
        <p:txBody>
          <a:bodyPr/>
          <a:lstStyle/>
          <a:p>
            <a:fld id="{D45479E3-6F47-43FA-8E56-D661D39388EC}" type="slidenum">
              <a:rPr lang="da-DK" smtClean="0"/>
              <a:pPr/>
              <a:t>26</a:t>
            </a:fld>
            <a:endParaRPr lang="da-DK"/>
          </a:p>
        </p:txBody>
      </p:sp>
    </p:spTree>
    <p:extLst>
      <p:ext uri="{BB962C8B-B14F-4D97-AF65-F5344CB8AC3E}">
        <p14:creationId xmlns:p14="http://schemas.microsoft.com/office/powerpoint/2010/main" val="3760718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29700-1C6D-D473-563D-E72407AD80DF}"/>
              </a:ext>
            </a:extLst>
          </p:cNvPr>
          <p:cNvSpPr>
            <a:spLocks noGrp="1"/>
          </p:cNvSpPr>
          <p:nvPr>
            <p:ph type="title"/>
          </p:nvPr>
        </p:nvSpPr>
        <p:spPr/>
        <p:txBody>
          <a:bodyPr/>
          <a:lstStyle/>
          <a:p>
            <a:r>
              <a:rPr lang="da-DK"/>
              <a:t>Litteraturliste</a:t>
            </a:r>
          </a:p>
        </p:txBody>
      </p:sp>
      <p:sp>
        <p:nvSpPr>
          <p:cNvPr id="3" name="Pladsholder til dato 2">
            <a:extLst>
              <a:ext uri="{FF2B5EF4-FFF2-40B4-BE49-F238E27FC236}">
                <a16:creationId xmlns:a16="http://schemas.microsoft.com/office/drawing/2014/main" id="{B5C451DE-99D6-C8E3-F60A-E8FE207B71C2}"/>
              </a:ext>
            </a:extLst>
          </p:cNvPr>
          <p:cNvSpPr>
            <a:spLocks noGrp="1"/>
          </p:cNvSpPr>
          <p:nvPr>
            <p:ph type="dt" sz="half" idx="10"/>
          </p:nvPr>
        </p:nvSpPr>
        <p:spPr/>
        <p:txBody>
          <a:bodyPr/>
          <a:lstStyle/>
          <a:p>
            <a:fld id="{FCB42FC9-BEB3-4DCC-B94E-6EFF71A558A0}" type="datetime5">
              <a:rPr lang="da-DK" smtClean="0"/>
              <a:t>april 2025</a:t>
            </a:fld>
            <a:endParaRPr lang="da-DK"/>
          </a:p>
        </p:txBody>
      </p:sp>
      <p:sp>
        <p:nvSpPr>
          <p:cNvPr id="4" name="Pladsholder til slidenummer 3">
            <a:extLst>
              <a:ext uri="{FF2B5EF4-FFF2-40B4-BE49-F238E27FC236}">
                <a16:creationId xmlns:a16="http://schemas.microsoft.com/office/drawing/2014/main" id="{D6C288CD-4C7D-9744-5AAA-9732D559D726}"/>
              </a:ext>
            </a:extLst>
          </p:cNvPr>
          <p:cNvSpPr>
            <a:spLocks noGrp="1"/>
          </p:cNvSpPr>
          <p:nvPr>
            <p:ph type="sldNum" sz="quarter" idx="12"/>
          </p:nvPr>
        </p:nvSpPr>
        <p:spPr/>
        <p:txBody>
          <a:bodyPr/>
          <a:lstStyle/>
          <a:p>
            <a:fld id="{D45479E3-6F47-43FA-8E56-D661D39388EC}" type="slidenum">
              <a:rPr lang="da-DK" smtClean="0"/>
              <a:pPr/>
              <a:t>27</a:t>
            </a:fld>
            <a:endParaRPr lang="da-DK"/>
          </a:p>
        </p:txBody>
      </p:sp>
      <p:sp>
        <p:nvSpPr>
          <p:cNvPr id="6" name="Tekstfelt 5">
            <a:extLst>
              <a:ext uri="{FF2B5EF4-FFF2-40B4-BE49-F238E27FC236}">
                <a16:creationId xmlns:a16="http://schemas.microsoft.com/office/drawing/2014/main" id="{CE1CDE89-88EE-9E99-4909-FB1513757F17}"/>
              </a:ext>
            </a:extLst>
          </p:cNvPr>
          <p:cNvSpPr txBox="1"/>
          <p:nvPr/>
        </p:nvSpPr>
        <p:spPr>
          <a:xfrm>
            <a:off x="719976" y="1259658"/>
            <a:ext cx="9521304" cy="6113020"/>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da-DK" sz="1050" kern="100" dirty="0">
                <a:effectLst/>
                <a:latin typeface="Segoe UI Light (Overskrifter)"/>
                <a:ea typeface="Aptos" panose="020B0004020202020204" pitchFamily="34" charset="0"/>
                <a:cs typeface="Times New Roman" panose="02020603050405020304" pitchFamily="18" charset="0"/>
              </a:rPr>
              <a:t>Jakobsen, K., T., Kloch, L. D., Tænketanken DEA. LØN OG BESKÆFTIGELSE FOR DIMITTENDER FRA KANDIDATUDDANNELSERNE, (2023). Link: </a:t>
            </a:r>
            <a:r>
              <a:rPr lang="da-DK" sz="1050" u="sng" kern="100" dirty="0">
                <a:solidFill>
                  <a:srgbClr val="0000FF"/>
                </a:solidFill>
                <a:effectLst/>
                <a:latin typeface="Segoe UI Light (Overskrifter)"/>
                <a:ea typeface="Aptos" panose="020B0004020202020204" pitchFamily="34" charset="0"/>
                <a:cs typeface="Times New Roman" panose="02020603050405020304" pitchFamily="18" charset="0"/>
                <a:hlinkClick r:id="rId2"/>
              </a:rPr>
              <a:t>1685607739-lon-og-beskaeftigelse-for-dimittender-fra-kandidatuddannelserne.pdf (datocms-assets.com)</a:t>
            </a:r>
            <a:r>
              <a:rPr lang="da-DK" sz="1050" kern="100" dirty="0">
                <a:effectLst/>
                <a:latin typeface="Segoe UI Light (Overskrifter)"/>
                <a:ea typeface="Aptos" panose="020B0004020202020204" pitchFamily="34" charset="0"/>
                <a:cs typeface="Times New Roman" panose="02020603050405020304" pitchFamily="18" charset="0"/>
              </a:rPr>
              <a:t> </a:t>
            </a:r>
          </a:p>
          <a:p>
            <a:pPr marL="171450" indent="-171450">
              <a:lnSpc>
                <a:spcPct val="107000"/>
              </a:lnSpc>
              <a:spcAft>
                <a:spcPts val="800"/>
              </a:spcAft>
              <a:buFont typeface="Arial" panose="020B0604020202020204" pitchFamily="34" charset="0"/>
              <a:buChar char="•"/>
            </a:pPr>
            <a:r>
              <a:rPr lang="en-US" sz="1050" kern="100" dirty="0" err="1">
                <a:effectLst/>
                <a:latin typeface="Segoe UI Light (Overskrifter)"/>
                <a:ea typeface="Aptos" panose="020B0004020202020204" pitchFamily="34" charset="0"/>
                <a:cs typeface="Times New Roman" panose="02020603050405020304" pitchFamily="18" charset="0"/>
              </a:rPr>
              <a:t>Vandenbussche</a:t>
            </a:r>
            <a:r>
              <a:rPr lang="en-US" sz="1050" kern="100" dirty="0">
                <a:effectLst/>
                <a:latin typeface="Segoe UI Light (Overskrifter)"/>
                <a:ea typeface="Aptos" panose="020B0004020202020204" pitchFamily="34" charset="0"/>
                <a:cs typeface="Times New Roman" panose="02020603050405020304" pitchFamily="18" charset="0"/>
              </a:rPr>
              <a:t>, J., Aghion, P., </a:t>
            </a:r>
            <a:r>
              <a:rPr lang="en-US" sz="1050" kern="100" dirty="0" err="1">
                <a:effectLst/>
                <a:latin typeface="Segoe UI Light (Overskrifter)"/>
                <a:ea typeface="Aptos" panose="020B0004020202020204" pitchFamily="34" charset="0"/>
                <a:cs typeface="Times New Roman" panose="02020603050405020304" pitchFamily="18" charset="0"/>
              </a:rPr>
              <a:t>Meghir</a:t>
            </a:r>
            <a:r>
              <a:rPr lang="en-US" sz="1050" kern="100" dirty="0">
                <a:effectLst/>
                <a:latin typeface="Segoe UI Light (Overskrifter)"/>
                <a:ea typeface="Aptos" panose="020B0004020202020204" pitchFamily="34" charset="0"/>
                <a:cs typeface="Times New Roman" panose="02020603050405020304" pitchFamily="18" charset="0"/>
              </a:rPr>
              <a:t>, C., Growth, Distance to Frontier and Composition of Human Capital, Journal of Economic Growth, vol. 11, No. 2, (2006). Link: </a:t>
            </a:r>
            <a:r>
              <a:rPr lang="en-US" sz="1050" u="sng" kern="100" dirty="0">
                <a:solidFill>
                  <a:srgbClr val="0000FF"/>
                </a:solidFill>
                <a:effectLst/>
                <a:latin typeface="Segoe UI Light (Overskrifter)"/>
                <a:ea typeface="Aptos" panose="020B0004020202020204" pitchFamily="34" charset="0"/>
                <a:cs typeface="Times New Roman" panose="02020603050405020304" pitchFamily="18" charset="0"/>
                <a:hlinkClick r:id="rId3"/>
              </a:rPr>
              <a:t>growthdistancetofrontier.pdf (harvard.edu)</a:t>
            </a:r>
            <a:r>
              <a:rPr lang="da-DK" sz="1050" kern="100" dirty="0">
                <a:effectLst/>
                <a:latin typeface="Segoe UI Light (Overskrifter)"/>
                <a:ea typeface="Aptos" panose="020B0004020202020204" pitchFamily="34" charset="0"/>
                <a:cs typeface="Times New Roman" panose="02020603050405020304" pitchFamily="18" charset="0"/>
              </a:rPr>
              <a:t> </a:t>
            </a: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Laurberg, M., Akademikerne, (2022). Link: </a:t>
            </a:r>
            <a:r>
              <a:rPr lang="da-DK" sz="1050" kern="100" dirty="0">
                <a:latin typeface="Segoe UI Light (Overskrifter)"/>
                <a:cs typeface="Times New Roman" panose="02020603050405020304" pitchFamily="18" charset="0"/>
                <a:hlinkClick r:id="rId4">
                  <a:extLst>
                    <a:ext uri="{A12FA001-AC4F-418D-AE19-62706E023703}">
                      <ahyp:hlinkClr xmlns:ahyp="http://schemas.microsoft.com/office/drawing/2018/hyperlinkcolor" val="tx"/>
                    </a:ext>
                  </a:extLst>
                </a:hlinkClick>
              </a:rPr>
              <a:t>Nyuddannede-akademikere-soeger-mod-den-private-sektor.pdf (akademikerne.dk)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DJØF i samarbejde med Håndværksrådet. Højtuddannede i små og mellemstore virksomheder, (2016). Link: </a:t>
            </a:r>
            <a:r>
              <a:rPr lang="da-DK" sz="1050" kern="100" dirty="0">
                <a:latin typeface="Segoe UI Light (Overskrifter)"/>
                <a:cs typeface="Times New Roman" panose="02020603050405020304" pitchFamily="18" charset="0"/>
                <a:hlinkClick r:id="rId5">
                  <a:extLst>
                    <a:ext uri="{A12FA001-AC4F-418D-AE19-62706E023703}">
                      <ahyp:hlinkClr xmlns:ahyp="http://schemas.microsoft.com/office/drawing/2018/hyperlinkcolor" val="tx"/>
                    </a:ext>
                  </a:extLst>
                </a:hlinkClick>
              </a:rPr>
              <a:t>h-oe-jtuddannede-i-sm-aa--og-mellemstore-virksomheder-april-2016.ashx (djoef.dk)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Baadsgaard, M., Munck, L., Arbejderbevægelsens Erhvervsråd i samarbejde med DJØF. Jobskabelse og jobnedlæggelse under krisen – fokus på små og mellemstore virksomheder, (2012). Link: </a:t>
            </a:r>
            <a:r>
              <a:rPr lang="da-DK" sz="1050" kern="100" dirty="0">
                <a:latin typeface="Segoe UI Light (Overskrifter)"/>
                <a:cs typeface="Times New Roman" panose="02020603050405020304" pitchFamily="18" charset="0"/>
                <a:hlinkClick r:id="rId6">
                  <a:extLst>
                    <a:ext uri="{A12FA001-AC4F-418D-AE19-62706E023703}">
                      <ahyp:hlinkClr xmlns:ahyp="http://schemas.microsoft.com/office/drawing/2018/hyperlinkcolor" val="tx"/>
                    </a:ext>
                  </a:extLst>
                </a:hlinkClick>
              </a:rPr>
              <a:t>jobskabelse-og-jobnedl-ae-ggelse-_-endelig-rapport.ashx (djoef.dk)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Fosse, B., H., Jacobsen, H., R., Lykkebo, B., O., Brandt, S., K. M., Centre for </a:t>
            </a:r>
            <a:r>
              <a:rPr lang="da-DK" sz="1050" kern="100" dirty="0" err="1">
                <a:latin typeface="Segoe UI Light (Overskrifter)"/>
                <a:cs typeface="Times New Roman" panose="02020603050405020304" pitchFamily="18" charset="0"/>
              </a:rPr>
              <a:t>Economic</a:t>
            </a:r>
            <a:r>
              <a:rPr lang="da-DK" sz="1050" kern="100" dirty="0">
                <a:latin typeface="Segoe UI Light (Overskrifter)"/>
                <a:cs typeface="Times New Roman" panose="02020603050405020304" pitchFamily="18" charset="0"/>
              </a:rPr>
              <a:t> and Business Research og DJØF. Produktivitetseffekter af uddannelse og generelt uddannelsesløft i den private sektor. (2013). Link: </a:t>
            </a:r>
            <a:r>
              <a:rPr lang="da-DK" sz="1050" kern="100" dirty="0">
                <a:latin typeface="Segoe UI Light (Overskrifter)"/>
                <a:cs typeface="Times New Roman" panose="02020603050405020304" pitchFamily="18" charset="0"/>
                <a:hlinkClick r:id="rId7">
                  <a:extLst>
                    <a:ext uri="{A12FA001-AC4F-418D-AE19-62706E023703}">
                      <ahyp:hlinkClr xmlns:ahyp="http://schemas.microsoft.com/office/drawing/2018/hyperlinkcolor" val="tx"/>
                    </a:ext>
                  </a:extLst>
                </a:hlinkClick>
              </a:rPr>
              <a:t>cebr_djoef_uddannelse_produktivitet.pdf (cbs.dk)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err="1">
                <a:latin typeface="Segoe UI Light (Overskrifter)"/>
                <a:cs typeface="Times New Roman" panose="02020603050405020304" pitchFamily="18" charset="0"/>
              </a:rPr>
              <a:t>Damvad</a:t>
            </a:r>
            <a:r>
              <a:rPr lang="da-DK" sz="1050" kern="100" dirty="0">
                <a:latin typeface="Segoe UI Light (Overskrifter)"/>
                <a:cs typeface="Times New Roman" panose="02020603050405020304" pitchFamily="18" charset="0"/>
              </a:rPr>
              <a:t> Analytics. Desk studie af højtuddannedes værdiskabelse i små og mellem store virksomheder, (2015). Link: </a:t>
            </a:r>
            <a:r>
              <a:rPr lang="da-DK" sz="1050" kern="100" dirty="0">
                <a:latin typeface="Segoe UI Light (Overskrifter)"/>
                <a:cs typeface="Times New Roman" panose="02020603050405020304" pitchFamily="18" charset="0"/>
                <a:hlinkClick r:id="rId8">
                  <a:extLst>
                    <a:ext uri="{A12FA001-AC4F-418D-AE19-62706E023703}">
                      <ahyp:hlinkClr xmlns:ahyp="http://schemas.microsoft.com/office/drawing/2018/hyperlinkcolor" val="tx"/>
                    </a:ext>
                  </a:extLst>
                </a:hlinkClick>
              </a:rPr>
              <a:t>deskstudiedamvad2015.pdf (dm.dk)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Epinion. Værdien af ansættelsen af den første akademiker i SMV’er, (2017). Link: </a:t>
            </a:r>
            <a:r>
              <a:rPr lang="da-DK" sz="1050" kern="100" dirty="0">
                <a:latin typeface="Segoe UI Light (Overskrifter)"/>
                <a:cs typeface="Times New Roman" panose="02020603050405020304" pitchFamily="18" charset="0"/>
                <a:hlinkClick r:id="rId9">
                  <a:extLst>
                    <a:ext uri="{A12FA001-AC4F-418D-AE19-62706E023703}">
                      <ahyp:hlinkClr xmlns:ahyp="http://schemas.microsoft.com/office/drawing/2018/hyperlinkcolor" val="tx"/>
                    </a:ext>
                  </a:extLst>
                </a:hlinkClick>
              </a:rPr>
              <a:t>epinion-v-ae-rdien-af-f-oe-rste-akademiker-rapport-januar-2017.ashx (djoef.dk)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Oxford Research. Hvordan skaber akademikere værdi i SMV’er?, (2018). Link: </a:t>
            </a:r>
            <a:r>
              <a:rPr lang="da-DK" sz="1050" kern="100" dirty="0">
                <a:latin typeface="Segoe UI Light (Overskrifter)"/>
                <a:cs typeface="Times New Roman" panose="02020603050405020304" pitchFamily="18" charset="0"/>
                <a:hlinkClick r:id="rId10">
                  <a:extLst>
                    <a:ext uri="{A12FA001-AC4F-418D-AE19-62706E023703}">
                      <ahyp:hlinkClr xmlns:ahyp="http://schemas.microsoft.com/office/drawing/2018/hyperlinkcolor" val="tx"/>
                    </a:ext>
                  </a:extLst>
                </a:hlinkClick>
              </a:rPr>
              <a:t>endelig-rapport-akademikeres-vaerdiskabelse-i-smver-feb-2019.pdf (ida.dk)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Chang. C. F., Wang, P., Liu, J. T, Knowledge </a:t>
            </a:r>
            <a:r>
              <a:rPr lang="da-DK" sz="1050" kern="100" dirty="0" err="1">
                <a:latin typeface="Segoe UI Light (Overskrifter)"/>
                <a:cs typeface="Times New Roman" panose="02020603050405020304" pitchFamily="18" charset="0"/>
              </a:rPr>
              <a:t>spillovers</a:t>
            </a:r>
            <a:r>
              <a:rPr lang="da-DK" sz="1050" kern="100" dirty="0">
                <a:latin typeface="Segoe UI Light (Overskrifter)"/>
                <a:cs typeface="Times New Roman" panose="02020603050405020304" pitchFamily="18" charset="0"/>
              </a:rPr>
              <a:t>, human </a:t>
            </a:r>
            <a:r>
              <a:rPr lang="da-DK" sz="1050" kern="100" dirty="0" err="1">
                <a:latin typeface="Segoe UI Light (Overskrifter)"/>
                <a:cs typeface="Times New Roman" panose="02020603050405020304" pitchFamily="18" charset="0"/>
              </a:rPr>
              <a:t>capital</a:t>
            </a:r>
            <a:r>
              <a:rPr lang="da-DK" sz="1050" kern="100" dirty="0">
                <a:latin typeface="Segoe UI Light (Overskrifter)"/>
                <a:cs typeface="Times New Roman" panose="02020603050405020304" pitchFamily="18" charset="0"/>
              </a:rPr>
              <a:t> and </a:t>
            </a:r>
            <a:r>
              <a:rPr lang="da-DK" sz="1050" kern="100" dirty="0" err="1">
                <a:latin typeface="Segoe UI Light (Overskrifter)"/>
                <a:cs typeface="Times New Roman" panose="02020603050405020304" pitchFamily="18" charset="0"/>
              </a:rPr>
              <a:t>productivity</a:t>
            </a:r>
            <a:r>
              <a:rPr lang="da-DK" sz="1050" kern="100" dirty="0">
                <a:latin typeface="Segoe UI Light (Overskrifter)"/>
                <a:cs typeface="Times New Roman" panose="02020603050405020304" pitchFamily="18" charset="0"/>
              </a:rPr>
              <a:t>. Journal of </a:t>
            </a:r>
            <a:r>
              <a:rPr lang="da-DK" sz="1050" kern="100" dirty="0" err="1">
                <a:latin typeface="Segoe UI Light (Overskrifter)"/>
                <a:cs typeface="Times New Roman" panose="02020603050405020304" pitchFamily="18" charset="0"/>
              </a:rPr>
              <a:t>Macroeconomics</a:t>
            </a:r>
            <a:r>
              <a:rPr lang="da-DK" sz="1050" kern="100" dirty="0">
                <a:latin typeface="Segoe UI Light (Overskrifter)"/>
                <a:cs typeface="Times New Roman" panose="02020603050405020304" pitchFamily="18" charset="0"/>
              </a:rPr>
              <a:t>, </a:t>
            </a:r>
            <a:r>
              <a:rPr lang="da-DK" sz="1050" kern="100" dirty="0" err="1">
                <a:latin typeface="Segoe UI Light (Overskrifter)"/>
                <a:cs typeface="Times New Roman" panose="02020603050405020304" pitchFamily="18" charset="0"/>
              </a:rPr>
              <a:t>Vol</a:t>
            </a:r>
            <a:r>
              <a:rPr lang="da-DK" sz="1050" kern="100" dirty="0">
                <a:latin typeface="Segoe UI Light (Overskrifter)"/>
                <a:cs typeface="Times New Roman" panose="02020603050405020304" pitchFamily="18" charset="0"/>
              </a:rPr>
              <a:t> 47, Part B, (2016). Link: </a:t>
            </a:r>
            <a:r>
              <a:rPr lang="da-DK" sz="1050" kern="100" dirty="0">
                <a:latin typeface="Segoe UI Light (Overskrifter)"/>
                <a:cs typeface="Times New Roman" panose="02020603050405020304" pitchFamily="18" charset="0"/>
                <a:hlinkClick r:id="rId11"/>
              </a:rPr>
              <a:t>https://doi.org/10.1016/j.jmacro.2015.11.003</a:t>
            </a:r>
            <a:r>
              <a:rPr lang="da-DK" sz="1050" kern="100" dirty="0">
                <a:latin typeface="Segoe UI Light (Overskrifter)"/>
                <a:cs typeface="Times New Roman" panose="02020603050405020304" pitchFamily="18" charset="0"/>
              </a:rPr>
              <a:t> </a:t>
            </a:r>
          </a:p>
          <a:p>
            <a:pPr marL="171450" indent="-171450">
              <a:lnSpc>
                <a:spcPct val="107000"/>
              </a:lnSpc>
              <a:spcAft>
                <a:spcPts val="800"/>
              </a:spcAft>
              <a:buFont typeface="Arial" panose="020B0604020202020204" pitchFamily="34" charset="0"/>
              <a:buChar char="•"/>
            </a:pPr>
            <a:r>
              <a:rPr lang="da-DK" sz="1050" kern="100" dirty="0" err="1">
                <a:latin typeface="Segoe UI Light (Overskrifter)"/>
                <a:cs typeface="Times New Roman" panose="02020603050405020304" pitchFamily="18" charset="0"/>
              </a:rPr>
              <a:t>Machin</a:t>
            </a:r>
            <a:r>
              <a:rPr lang="da-DK" sz="1050" kern="100" dirty="0">
                <a:latin typeface="Segoe UI Light (Overskrifter)"/>
                <a:cs typeface="Times New Roman" panose="02020603050405020304" pitchFamily="18" charset="0"/>
              </a:rPr>
              <a:t>, S., </a:t>
            </a:r>
            <a:r>
              <a:rPr lang="da-DK" sz="1050" kern="100" dirty="0" err="1">
                <a:latin typeface="Segoe UI Light (Overskrifter)"/>
                <a:cs typeface="Times New Roman" panose="02020603050405020304" pitchFamily="18" charset="0"/>
              </a:rPr>
              <a:t>McNally</a:t>
            </a:r>
            <a:r>
              <a:rPr lang="da-DK" sz="1050" kern="100" dirty="0">
                <a:latin typeface="Segoe UI Light (Overskrifter)"/>
                <a:cs typeface="Times New Roman" panose="02020603050405020304" pitchFamily="18" charset="0"/>
              </a:rPr>
              <a:t>, S., OECD, </a:t>
            </a:r>
            <a:r>
              <a:rPr lang="da-DK" sz="1050" kern="100" dirty="0" err="1">
                <a:latin typeface="Segoe UI Light (Overskrifter)"/>
                <a:cs typeface="Times New Roman" panose="02020603050405020304" pitchFamily="18" charset="0"/>
              </a:rPr>
              <a:t>Tertiary</a:t>
            </a:r>
            <a:r>
              <a:rPr lang="da-DK" sz="1050" kern="100" dirty="0">
                <a:latin typeface="Segoe UI Light (Overskrifter)"/>
                <a:cs typeface="Times New Roman" panose="02020603050405020304" pitchFamily="18" charset="0"/>
              </a:rPr>
              <a:t> Education Systems and Labour Markets. (2007). Link: </a:t>
            </a:r>
            <a:r>
              <a:rPr lang="en-US" sz="1050" kern="100" dirty="0">
                <a:latin typeface="Segoe UI Light (Overskrifter)"/>
                <a:cs typeface="Times New Roman" panose="02020603050405020304" pitchFamily="18" charset="0"/>
                <a:hlinkClick r:id="rId12" action="ppaction://hlinkfile"/>
              </a:rPr>
              <a:t>file:///C:/Users/jsk/Downloads/Tertiary_Education_Systems_and_Labour_Markets.pdf</a:t>
            </a:r>
            <a:endParaRPr lang="en-US"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Uddannelses- og Forskningsministeriet. Universitetsuddannelser til fremtiden, (2018). Link: </a:t>
            </a:r>
            <a:r>
              <a:rPr lang="da-DK" sz="1050" kern="100" dirty="0">
                <a:latin typeface="Segoe UI Light (Overskrifter)"/>
                <a:cs typeface="Times New Roman" panose="02020603050405020304" pitchFamily="18" charset="0"/>
                <a:hlinkClick r:id="rId13">
                  <a:extLst>
                    <a:ext uri="{A12FA001-AC4F-418D-AE19-62706E023703}">
                      <ahyp:hlinkClr xmlns:ahyp="http://schemas.microsoft.com/office/drawing/2018/hyperlinkcolor" val="tx"/>
                    </a:ext>
                  </a:extLst>
                </a:hlinkClick>
              </a:rPr>
              <a:t>rapport-universitetsuddannelser-til-fremtiden.pdf (ufm.dk)</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err="1">
                <a:latin typeface="Segoe UI Light (Overskrifter)"/>
                <a:cs typeface="Times New Roman" panose="02020603050405020304" pitchFamily="18" charset="0"/>
              </a:rPr>
              <a:t>Carnevale</a:t>
            </a:r>
            <a:r>
              <a:rPr lang="da-DK" sz="1050" kern="100" dirty="0">
                <a:latin typeface="Segoe UI Light (Overskrifter)"/>
                <a:cs typeface="Times New Roman" panose="02020603050405020304" pitchFamily="18" charset="0"/>
              </a:rPr>
              <a:t>, A. P. , Smith, N., </a:t>
            </a:r>
            <a:r>
              <a:rPr lang="da-DK" sz="1050" kern="100" dirty="0" err="1">
                <a:latin typeface="Segoe UI Light (Overskrifter)"/>
                <a:cs typeface="Times New Roman" panose="02020603050405020304" pitchFamily="18" charset="0"/>
              </a:rPr>
              <a:t>Melton</a:t>
            </a:r>
            <a:r>
              <a:rPr lang="da-DK" sz="1050" kern="100" dirty="0">
                <a:latin typeface="Segoe UI Light (Overskrifter)"/>
                <a:cs typeface="Times New Roman" panose="02020603050405020304" pitchFamily="18" charset="0"/>
              </a:rPr>
              <a:t>, M., Georgetown University Center on Education and the Workforce. </a:t>
            </a:r>
            <a:r>
              <a:rPr lang="en-US" sz="1050" kern="100" dirty="0">
                <a:latin typeface="Segoe UI Light (Overskrifter)"/>
                <a:cs typeface="Times New Roman" panose="02020603050405020304" pitchFamily="18" charset="0"/>
              </a:rPr>
              <a:t>STEM: Science Technology Engineering Mathematics, (2011): link: </a:t>
            </a:r>
            <a:r>
              <a:rPr lang="da-DK" sz="1050" kern="100" dirty="0">
                <a:latin typeface="Segoe UI Light (Overskrifter)"/>
                <a:cs typeface="Times New Roman" panose="02020603050405020304" pitchFamily="18" charset="0"/>
                <a:hlinkClick r:id="rId14">
                  <a:extLst>
                    <a:ext uri="{A12FA001-AC4F-418D-AE19-62706E023703}">
                      <ahyp:hlinkClr xmlns:ahyp="http://schemas.microsoft.com/office/drawing/2018/hyperlinkcolor" val="tx"/>
                    </a:ext>
                  </a:extLst>
                </a:hlinkClick>
              </a:rPr>
              <a:t>ED525297.pdf</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Junge, M., Skaksen, J. R., Centre for </a:t>
            </a:r>
            <a:r>
              <a:rPr lang="da-DK" sz="1050" kern="100" dirty="0" err="1">
                <a:latin typeface="Segoe UI Light (Overskrifter)"/>
                <a:cs typeface="Times New Roman" panose="02020603050405020304" pitchFamily="18" charset="0"/>
              </a:rPr>
              <a:t>Economic</a:t>
            </a:r>
            <a:r>
              <a:rPr lang="da-DK" sz="1050" kern="100" dirty="0">
                <a:latin typeface="Segoe UI Light (Overskrifter)"/>
                <a:cs typeface="Times New Roman" panose="02020603050405020304" pitchFamily="18" charset="0"/>
              </a:rPr>
              <a:t> and Business Research. Produktivitet og videregående uddannelse, (2010). Link: </a:t>
            </a:r>
            <a:r>
              <a:rPr lang="da-DK" sz="1050" kern="100" dirty="0">
                <a:latin typeface="Segoe UI Light (Overskrifter)"/>
                <a:cs typeface="Times New Roman" panose="02020603050405020304" pitchFamily="18" charset="0"/>
                <a:hlinkClick r:id="rId15">
                  <a:extLst>
                    <a:ext uri="{A12FA001-AC4F-418D-AE19-62706E023703}">
                      <ahyp:hlinkClr xmlns:ahyp="http://schemas.microsoft.com/office/drawing/2018/hyperlinkcolor" val="tx"/>
                    </a:ext>
                  </a:extLst>
                </a:hlinkClick>
              </a:rPr>
              <a:t>1586689561-produktivtet-og-videregaende-uddannelse.pdf (datocms-assets.com)</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da-DK" sz="1050" kern="100" dirty="0">
                <a:latin typeface="Segoe UI Light (Overskrifter)"/>
                <a:cs typeface="Times New Roman" panose="02020603050405020304" pitchFamily="18" charset="0"/>
              </a:rPr>
              <a:t>Bentsen, K. H, Munch, J. R, </a:t>
            </a:r>
            <a:r>
              <a:rPr lang="da-DK" sz="1050" kern="100" dirty="0" err="1">
                <a:latin typeface="Segoe UI Light (Overskrifter)"/>
                <a:cs typeface="Times New Roman" panose="02020603050405020304" pitchFamily="18" charset="0"/>
              </a:rPr>
              <a:t>Schaur</a:t>
            </a:r>
            <a:r>
              <a:rPr lang="da-DK" sz="1050" kern="100" dirty="0">
                <a:latin typeface="Segoe UI Light (Overskrifter)"/>
                <a:cs typeface="Times New Roman" panose="02020603050405020304" pitchFamily="18" charset="0"/>
              </a:rPr>
              <a:t>, G., The Rockwool Foundation. Education </a:t>
            </a:r>
            <a:r>
              <a:rPr lang="da-DK" sz="1050" kern="100" dirty="0" err="1">
                <a:latin typeface="Segoe UI Light (Overskrifter)"/>
                <a:cs typeface="Times New Roman" panose="02020603050405020304" pitchFamily="18" charset="0"/>
              </a:rPr>
              <a:t>spillovers</a:t>
            </a:r>
            <a:r>
              <a:rPr lang="da-DK" sz="1050" kern="100" dirty="0">
                <a:latin typeface="Segoe UI Light (Overskrifter)"/>
                <a:cs typeface="Times New Roman" panose="02020603050405020304" pitchFamily="18" charset="0"/>
              </a:rPr>
              <a:t> </a:t>
            </a:r>
            <a:r>
              <a:rPr lang="da-DK" sz="1050" kern="100" dirty="0" err="1">
                <a:latin typeface="Segoe UI Light (Overskrifter)"/>
                <a:cs typeface="Times New Roman" panose="02020603050405020304" pitchFamily="18" charset="0"/>
              </a:rPr>
              <a:t>within</a:t>
            </a:r>
            <a:r>
              <a:rPr lang="da-DK" sz="1050" kern="100" dirty="0">
                <a:latin typeface="Segoe UI Light (Overskrifter)"/>
                <a:cs typeface="Times New Roman" panose="02020603050405020304" pitchFamily="18" charset="0"/>
              </a:rPr>
              <a:t> the </a:t>
            </a:r>
            <a:r>
              <a:rPr lang="da-DK" sz="1050" kern="100" dirty="0" err="1">
                <a:latin typeface="Segoe UI Light (Overskrifter)"/>
                <a:cs typeface="Times New Roman" panose="02020603050405020304" pitchFamily="18" charset="0"/>
              </a:rPr>
              <a:t>workplace</a:t>
            </a:r>
            <a:r>
              <a:rPr lang="da-DK" sz="1050" kern="100" dirty="0">
                <a:latin typeface="Segoe UI Light (Overskrifter)"/>
                <a:cs typeface="Times New Roman" panose="02020603050405020304" pitchFamily="18" charset="0"/>
              </a:rPr>
              <a:t>, (2018). Link: </a:t>
            </a:r>
            <a:r>
              <a:rPr lang="da-DK" sz="1050" kern="100" dirty="0">
                <a:latin typeface="Segoe UI Light (Overskrifter)"/>
                <a:cs typeface="Times New Roman" panose="02020603050405020304" pitchFamily="18" charset="0"/>
                <a:hlinkClick r:id="rId16">
                  <a:extLst>
                    <a:ext uri="{A12FA001-AC4F-418D-AE19-62706E023703}">
                      <ahyp:hlinkClr xmlns:ahyp="http://schemas.microsoft.com/office/drawing/2018/hyperlinkcolor" val="tx"/>
                    </a:ext>
                  </a:extLst>
                </a:hlinkClick>
              </a:rPr>
              <a:t>Study-Paper-122-Education-Spillovers-within-the-Workplace.pdf (rockwoolfonden.s3.eu-central-1.amazonaws.com)</a:t>
            </a:r>
            <a:endParaRPr lang="da-DK" sz="1050" kern="100" dirty="0">
              <a:latin typeface="Segoe UI Light (Overskrifter)"/>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endParaRPr lang="da-DK" sz="1050" kern="100" dirty="0">
              <a:latin typeface="Segoe UI Light (Overskrifter)"/>
              <a:cs typeface="Times New Roman" panose="02020603050405020304" pitchFamily="18" charset="0"/>
            </a:endParaRPr>
          </a:p>
        </p:txBody>
      </p:sp>
    </p:spTree>
    <p:extLst>
      <p:ext uri="{BB962C8B-B14F-4D97-AF65-F5344CB8AC3E}">
        <p14:creationId xmlns:p14="http://schemas.microsoft.com/office/powerpoint/2010/main" val="3394045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25F64145-C163-8159-AC29-0FDCCFABA2D9}"/>
              </a:ext>
            </a:extLst>
          </p:cNvPr>
          <p:cNvSpPr>
            <a:spLocks noGrp="1"/>
          </p:cNvSpPr>
          <p:nvPr>
            <p:ph type="body" sz="quarter" idx="13"/>
          </p:nvPr>
        </p:nvSpPr>
        <p:spPr/>
        <p:txBody>
          <a:bodyPr/>
          <a:lstStyle/>
          <a:p>
            <a:r>
              <a:rPr lang="da-DK"/>
              <a:t>Appendiks: Udvidede figurer og data for geografisk spredning</a:t>
            </a:r>
          </a:p>
        </p:txBody>
      </p:sp>
      <p:sp>
        <p:nvSpPr>
          <p:cNvPr id="9" name="Pladsholder til tekst 8">
            <a:extLst>
              <a:ext uri="{FF2B5EF4-FFF2-40B4-BE49-F238E27FC236}">
                <a16:creationId xmlns:a16="http://schemas.microsoft.com/office/drawing/2014/main" id="{9948B538-A84C-EBF6-914A-CB48156D99AC}"/>
              </a:ext>
            </a:extLst>
          </p:cNvPr>
          <p:cNvSpPr>
            <a:spLocks noGrp="1"/>
          </p:cNvSpPr>
          <p:nvPr>
            <p:ph type="body" sz="quarter" idx="14"/>
          </p:nvPr>
        </p:nvSpPr>
        <p:spPr/>
        <p:txBody>
          <a:bodyPr/>
          <a:lstStyle/>
          <a:p>
            <a:r>
              <a:rPr lang="da-DK"/>
              <a:t>06</a:t>
            </a:r>
          </a:p>
        </p:txBody>
      </p:sp>
      <p:sp>
        <p:nvSpPr>
          <p:cNvPr id="6" name="Pladsholder til dato 5">
            <a:extLst>
              <a:ext uri="{FF2B5EF4-FFF2-40B4-BE49-F238E27FC236}">
                <a16:creationId xmlns:a16="http://schemas.microsoft.com/office/drawing/2014/main" id="{ED249EDF-FDDD-CA2B-436C-688B49122C98}"/>
              </a:ext>
            </a:extLst>
          </p:cNvPr>
          <p:cNvSpPr>
            <a:spLocks noGrp="1"/>
          </p:cNvSpPr>
          <p:nvPr>
            <p:ph type="dt" sz="half" idx="15"/>
          </p:nvPr>
        </p:nvSpPr>
        <p:spPr/>
        <p:txBody>
          <a:bodyPr/>
          <a:lstStyle/>
          <a:p>
            <a:fld id="{51300C5B-CA22-41CA-8EFB-A403AAFBDA2B}" type="datetime5">
              <a:rPr lang="da-DK" smtClean="0"/>
              <a:t>april 2025</a:t>
            </a:fld>
            <a:endParaRPr lang="da-DK"/>
          </a:p>
        </p:txBody>
      </p:sp>
      <p:sp>
        <p:nvSpPr>
          <p:cNvPr id="7" name="Pladsholder til slidenummer 6">
            <a:extLst>
              <a:ext uri="{FF2B5EF4-FFF2-40B4-BE49-F238E27FC236}">
                <a16:creationId xmlns:a16="http://schemas.microsoft.com/office/drawing/2014/main" id="{9C773001-D9ED-AC88-D14D-19C5B81A3A92}"/>
              </a:ext>
            </a:extLst>
          </p:cNvPr>
          <p:cNvSpPr>
            <a:spLocks noGrp="1"/>
          </p:cNvSpPr>
          <p:nvPr>
            <p:ph type="sldNum" sz="quarter" idx="17"/>
          </p:nvPr>
        </p:nvSpPr>
        <p:spPr/>
        <p:txBody>
          <a:bodyPr/>
          <a:lstStyle/>
          <a:p>
            <a:fld id="{D45479E3-6F47-43FA-8E56-D661D39388EC}" type="slidenum">
              <a:rPr lang="da-DK" smtClean="0"/>
              <a:pPr/>
              <a:t>28</a:t>
            </a:fld>
            <a:endParaRPr lang="da-DK"/>
          </a:p>
        </p:txBody>
      </p:sp>
    </p:spTree>
    <p:extLst>
      <p:ext uri="{BB962C8B-B14F-4D97-AF65-F5344CB8AC3E}">
        <p14:creationId xmlns:p14="http://schemas.microsoft.com/office/powerpoint/2010/main" val="126121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8820DBB5-9162-8E34-6E1A-50CF42C243CC}"/>
              </a:ext>
            </a:extLst>
          </p:cNvPr>
          <p:cNvSpPr>
            <a:spLocks noGrp="1"/>
          </p:cNvSpPr>
          <p:nvPr>
            <p:ph type="dt" sz="half" idx="10"/>
          </p:nvPr>
        </p:nvSpPr>
        <p:spPr/>
        <p:txBody>
          <a:bodyPr/>
          <a:lstStyle/>
          <a:p>
            <a:fld id="{51300C5B-CA22-41CA-8EFB-A403AAFBDA2B}" type="datetime5">
              <a:rPr lang="da-DK" smtClean="0"/>
              <a:pPr/>
              <a:t>april 2025</a:t>
            </a:fld>
            <a:endParaRPr lang="da-DK"/>
          </a:p>
        </p:txBody>
      </p:sp>
      <p:sp>
        <p:nvSpPr>
          <p:cNvPr id="7" name="Pladsholder til slidenummer 6">
            <a:extLst>
              <a:ext uri="{FF2B5EF4-FFF2-40B4-BE49-F238E27FC236}">
                <a16:creationId xmlns:a16="http://schemas.microsoft.com/office/drawing/2014/main" id="{C3A2A9D7-FC09-70F4-1B74-950442CE7DAB}"/>
              </a:ext>
            </a:extLst>
          </p:cNvPr>
          <p:cNvSpPr>
            <a:spLocks noGrp="1"/>
          </p:cNvSpPr>
          <p:nvPr>
            <p:ph type="sldNum" sz="quarter" idx="12"/>
          </p:nvPr>
        </p:nvSpPr>
        <p:spPr/>
        <p:txBody>
          <a:bodyPr/>
          <a:lstStyle/>
          <a:p>
            <a:fld id="{D45479E3-6F47-43FA-8E56-D661D39388EC}" type="slidenum">
              <a:rPr lang="da-DK" smtClean="0"/>
              <a:pPr/>
              <a:t>29</a:t>
            </a:fld>
            <a:endParaRPr lang="da-DK"/>
          </a:p>
        </p:txBody>
      </p:sp>
      <p:sp>
        <p:nvSpPr>
          <p:cNvPr id="22" name="Titel 1">
            <a:extLst>
              <a:ext uri="{FF2B5EF4-FFF2-40B4-BE49-F238E27FC236}">
                <a16:creationId xmlns:a16="http://schemas.microsoft.com/office/drawing/2014/main" id="{95CBD9E8-E749-4FB8-577E-5F2F190682DF}"/>
              </a:ext>
            </a:extLst>
          </p:cNvPr>
          <p:cNvSpPr>
            <a:spLocks noGrp="1"/>
          </p:cNvSpPr>
          <p:nvPr>
            <p:ph type="title"/>
          </p:nvPr>
        </p:nvSpPr>
        <p:spPr>
          <a:xfrm>
            <a:off x="719976" y="681284"/>
            <a:ext cx="9250863" cy="730800"/>
          </a:xfrm>
        </p:spPr>
        <p:txBody>
          <a:bodyPr/>
          <a:lstStyle/>
          <a:p>
            <a:r>
              <a:rPr lang="da-DK"/>
              <a:t>Geografisk fordeling, andel af hele beskæftigelsen</a:t>
            </a:r>
          </a:p>
        </p:txBody>
      </p:sp>
      <mc:AlternateContent xmlns:mc="http://schemas.openxmlformats.org/markup-compatibility/2006" xmlns:cx4="http://schemas.microsoft.com/office/drawing/2016/5/10/chartex">
        <mc:Choice Requires="cx4">
          <p:graphicFrame>
            <p:nvGraphicFramePr>
              <p:cNvPr id="25" name="Pladsholder til indhold 24">
                <a:extLst>
                  <a:ext uri="{FF2B5EF4-FFF2-40B4-BE49-F238E27FC236}">
                    <a16:creationId xmlns:a16="http://schemas.microsoft.com/office/drawing/2014/main" id="{FB14536B-B14E-B287-DBB0-788C2CF65A88}"/>
                  </a:ext>
                </a:extLst>
              </p:cNvPr>
              <p:cNvGraphicFramePr>
                <a:graphicFrameLocks noGrp="1"/>
              </p:cNvGraphicFramePr>
              <p:nvPr>
                <p:ph idx="1"/>
                <p:extLst>
                  <p:ext uri="{D42A27DB-BD31-4B8C-83A1-F6EECF244321}">
                    <p14:modId xmlns:p14="http://schemas.microsoft.com/office/powerpoint/2010/main" val="3190197020"/>
                  </p:ext>
                </p:extLst>
              </p:nvPr>
            </p:nvGraphicFramePr>
            <p:xfrm>
              <a:off x="720725" y="1129084"/>
              <a:ext cx="9250363" cy="574930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5" name="Pladsholder til indhold 24">
                <a:extLst>
                  <a:ext uri="{FF2B5EF4-FFF2-40B4-BE49-F238E27FC236}">
                    <a16:creationId xmlns:a16="http://schemas.microsoft.com/office/drawing/2014/main" id="{FB14536B-B14E-B287-DBB0-788C2CF65A88}"/>
                  </a:ext>
                </a:extLst>
              </p:cNvPr>
              <p:cNvPicPr>
                <a:picLocks noGrp="1" noRot="1" noChangeAspect="1" noMove="1" noResize="1" noEditPoints="1" noAdjustHandles="1" noChangeArrowheads="1" noChangeShapeType="1"/>
              </p:cNvPicPr>
              <p:nvPr/>
            </p:nvPicPr>
            <p:blipFill>
              <a:blip r:embed="rId3"/>
              <a:stretch>
                <a:fillRect/>
              </a:stretch>
            </p:blipFill>
            <p:spPr>
              <a:xfrm>
                <a:off x="720725" y="1129084"/>
                <a:ext cx="9250363" cy="5749307"/>
              </a:xfrm>
              <a:prstGeom prst="rect">
                <a:avLst/>
              </a:prstGeom>
            </p:spPr>
          </p:pic>
        </mc:Fallback>
      </mc:AlternateContent>
    </p:spTree>
    <p:extLst>
      <p:ext uri="{BB962C8B-B14F-4D97-AF65-F5344CB8AC3E}">
        <p14:creationId xmlns:p14="http://schemas.microsoft.com/office/powerpoint/2010/main" val="309272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A172-27E3-5926-8681-DBBEA9ACFBF1}"/>
              </a:ext>
            </a:extLst>
          </p:cNvPr>
          <p:cNvSpPr>
            <a:spLocks noGrp="1"/>
          </p:cNvSpPr>
          <p:nvPr>
            <p:ph type="title"/>
          </p:nvPr>
        </p:nvSpPr>
        <p:spPr/>
        <p:txBody>
          <a:bodyPr/>
          <a:lstStyle/>
          <a:p>
            <a:r>
              <a:rPr lang="da-DK"/>
              <a:t>Indhold</a:t>
            </a:r>
          </a:p>
        </p:txBody>
      </p:sp>
      <p:sp>
        <p:nvSpPr>
          <p:cNvPr id="3" name="Text Placeholder 2">
            <a:extLst>
              <a:ext uri="{FF2B5EF4-FFF2-40B4-BE49-F238E27FC236}">
                <a16:creationId xmlns:a16="http://schemas.microsoft.com/office/drawing/2014/main" id="{0250706F-EFF9-43DE-0BC8-4120D6373634}"/>
              </a:ext>
            </a:extLst>
          </p:cNvPr>
          <p:cNvSpPr>
            <a:spLocks noGrp="1"/>
          </p:cNvSpPr>
          <p:nvPr>
            <p:ph type="body" sz="quarter" idx="13"/>
          </p:nvPr>
        </p:nvSpPr>
        <p:spPr/>
        <p:txBody>
          <a:bodyPr/>
          <a:lstStyle/>
          <a:p>
            <a:pPr>
              <a:buNone/>
            </a:pPr>
            <a:r>
              <a:rPr lang="da-DK"/>
              <a:t>Indledning og hovedresultater</a:t>
            </a:r>
          </a:p>
          <a:p>
            <a:r>
              <a:rPr lang="da-DK"/>
              <a:t>Samfundsperspektivet</a:t>
            </a:r>
          </a:p>
          <a:p>
            <a:r>
              <a:rPr lang="da-DK"/>
              <a:t>Virksomhedsperspektivet</a:t>
            </a:r>
          </a:p>
          <a:p>
            <a:r>
              <a:rPr lang="da-DK"/>
              <a:t>Medarbejderperspektivet</a:t>
            </a:r>
          </a:p>
          <a:p>
            <a:r>
              <a:rPr lang="da-DK"/>
              <a:t>Metode og afgrænsninger</a:t>
            </a:r>
          </a:p>
          <a:p>
            <a:r>
              <a:rPr lang="da-DK"/>
              <a:t>Appendiks</a:t>
            </a:r>
          </a:p>
        </p:txBody>
      </p:sp>
      <p:sp>
        <p:nvSpPr>
          <p:cNvPr id="4" name="Text Placeholder 3">
            <a:extLst>
              <a:ext uri="{FF2B5EF4-FFF2-40B4-BE49-F238E27FC236}">
                <a16:creationId xmlns:a16="http://schemas.microsoft.com/office/drawing/2014/main" id="{F6C45E3A-CB27-E1B3-D6D8-0517F5673381}"/>
              </a:ext>
            </a:extLst>
          </p:cNvPr>
          <p:cNvSpPr>
            <a:spLocks noGrp="1"/>
          </p:cNvSpPr>
          <p:nvPr>
            <p:ph type="body" sz="quarter" idx="14"/>
          </p:nvPr>
        </p:nvSpPr>
        <p:spPr/>
        <p:txBody>
          <a:bodyPr/>
          <a:lstStyle/>
          <a:p>
            <a:pPr>
              <a:buNone/>
            </a:pPr>
            <a:r>
              <a:rPr lang="da-DK"/>
              <a:t>4</a:t>
            </a:r>
          </a:p>
          <a:p>
            <a:pPr>
              <a:buNone/>
            </a:pPr>
            <a:r>
              <a:rPr lang="da-DK"/>
              <a:t>11</a:t>
            </a:r>
          </a:p>
          <a:p>
            <a:pPr>
              <a:buNone/>
            </a:pPr>
            <a:r>
              <a:rPr lang="da-DK"/>
              <a:t>15</a:t>
            </a:r>
          </a:p>
          <a:p>
            <a:pPr>
              <a:buNone/>
            </a:pPr>
            <a:r>
              <a:rPr lang="da-DK"/>
              <a:t>21</a:t>
            </a:r>
          </a:p>
          <a:p>
            <a:pPr>
              <a:buNone/>
            </a:pPr>
            <a:r>
              <a:rPr lang="da-DK"/>
              <a:t>24</a:t>
            </a:r>
          </a:p>
          <a:p>
            <a:pPr>
              <a:buNone/>
            </a:pPr>
            <a:r>
              <a:rPr lang="da-DK"/>
              <a:t>27</a:t>
            </a:r>
          </a:p>
        </p:txBody>
      </p:sp>
      <p:sp>
        <p:nvSpPr>
          <p:cNvPr id="5" name="Date Placeholder 4">
            <a:extLst>
              <a:ext uri="{FF2B5EF4-FFF2-40B4-BE49-F238E27FC236}">
                <a16:creationId xmlns:a16="http://schemas.microsoft.com/office/drawing/2014/main" id="{40096DF1-6EF3-9BFA-6EA6-616FAC04341B}"/>
              </a:ext>
            </a:extLst>
          </p:cNvPr>
          <p:cNvSpPr>
            <a:spLocks noGrp="1"/>
          </p:cNvSpPr>
          <p:nvPr>
            <p:ph type="dt" sz="half" idx="15"/>
          </p:nvPr>
        </p:nvSpPr>
        <p:spPr/>
        <p:txBody>
          <a:bodyPr/>
          <a:lstStyle/>
          <a:p>
            <a:fld id="{8960A32A-F084-4EFC-8DBC-8E626D3B7F76}" type="datetime5">
              <a:rPr lang="da-DK" smtClean="0"/>
              <a:t>april 2025</a:t>
            </a:fld>
            <a:endParaRPr lang="da-DK"/>
          </a:p>
        </p:txBody>
      </p:sp>
      <p:sp>
        <p:nvSpPr>
          <p:cNvPr id="6" name="Slide Number Placeholder 5">
            <a:extLst>
              <a:ext uri="{FF2B5EF4-FFF2-40B4-BE49-F238E27FC236}">
                <a16:creationId xmlns:a16="http://schemas.microsoft.com/office/drawing/2014/main" id="{ECB08910-6A4A-0118-3D36-65961DD53E7E}"/>
              </a:ext>
            </a:extLst>
          </p:cNvPr>
          <p:cNvSpPr>
            <a:spLocks noGrp="1"/>
          </p:cNvSpPr>
          <p:nvPr>
            <p:ph type="sldNum" sz="quarter" idx="17"/>
          </p:nvPr>
        </p:nvSpPr>
        <p:spPr/>
        <p:txBody>
          <a:bodyPr/>
          <a:lstStyle/>
          <a:p>
            <a:fld id="{D45479E3-6F47-43FA-8E56-D661D39388EC}" type="slidenum">
              <a:rPr lang="da-DK" smtClean="0"/>
              <a:pPr/>
              <a:t>3</a:t>
            </a:fld>
            <a:endParaRPr lang="da-DK"/>
          </a:p>
        </p:txBody>
      </p:sp>
    </p:spTree>
    <p:extLst>
      <p:ext uri="{BB962C8B-B14F-4D97-AF65-F5344CB8AC3E}">
        <p14:creationId xmlns:p14="http://schemas.microsoft.com/office/powerpoint/2010/main" val="10790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8820DBB5-9162-8E34-6E1A-50CF42C243CC}"/>
              </a:ext>
            </a:extLst>
          </p:cNvPr>
          <p:cNvSpPr>
            <a:spLocks noGrp="1"/>
          </p:cNvSpPr>
          <p:nvPr>
            <p:ph type="dt" sz="half" idx="10"/>
          </p:nvPr>
        </p:nvSpPr>
        <p:spPr/>
        <p:txBody>
          <a:bodyPr/>
          <a:lstStyle/>
          <a:p>
            <a:fld id="{51300C5B-CA22-41CA-8EFB-A403AAFBDA2B}" type="datetime5">
              <a:rPr lang="da-DK" smtClean="0"/>
              <a:pPr/>
              <a:t>april 2025</a:t>
            </a:fld>
            <a:endParaRPr lang="da-DK"/>
          </a:p>
        </p:txBody>
      </p:sp>
      <p:sp>
        <p:nvSpPr>
          <p:cNvPr id="7" name="Pladsholder til slidenummer 6">
            <a:extLst>
              <a:ext uri="{FF2B5EF4-FFF2-40B4-BE49-F238E27FC236}">
                <a16:creationId xmlns:a16="http://schemas.microsoft.com/office/drawing/2014/main" id="{C3A2A9D7-FC09-70F4-1B74-950442CE7DAB}"/>
              </a:ext>
            </a:extLst>
          </p:cNvPr>
          <p:cNvSpPr>
            <a:spLocks noGrp="1"/>
          </p:cNvSpPr>
          <p:nvPr>
            <p:ph type="sldNum" sz="quarter" idx="12"/>
          </p:nvPr>
        </p:nvSpPr>
        <p:spPr/>
        <p:txBody>
          <a:bodyPr/>
          <a:lstStyle/>
          <a:p>
            <a:fld id="{D45479E3-6F47-43FA-8E56-D661D39388EC}" type="slidenum">
              <a:rPr lang="da-DK" smtClean="0"/>
              <a:pPr/>
              <a:t>30</a:t>
            </a:fld>
            <a:endParaRPr lang="da-DK"/>
          </a:p>
        </p:txBody>
      </p:sp>
      <p:sp>
        <p:nvSpPr>
          <p:cNvPr id="22" name="Titel 1">
            <a:extLst>
              <a:ext uri="{FF2B5EF4-FFF2-40B4-BE49-F238E27FC236}">
                <a16:creationId xmlns:a16="http://schemas.microsoft.com/office/drawing/2014/main" id="{95CBD9E8-E749-4FB8-577E-5F2F190682DF}"/>
              </a:ext>
            </a:extLst>
          </p:cNvPr>
          <p:cNvSpPr>
            <a:spLocks noGrp="1"/>
          </p:cNvSpPr>
          <p:nvPr>
            <p:ph type="title"/>
          </p:nvPr>
        </p:nvSpPr>
        <p:spPr>
          <a:xfrm>
            <a:off x="719976" y="681284"/>
            <a:ext cx="9250863" cy="730800"/>
          </a:xfrm>
        </p:spPr>
        <p:txBody>
          <a:bodyPr/>
          <a:lstStyle/>
          <a:p>
            <a:r>
              <a:rPr lang="da-DK"/>
              <a:t>Geografisk fordeling, andel af hele beskæftigelsen – kun Hovedstaden</a:t>
            </a:r>
          </a:p>
        </p:txBody>
      </p:sp>
      <p:pic>
        <p:nvPicPr>
          <p:cNvPr id="5" name="Pladsholder til indhold 4">
            <a:extLst>
              <a:ext uri="{FF2B5EF4-FFF2-40B4-BE49-F238E27FC236}">
                <a16:creationId xmlns:a16="http://schemas.microsoft.com/office/drawing/2014/main" id="{088283DF-4B7C-68AC-822F-E5ED4D23D9BC}"/>
              </a:ext>
            </a:extLst>
          </p:cNvPr>
          <p:cNvPicPr>
            <a:picLocks noGrp="1" noChangeAspect="1"/>
          </p:cNvPicPr>
          <p:nvPr>
            <p:ph idx="1"/>
          </p:nvPr>
        </p:nvPicPr>
        <p:blipFill>
          <a:blip r:embed="rId2"/>
          <a:stretch>
            <a:fillRect/>
          </a:stretch>
        </p:blipFill>
        <p:spPr>
          <a:xfrm>
            <a:off x="3502819" y="1922463"/>
            <a:ext cx="3686175" cy="4391025"/>
          </a:xfrm>
        </p:spPr>
      </p:pic>
      <p:pic>
        <p:nvPicPr>
          <p:cNvPr id="9" name="Billede 8">
            <a:extLst>
              <a:ext uri="{FF2B5EF4-FFF2-40B4-BE49-F238E27FC236}">
                <a16:creationId xmlns:a16="http://schemas.microsoft.com/office/drawing/2014/main" id="{C4C92C9E-731A-A524-D931-F33AA4D69CCB}"/>
              </a:ext>
            </a:extLst>
          </p:cNvPr>
          <p:cNvPicPr>
            <a:picLocks noChangeAspect="1"/>
          </p:cNvPicPr>
          <p:nvPr/>
        </p:nvPicPr>
        <p:blipFill>
          <a:blip r:embed="rId3"/>
          <a:stretch>
            <a:fillRect/>
          </a:stretch>
        </p:blipFill>
        <p:spPr>
          <a:xfrm>
            <a:off x="950408" y="3273895"/>
            <a:ext cx="1809750" cy="1552575"/>
          </a:xfrm>
          <a:prstGeom prst="rect">
            <a:avLst/>
          </a:prstGeom>
        </p:spPr>
      </p:pic>
    </p:spTree>
    <p:extLst>
      <p:ext uri="{BB962C8B-B14F-4D97-AF65-F5344CB8AC3E}">
        <p14:creationId xmlns:p14="http://schemas.microsoft.com/office/powerpoint/2010/main" val="4095383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8820DBB5-9162-8E34-6E1A-50CF42C243CC}"/>
              </a:ext>
            </a:extLst>
          </p:cNvPr>
          <p:cNvSpPr>
            <a:spLocks noGrp="1"/>
          </p:cNvSpPr>
          <p:nvPr>
            <p:ph type="dt" sz="half" idx="10"/>
          </p:nvPr>
        </p:nvSpPr>
        <p:spPr/>
        <p:txBody>
          <a:bodyPr/>
          <a:lstStyle/>
          <a:p>
            <a:fld id="{51300C5B-CA22-41CA-8EFB-A403AAFBDA2B}" type="datetime5">
              <a:rPr lang="da-DK" smtClean="0"/>
              <a:pPr/>
              <a:t>april 2025</a:t>
            </a:fld>
            <a:endParaRPr lang="da-DK"/>
          </a:p>
        </p:txBody>
      </p:sp>
      <p:sp>
        <p:nvSpPr>
          <p:cNvPr id="7" name="Pladsholder til slidenummer 6">
            <a:extLst>
              <a:ext uri="{FF2B5EF4-FFF2-40B4-BE49-F238E27FC236}">
                <a16:creationId xmlns:a16="http://schemas.microsoft.com/office/drawing/2014/main" id="{C3A2A9D7-FC09-70F4-1B74-950442CE7DAB}"/>
              </a:ext>
            </a:extLst>
          </p:cNvPr>
          <p:cNvSpPr>
            <a:spLocks noGrp="1"/>
          </p:cNvSpPr>
          <p:nvPr>
            <p:ph type="sldNum" sz="quarter" idx="12"/>
          </p:nvPr>
        </p:nvSpPr>
        <p:spPr/>
        <p:txBody>
          <a:bodyPr/>
          <a:lstStyle/>
          <a:p>
            <a:fld id="{D45479E3-6F47-43FA-8E56-D661D39388EC}" type="slidenum">
              <a:rPr lang="da-DK" smtClean="0"/>
              <a:pPr/>
              <a:t>31</a:t>
            </a:fld>
            <a:endParaRPr lang="da-DK"/>
          </a:p>
        </p:txBody>
      </p:sp>
      <mc:AlternateContent xmlns:mc="http://schemas.openxmlformats.org/markup-compatibility/2006" xmlns:cx4="http://schemas.microsoft.com/office/drawing/2016/5/10/chartex">
        <mc:Choice Requires="cx4">
          <p:graphicFrame>
            <p:nvGraphicFramePr>
              <p:cNvPr id="19" name="Pladsholder til indhold 18">
                <a:extLst>
                  <a:ext uri="{FF2B5EF4-FFF2-40B4-BE49-F238E27FC236}">
                    <a16:creationId xmlns:a16="http://schemas.microsoft.com/office/drawing/2014/main" id="{5196432C-1D0F-5825-C356-6B844C417EA0}"/>
                  </a:ext>
                </a:extLst>
              </p:cNvPr>
              <p:cNvGraphicFramePr>
                <a:graphicFrameLocks noGrp="1"/>
              </p:cNvGraphicFramePr>
              <p:nvPr>
                <p:ph idx="1"/>
              </p:nvPr>
            </p:nvGraphicFramePr>
            <p:xfrm>
              <a:off x="719838" y="847725"/>
              <a:ext cx="9251974" cy="603066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9" name="Pladsholder til indhold 18">
                <a:extLst>
                  <a:ext uri="{FF2B5EF4-FFF2-40B4-BE49-F238E27FC236}">
                    <a16:creationId xmlns:a16="http://schemas.microsoft.com/office/drawing/2014/main" id="{5196432C-1D0F-5825-C356-6B844C417EA0}"/>
                  </a:ext>
                </a:extLst>
              </p:cNvPr>
              <p:cNvPicPr>
                <a:picLocks noGrp="1" noRot="1" noChangeAspect="1" noMove="1" noResize="1" noEditPoints="1" noAdjustHandles="1" noChangeArrowheads="1" noChangeShapeType="1"/>
              </p:cNvPicPr>
              <p:nvPr/>
            </p:nvPicPr>
            <p:blipFill>
              <a:blip r:embed="rId3"/>
              <a:stretch>
                <a:fillRect/>
              </a:stretch>
            </p:blipFill>
            <p:spPr>
              <a:xfrm>
                <a:off x="719838" y="847725"/>
                <a:ext cx="9251974" cy="6030666"/>
              </a:xfrm>
              <a:prstGeom prst="rect">
                <a:avLst/>
              </a:prstGeom>
            </p:spPr>
          </p:pic>
        </mc:Fallback>
      </mc:AlternateContent>
      <p:sp>
        <p:nvSpPr>
          <p:cNvPr id="22" name="Titel 1">
            <a:extLst>
              <a:ext uri="{FF2B5EF4-FFF2-40B4-BE49-F238E27FC236}">
                <a16:creationId xmlns:a16="http://schemas.microsoft.com/office/drawing/2014/main" id="{95CBD9E8-E749-4FB8-577E-5F2F190682DF}"/>
              </a:ext>
            </a:extLst>
          </p:cNvPr>
          <p:cNvSpPr>
            <a:spLocks noGrp="1"/>
          </p:cNvSpPr>
          <p:nvPr>
            <p:ph type="title"/>
          </p:nvPr>
        </p:nvSpPr>
        <p:spPr>
          <a:xfrm>
            <a:off x="719976" y="681284"/>
            <a:ext cx="9250863" cy="730800"/>
          </a:xfrm>
        </p:spPr>
        <p:txBody>
          <a:bodyPr/>
          <a:lstStyle/>
          <a:p>
            <a:r>
              <a:rPr lang="da-DK"/>
              <a:t>Geografisk fordeling, andel af </a:t>
            </a:r>
            <a:r>
              <a:rPr lang="da-DK" err="1"/>
              <a:t>LVU’ere</a:t>
            </a:r>
            <a:endParaRPr lang="da-DK"/>
          </a:p>
        </p:txBody>
      </p:sp>
    </p:spTree>
    <p:extLst>
      <p:ext uri="{BB962C8B-B14F-4D97-AF65-F5344CB8AC3E}">
        <p14:creationId xmlns:p14="http://schemas.microsoft.com/office/powerpoint/2010/main" val="311471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8820DBB5-9162-8E34-6E1A-50CF42C243CC}"/>
              </a:ext>
            </a:extLst>
          </p:cNvPr>
          <p:cNvSpPr>
            <a:spLocks noGrp="1"/>
          </p:cNvSpPr>
          <p:nvPr>
            <p:ph type="dt" sz="half" idx="10"/>
          </p:nvPr>
        </p:nvSpPr>
        <p:spPr/>
        <p:txBody>
          <a:bodyPr/>
          <a:lstStyle/>
          <a:p>
            <a:fld id="{51300C5B-CA22-41CA-8EFB-A403AAFBDA2B}" type="datetime5">
              <a:rPr lang="da-DK" smtClean="0"/>
              <a:pPr/>
              <a:t>april 2025</a:t>
            </a:fld>
            <a:endParaRPr lang="da-DK"/>
          </a:p>
        </p:txBody>
      </p:sp>
      <p:sp>
        <p:nvSpPr>
          <p:cNvPr id="7" name="Pladsholder til slidenummer 6">
            <a:extLst>
              <a:ext uri="{FF2B5EF4-FFF2-40B4-BE49-F238E27FC236}">
                <a16:creationId xmlns:a16="http://schemas.microsoft.com/office/drawing/2014/main" id="{C3A2A9D7-FC09-70F4-1B74-950442CE7DAB}"/>
              </a:ext>
            </a:extLst>
          </p:cNvPr>
          <p:cNvSpPr>
            <a:spLocks noGrp="1"/>
          </p:cNvSpPr>
          <p:nvPr>
            <p:ph type="sldNum" sz="quarter" idx="12"/>
          </p:nvPr>
        </p:nvSpPr>
        <p:spPr/>
        <p:txBody>
          <a:bodyPr/>
          <a:lstStyle/>
          <a:p>
            <a:fld id="{D45479E3-6F47-43FA-8E56-D661D39388EC}" type="slidenum">
              <a:rPr lang="da-DK" smtClean="0"/>
              <a:pPr/>
              <a:t>32</a:t>
            </a:fld>
            <a:endParaRPr lang="da-DK"/>
          </a:p>
        </p:txBody>
      </p:sp>
      <p:sp>
        <p:nvSpPr>
          <p:cNvPr id="22" name="Titel 1">
            <a:extLst>
              <a:ext uri="{FF2B5EF4-FFF2-40B4-BE49-F238E27FC236}">
                <a16:creationId xmlns:a16="http://schemas.microsoft.com/office/drawing/2014/main" id="{95CBD9E8-E749-4FB8-577E-5F2F190682DF}"/>
              </a:ext>
            </a:extLst>
          </p:cNvPr>
          <p:cNvSpPr>
            <a:spLocks noGrp="1"/>
          </p:cNvSpPr>
          <p:nvPr>
            <p:ph type="title"/>
          </p:nvPr>
        </p:nvSpPr>
        <p:spPr>
          <a:xfrm>
            <a:off x="719976" y="681284"/>
            <a:ext cx="9250863" cy="730800"/>
          </a:xfrm>
        </p:spPr>
        <p:txBody>
          <a:bodyPr/>
          <a:lstStyle/>
          <a:p>
            <a:r>
              <a:rPr lang="da-DK"/>
              <a:t>Geografisk fordeling, andel af </a:t>
            </a:r>
            <a:r>
              <a:rPr lang="da-DK" err="1"/>
              <a:t>LVU’ere</a:t>
            </a:r>
            <a:r>
              <a:rPr lang="da-DK"/>
              <a:t> – kun Hovedstaden</a:t>
            </a:r>
          </a:p>
        </p:txBody>
      </p:sp>
      <p:pic>
        <p:nvPicPr>
          <p:cNvPr id="5" name="Pladsholder til indhold 4">
            <a:extLst>
              <a:ext uri="{FF2B5EF4-FFF2-40B4-BE49-F238E27FC236}">
                <a16:creationId xmlns:a16="http://schemas.microsoft.com/office/drawing/2014/main" id="{B2A27D6A-3B58-B706-33CF-16BFADA420ED}"/>
              </a:ext>
            </a:extLst>
          </p:cNvPr>
          <p:cNvPicPr>
            <a:picLocks noGrp="1" noChangeAspect="1"/>
          </p:cNvPicPr>
          <p:nvPr>
            <p:ph idx="1"/>
          </p:nvPr>
        </p:nvPicPr>
        <p:blipFill>
          <a:blip r:embed="rId2"/>
          <a:stretch>
            <a:fillRect/>
          </a:stretch>
        </p:blipFill>
        <p:spPr>
          <a:xfrm>
            <a:off x="3420743" y="1865313"/>
            <a:ext cx="3850326" cy="4505325"/>
          </a:xfrm>
        </p:spPr>
      </p:pic>
      <p:pic>
        <p:nvPicPr>
          <p:cNvPr id="9" name="Billede 8">
            <a:extLst>
              <a:ext uri="{FF2B5EF4-FFF2-40B4-BE49-F238E27FC236}">
                <a16:creationId xmlns:a16="http://schemas.microsoft.com/office/drawing/2014/main" id="{E973147E-D3CF-1DDF-0302-0F69C37B461D}"/>
              </a:ext>
            </a:extLst>
          </p:cNvPr>
          <p:cNvPicPr>
            <a:picLocks noChangeAspect="1"/>
          </p:cNvPicPr>
          <p:nvPr/>
        </p:nvPicPr>
        <p:blipFill>
          <a:blip r:embed="rId3"/>
          <a:stretch>
            <a:fillRect/>
          </a:stretch>
        </p:blipFill>
        <p:spPr>
          <a:xfrm>
            <a:off x="2055019" y="3579840"/>
            <a:ext cx="942975" cy="1238250"/>
          </a:xfrm>
          <a:prstGeom prst="rect">
            <a:avLst/>
          </a:prstGeom>
        </p:spPr>
      </p:pic>
    </p:spTree>
    <p:extLst>
      <p:ext uri="{BB962C8B-B14F-4D97-AF65-F5344CB8AC3E}">
        <p14:creationId xmlns:p14="http://schemas.microsoft.com/office/powerpoint/2010/main" val="3254765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B8A801-2B5C-2BF7-A6B0-FAB1B74EE9F0}"/>
              </a:ext>
            </a:extLst>
          </p:cNvPr>
          <p:cNvSpPr>
            <a:spLocks noGrp="1"/>
          </p:cNvSpPr>
          <p:nvPr>
            <p:ph type="title"/>
          </p:nvPr>
        </p:nvSpPr>
        <p:spPr/>
        <p:txBody>
          <a:bodyPr/>
          <a:lstStyle/>
          <a:p>
            <a:r>
              <a:rPr lang="da-DK"/>
              <a:t>SAMF-andele for alle kommuner</a:t>
            </a:r>
          </a:p>
        </p:txBody>
      </p:sp>
      <p:sp>
        <p:nvSpPr>
          <p:cNvPr id="4" name="Undertitel 3">
            <a:extLst>
              <a:ext uri="{FF2B5EF4-FFF2-40B4-BE49-F238E27FC236}">
                <a16:creationId xmlns:a16="http://schemas.microsoft.com/office/drawing/2014/main" id="{2D5F7AE9-603A-5161-D56F-533DC44DC903}"/>
              </a:ext>
            </a:extLst>
          </p:cNvPr>
          <p:cNvSpPr>
            <a:spLocks noGrp="1"/>
          </p:cNvSpPr>
          <p:nvPr>
            <p:ph type="subTitle" idx="17"/>
          </p:nvPr>
        </p:nvSpPr>
        <p:spPr/>
        <p:txBody>
          <a:bodyPr/>
          <a:lstStyle/>
          <a:p>
            <a:endParaRPr lang="da-DK"/>
          </a:p>
        </p:txBody>
      </p:sp>
      <p:sp>
        <p:nvSpPr>
          <p:cNvPr id="7" name="Pladsholder til dato 6">
            <a:extLst>
              <a:ext uri="{FF2B5EF4-FFF2-40B4-BE49-F238E27FC236}">
                <a16:creationId xmlns:a16="http://schemas.microsoft.com/office/drawing/2014/main" id="{55C3EE6B-1164-FF7B-A6AE-EE8B03CD7D8D}"/>
              </a:ext>
            </a:extLst>
          </p:cNvPr>
          <p:cNvSpPr>
            <a:spLocks noGrp="1"/>
          </p:cNvSpPr>
          <p:nvPr>
            <p:ph type="dt" sz="half" idx="10"/>
          </p:nvPr>
        </p:nvSpPr>
        <p:spPr/>
        <p:txBody>
          <a:bodyPr/>
          <a:lstStyle/>
          <a:p>
            <a:fld id="{BD9BC542-43FF-423A-BD4B-3FBFBF8CDF82}" type="datetime5">
              <a:rPr lang="da-DK" smtClean="0"/>
              <a:t>april 2025</a:t>
            </a:fld>
            <a:endParaRPr lang="da-DK"/>
          </a:p>
        </p:txBody>
      </p:sp>
      <p:sp>
        <p:nvSpPr>
          <p:cNvPr id="8" name="Pladsholder til slidenummer 7">
            <a:extLst>
              <a:ext uri="{FF2B5EF4-FFF2-40B4-BE49-F238E27FC236}">
                <a16:creationId xmlns:a16="http://schemas.microsoft.com/office/drawing/2014/main" id="{80B5CA3B-6579-AD6D-E1CF-130C8994B629}"/>
              </a:ext>
            </a:extLst>
          </p:cNvPr>
          <p:cNvSpPr>
            <a:spLocks noGrp="1"/>
          </p:cNvSpPr>
          <p:nvPr>
            <p:ph type="sldNum" sz="quarter" idx="12"/>
          </p:nvPr>
        </p:nvSpPr>
        <p:spPr/>
        <p:txBody>
          <a:bodyPr/>
          <a:lstStyle/>
          <a:p>
            <a:fld id="{D45479E3-6F47-43FA-8E56-D661D39388EC}" type="slidenum">
              <a:rPr lang="da-DK" smtClean="0"/>
              <a:pPr/>
              <a:t>33</a:t>
            </a:fld>
            <a:endParaRPr lang="da-DK"/>
          </a:p>
        </p:txBody>
      </p:sp>
      <p:graphicFrame>
        <p:nvGraphicFramePr>
          <p:cNvPr id="12" name="Pladsholder til indhold 11">
            <a:extLst>
              <a:ext uri="{FF2B5EF4-FFF2-40B4-BE49-F238E27FC236}">
                <a16:creationId xmlns:a16="http://schemas.microsoft.com/office/drawing/2014/main" id="{0147AA73-8EB4-A773-40C4-794F30EDC64A}"/>
              </a:ext>
            </a:extLst>
          </p:cNvPr>
          <p:cNvGraphicFramePr>
            <a:graphicFrameLocks noGrp="1"/>
          </p:cNvGraphicFramePr>
          <p:nvPr>
            <p:ph idx="1"/>
            <p:extLst>
              <p:ext uri="{D42A27DB-BD31-4B8C-83A1-F6EECF244321}">
                <p14:modId xmlns:p14="http://schemas.microsoft.com/office/powerpoint/2010/main" val="1030465817"/>
              </p:ext>
            </p:extLst>
          </p:nvPr>
        </p:nvGraphicFramePr>
        <p:xfrm>
          <a:off x="719976" y="1138507"/>
          <a:ext cx="9250862" cy="6029280"/>
        </p:xfrm>
        <a:graphic>
          <a:graphicData uri="http://schemas.openxmlformats.org/drawingml/2006/table">
            <a:tbl>
              <a:tblPr firstRow="1" bandRow="1">
                <a:tableStyleId>{5C22544A-7EE6-4342-B048-85BDC9FD1C3A}</a:tableStyleId>
              </a:tblPr>
              <a:tblGrid>
                <a:gridCol w="1218152">
                  <a:extLst>
                    <a:ext uri="{9D8B030D-6E8A-4147-A177-3AD203B41FA5}">
                      <a16:colId xmlns:a16="http://schemas.microsoft.com/office/drawing/2014/main" val="2757324048"/>
                    </a:ext>
                  </a:extLst>
                </a:gridCol>
                <a:gridCol w="652441">
                  <a:extLst>
                    <a:ext uri="{9D8B030D-6E8A-4147-A177-3AD203B41FA5}">
                      <a16:colId xmlns:a16="http://schemas.microsoft.com/office/drawing/2014/main" val="1756847319"/>
                    </a:ext>
                  </a:extLst>
                </a:gridCol>
                <a:gridCol w="1036230">
                  <a:extLst>
                    <a:ext uri="{9D8B030D-6E8A-4147-A177-3AD203B41FA5}">
                      <a16:colId xmlns:a16="http://schemas.microsoft.com/office/drawing/2014/main" val="1624005974"/>
                    </a:ext>
                  </a:extLst>
                </a:gridCol>
                <a:gridCol w="1848619">
                  <a:extLst>
                    <a:ext uri="{9D8B030D-6E8A-4147-A177-3AD203B41FA5}">
                      <a16:colId xmlns:a16="http://schemas.microsoft.com/office/drawing/2014/main" val="298164240"/>
                    </a:ext>
                  </a:extLst>
                </a:gridCol>
                <a:gridCol w="652441">
                  <a:extLst>
                    <a:ext uri="{9D8B030D-6E8A-4147-A177-3AD203B41FA5}">
                      <a16:colId xmlns:a16="http://schemas.microsoft.com/office/drawing/2014/main" val="4196301216"/>
                    </a:ext>
                  </a:extLst>
                </a:gridCol>
                <a:gridCol w="959472">
                  <a:extLst>
                    <a:ext uri="{9D8B030D-6E8A-4147-A177-3AD203B41FA5}">
                      <a16:colId xmlns:a16="http://schemas.microsoft.com/office/drawing/2014/main" val="3915523826"/>
                    </a:ext>
                  </a:extLst>
                </a:gridCol>
                <a:gridCol w="1194836">
                  <a:extLst>
                    <a:ext uri="{9D8B030D-6E8A-4147-A177-3AD203B41FA5}">
                      <a16:colId xmlns:a16="http://schemas.microsoft.com/office/drawing/2014/main" val="1089956888"/>
                    </a:ext>
                  </a:extLst>
                </a:gridCol>
                <a:gridCol w="652441">
                  <a:extLst>
                    <a:ext uri="{9D8B030D-6E8A-4147-A177-3AD203B41FA5}">
                      <a16:colId xmlns:a16="http://schemas.microsoft.com/office/drawing/2014/main" val="2160257177"/>
                    </a:ext>
                  </a:extLst>
                </a:gridCol>
                <a:gridCol w="1036230">
                  <a:extLst>
                    <a:ext uri="{9D8B030D-6E8A-4147-A177-3AD203B41FA5}">
                      <a16:colId xmlns:a16="http://schemas.microsoft.com/office/drawing/2014/main" val="1933069819"/>
                    </a:ext>
                  </a:extLst>
                </a:gridCol>
              </a:tblGrid>
              <a:tr h="360000">
                <a:tc>
                  <a:txBody>
                    <a:bodyPr/>
                    <a:lstStyle/>
                    <a:p>
                      <a:pPr algn="l" fontAlgn="b"/>
                      <a:r>
                        <a:rPr lang="da-DK" sz="1100" b="1" i="0" u="none" strike="noStrike">
                          <a:solidFill>
                            <a:schemeClr val="bg1"/>
                          </a:solidFill>
                          <a:effectLst/>
                          <a:latin typeface="+mj-lt"/>
                        </a:rPr>
                        <a:t>Kommune</a:t>
                      </a:r>
                    </a:p>
                  </a:txBody>
                  <a:tcPr marL="36000" marR="9525" marT="9525" marB="0" anchor="ctr"/>
                </a:tc>
                <a:tc>
                  <a:txBody>
                    <a:bodyPr/>
                    <a:lstStyle/>
                    <a:p>
                      <a:pPr algn="l" fontAlgn="b"/>
                      <a:r>
                        <a:rPr lang="da-DK" sz="1100" b="1" i="0" u="none" strike="noStrike">
                          <a:solidFill>
                            <a:schemeClr val="bg1"/>
                          </a:solidFill>
                          <a:effectLst/>
                          <a:latin typeface="+mj-lt"/>
                        </a:rPr>
                        <a:t>Andel af </a:t>
                      </a:r>
                      <a:r>
                        <a:rPr lang="da-DK" sz="1100" b="1" i="0" u="none" strike="noStrike" err="1">
                          <a:solidFill>
                            <a:schemeClr val="bg1"/>
                          </a:solidFill>
                          <a:effectLst/>
                          <a:latin typeface="+mj-lt"/>
                        </a:rPr>
                        <a:t>LVU’ere</a:t>
                      </a:r>
                      <a:endParaRPr lang="da-DK" sz="1100" b="1" i="0" u="none" strike="noStrike">
                        <a:solidFill>
                          <a:schemeClr val="bg1"/>
                        </a:solidFill>
                        <a:effectLst/>
                        <a:latin typeface="+mj-lt"/>
                      </a:endParaRPr>
                    </a:p>
                  </a:txBody>
                  <a:tcPr marL="9525" marR="9525" marT="9525" marB="0" anchor="ctr"/>
                </a:tc>
                <a:tc>
                  <a:txBody>
                    <a:bodyPr/>
                    <a:lstStyle/>
                    <a:p>
                      <a:pPr algn="l" fontAlgn="b"/>
                      <a:r>
                        <a:rPr lang="da-DK" sz="1100" b="1" i="0" u="none" strike="noStrike">
                          <a:solidFill>
                            <a:schemeClr val="bg1"/>
                          </a:solidFill>
                          <a:effectLst/>
                          <a:latin typeface="+mj-lt"/>
                        </a:rPr>
                        <a:t>Andel af hele beskæftigelsen</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1" i="0" u="none" strike="noStrike">
                          <a:solidFill>
                            <a:schemeClr val="bg1"/>
                          </a:solidFill>
                          <a:effectLst/>
                          <a:latin typeface="+mj-lt"/>
                        </a:rPr>
                        <a:t>Kommune</a:t>
                      </a:r>
                    </a:p>
                  </a:txBody>
                  <a:tcPr marL="36000" marR="9525" marT="9525" marB="0" anchor="ctr">
                    <a:lnL w="12700" cap="flat" cmpd="sng" algn="ctr">
                      <a:solidFill>
                        <a:schemeClr val="tx1"/>
                      </a:solidFill>
                      <a:prstDash val="solid"/>
                      <a:round/>
                      <a:headEnd type="none" w="med" len="med"/>
                      <a:tailEnd type="none" w="med" len="med"/>
                    </a:lnL>
                  </a:tcPr>
                </a:tc>
                <a:tc>
                  <a:txBody>
                    <a:bodyPr/>
                    <a:lstStyle/>
                    <a:p>
                      <a:pPr algn="l" fontAlgn="b"/>
                      <a:r>
                        <a:rPr lang="da-DK" sz="1100" b="1" i="0" u="none" strike="noStrike">
                          <a:solidFill>
                            <a:schemeClr val="bg1"/>
                          </a:solidFill>
                          <a:effectLst/>
                          <a:latin typeface="+mj-lt"/>
                        </a:rPr>
                        <a:t>Andel af </a:t>
                      </a:r>
                      <a:r>
                        <a:rPr lang="da-DK" sz="1100" b="1" i="0" u="none" strike="noStrike" err="1">
                          <a:solidFill>
                            <a:schemeClr val="bg1"/>
                          </a:solidFill>
                          <a:effectLst/>
                          <a:latin typeface="+mj-lt"/>
                        </a:rPr>
                        <a:t>LVU’ere</a:t>
                      </a:r>
                      <a:endParaRPr lang="da-DK" sz="1100" b="1" i="0" u="none" strike="noStrike">
                        <a:solidFill>
                          <a:schemeClr val="bg1"/>
                        </a:solidFill>
                        <a:effectLst/>
                        <a:latin typeface="+mj-lt"/>
                      </a:endParaRPr>
                    </a:p>
                  </a:txBody>
                  <a:tcPr marL="9525" marR="9525" marT="9525" marB="0" anchor="ctr"/>
                </a:tc>
                <a:tc>
                  <a:txBody>
                    <a:bodyPr/>
                    <a:lstStyle/>
                    <a:p>
                      <a:pPr algn="l" fontAlgn="b"/>
                      <a:r>
                        <a:rPr lang="da-DK" sz="1100" b="1" i="0" u="none" strike="noStrike">
                          <a:solidFill>
                            <a:schemeClr val="bg1"/>
                          </a:solidFill>
                          <a:effectLst/>
                          <a:latin typeface="+mj-lt"/>
                        </a:rPr>
                        <a:t>Andel af hele beskæftigelsen</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1" i="0" u="none" strike="noStrike">
                          <a:solidFill>
                            <a:schemeClr val="bg1"/>
                          </a:solidFill>
                          <a:effectLst/>
                          <a:latin typeface="+mj-lt"/>
                        </a:rPr>
                        <a:t>Kommune</a:t>
                      </a:r>
                    </a:p>
                  </a:txBody>
                  <a:tcPr marL="36000" marR="9525" marT="9525" marB="0" anchor="ctr">
                    <a:lnL w="12700" cap="flat" cmpd="sng" algn="ctr">
                      <a:solidFill>
                        <a:schemeClr val="tx1"/>
                      </a:solidFill>
                      <a:prstDash val="solid"/>
                      <a:round/>
                      <a:headEnd type="none" w="med" len="med"/>
                      <a:tailEnd type="none" w="med" len="med"/>
                    </a:lnL>
                  </a:tcPr>
                </a:tc>
                <a:tc>
                  <a:txBody>
                    <a:bodyPr/>
                    <a:lstStyle/>
                    <a:p>
                      <a:pPr algn="l" fontAlgn="b"/>
                      <a:r>
                        <a:rPr lang="da-DK" sz="1100" b="1" i="0" u="none" strike="noStrike">
                          <a:solidFill>
                            <a:schemeClr val="bg1"/>
                          </a:solidFill>
                          <a:effectLst/>
                          <a:latin typeface="+mj-lt"/>
                        </a:rPr>
                        <a:t>Andel af </a:t>
                      </a:r>
                      <a:r>
                        <a:rPr lang="da-DK" sz="1100" b="1" i="0" u="none" strike="noStrike" err="1">
                          <a:solidFill>
                            <a:schemeClr val="bg1"/>
                          </a:solidFill>
                          <a:effectLst/>
                          <a:latin typeface="+mj-lt"/>
                        </a:rPr>
                        <a:t>LVU’ere</a:t>
                      </a:r>
                      <a:endParaRPr lang="da-DK" sz="1100" b="1" i="0" u="none" strike="noStrike">
                        <a:solidFill>
                          <a:schemeClr val="bg1"/>
                        </a:solidFill>
                        <a:effectLst/>
                        <a:latin typeface="+mj-lt"/>
                      </a:endParaRPr>
                    </a:p>
                  </a:txBody>
                  <a:tcPr marL="9525" marR="9525" marT="9525" marB="0" anchor="ctr"/>
                </a:tc>
                <a:tc>
                  <a:txBody>
                    <a:bodyPr/>
                    <a:lstStyle/>
                    <a:p>
                      <a:pPr algn="l" fontAlgn="b"/>
                      <a:r>
                        <a:rPr lang="da-DK" sz="1100" b="1" i="0" u="none" strike="noStrike">
                          <a:solidFill>
                            <a:schemeClr val="bg1"/>
                          </a:solidFill>
                          <a:effectLst/>
                          <a:latin typeface="+mj-lt"/>
                        </a:rPr>
                        <a:t>Andel af hele beskæftigelsen</a:t>
                      </a:r>
                    </a:p>
                  </a:txBody>
                  <a:tcPr marL="9525" marR="9525" marT="9525" marB="0" anchor="ctr"/>
                </a:tc>
                <a:extLst>
                  <a:ext uri="{0D108BD9-81ED-4DB2-BD59-A6C34878D82A}">
                    <a16:rowId xmlns:a16="http://schemas.microsoft.com/office/drawing/2014/main" val="2095560498"/>
                  </a:ext>
                </a:extLst>
              </a:tr>
              <a:tr h="144000">
                <a:tc>
                  <a:txBody>
                    <a:bodyPr/>
                    <a:lstStyle/>
                    <a:p>
                      <a:pPr algn="l" fontAlgn="b"/>
                      <a:r>
                        <a:rPr lang="da-DK" sz="1100" b="0" i="0" u="none" strike="noStrike">
                          <a:solidFill>
                            <a:srgbClr val="111111"/>
                          </a:solidFill>
                          <a:effectLst/>
                          <a:latin typeface="+mj-lt"/>
                        </a:rPr>
                        <a:t>Aabenraa</a:t>
                      </a:r>
                    </a:p>
                  </a:txBody>
                  <a:tcPr marL="36000" marR="9525" marT="9525" marB="0" anchor="b"/>
                </a:tc>
                <a:tc>
                  <a:txBody>
                    <a:bodyPr/>
                    <a:lstStyle/>
                    <a:p>
                      <a:pPr algn="ctr" fontAlgn="b"/>
                      <a:r>
                        <a:rPr lang="da-DK" sz="1100" b="0" i="0" u="none" strike="noStrike">
                          <a:solidFill>
                            <a:srgbClr val="111111"/>
                          </a:solidFill>
                          <a:effectLst/>
                          <a:latin typeface="+mj-lt"/>
                        </a:rPr>
                        <a:t>48%</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Helsingør</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20%</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Odense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4%</a:t>
                      </a:r>
                    </a:p>
                  </a:txBody>
                  <a:tcPr marL="9525" marR="9525" marT="9525" marB="0" anchor="b"/>
                </a:tc>
                <a:extLst>
                  <a:ext uri="{0D108BD9-81ED-4DB2-BD59-A6C34878D82A}">
                    <a16:rowId xmlns:a16="http://schemas.microsoft.com/office/drawing/2014/main" val="4278840432"/>
                  </a:ext>
                </a:extLst>
              </a:tr>
              <a:tr h="144000">
                <a:tc>
                  <a:txBody>
                    <a:bodyPr/>
                    <a:lstStyle/>
                    <a:p>
                      <a:pPr algn="l" fontAlgn="b"/>
                      <a:r>
                        <a:rPr lang="da-DK" sz="1100" b="0" i="0" u="none" strike="noStrike">
                          <a:solidFill>
                            <a:srgbClr val="111111"/>
                          </a:solidFill>
                          <a:effectLst/>
                          <a:latin typeface="+mj-lt"/>
                        </a:rPr>
                        <a:t>Aalborg</a:t>
                      </a:r>
                    </a:p>
                  </a:txBody>
                  <a:tcPr marL="36000" marR="9525" marT="9525" marB="0" anchor="b"/>
                </a:tc>
                <a:tc>
                  <a:txBody>
                    <a:bodyPr/>
                    <a:lstStyle/>
                    <a:p>
                      <a:pPr algn="ctr" fontAlgn="b"/>
                      <a:r>
                        <a:rPr lang="da-DK" sz="1100" b="0" i="0" u="none" strike="noStrike">
                          <a:solidFill>
                            <a:srgbClr val="111111"/>
                          </a:solidFill>
                          <a:effectLst/>
                          <a:latin typeface="+mj-lt"/>
                        </a:rPr>
                        <a:t>30%</a:t>
                      </a:r>
                    </a:p>
                  </a:txBody>
                  <a:tcPr marL="9525" marR="9525" marT="9525" marB="0" anchor="b"/>
                </a:tc>
                <a:tc>
                  <a:txBody>
                    <a:bodyPr/>
                    <a:lstStyle/>
                    <a:p>
                      <a:pPr algn="ctr" fontAlgn="b"/>
                      <a:r>
                        <a:rPr lang="da-DK" sz="1100" b="0" i="0" u="none" strike="noStrike">
                          <a:solidFill>
                            <a:srgbClr val="111111"/>
                          </a:solidFill>
                          <a:effectLst/>
                          <a:latin typeface="+mj-lt"/>
                        </a:rPr>
                        <a:t>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Herlev</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28%</a:t>
                      </a:r>
                    </a:p>
                  </a:txBody>
                  <a:tcPr marL="9525" marR="9525" marT="9525" marB="0" anchor="ctr"/>
                </a:tc>
                <a:tc>
                  <a:txBody>
                    <a:bodyPr/>
                    <a:lstStyle/>
                    <a:p>
                      <a:pPr algn="ctr" fontAlgn="b"/>
                      <a:r>
                        <a:rPr lang="da-DK" sz="1100" b="0" i="0" u="none" strike="noStrike">
                          <a:solidFill>
                            <a:srgbClr val="111111"/>
                          </a:solidFill>
                          <a:effectLst/>
                          <a:latin typeface="+mj-lt"/>
                        </a:rPr>
                        <a:t>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Odsherred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19%</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tc>
                <a:extLst>
                  <a:ext uri="{0D108BD9-81ED-4DB2-BD59-A6C34878D82A}">
                    <a16:rowId xmlns:a16="http://schemas.microsoft.com/office/drawing/2014/main" val="1029211060"/>
                  </a:ext>
                </a:extLst>
              </a:tr>
              <a:tr h="144000">
                <a:tc>
                  <a:txBody>
                    <a:bodyPr/>
                    <a:lstStyle/>
                    <a:p>
                      <a:pPr algn="l" fontAlgn="b"/>
                      <a:r>
                        <a:rPr lang="da-DK" sz="1100" b="0" i="0" u="none" strike="noStrike">
                          <a:solidFill>
                            <a:srgbClr val="111111"/>
                          </a:solidFill>
                          <a:effectLst/>
                          <a:latin typeface="+mj-lt"/>
                        </a:rPr>
                        <a:t>Aarhus</a:t>
                      </a:r>
                    </a:p>
                  </a:txBody>
                  <a:tcPr marL="36000" marR="9525" marT="9525" marB="0" anchor="b"/>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7%</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Herning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39%</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Randers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38%</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935217421"/>
                  </a:ext>
                </a:extLst>
              </a:tr>
              <a:tr h="144000">
                <a:tc>
                  <a:txBody>
                    <a:bodyPr/>
                    <a:lstStyle/>
                    <a:p>
                      <a:pPr algn="l" fontAlgn="b"/>
                      <a:r>
                        <a:rPr lang="da-DK" sz="1100" b="0" i="0" u="none" strike="noStrike">
                          <a:solidFill>
                            <a:srgbClr val="111111"/>
                          </a:solidFill>
                          <a:effectLst/>
                          <a:latin typeface="+mj-lt"/>
                        </a:rPr>
                        <a:t>Albertslund</a:t>
                      </a:r>
                    </a:p>
                  </a:txBody>
                  <a:tcPr marL="36000" marR="9525" marT="9525" marB="0" anchor="b"/>
                </a:tc>
                <a:tc>
                  <a:txBody>
                    <a:bodyPr/>
                    <a:lstStyle/>
                    <a:p>
                      <a:pPr algn="ctr" fontAlgn="b"/>
                      <a:r>
                        <a:rPr lang="da-DK" sz="1100" b="0" i="0" u="none" strike="noStrike">
                          <a:solidFill>
                            <a:srgbClr val="111111"/>
                          </a:solidFill>
                          <a:effectLst/>
                          <a:latin typeface="+mj-lt"/>
                        </a:rPr>
                        <a:t>41%</a:t>
                      </a:r>
                    </a:p>
                  </a:txBody>
                  <a:tcPr marL="9525" marR="9525" marT="9525" marB="0" anchor="b"/>
                </a:tc>
                <a:tc>
                  <a:txBody>
                    <a:bodyPr/>
                    <a:lstStyle/>
                    <a:p>
                      <a:pPr algn="ctr" fontAlgn="b"/>
                      <a:r>
                        <a:rPr lang="da-DK" sz="1100" b="0" i="0" u="none" strike="noStrike">
                          <a:solidFill>
                            <a:srgbClr val="111111"/>
                          </a:solidFill>
                          <a:effectLst/>
                          <a:latin typeface="+mj-lt"/>
                        </a:rPr>
                        <a:t>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Hillerød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27%</a:t>
                      </a:r>
                    </a:p>
                  </a:txBody>
                  <a:tcPr marL="9525" marR="9525" marT="9525" marB="0" anchor="ctr"/>
                </a:tc>
                <a:tc>
                  <a:txBody>
                    <a:bodyPr/>
                    <a:lstStyle/>
                    <a:p>
                      <a:pPr algn="ctr" fontAlgn="b"/>
                      <a:r>
                        <a:rPr lang="da-DK" sz="1100" b="0" i="0" u="none" strike="noStrike">
                          <a:solidFill>
                            <a:srgbClr val="111111"/>
                          </a:solidFill>
                          <a:effectLst/>
                          <a:latin typeface="+mj-lt"/>
                        </a:rPr>
                        <a:t>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Rebild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24%</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3516908469"/>
                  </a:ext>
                </a:extLst>
              </a:tr>
              <a:tr h="144000">
                <a:tc>
                  <a:txBody>
                    <a:bodyPr/>
                    <a:lstStyle/>
                    <a:p>
                      <a:pPr algn="l" fontAlgn="b"/>
                      <a:r>
                        <a:rPr lang="da-DK" sz="1100" b="0" i="0" u="none" strike="noStrike">
                          <a:solidFill>
                            <a:srgbClr val="111111"/>
                          </a:solidFill>
                          <a:effectLst/>
                          <a:latin typeface="+mj-lt"/>
                        </a:rPr>
                        <a:t>Allerød</a:t>
                      </a:r>
                    </a:p>
                  </a:txBody>
                  <a:tcPr marL="36000" marR="9525" marT="9525" marB="0" anchor="b"/>
                </a:tc>
                <a:tc>
                  <a:txBody>
                    <a:bodyPr/>
                    <a:lstStyle/>
                    <a:p>
                      <a:pPr algn="ctr" fontAlgn="b"/>
                      <a:r>
                        <a:rPr lang="da-DK" sz="1100" b="0" i="0" u="none" strike="noStrike">
                          <a:solidFill>
                            <a:srgbClr val="111111"/>
                          </a:solidFill>
                          <a:effectLst/>
                          <a:latin typeface="+mj-lt"/>
                        </a:rPr>
                        <a:t>27%</a:t>
                      </a:r>
                    </a:p>
                  </a:txBody>
                  <a:tcPr marL="9525" marR="9525" marT="9525" marB="0" anchor="b"/>
                </a:tc>
                <a:tc>
                  <a:txBody>
                    <a:bodyPr/>
                    <a:lstStyle/>
                    <a:p>
                      <a:pPr algn="ctr" fontAlgn="b"/>
                      <a:r>
                        <a:rPr lang="da-DK" sz="1100" b="0" i="0" u="none" strike="noStrike">
                          <a:solidFill>
                            <a:srgbClr val="111111"/>
                          </a:solidFill>
                          <a:effectLst/>
                          <a:latin typeface="+mj-lt"/>
                        </a:rPr>
                        <a:t>6%</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Hjørring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28%</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Ringkøbing-Skjern</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25%</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1186698963"/>
                  </a:ext>
                </a:extLst>
              </a:tr>
              <a:tr h="144000">
                <a:tc>
                  <a:txBody>
                    <a:bodyPr/>
                    <a:lstStyle/>
                    <a:p>
                      <a:pPr algn="l" fontAlgn="b"/>
                      <a:r>
                        <a:rPr lang="da-DK" sz="1100" b="0" i="0" u="none" strike="noStrike">
                          <a:solidFill>
                            <a:srgbClr val="111111"/>
                          </a:solidFill>
                          <a:effectLst/>
                          <a:latin typeface="+mj-lt"/>
                        </a:rPr>
                        <a:t>Assens</a:t>
                      </a:r>
                    </a:p>
                  </a:txBody>
                  <a:tcPr marL="36000" marR="9525" marT="9525" marB="0" anchor="b"/>
                </a:tc>
                <a:tc>
                  <a:txBody>
                    <a:bodyPr/>
                    <a:lstStyle/>
                    <a:p>
                      <a:pPr algn="ctr" fontAlgn="b"/>
                      <a:r>
                        <a:rPr lang="da-DK" sz="1100" b="0" i="0" u="none" strike="noStrike">
                          <a:solidFill>
                            <a:srgbClr val="111111"/>
                          </a:solidFill>
                          <a:effectLst/>
                          <a:latin typeface="+mj-lt"/>
                        </a:rPr>
                        <a:t>32%</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Holbæk</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35%</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Ringsted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2094805996"/>
                  </a:ext>
                </a:extLst>
              </a:tr>
              <a:tr h="144000">
                <a:tc>
                  <a:txBody>
                    <a:bodyPr/>
                    <a:lstStyle/>
                    <a:p>
                      <a:pPr algn="l" fontAlgn="b"/>
                      <a:r>
                        <a:rPr lang="da-DK" sz="1100" b="0" i="0" u="none" strike="noStrike">
                          <a:solidFill>
                            <a:srgbClr val="111111"/>
                          </a:solidFill>
                          <a:effectLst/>
                          <a:latin typeface="+mj-lt"/>
                        </a:rPr>
                        <a:t>Ballerup</a:t>
                      </a:r>
                    </a:p>
                  </a:txBody>
                  <a:tcPr marL="36000" marR="9525" marT="9525" marB="0" anchor="b"/>
                </a:tc>
                <a:tc>
                  <a:txBody>
                    <a:bodyPr/>
                    <a:lstStyle/>
                    <a:p>
                      <a:pPr algn="ctr" fontAlgn="b"/>
                      <a:r>
                        <a:rPr lang="da-DK" sz="1100" b="0" i="0" u="none" strike="noStrike">
                          <a:solidFill>
                            <a:srgbClr val="111111"/>
                          </a:solidFill>
                          <a:effectLst/>
                          <a:latin typeface="+mj-lt"/>
                        </a:rPr>
                        <a:t>30%</a:t>
                      </a:r>
                    </a:p>
                  </a:txBody>
                  <a:tcPr marL="9525" marR="9525" marT="9525" marB="0" anchor="b"/>
                </a:tc>
                <a:tc>
                  <a:txBody>
                    <a:bodyPr/>
                    <a:lstStyle/>
                    <a:p>
                      <a:pPr algn="ctr" fontAlgn="b"/>
                      <a:r>
                        <a:rPr lang="da-DK" sz="1100" b="0" i="0" u="none" strike="noStrike">
                          <a:solidFill>
                            <a:srgbClr val="111111"/>
                          </a:solidFill>
                          <a:effectLst/>
                          <a:latin typeface="+mj-lt"/>
                        </a:rPr>
                        <a:t>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Holstebro</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31%</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Roskilde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31%</a:t>
                      </a:r>
                    </a:p>
                  </a:txBody>
                  <a:tcPr marL="9525" marR="9525" marT="9525" marB="0" anchor="b"/>
                </a:tc>
                <a:tc>
                  <a:txBody>
                    <a:bodyPr/>
                    <a:lstStyle/>
                    <a:p>
                      <a:pPr algn="ctr" fontAlgn="b"/>
                      <a:r>
                        <a:rPr lang="da-DK" sz="1100" b="0" i="0" u="none" strike="noStrike">
                          <a:solidFill>
                            <a:srgbClr val="111111"/>
                          </a:solidFill>
                          <a:effectLst/>
                          <a:latin typeface="+mj-lt"/>
                        </a:rPr>
                        <a:t>4%</a:t>
                      </a:r>
                    </a:p>
                  </a:txBody>
                  <a:tcPr marL="9525" marR="9525" marT="9525" marB="0" anchor="b"/>
                </a:tc>
                <a:extLst>
                  <a:ext uri="{0D108BD9-81ED-4DB2-BD59-A6C34878D82A}">
                    <a16:rowId xmlns:a16="http://schemas.microsoft.com/office/drawing/2014/main" val="2093390912"/>
                  </a:ext>
                </a:extLst>
              </a:tr>
              <a:tr h="144000">
                <a:tc>
                  <a:txBody>
                    <a:bodyPr/>
                    <a:lstStyle/>
                    <a:p>
                      <a:pPr algn="l" fontAlgn="b"/>
                      <a:r>
                        <a:rPr lang="da-DK" sz="1100" b="0" i="0" u="none" strike="noStrike">
                          <a:solidFill>
                            <a:srgbClr val="111111"/>
                          </a:solidFill>
                          <a:effectLst/>
                          <a:latin typeface="+mj-lt"/>
                        </a:rPr>
                        <a:t>Billund</a:t>
                      </a:r>
                    </a:p>
                  </a:txBody>
                  <a:tcPr marL="36000" marR="9525" marT="9525" marB="0" anchor="b"/>
                </a:tc>
                <a:tc>
                  <a:txBody>
                    <a:bodyPr/>
                    <a:lstStyle/>
                    <a:p>
                      <a:pPr algn="ctr" fontAlgn="b"/>
                      <a:r>
                        <a:rPr lang="da-DK" sz="1100" b="0" i="0" u="none" strike="noStrike">
                          <a:solidFill>
                            <a:srgbClr val="111111"/>
                          </a:solidFill>
                          <a:effectLst/>
                          <a:latin typeface="+mj-lt"/>
                        </a:rPr>
                        <a:t>31%</a:t>
                      </a:r>
                    </a:p>
                  </a:txBody>
                  <a:tcPr marL="9525" marR="9525" marT="9525" marB="0" anchor="b"/>
                </a:tc>
                <a:tc>
                  <a:txBody>
                    <a:bodyPr/>
                    <a:lstStyle/>
                    <a:p>
                      <a:pPr algn="ctr" fontAlgn="b"/>
                      <a:r>
                        <a:rPr lang="da-DK" sz="1100" b="0" i="0" u="none" strike="noStrike">
                          <a:solidFill>
                            <a:srgbClr val="111111"/>
                          </a:solidFill>
                          <a:effectLst/>
                          <a:latin typeface="+mj-lt"/>
                        </a:rPr>
                        <a:t>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Horsens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35%</a:t>
                      </a:r>
                    </a:p>
                  </a:txBody>
                  <a:tcPr marL="9525" marR="9525" marT="9525" marB="0" anchor="ctr"/>
                </a:tc>
                <a:tc>
                  <a:txBody>
                    <a:bodyPr/>
                    <a:lstStyle/>
                    <a:p>
                      <a:pPr algn="ctr" fontAlgn="b"/>
                      <a:r>
                        <a:rPr lang="da-DK" sz="1100" b="0" i="0" u="none" strike="noStrike">
                          <a:solidFill>
                            <a:srgbClr val="111111"/>
                          </a:solidFill>
                          <a:effectLst/>
                          <a:latin typeface="+mj-lt"/>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Rudersdal</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25%</a:t>
                      </a:r>
                    </a:p>
                  </a:txBody>
                  <a:tcPr marL="9525" marR="9525" marT="9525" marB="0" anchor="b"/>
                </a:tc>
                <a:tc>
                  <a:txBody>
                    <a:bodyPr/>
                    <a:lstStyle/>
                    <a:p>
                      <a:pPr algn="ctr" fontAlgn="b"/>
                      <a:r>
                        <a:rPr lang="da-DK" sz="1100" b="0" i="0" u="none" strike="noStrike">
                          <a:solidFill>
                            <a:srgbClr val="111111"/>
                          </a:solidFill>
                          <a:effectLst/>
                          <a:latin typeface="+mj-lt"/>
                        </a:rPr>
                        <a:t>7%</a:t>
                      </a:r>
                    </a:p>
                  </a:txBody>
                  <a:tcPr marL="9525" marR="9525" marT="9525" marB="0" anchor="b"/>
                </a:tc>
                <a:extLst>
                  <a:ext uri="{0D108BD9-81ED-4DB2-BD59-A6C34878D82A}">
                    <a16:rowId xmlns:a16="http://schemas.microsoft.com/office/drawing/2014/main" val="3998744412"/>
                  </a:ext>
                </a:extLst>
              </a:tr>
              <a:tr h="144000">
                <a:tc>
                  <a:txBody>
                    <a:bodyPr/>
                    <a:lstStyle/>
                    <a:p>
                      <a:pPr algn="l" fontAlgn="b"/>
                      <a:r>
                        <a:rPr lang="da-DK" sz="1100" b="0" i="0" u="none" strike="noStrike">
                          <a:solidFill>
                            <a:srgbClr val="111111"/>
                          </a:solidFill>
                          <a:effectLst/>
                          <a:latin typeface="+mj-lt"/>
                        </a:rPr>
                        <a:t>Bornholm</a:t>
                      </a:r>
                    </a:p>
                  </a:txBody>
                  <a:tcPr marL="36000" marR="9525" marT="9525" marB="0" anchor="b"/>
                </a:tc>
                <a:tc>
                  <a:txBody>
                    <a:bodyPr/>
                    <a:lstStyle/>
                    <a:p>
                      <a:pPr algn="ctr" fontAlgn="b"/>
                      <a:r>
                        <a:rPr lang="da-DK" sz="1100" b="0" i="0" u="none" strike="noStrike">
                          <a:solidFill>
                            <a:srgbClr val="111111"/>
                          </a:solidFill>
                          <a:effectLst/>
                          <a:latin typeface="+mj-lt"/>
                        </a:rPr>
                        <a:t>25%</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Hvidovre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30%</a:t>
                      </a:r>
                    </a:p>
                  </a:txBody>
                  <a:tcPr marL="9525" marR="9525" marT="9525" marB="0" anchor="ctr"/>
                </a:tc>
                <a:tc>
                  <a:txBody>
                    <a:bodyPr/>
                    <a:lstStyle/>
                    <a:p>
                      <a:pPr algn="ctr" fontAlgn="b"/>
                      <a:r>
                        <a:rPr lang="da-DK" sz="1100" b="0" i="0" u="none" strike="noStrike">
                          <a:solidFill>
                            <a:srgbClr val="111111"/>
                          </a:solidFill>
                          <a:effectLst/>
                          <a:latin typeface="+mj-lt"/>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Rødovre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3826870908"/>
                  </a:ext>
                </a:extLst>
              </a:tr>
              <a:tr h="144000">
                <a:tc>
                  <a:txBody>
                    <a:bodyPr/>
                    <a:lstStyle/>
                    <a:p>
                      <a:pPr algn="l" fontAlgn="b"/>
                      <a:r>
                        <a:rPr lang="da-DK" sz="1100" b="0" i="0" u="none" strike="noStrike">
                          <a:solidFill>
                            <a:srgbClr val="111111"/>
                          </a:solidFill>
                          <a:effectLst/>
                          <a:latin typeface="+mj-lt"/>
                        </a:rPr>
                        <a:t>Brøndby</a:t>
                      </a:r>
                    </a:p>
                  </a:txBody>
                  <a:tcPr marL="36000" marR="9525" marT="9525" marB="0" anchor="b"/>
                </a:tc>
                <a:tc>
                  <a:txBody>
                    <a:bodyPr/>
                    <a:lstStyle/>
                    <a:p>
                      <a:pPr algn="ctr" fontAlgn="b"/>
                      <a:r>
                        <a:rPr lang="da-DK" sz="1100" b="0" i="0" u="none" strike="noStrike">
                          <a:solidFill>
                            <a:srgbClr val="111111"/>
                          </a:solidFill>
                          <a:effectLst/>
                          <a:latin typeface="+mj-lt"/>
                        </a:rPr>
                        <a:t>34%</a:t>
                      </a:r>
                    </a:p>
                  </a:txBody>
                  <a:tcPr marL="9525" marR="9525" marT="9525" marB="0" anchor="b"/>
                </a:tc>
                <a:tc>
                  <a:txBody>
                    <a:bodyPr/>
                    <a:lstStyle/>
                    <a:p>
                      <a:pPr algn="ctr" fontAlgn="b"/>
                      <a:r>
                        <a:rPr lang="da-DK" sz="1100" b="0" i="0" u="none" strike="noStrike">
                          <a:solidFill>
                            <a:srgbClr val="111111"/>
                          </a:solidFill>
                          <a:effectLst/>
                          <a:latin typeface="+mj-lt"/>
                        </a:rPr>
                        <a:t>6%</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Høje-Taastrup</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37%</a:t>
                      </a:r>
                    </a:p>
                  </a:txBody>
                  <a:tcPr marL="9525" marR="9525" marT="9525" marB="0" anchor="ctr"/>
                </a:tc>
                <a:tc>
                  <a:txBody>
                    <a:bodyPr/>
                    <a:lstStyle/>
                    <a:p>
                      <a:pPr algn="ctr" fontAlgn="b"/>
                      <a:r>
                        <a:rPr lang="da-DK" sz="1100" b="0" i="0" u="none" strike="noStrike">
                          <a:solidFill>
                            <a:srgbClr val="111111"/>
                          </a:solidFill>
                          <a:effectLst/>
                          <a:latin typeface="+mj-lt"/>
                        </a:rPr>
                        <a:t>6%</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Silkeborg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42%</a:t>
                      </a:r>
                    </a:p>
                  </a:txBody>
                  <a:tcPr marL="9525" marR="9525" marT="9525" marB="0" anchor="b"/>
                </a:tc>
                <a:tc>
                  <a:txBody>
                    <a:bodyPr/>
                    <a:lstStyle/>
                    <a:p>
                      <a:pPr algn="ctr" fontAlgn="b"/>
                      <a:r>
                        <a:rPr lang="da-DK" sz="1100" b="0" i="0" u="none" strike="noStrike">
                          <a:solidFill>
                            <a:srgbClr val="111111"/>
                          </a:solidFill>
                          <a:effectLst/>
                          <a:latin typeface="+mj-lt"/>
                        </a:rPr>
                        <a:t>5%</a:t>
                      </a:r>
                    </a:p>
                  </a:txBody>
                  <a:tcPr marL="9525" marR="9525" marT="9525" marB="0" anchor="b"/>
                </a:tc>
                <a:extLst>
                  <a:ext uri="{0D108BD9-81ED-4DB2-BD59-A6C34878D82A}">
                    <a16:rowId xmlns:a16="http://schemas.microsoft.com/office/drawing/2014/main" val="1607025651"/>
                  </a:ext>
                </a:extLst>
              </a:tr>
              <a:tr h="144000">
                <a:tc>
                  <a:txBody>
                    <a:bodyPr/>
                    <a:lstStyle/>
                    <a:p>
                      <a:pPr algn="l" fontAlgn="b"/>
                      <a:r>
                        <a:rPr lang="da-DK" sz="1100" b="0" i="0" u="none" strike="noStrike">
                          <a:solidFill>
                            <a:srgbClr val="111111"/>
                          </a:solidFill>
                          <a:effectLst/>
                          <a:latin typeface="+mj-lt"/>
                        </a:rPr>
                        <a:t>Brønderslev</a:t>
                      </a:r>
                    </a:p>
                  </a:txBody>
                  <a:tcPr marL="36000" marR="9525" marT="9525" marB="0" anchor="b"/>
                </a:tc>
                <a:tc>
                  <a:txBody>
                    <a:bodyPr/>
                    <a:lstStyle/>
                    <a:p>
                      <a:pPr algn="ctr" fontAlgn="b"/>
                      <a:r>
                        <a:rPr lang="da-DK" sz="1100" b="0" i="0" u="none" strike="noStrike">
                          <a:solidFill>
                            <a:srgbClr val="111111"/>
                          </a:solidFill>
                          <a:effectLst/>
                          <a:latin typeface="+mj-lt"/>
                        </a:rPr>
                        <a:t>28%</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Hørsholm</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39%</a:t>
                      </a:r>
                    </a:p>
                  </a:txBody>
                  <a:tcPr marL="9525" marR="9525" marT="9525" marB="0" anchor="ctr"/>
                </a:tc>
                <a:tc>
                  <a:txBody>
                    <a:bodyPr/>
                    <a:lstStyle/>
                    <a:p>
                      <a:pPr algn="ctr" fontAlgn="b"/>
                      <a:r>
                        <a:rPr lang="da-DK" sz="1100" b="0" i="0" u="none" strike="noStrike">
                          <a:solidFill>
                            <a:srgbClr val="111111"/>
                          </a:solidFill>
                          <a:effectLst/>
                          <a:latin typeface="+mj-lt"/>
                        </a:rPr>
                        <a:t>9%</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Skanderborg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2287691677"/>
                  </a:ext>
                </a:extLst>
              </a:tr>
              <a:tr h="144000">
                <a:tc>
                  <a:txBody>
                    <a:bodyPr/>
                    <a:lstStyle/>
                    <a:p>
                      <a:pPr algn="l" fontAlgn="b"/>
                      <a:r>
                        <a:rPr lang="da-DK" sz="1100" b="0" i="0" u="none" strike="noStrike">
                          <a:solidFill>
                            <a:srgbClr val="111111"/>
                          </a:solidFill>
                          <a:effectLst/>
                          <a:latin typeface="+mj-lt"/>
                        </a:rPr>
                        <a:t>Dragør</a:t>
                      </a:r>
                    </a:p>
                  </a:txBody>
                  <a:tcPr marL="36000" marR="9525" marT="9525" marB="0" anchor="b"/>
                </a:tc>
                <a:tc>
                  <a:txBody>
                    <a:bodyPr/>
                    <a:lstStyle/>
                    <a:p>
                      <a:pPr algn="ctr" fontAlgn="b"/>
                      <a:r>
                        <a:rPr lang="da-DK" sz="1100" b="0" i="0" u="none" strike="noStrike">
                          <a:solidFill>
                            <a:srgbClr val="111111"/>
                          </a:solidFill>
                          <a:effectLst/>
                          <a:latin typeface="+mj-lt"/>
                        </a:rPr>
                        <a:t>32%</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Ikast-Brande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ctr"/>
                </a:tc>
                <a:tc>
                  <a:txBody>
                    <a:bodyPr/>
                    <a:lstStyle/>
                    <a:p>
                      <a:pPr algn="ctr" fontAlgn="b"/>
                      <a:r>
                        <a:rPr lang="da-DK" sz="1100" b="0" i="0" u="none" strike="noStrike">
                          <a:solidFill>
                            <a:srgbClr val="111111"/>
                          </a:solidFill>
                          <a:effectLst/>
                          <a:latin typeface="+mj-lt"/>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Skive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28%</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2436968638"/>
                  </a:ext>
                </a:extLst>
              </a:tr>
              <a:tr h="144000">
                <a:tc>
                  <a:txBody>
                    <a:bodyPr/>
                    <a:lstStyle/>
                    <a:p>
                      <a:pPr algn="l" fontAlgn="b"/>
                      <a:r>
                        <a:rPr lang="da-DK" sz="1100" b="0" i="0" u="none" strike="noStrike">
                          <a:solidFill>
                            <a:srgbClr val="111111"/>
                          </a:solidFill>
                          <a:effectLst/>
                          <a:latin typeface="+mj-lt"/>
                        </a:rPr>
                        <a:t>Egedal</a:t>
                      </a:r>
                    </a:p>
                  </a:txBody>
                  <a:tcPr marL="36000" marR="9525" marT="9525" marB="0" anchor="b"/>
                </a:tc>
                <a:tc>
                  <a:txBody>
                    <a:bodyPr/>
                    <a:lstStyle/>
                    <a:p>
                      <a:pPr algn="ctr" fontAlgn="b"/>
                      <a:r>
                        <a:rPr lang="da-DK" sz="1100" b="0" i="0" u="none" strike="noStrike">
                          <a:solidFill>
                            <a:srgbClr val="111111"/>
                          </a:solidFill>
                          <a:effectLst/>
                          <a:latin typeface="+mj-lt"/>
                        </a:rPr>
                        <a:t>24%</a:t>
                      </a:r>
                    </a:p>
                  </a:txBody>
                  <a:tcPr marL="9525" marR="9525" marT="9525" marB="0" anchor="b"/>
                </a:tc>
                <a:tc>
                  <a:txBody>
                    <a:bodyPr/>
                    <a:lstStyle/>
                    <a:p>
                      <a:pPr algn="ctr" fontAlgn="b"/>
                      <a:r>
                        <a:rPr lang="da-DK" sz="1100" b="0" i="0" u="none" strike="noStrike">
                          <a:solidFill>
                            <a:srgbClr val="111111"/>
                          </a:solidFill>
                          <a:effectLst/>
                          <a:latin typeface="+mj-lt"/>
                        </a:rPr>
                        <a:t>5%</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Ishøj</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23%</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Slagelse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tc>
                <a:extLst>
                  <a:ext uri="{0D108BD9-81ED-4DB2-BD59-A6C34878D82A}">
                    <a16:rowId xmlns:a16="http://schemas.microsoft.com/office/drawing/2014/main" val="2294563851"/>
                  </a:ext>
                </a:extLst>
              </a:tr>
              <a:tr h="144000">
                <a:tc>
                  <a:txBody>
                    <a:bodyPr/>
                    <a:lstStyle/>
                    <a:p>
                      <a:pPr algn="l" fontAlgn="b"/>
                      <a:r>
                        <a:rPr lang="da-DK" sz="1100" b="0" i="0" u="none" strike="noStrike">
                          <a:solidFill>
                            <a:srgbClr val="111111"/>
                          </a:solidFill>
                          <a:effectLst/>
                          <a:latin typeface="+mj-lt"/>
                        </a:rPr>
                        <a:t>Esbjerg</a:t>
                      </a:r>
                    </a:p>
                  </a:txBody>
                  <a:tcPr marL="36000" marR="9525" marT="9525" marB="0" anchor="b"/>
                </a:tc>
                <a:tc>
                  <a:txBody>
                    <a:bodyPr/>
                    <a:lstStyle/>
                    <a:p>
                      <a:pPr algn="ctr" fontAlgn="b"/>
                      <a:r>
                        <a:rPr lang="da-DK" sz="1100" b="0" i="0" u="none" strike="noStrike">
                          <a:solidFill>
                            <a:srgbClr val="111111"/>
                          </a:solidFill>
                          <a:effectLst/>
                          <a:latin typeface="+mj-lt"/>
                        </a:rPr>
                        <a:t>31%</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Jammerbugt</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26%</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Solrød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25%</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526217679"/>
                  </a:ext>
                </a:extLst>
              </a:tr>
              <a:tr h="144000">
                <a:tc>
                  <a:txBody>
                    <a:bodyPr/>
                    <a:lstStyle/>
                    <a:p>
                      <a:pPr algn="l" fontAlgn="b"/>
                      <a:r>
                        <a:rPr lang="da-DK" sz="1100" b="0" i="0" u="none" strike="noStrike">
                          <a:solidFill>
                            <a:srgbClr val="111111"/>
                          </a:solidFill>
                          <a:effectLst/>
                          <a:latin typeface="+mj-lt"/>
                        </a:rPr>
                        <a:t>Faaborg-Midtfyn</a:t>
                      </a:r>
                    </a:p>
                  </a:txBody>
                  <a:tcPr marL="36000" marR="9525" marT="9525" marB="0" anchor="b"/>
                </a:tc>
                <a:tc>
                  <a:txBody>
                    <a:bodyPr/>
                    <a:lstStyle/>
                    <a:p>
                      <a:pPr algn="ctr" fontAlgn="b"/>
                      <a:r>
                        <a:rPr lang="da-DK" sz="1100" b="0" i="0" u="none" strike="noStrike">
                          <a:solidFill>
                            <a:srgbClr val="111111"/>
                          </a:solidFill>
                          <a:effectLst/>
                          <a:latin typeface="+mj-lt"/>
                        </a:rPr>
                        <a:t>26%</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Kalundborg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11%</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Sorø</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25%</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2705525540"/>
                  </a:ext>
                </a:extLst>
              </a:tr>
              <a:tr h="144000">
                <a:tc>
                  <a:txBody>
                    <a:bodyPr/>
                    <a:lstStyle/>
                    <a:p>
                      <a:pPr algn="l" fontAlgn="b"/>
                      <a:r>
                        <a:rPr lang="da-DK" sz="1100" b="0" i="0" u="none" strike="noStrike">
                          <a:solidFill>
                            <a:srgbClr val="111111"/>
                          </a:solidFill>
                          <a:effectLst/>
                          <a:latin typeface="+mj-lt"/>
                        </a:rPr>
                        <a:t>Favrskov</a:t>
                      </a:r>
                    </a:p>
                  </a:txBody>
                  <a:tcPr marL="36000" marR="9525" marT="9525" marB="0" anchor="b"/>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Kerteminde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32%</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Stevns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19%</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tc>
                <a:extLst>
                  <a:ext uri="{0D108BD9-81ED-4DB2-BD59-A6C34878D82A}">
                    <a16:rowId xmlns:a16="http://schemas.microsoft.com/office/drawing/2014/main" val="964212603"/>
                  </a:ext>
                </a:extLst>
              </a:tr>
              <a:tr h="144000">
                <a:tc>
                  <a:txBody>
                    <a:bodyPr/>
                    <a:lstStyle/>
                    <a:p>
                      <a:pPr algn="l" fontAlgn="b"/>
                      <a:r>
                        <a:rPr lang="da-DK" sz="1100" b="0" i="0" u="none" strike="noStrike">
                          <a:solidFill>
                            <a:srgbClr val="111111"/>
                          </a:solidFill>
                          <a:effectLst/>
                          <a:latin typeface="+mj-lt"/>
                        </a:rPr>
                        <a:t>Faxe</a:t>
                      </a:r>
                    </a:p>
                  </a:txBody>
                  <a:tcPr marL="36000" marR="9525" marT="9525" marB="0" anchor="b"/>
                </a:tc>
                <a:tc>
                  <a:txBody>
                    <a:bodyPr/>
                    <a:lstStyle/>
                    <a:p>
                      <a:pPr algn="ctr" fontAlgn="b"/>
                      <a:r>
                        <a:rPr lang="da-DK" sz="1100" b="0" i="0" u="none" strike="noStrike">
                          <a:solidFill>
                            <a:srgbClr val="111111"/>
                          </a:solidFill>
                          <a:effectLst/>
                          <a:latin typeface="+mj-lt"/>
                        </a:rPr>
                        <a:t>34%</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Kolding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39%</a:t>
                      </a:r>
                    </a:p>
                  </a:txBody>
                  <a:tcPr marL="9525" marR="9525" marT="9525" marB="0" anchor="ctr"/>
                </a:tc>
                <a:tc>
                  <a:txBody>
                    <a:bodyPr/>
                    <a:lstStyle/>
                    <a:p>
                      <a:pPr algn="ctr" fontAlgn="b"/>
                      <a:r>
                        <a:rPr lang="da-DK" sz="1100" b="0" i="0" u="none" strike="noStrike">
                          <a:solidFill>
                            <a:srgbClr val="111111"/>
                          </a:solidFill>
                          <a:effectLst/>
                          <a:latin typeface="+mj-lt"/>
                        </a:rPr>
                        <a:t>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Struer</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18%</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tc>
                <a:extLst>
                  <a:ext uri="{0D108BD9-81ED-4DB2-BD59-A6C34878D82A}">
                    <a16:rowId xmlns:a16="http://schemas.microsoft.com/office/drawing/2014/main" val="224215436"/>
                  </a:ext>
                </a:extLst>
              </a:tr>
              <a:tr h="144000">
                <a:tc>
                  <a:txBody>
                    <a:bodyPr/>
                    <a:lstStyle/>
                    <a:p>
                      <a:pPr algn="l" fontAlgn="b"/>
                      <a:r>
                        <a:rPr lang="da-DK" sz="1100" b="0" i="0" u="none" strike="noStrike">
                          <a:solidFill>
                            <a:srgbClr val="111111"/>
                          </a:solidFill>
                          <a:effectLst/>
                          <a:latin typeface="+mj-lt"/>
                        </a:rPr>
                        <a:t>Fredensborg</a:t>
                      </a:r>
                    </a:p>
                  </a:txBody>
                  <a:tcPr marL="36000" marR="9525" marT="9525" marB="0" anchor="b"/>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6%</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København</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40%</a:t>
                      </a:r>
                    </a:p>
                  </a:txBody>
                  <a:tcPr marL="9525" marR="9525" marT="9525" marB="0" anchor="ctr"/>
                </a:tc>
                <a:tc>
                  <a:txBody>
                    <a:bodyPr/>
                    <a:lstStyle/>
                    <a:p>
                      <a:pPr algn="ctr" fontAlgn="b"/>
                      <a:r>
                        <a:rPr lang="da-DK" sz="1100" b="0" i="0" u="none" strike="noStrike">
                          <a:solidFill>
                            <a:srgbClr val="111111"/>
                          </a:solidFill>
                          <a:effectLst/>
                          <a:latin typeface="+mj-lt"/>
                        </a:rPr>
                        <a:t>14%</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Svendborg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32%</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1236758966"/>
                  </a:ext>
                </a:extLst>
              </a:tr>
              <a:tr h="144000">
                <a:tc>
                  <a:txBody>
                    <a:bodyPr/>
                    <a:lstStyle/>
                    <a:p>
                      <a:pPr algn="l" fontAlgn="b"/>
                      <a:r>
                        <a:rPr lang="da-DK" sz="1100" b="0" i="0" u="none" strike="noStrike">
                          <a:solidFill>
                            <a:srgbClr val="111111"/>
                          </a:solidFill>
                          <a:effectLst/>
                          <a:latin typeface="+mj-lt"/>
                        </a:rPr>
                        <a:t>Fredericia</a:t>
                      </a:r>
                    </a:p>
                  </a:txBody>
                  <a:tcPr marL="36000" marR="9525" marT="9525" marB="0" anchor="b"/>
                </a:tc>
                <a:tc>
                  <a:txBody>
                    <a:bodyPr/>
                    <a:lstStyle/>
                    <a:p>
                      <a:pPr algn="ctr" fontAlgn="b"/>
                      <a:r>
                        <a:rPr lang="da-DK" sz="1100" b="0" i="0" u="none" strike="noStrike">
                          <a:solidFill>
                            <a:srgbClr val="111111"/>
                          </a:solidFill>
                          <a:effectLst/>
                          <a:latin typeface="+mj-lt"/>
                        </a:rPr>
                        <a:t>37%</a:t>
                      </a:r>
                    </a:p>
                  </a:txBody>
                  <a:tcPr marL="9525" marR="9525" marT="9525" marB="0" anchor="b"/>
                </a:tc>
                <a:tc>
                  <a:txBody>
                    <a:bodyPr/>
                    <a:lstStyle/>
                    <a:p>
                      <a:pPr algn="ctr" fontAlgn="b"/>
                      <a:r>
                        <a:rPr lang="da-DK" sz="1100" b="0" i="0" u="none" strike="noStrike">
                          <a:solidFill>
                            <a:srgbClr val="111111"/>
                          </a:solidFill>
                          <a:effectLst/>
                          <a:latin typeface="+mj-lt"/>
                        </a:rPr>
                        <a:t>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Køge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22%</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Syddjurs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26%</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1625536705"/>
                  </a:ext>
                </a:extLst>
              </a:tr>
              <a:tr h="144000">
                <a:tc>
                  <a:txBody>
                    <a:bodyPr/>
                    <a:lstStyle/>
                    <a:p>
                      <a:pPr algn="l" fontAlgn="b"/>
                      <a:r>
                        <a:rPr lang="da-DK" sz="1100" b="0" i="0" u="none" strike="noStrike">
                          <a:solidFill>
                            <a:srgbClr val="111111"/>
                          </a:solidFill>
                          <a:effectLst/>
                          <a:latin typeface="+mj-lt"/>
                        </a:rPr>
                        <a:t>Frederiksberg</a:t>
                      </a:r>
                    </a:p>
                  </a:txBody>
                  <a:tcPr marL="36000" marR="9525" marT="9525" marB="0" anchor="b"/>
                </a:tc>
                <a:tc>
                  <a:txBody>
                    <a:bodyPr/>
                    <a:lstStyle/>
                    <a:p>
                      <a:pPr algn="ctr" fontAlgn="b"/>
                      <a:r>
                        <a:rPr lang="da-DK" sz="1100" b="0" i="0" u="none" strike="noStrike">
                          <a:solidFill>
                            <a:srgbClr val="111111"/>
                          </a:solidFill>
                          <a:effectLst/>
                          <a:latin typeface="+mj-lt"/>
                        </a:rPr>
                        <a:t>41%</a:t>
                      </a:r>
                    </a:p>
                  </a:txBody>
                  <a:tcPr marL="9525" marR="9525" marT="9525" marB="0" anchor="b"/>
                </a:tc>
                <a:tc>
                  <a:txBody>
                    <a:bodyPr/>
                    <a:lstStyle/>
                    <a:p>
                      <a:pPr algn="ctr" fontAlgn="b"/>
                      <a:r>
                        <a:rPr lang="da-DK" sz="1100" b="0" i="0" u="none" strike="noStrike">
                          <a:solidFill>
                            <a:srgbClr val="111111"/>
                          </a:solidFill>
                          <a:effectLst/>
                          <a:latin typeface="+mj-lt"/>
                        </a:rPr>
                        <a:t>11%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Langeland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18%</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Sønderborg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27%</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4216481512"/>
                  </a:ext>
                </a:extLst>
              </a:tr>
              <a:tr h="144000">
                <a:tc>
                  <a:txBody>
                    <a:bodyPr/>
                    <a:lstStyle/>
                    <a:p>
                      <a:pPr algn="l" fontAlgn="b"/>
                      <a:r>
                        <a:rPr lang="da-DK" sz="1100" b="0" i="0" u="none" strike="noStrike">
                          <a:solidFill>
                            <a:srgbClr val="111111"/>
                          </a:solidFill>
                          <a:effectLst/>
                          <a:latin typeface="+mj-lt"/>
                        </a:rPr>
                        <a:t>Frederikshavn</a:t>
                      </a:r>
                    </a:p>
                  </a:txBody>
                  <a:tcPr marL="36000" marR="9525" marT="9525" marB="0" anchor="b"/>
                </a:tc>
                <a:tc>
                  <a:txBody>
                    <a:bodyPr/>
                    <a:lstStyle/>
                    <a:p>
                      <a:pPr algn="ctr" fontAlgn="b"/>
                      <a:r>
                        <a:rPr lang="da-DK" sz="1100" b="0" i="0" u="none" strike="noStrike">
                          <a:solidFill>
                            <a:srgbClr val="111111"/>
                          </a:solidFill>
                          <a:effectLst/>
                          <a:latin typeface="+mj-lt"/>
                        </a:rPr>
                        <a:t>32%</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Lejre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17%</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Thisted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tc>
                <a:extLst>
                  <a:ext uri="{0D108BD9-81ED-4DB2-BD59-A6C34878D82A}">
                    <a16:rowId xmlns:a16="http://schemas.microsoft.com/office/drawing/2014/main" val="1165654362"/>
                  </a:ext>
                </a:extLst>
              </a:tr>
              <a:tr h="144000">
                <a:tc>
                  <a:txBody>
                    <a:bodyPr/>
                    <a:lstStyle/>
                    <a:p>
                      <a:pPr algn="l" fontAlgn="b"/>
                      <a:r>
                        <a:rPr lang="da-DK" sz="1100" b="0" i="0" u="none" strike="noStrike">
                          <a:solidFill>
                            <a:srgbClr val="111111"/>
                          </a:solidFill>
                          <a:effectLst/>
                          <a:latin typeface="+mj-lt"/>
                        </a:rPr>
                        <a:t>Frederikssund</a:t>
                      </a:r>
                    </a:p>
                  </a:txBody>
                  <a:tcPr marL="36000" marR="9525" marT="9525" marB="0" anchor="b"/>
                </a:tc>
                <a:tc>
                  <a:txBody>
                    <a:bodyPr/>
                    <a:lstStyle/>
                    <a:p>
                      <a:pPr algn="ctr" fontAlgn="b"/>
                      <a:r>
                        <a:rPr lang="da-DK" sz="1100" b="0" i="0" u="none" strike="noStrike">
                          <a:solidFill>
                            <a:srgbClr val="111111"/>
                          </a:solidFill>
                          <a:effectLst/>
                          <a:latin typeface="+mj-lt"/>
                        </a:rPr>
                        <a:t>23%</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Lemvig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15%</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Tårnby</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28%</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1416919422"/>
                  </a:ext>
                </a:extLst>
              </a:tr>
              <a:tr h="144000">
                <a:tc>
                  <a:txBody>
                    <a:bodyPr/>
                    <a:lstStyle/>
                    <a:p>
                      <a:pPr algn="l" fontAlgn="b"/>
                      <a:r>
                        <a:rPr lang="da-DK" sz="1100" b="0" i="0" u="none" strike="noStrike">
                          <a:solidFill>
                            <a:srgbClr val="111111"/>
                          </a:solidFill>
                          <a:effectLst/>
                          <a:latin typeface="+mj-lt"/>
                        </a:rPr>
                        <a:t>Furesø</a:t>
                      </a:r>
                    </a:p>
                  </a:txBody>
                  <a:tcPr marL="36000" marR="9525" marT="9525" marB="0" anchor="b"/>
                </a:tc>
                <a:tc>
                  <a:txBody>
                    <a:bodyPr/>
                    <a:lstStyle/>
                    <a:p>
                      <a:pPr algn="ctr" fontAlgn="b"/>
                      <a:r>
                        <a:rPr lang="da-DK" sz="1100" b="0" i="0" u="none" strike="noStrike">
                          <a:solidFill>
                            <a:srgbClr val="111111"/>
                          </a:solidFill>
                          <a:effectLst/>
                          <a:latin typeface="+mj-lt"/>
                        </a:rPr>
                        <a:t>26%</a:t>
                      </a:r>
                    </a:p>
                  </a:txBody>
                  <a:tcPr marL="9525" marR="9525" marT="9525" marB="0" anchor="b"/>
                </a:tc>
                <a:tc>
                  <a:txBody>
                    <a:bodyPr/>
                    <a:lstStyle/>
                    <a:p>
                      <a:pPr algn="ctr" fontAlgn="b"/>
                      <a:r>
                        <a:rPr lang="da-DK" sz="1100" b="0" i="0" u="none" strike="noStrike">
                          <a:solidFill>
                            <a:srgbClr val="111111"/>
                          </a:solidFill>
                          <a:effectLst/>
                          <a:latin typeface="+mj-lt"/>
                        </a:rPr>
                        <a:t>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Lolland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21%</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Tønder</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3660615199"/>
                  </a:ext>
                </a:extLst>
              </a:tr>
              <a:tr h="144000">
                <a:tc>
                  <a:txBody>
                    <a:bodyPr/>
                    <a:lstStyle/>
                    <a:p>
                      <a:pPr algn="l" fontAlgn="b"/>
                      <a:r>
                        <a:rPr lang="da-DK" sz="1100" b="0" i="0" u="none" strike="noStrike">
                          <a:solidFill>
                            <a:srgbClr val="111111"/>
                          </a:solidFill>
                          <a:effectLst/>
                          <a:latin typeface="+mj-lt"/>
                        </a:rPr>
                        <a:t>Gentofte</a:t>
                      </a:r>
                    </a:p>
                  </a:txBody>
                  <a:tcPr marL="36000" marR="9525" marT="9525" marB="0" anchor="b"/>
                </a:tc>
                <a:tc>
                  <a:txBody>
                    <a:bodyPr/>
                    <a:lstStyle/>
                    <a:p>
                      <a:pPr algn="ctr" fontAlgn="b"/>
                      <a:r>
                        <a:rPr lang="da-DK" sz="1100" b="0" i="0" u="none" strike="noStrike">
                          <a:solidFill>
                            <a:srgbClr val="111111"/>
                          </a:solidFill>
                          <a:effectLst/>
                          <a:latin typeface="+mj-lt"/>
                        </a:rPr>
                        <a:t>44%</a:t>
                      </a:r>
                    </a:p>
                  </a:txBody>
                  <a:tcPr marL="9525" marR="9525" marT="9525" marB="0" anchor="b"/>
                </a:tc>
                <a:tc>
                  <a:txBody>
                    <a:bodyPr/>
                    <a:lstStyle/>
                    <a:p>
                      <a:pPr algn="ctr" fontAlgn="b"/>
                      <a:r>
                        <a:rPr lang="da-DK" sz="1100" b="0" i="0" u="none" strike="noStrike">
                          <a:solidFill>
                            <a:srgbClr val="111111"/>
                          </a:solidFill>
                          <a:effectLst/>
                          <a:latin typeface="+mj-lt"/>
                        </a:rPr>
                        <a:t>18%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Lyngby-Taarbæk</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ctr"/>
                </a:tc>
                <a:tc>
                  <a:txBody>
                    <a:bodyPr/>
                    <a:lstStyle/>
                    <a:p>
                      <a:pPr algn="ctr" fontAlgn="b"/>
                      <a:r>
                        <a:rPr lang="da-DK" sz="1100" b="0" i="0" u="none" strike="noStrike">
                          <a:solidFill>
                            <a:srgbClr val="111111"/>
                          </a:solidFill>
                          <a:effectLst/>
                          <a:latin typeface="+mj-lt"/>
                        </a:rPr>
                        <a:t>10%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Vallensbæk</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38%</a:t>
                      </a:r>
                    </a:p>
                  </a:txBody>
                  <a:tcPr marL="9525" marR="9525" marT="9525" marB="0" anchor="b"/>
                </a:tc>
                <a:tc>
                  <a:txBody>
                    <a:bodyPr/>
                    <a:lstStyle/>
                    <a:p>
                      <a:pPr algn="ctr" fontAlgn="b"/>
                      <a:r>
                        <a:rPr lang="da-DK" sz="1100" b="0" i="0" u="none" strike="noStrike">
                          <a:solidFill>
                            <a:srgbClr val="111111"/>
                          </a:solidFill>
                          <a:effectLst/>
                          <a:latin typeface="+mj-lt"/>
                        </a:rPr>
                        <a:t>7%</a:t>
                      </a:r>
                    </a:p>
                  </a:txBody>
                  <a:tcPr marL="9525" marR="9525" marT="9525" marB="0" anchor="b"/>
                </a:tc>
                <a:extLst>
                  <a:ext uri="{0D108BD9-81ED-4DB2-BD59-A6C34878D82A}">
                    <a16:rowId xmlns:a16="http://schemas.microsoft.com/office/drawing/2014/main" val="1753126119"/>
                  </a:ext>
                </a:extLst>
              </a:tr>
              <a:tr h="144000">
                <a:tc>
                  <a:txBody>
                    <a:bodyPr/>
                    <a:lstStyle/>
                    <a:p>
                      <a:pPr algn="l" fontAlgn="b"/>
                      <a:r>
                        <a:rPr lang="da-DK" sz="1100" b="0" i="0" u="none" strike="noStrike">
                          <a:solidFill>
                            <a:srgbClr val="111111"/>
                          </a:solidFill>
                          <a:effectLst/>
                          <a:latin typeface="+mj-lt"/>
                        </a:rPr>
                        <a:t>Gladsaxe</a:t>
                      </a:r>
                    </a:p>
                  </a:txBody>
                  <a:tcPr marL="36000" marR="9525" marT="9525" marB="0" anchor="b"/>
                </a:tc>
                <a:tc>
                  <a:txBody>
                    <a:bodyPr/>
                    <a:lstStyle/>
                    <a:p>
                      <a:pPr algn="ctr" fontAlgn="b"/>
                      <a:r>
                        <a:rPr lang="da-DK" sz="1100" b="0" i="0" u="none" strike="noStrike">
                          <a:solidFill>
                            <a:srgbClr val="111111"/>
                          </a:solidFill>
                          <a:effectLst/>
                          <a:latin typeface="+mj-lt"/>
                        </a:rPr>
                        <a:t>26%</a:t>
                      </a:r>
                    </a:p>
                  </a:txBody>
                  <a:tcPr marL="9525" marR="9525" marT="9525" marB="0" anchor="b"/>
                </a:tc>
                <a:tc>
                  <a:txBody>
                    <a:bodyPr/>
                    <a:lstStyle/>
                    <a:p>
                      <a:pPr algn="ctr" fontAlgn="b"/>
                      <a:r>
                        <a:rPr lang="da-DK" sz="1100" b="0" i="0" u="none" strike="noStrike">
                          <a:solidFill>
                            <a:srgbClr val="111111"/>
                          </a:solidFill>
                          <a:effectLst/>
                          <a:latin typeface="+mj-lt"/>
                        </a:rPr>
                        <a:t>8%</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Mariagerfjord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26%</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Varde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20%</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tc>
                <a:extLst>
                  <a:ext uri="{0D108BD9-81ED-4DB2-BD59-A6C34878D82A}">
                    <a16:rowId xmlns:a16="http://schemas.microsoft.com/office/drawing/2014/main" val="2007472939"/>
                  </a:ext>
                </a:extLst>
              </a:tr>
              <a:tr h="144000">
                <a:tc>
                  <a:txBody>
                    <a:bodyPr/>
                    <a:lstStyle/>
                    <a:p>
                      <a:pPr algn="l" fontAlgn="b"/>
                      <a:r>
                        <a:rPr lang="da-DK" sz="1100" b="0" i="0" u="none" strike="noStrike">
                          <a:solidFill>
                            <a:srgbClr val="111111"/>
                          </a:solidFill>
                          <a:effectLst/>
                          <a:latin typeface="+mj-lt"/>
                        </a:rPr>
                        <a:t>Glostrup</a:t>
                      </a:r>
                    </a:p>
                  </a:txBody>
                  <a:tcPr marL="36000" marR="9525" marT="9525" marB="0" anchor="b"/>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4%</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Middelfart</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35%</a:t>
                      </a:r>
                    </a:p>
                  </a:txBody>
                  <a:tcPr marL="9525" marR="9525" marT="9525" marB="0" anchor="ctr"/>
                </a:tc>
                <a:tc>
                  <a:txBody>
                    <a:bodyPr/>
                    <a:lstStyle/>
                    <a:p>
                      <a:pPr algn="ctr" fontAlgn="b"/>
                      <a:r>
                        <a:rPr lang="da-DK" sz="1100" b="0" i="0" u="none" strike="noStrike">
                          <a:solidFill>
                            <a:srgbClr val="111111"/>
                          </a:solidFill>
                          <a:effectLst/>
                          <a:latin typeface="+mj-lt"/>
                        </a:rPr>
                        <a:t>3%</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Vejen</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27%</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2820850452"/>
                  </a:ext>
                </a:extLst>
              </a:tr>
              <a:tr h="144000">
                <a:tc>
                  <a:txBody>
                    <a:bodyPr/>
                    <a:lstStyle/>
                    <a:p>
                      <a:pPr algn="l" fontAlgn="b"/>
                      <a:r>
                        <a:rPr lang="da-DK" sz="1100" b="0" i="0" u="none" strike="noStrike">
                          <a:solidFill>
                            <a:srgbClr val="111111"/>
                          </a:solidFill>
                          <a:effectLst/>
                          <a:latin typeface="+mj-lt"/>
                        </a:rPr>
                        <a:t>Greve</a:t>
                      </a:r>
                    </a:p>
                  </a:txBody>
                  <a:tcPr marL="36000" marR="9525" marT="9525" marB="0" anchor="b"/>
                </a:tc>
                <a:tc>
                  <a:txBody>
                    <a:bodyPr/>
                    <a:lstStyle/>
                    <a:p>
                      <a:pPr algn="ctr" fontAlgn="b"/>
                      <a:r>
                        <a:rPr lang="da-DK" sz="1100" b="0" i="0" u="none" strike="noStrike">
                          <a:solidFill>
                            <a:srgbClr val="111111"/>
                          </a:solidFill>
                          <a:effectLst/>
                          <a:latin typeface="+mj-lt"/>
                        </a:rPr>
                        <a:t>32%</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Morsø</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26%</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Vejle</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33%</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1431716718"/>
                  </a:ext>
                </a:extLst>
              </a:tr>
              <a:tr h="144000">
                <a:tc>
                  <a:txBody>
                    <a:bodyPr/>
                    <a:lstStyle/>
                    <a:p>
                      <a:pPr algn="l" fontAlgn="b"/>
                      <a:r>
                        <a:rPr lang="da-DK" sz="1100" b="0" i="0" u="none" strike="noStrike">
                          <a:solidFill>
                            <a:srgbClr val="111111"/>
                          </a:solidFill>
                          <a:effectLst/>
                          <a:latin typeface="+mj-lt"/>
                        </a:rPr>
                        <a:t>Gribskov</a:t>
                      </a:r>
                    </a:p>
                  </a:txBody>
                  <a:tcPr marL="36000" marR="9525" marT="9525" marB="0" anchor="b"/>
                </a:tc>
                <a:tc>
                  <a:txBody>
                    <a:bodyPr/>
                    <a:lstStyle/>
                    <a:p>
                      <a:pPr algn="ctr" fontAlgn="b"/>
                      <a:r>
                        <a:rPr lang="da-DK" sz="1100" b="0" i="0" u="none" strike="noStrike">
                          <a:solidFill>
                            <a:srgbClr val="111111"/>
                          </a:solidFill>
                          <a:effectLst/>
                          <a:latin typeface="+mj-lt"/>
                        </a:rPr>
                        <a:t>26%</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Norddjurs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23%</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Vesthimmerlands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13256040"/>
                  </a:ext>
                </a:extLst>
              </a:tr>
              <a:tr h="144000">
                <a:tc>
                  <a:txBody>
                    <a:bodyPr/>
                    <a:lstStyle/>
                    <a:p>
                      <a:pPr algn="l" fontAlgn="b"/>
                      <a:r>
                        <a:rPr lang="da-DK" sz="1100" b="0" i="0" u="none" strike="noStrike">
                          <a:solidFill>
                            <a:srgbClr val="111111"/>
                          </a:solidFill>
                          <a:effectLst/>
                          <a:latin typeface="+mj-lt"/>
                        </a:rPr>
                        <a:t>Guldborgsund</a:t>
                      </a:r>
                    </a:p>
                  </a:txBody>
                  <a:tcPr marL="36000" marR="9525" marT="9525" marB="0" anchor="b"/>
                </a:tc>
                <a:tc>
                  <a:txBody>
                    <a:bodyPr/>
                    <a:lstStyle/>
                    <a:p>
                      <a:pPr algn="ctr" fontAlgn="b"/>
                      <a:r>
                        <a:rPr lang="da-DK" sz="1100" b="0" i="0" u="none" strike="noStrike">
                          <a:solidFill>
                            <a:srgbClr val="111111"/>
                          </a:solidFill>
                          <a:effectLst/>
                          <a:latin typeface="+mj-lt"/>
                        </a:rPr>
                        <a:t>26%</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Nordfyns</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27%</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Viborg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29%</a:t>
                      </a:r>
                    </a:p>
                  </a:txBody>
                  <a:tcPr marL="9525" marR="9525" marT="9525" marB="0" anchor="b"/>
                </a:tc>
                <a:tc>
                  <a:txBody>
                    <a:bodyPr/>
                    <a:lstStyle/>
                    <a:p>
                      <a:pPr algn="ctr" fontAlgn="b"/>
                      <a:r>
                        <a:rPr lang="da-DK" sz="1100" b="0" i="0" u="none" strike="noStrike">
                          <a:solidFill>
                            <a:srgbClr val="111111"/>
                          </a:solidFill>
                          <a:effectLst/>
                          <a:latin typeface="+mj-lt"/>
                        </a:rPr>
                        <a:t>3%</a:t>
                      </a:r>
                    </a:p>
                  </a:txBody>
                  <a:tcPr marL="9525" marR="9525" marT="9525" marB="0" anchor="b"/>
                </a:tc>
                <a:extLst>
                  <a:ext uri="{0D108BD9-81ED-4DB2-BD59-A6C34878D82A}">
                    <a16:rowId xmlns:a16="http://schemas.microsoft.com/office/drawing/2014/main" val="1199470254"/>
                  </a:ext>
                </a:extLst>
              </a:tr>
              <a:tr h="144000">
                <a:tc>
                  <a:txBody>
                    <a:bodyPr/>
                    <a:lstStyle/>
                    <a:p>
                      <a:pPr algn="l" fontAlgn="b"/>
                      <a:r>
                        <a:rPr lang="da-DK" sz="1100" b="0" i="0" u="none" strike="noStrike">
                          <a:solidFill>
                            <a:srgbClr val="111111"/>
                          </a:solidFill>
                          <a:effectLst/>
                          <a:latin typeface="+mj-lt"/>
                        </a:rPr>
                        <a:t>Haderslev</a:t>
                      </a:r>
                    </a:p>
                  </a:txBody>
                  <a:tcPr marL="36000" marR="9525" marT="9525" marB="0" anchor="b"/>
                </a:tc>
                <a:tc>
                  <a:txBody>
                    <a:bodyPr/>
                    <a:lstStyle/>
                    <a:p>
                      <a:pPr algn="ctr" fontAlgn="b"/>
                      <a:r>
                        <a:rPr lang="da-DK" sz="1100" b="0" i="0" u="none" strike="noStrike">
                          <a:solidFill>
                            <a:srgbClr val="111111"/>
                          </a:solidFill>
                          <a:effectLst/>
                          <a:latin typeface="+mj-lt"/>
                        </a:rPr>
                        <a:t>37%</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Nyborg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31%</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Vordingborg</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31%</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tc>
                <a:extLst>
                  <a:ext uri="{0D108BD9-81ED-4DB2-BD59-A6C34878D82A}">
                    <a16:rowId xmlns:a16="http://schemas.microsoft.com/office/drawing/2014/main" val="105384251"/>
                  </a:ext>
                </a:extLst>
              </a:tr>
              <a:tr h="144000">
                <a:tc>
                  <a:txBody>
                    <a:bodyPr/>
                    <a:lstStyle/>
                    <a:p>
                      <a:pPr algn="l" fontAlgn="b"/>
                      <a:r>
                        <a:rPr lang="da-DK" sz="1100" b="0" i="0" u="none" strike="noStrike">
                          <a:solidFill>
                            <a:srgbClr val="111111"/>
                          </a:solidFill>
                          <a:effectLst/>
                          <a:latin typeface="+mj-lt"/>
                        </a:rPr>
                        <a:t>Halsnæs</a:t>
                      </a:r>
                    </a:p>
                  </a:txBody>
                  <a:tcPr marL="36000" marR="9525" marT="9525" marB="0" anchor="b"/>
                </a:tc>
                <a:tc>
                  <a:txBody>
                    <a:bodyPr/>
                    <a:lstStyle/>
                    <a:p>
                      <a:pPr algn="ctr" fontAlgn="b"/>
                      <a:r>
                        <a:rPr lang="da-DK" sz="1100" b="0" i="0" u="none" strike="noStrike">
                          <a:solidFill>
                            <a:srgbClr val="111111"/>
                          </a:solidFill>
                          <a:effectLst/>
                          <a:latin typeface="+mj-lt"/>
                        </a:rPr>
                        <a:t>18%</a:t>
                      </a:r>
                    </a:p>
                  </a:txBody>
                  <a:tcPr marL="9525" marR="9525" marT="9525" marB="0" anchor="b"/>
                </a:tc>
                <a:tc>
                  <a:txBody>
                    <a:bodyPr/>
                    <a:lstStyle/>
                    <a:p>
                      <a:pPr algn="ctr" fontAlgn="b"/>
                      <a:r>
                        <a:rPr lang="da-DK" sz="1100" b="0" i="0" u="none" strike="noStrike">
                          <a:solidFill>
                            <a:srgbClr val="111111"/>
                          </a:solidFill>
                          <a:effectLst/>
                          <a:latin typeface="+mj-lt"/>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Næstved</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24%</a:t>
                      </a:r>
                    </a:p>
                  </a:txBody>
                  <a:tcPr marL="9525" marR="9525" marT="9525" marB="0" anchor="ctr"/>
                </a:tc>
                <a:tc>
                  <a:txBody>
                    <a:bodyPr/>
                    <a:lstStyle/>
                    <a:p>
                      <a:pPr algn="ctr" fontAlgn="b"/>
                      <a:r>
                        <a:rPr lang="da-DK" sz="1100" b="0" i="0" u="none" strike="noStrike">
                          <a:solidFill>
                            <a:srgbClr val="111111"/>
                          </a:solidFill>
                          <a:effectLst/>
                          <a:latin typeface="+mj-lt"/>
                        </a:rPr>
                        <a:t>1%</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endParaRPr lang="da-DK" sz="1100" b="0" i="0" u="none" strike="noStrike">
                        <a:solidFill>
                          <a:srgbClr val="111111"/>
                        </a:solidFill>
                        <a:effectLst/>
                        <a:latin typeface="+mj-lt"/>
                      </a:endParaRP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da-DK" sz="1100" b="0" i="0" u="none" strike="noStrike">
                        <a:solidFill>
                          <a:srgbClr val="111111"/>
                        </a:solidFill>
                        <a:effectLst/>
                        <a:latin typeface="+mj-lt"/>
                      </a:endParaRPr>
                    </a:p>
                  </a:txBody>
                  <a:tcPr marL="9525" marR="9525" marT="9525" marB="0" anchor="b"/>
                </a:tc>
                <a:tc>
                  <a:txBody>
                    <a:bodyPr/>
                    <a:lstStyle/>
                    <a:p>
                      <a:pPr algn="ctr" fontAlgn="b"/>
                      <a:endParaRPr lang="da-DK" sz="1100" b="0" i="0" u="none" strike="noStrike">
                        <a:solidFill>
                          <a:srgbClr val="111111"/>
                        </a:solidFill>
                        <a:effectLst/>
                        <a:latin typeface="+mj-lt"/>
                      </a:endParaRPr>
                    </a:p>
                  </a:txBody>
                  <a:tcPr marL="9525" marR="9525" marT="9525" marB="0" anchor="b"/>
                </a:tc>
                <a:extLst>
                  <a:ext uri="{0D108BD9-81ED-4DB2-BD59-A6C34878D82A}">
                    <a16:rowId xmlns:a16="http://schemas.microsoft.com/office/drawing/2014/main" val="2453111126"/>
                  </a:ext>
                </a:extLst>
              </a:tr>
              <a:tr h="144000">
                <a:tc>
                  <a:txBody>
                    <a:bodyPr/>
                    <a:lstStyle/>
                    <a:p>
                      <a:pPr algn="l" fontAlgn="b"/>
                      <a:r>
                        <a:rPr lang="da-DK" sz="1100" b="0" i="0" u="none" strike="noStrike">
                          <a:solidFill>
                            <a:srgbClr val="111111"/>
                          </a:solidFill>
                          <a:effectLst/>
                          <a:latin typeface="+mj-lt"/>
                        </a:rPr>
                        <a:t>Hedensted</a:t>
                      </a:r>
                    </a:p>
                  </a:txBody>
                  <a:tcPr marL="36000" marR="9525" marT="9525" marB="0" anchor="b"/>
                </a:tc>
                <a:tc>
                  <a:txBody>
                    <a:bodyPr/>
                    <a:lstStyle/>
                    <a:p>
                      <a:pPr algn="ctr" fontAlgn="b"/>
                      <a:r>
                        <a:rPr lang="da-DK" sz="1100" b="0" i="0" u="none" strike="noStrike">
                          <a:solidFill>
                            <a:srgbClr val="111111"/>
                          </a:solidFill>
                          <a:effectLst/>
                          <a:latin typeface="+mj-lt"/>
                        </a:rPr>
                        <a:t>32%</a:t>
                      </a:r>
                    </a:p>
                  </a:txBody>
                  <a:tcPr marL="9525" marR="9525" marT="9525" marB="0" anchor="b"/>
                </a:tc>
                <a:tc>
                  <a:txBody>
                    <a:bodyPr/>
                    <a:lstStyle/>
                    <a:p>
                      <a:pPr algn="ctr" fontAlgn="b"/>
                      <a:r>
                        <a:rPr lang="da-DK" sz="1100" b="0" i="0" u="none" strike="noStrike">
                          <a:solidFill>
                            <a:srgbClr val="111111"/>
                          </a:solidFill>
                          <a:effectLst/>
                          <a:latin typeface="+mj-lt"/>
                        </a:rPr>
                        <a:t>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da-DK" sz="1100" b="0" i="0" u="none" strike="noStrike">
                          <a:solidFill>
                            <a:srgbClr val="111111"/>
                          </a:solidFill>
                          <a:effectLst/>
                          <a:latin typeface="+mj-lt"/>
                        </a:rPr>
                        <a:t>Odder</a:t>
                      </a: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r>
                        <a:rPr lang="da-DK" sz="1100" b="0" i="0" u="none" strike="noStrike">
                          <a:solidFill>
                            <a:srgbClr val="111111"/>
                          </a:solidFill>
                          <a:effectLst/>
                          <a:latin typeface="+mj-lt"/>
                        </a:rPr>
                        <a:t>23%</a:t>
                      </a:r>
                    </a:p>
                  </a:txBody>
                  <a:tcPr marL="9525" marR="9525" marT="9525" marB="0" anchor="ctr"/>
                </a:tc>
                <a:tc>
                  <a:txBody>
                    <a:bodyPr/>
                    <a:lstStyle/>
                    <a:p>
                      <a:pPr algn="ctr" fontAlgn="b"/>
                      <a:r>
                        <a:rPr lang="da-DK" sz="1100" b="0" i="0" u="none" strike="noStrike">
                          <a:solidFill>
                            <a:srgbClr val="111111"/>
                          </a:solidFill>
                          <a:effectLst/>
                          <a:latin typeface="+mj-lt"/>
                        </a:rPr>
                        <a:t>2%</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l" fontAlgn="b"/>
                      <a:endParaRPr lang="da-DK" sz="1100" b="0" i="0" u="none" strike="noStrike">
                        <a:solidFill>
                          <a:srgbClr val="111111"/>
                        </a:solidFill>
                        <a:effectLst/>
                        <a:latin typeface="+mj-lt"/>
                      </a:endParaRPr>
                    </a:p>
                  </a:txBody>
                  <a:tcPr marL="36000" marR="9525" marT="9525" marB="0" anchor="b">
                    <a:lnL w="12700" cap="flat" cmpd="sng" algn="ctr">
                      <a:solidFill>
                        <a:schemeClr val="tx1"/>
                      </a:solidFill>
                      <a:prstDash val="solid"/>
                      <a:round/>
                      <a:headEnd type="none" w="med" len="med"/>
                      <a:tailEnd type="none" w="med" len="med"/>
                    </a:lnL>
                  </a:tcPr>
                </a:tc>
                <a:tc>
                  <a:txBody>
                    <a:bodyPr/>
                    <a:lstStyle/>
                    <a:p>
                      <a:pPr algn="ctr" fontAlgn="b"/>
                      <a:endParaRPr lang="da-DK" sz="1100" b="0" i="0" u="none" strike="noStrike">
                        <a:solidFill>
                          <a:srgbClr val="111111"/>
                        </a:solidFill>
                        <a:effectLst/>
                        <a:latin typeface="+mj-lt"/>
                      </a:endParaRPr>
                    </a:p>
                  </a:txBody>
                  <a:tcPr marL="9525" marR="9525" marT="9525" marB="0" anchor="b"/>
                </a:tc>
                <a:tc>
                  <a:txBody>
                    <a:bodyPr/>
                    <a:lstStyle/>
                    <a:p>
                      <a:pPr algn="ctr" fontAlgn="b"/>
                      <a:endParaRPr lang="da-DK" sz="1100" b="0" i="0" u="none" strike="noStrike">
                        <a:solidFill>
                          <a:srgbClr val="111111"/>
                        </a:solidFill>
                        <a:effectLst/>
                        <a:latin typeface="+mj-lt"/>
                      </a:endParaRPr>
                    </a:p>
                  </a:txBody>
                  <a:tcPr marL="9525" marR="9525" marT="9525" marB="0" anchor="b"/>
                </a:tc>
                <a:extLst>
                  <a:ext uri="{0D108BD9-81ED-4DB2-BD59-A6C34878D82A}">
                    <a16:rowId xmlns:a16="http://schemas.microsoft.com/office/drawing/2014/main" val="650394370"/>
                  </a:ext>
                </a:extLst>
              </a:tr>
            </a:tbl>
          </a:graphicData>
        </a:graphic>
      </p:graphicFrame>
    </p:spTree>
    <p:extLst>
      <p:ext uri="{BB962C8B-B14F-4D97-AF65-F5344CB8AC3E}">
        <p14:creationId xmlns:p14="http://schemas.microsoft.com/office/powerpoint/2010/main" val="2035986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1761682-ED47-F031-865F-80E74EA75440}"/>
              </a:ext>
            </a:extLst>
          </p:cNvPr>
          <p:cNvSpPr>
            <a:spLocks noGrp="1"/>
          </p:cNvSpPr>
          <p:nvPr>
            <p:ph type="body" sz="quarter" idx="11"/>
          </p:nvPr>
        </p:nvSpPr>
        <p:spPr/>
        <p:txBody>
          <a:bodyPr/>
          <a:lstStyle/>
          <a:p>
            <a:r>
              <a:rPr lang="da-DK">
                <a:latin typeface="+mj-lt"/>
              </a:rPr>
              <a:t>HBS ECONOMICS er et samfundsøkonomisk konsulenthus, som skaber konkret og brugbar viden til vores kunder. Det gør vi ved at levere analyser af høj økonomfaglig kvalitet med et skarpt øje for den kontekst, analyserne indgår i, og formidlet i et klart og letforståeligt sprog.</a:t>
            </a:r>
          </a:p>
          <a:p>
            <a:endParaRPr lang="da-DK">
              <a:latin typeface="+mj-lt"/>
            </a:endParaRPr>
          </a:p>
          <a:p>
            <a:r>
              <a:rPr lang="da-DK">
                <a:latin typeface="+mj-lt"/>
              </a:rPr>
              <a:t>I samarbejde med vores kunder skaber vi et stærkt og fagligt velfunderet vidensgrundlag, som kan understøtte beslutningsprocesser, skabe forandringer og sætte dagsordener i den brede offentlighed.</a:t>
            </a:r>
          </a:p>
          <a:p>
            <a:endParaRPr lang="da-DK">
              <a:latin typeface="+mj-lt"/>
            </a:endParaRPr>
          </a:p>
          <a:p>
            <a:r>
              <a:rPr lang="da-DK">
                <a:latin typeface="+mj-lt"/>
              </a:rPr>
              <a:t>Vi er blandt landets førende eksperter i anvendte økonomiske og statistiske metoder og har dyb policy-indsigt på bl.a. erhvervs- og velfærdsområdet.</a:t>
            </a:r>
          </a:p>
        </p:txBody>
      </p:sp>
      <p:sp>
        <p:nvSpPr>
          <p:cNvPr id="3" name="Pladsholder til slidenummer 2">
            <a:extLst>
              <a:ext uri="{FF2B5EF4-FFF2-40B4-BE49-F238E27FC236}">
                <a16:creationId xmlns:a16="http://schemas.microsoft.com/office/drawing/2014/main" id="{9815F646-7092-4198-3168-1A3C82B99899}"/>
              </a:ext>
            </a:extLst>
          </p:cNvPr>
          <p:cNvSpPr>
            <a:spLocks noGrp="1"/>
          </p:cNvSpPr>
          <p:nvPr>
            <p:ph type="sldNum" sz="quarter" idx="4"/>
          </p:nvPr>
        </p:nvSpPr>
        <p:spPr/>
        <p:txBody>
          <a:bodyPr/>
          <a:lstStyle/>
          <a:p>
            <a:fld id="{24C8C45C-947F-4981-8B3F-4F32E973C901}" type="slidenum">
              <a:rPr lang="da-DK" smtClean="0"/>
              <a:pPr/>
              <a:t>34</a:t>
            </a:fld>
            <a:endParaRPr lang="da-DK"/>
          </a:p>
        </p:txBody>
      </p:sp>
    </p:spTree>
    <p:extLst>
      <p:ext uri="{BB962C8B-B14F-4D97-AF65-F5344CB8AC3E}">
        <p14:creationId xmlns:p14="http://schemas.microsoft.com/office/powerpoint/2010/main" val="127135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84EC8-3607-DFB2-961F-98C32473CAEA}"/>
              </a:ext>
            </a:extLst>
          </p:cNvPr>
          <p:cNvSpPr>
            <a:spLocks noGrp="1"/>
          </p:cNvSpPr>
          <p:nvPr>
            <p:ph type="body" sz="quarter" idx="13"/>
          </p:nvPr>
        </p:nvSpPr>
        <p:spPr/>
        <p:txBody>
          <a:bodyPr/>
          <a:lstStyle/>
          <a:p>
            <a:r>
              <a:rPr lang="da-DK"/>
              <a:t>Indledning og hovedresultater</a:t>
            </a:r>
          </a:p>
        </p:txBody>
      </p:sp>
      <p:sp>
        <p:nvSpPr>
          <p:cNvPr id="3" name="Text Placeholder 2">
            <a:extLst>
              <a:ext uri="{FF2B5EF4-FFF2-40B4-BE49-F238E27FC236}">
                <a16:creationId xmlns:a16="http://schemas.microsoft.com/office/drawing/2014/main" id="{573F19DE-962F-51C4-CB31-E91973B31A43}"/>
              </a:ext>
            </a:extLst>
          </p:cNvPr>
          <p:cNvSpPr>
            <a:spLocks noGrp="1"/>
          </p:cNvSpPr>
          <p:nvPr>
            <p:ph type="body" sz="quarter" idx="14"/>
          </p:nvPr>
        </p:nvSpPr>
        <p:spPr/>
        <p:txBody>
          <a:bodyPr/>
          <a:lstStyle/>
          <a:p>
            <a:r>
              <a:rPr lang="da-DK"/>
              <a:t>01</a:t>
            </a:r>
          </a:p>
        </p:txBody>
      </p:sp>
      <p:sp>
        <p:nvSpPr>
          <p:cNvPr id="4" name="Date Placeholder 3">
            <a:extLst>
              <a:ext uri="{FF2B5EF4-FFF2-40B4-BE49-F238E27FC236}">
                <a16:creationId xmlns:a16="http://schemas.microsoft.com/office/drawing/2014/main" id="{D8FC72BC-5F9B-89EA-592C-1D6272F7357F}"/>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5" name="Slide Number Placeholder 4">
            <a:extLst>
              <a:ext uri="{FF2B5EF4-FFF2-40B4-BE49-F238E27FC236}">
                <a16:creationId xmlns:a16="http://schemas.microsoft.com/office/drawing/2014/main" id="{CEE738CA-F755-227F-54C5-AD97AFE418C0}"/>
              </a:ext>
            </a:extLst>
          </p:cNvPr>
          <p:cNvSpPr>
            <a:spLocks noGrp="1"/>
          </p:cNvSpPr>
          <p:nvPr>
            <p:ph type="sldNum" sz="quarter" idx="17"/>
          </p:nvPr>
        </p:nvSpPr>
        <p:spPr/>
        <p:txBody>
          <a:bodyPr/>
          <a:lstStyle/>
          <a:p>
            <a:fld id="{D45479E3-6F47-43FA-8E56-D661D39388EC}" type="slidenum">
              <a:rPr lang="da-DK" smtClean="0"/>
              <a:pPr/>
              <a:t>4</a:t>
            </a:fld>
            <a:endParaRPr lang="da-DK"/>
          </a:p>
        </p:txBody>
      </p:sp>
    </p:spTree>
    <p:extLst>
      <p:ext uri="{BB962C8B-B14F-4D97-AF65-F5344CB8AC3E}">
        <p14:creationId xmlns:p14="http://schemas.microsoft.com/office/powerpoint/2010/main" val="347382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4D5D4-44C7-0F39-ADFF-29FC8CC4A0E4}"/>
              </a:ext>
            </a:extLst>
          </p:cNvPr>
          <p:cNvSpPr>
            <a:spLocks noGrp="1"/>
          </p:cNvSpPr>
          <p:nvPr>
            <p:ph type="title"/>
          </p:nvPr>
        </p:nvSpPr>
        <p:spPr/>
        <p:txBody>
          <a:bodyPr/>
          <a:lstStyle/>
          <a:p>
            <a:r>
              <a:rPr lang="da-DK"/>
              <a:t>Indledning</a:t>
            </a:r>
          </a:p>
        </p:txBody>
      </p:sp>
      <p:sp>
        <p:nvSpPr>
          <p:cNvPr id="10" name="Undertitel 9">
            <a:extLst>
              <a:ext uri="{FF2B5EF4-FFF2-40B4-BE49-F238E27FC236}">
                <a16:creationId xmlns:a16="http://schemas.microsoft.com/office/drawing/2014/main" id="{21B2D584-3170-45A0-8404-AD1BA4D8640C}"/>
              </a:ext>
            </a:extLst>
          </p:cNvPr>
          <p:cNvSpPr>
            <a:spLocks noGrp="1"/>
          </p:cNvSpPr>
          <p:nvPr>
            <p:ph type="subTitle" idx="17"/>
          </p:nvPr>
        </p:nvSpPr>
        <p:spPr/>
        <p:txBody>
          <a:bodyPr/>
          <a:lstStyle/>
          <a:p>
            <a:r>
              <a:rPr lang="da-DK"/>
              <a:t>Indledning og hovedresultater</a:t>
            </a:r>
          </a:p>
        </p:txBody>
      </p:sp>
      <p:sp>
        <p:nvSpPr>
          <p:cNvPr id="5" name="Content Placeholder 4">
            <a:extLst>
              <a:ext uri="{FF2B5EF4-FFF2-40B4-BE49-F238E27FC236}">
                <a16:creationId xmlns:a16="http://schemas.microsoft.com/office/drawing/2014/main" id="{8284A321-B577-A731-7A89-66D9810B10FE}"/>
              </a:ext>
            </a:extLst>
          </p:cNvPr>
          <p:cNvSpPr>
            <a:spLocks noGrp="1"/>
          </p:cNvSpPr>
          <p:nvPr>
            <p:ph idx="1"/>
          </p:nvPr>
        </p:nvSpPr>
        <p:spPr/>
        <p:txBody>
          <a:bodyPr numCol="2" spcCol="360000"/>
          <a:lstStyle/>
          <a:p>
            <a:r>
              <a:rPr lang="da-DK" sz="1200">
                <a:latin typeface="+mj-lt"/>
              </a:rPr>
              <a:t>I denne rapport undersøger vi </a:t>
            </a:r>
            <a:r>
              <a:rPr lang="da-DK" sz="1200">
                <a:latin typeface="+mj-lt"/>
                <a:ea typeface="Calibri"/>
                <a:cs typeface="Times New Roman"/>
              </a:rPr>
              <a:t>de samfundsvidenskabelige kandidaters</a:t>
            </a:r>
            <a:r>
              <a:rPr lang="da-DK" sz="1200">
                <a:latin typeface="+mj-lt"/>
              </a:rPr>
              <a:t> værdiskabelse på det danske arbejdsmarked, med særligt fokus på værdiskabelsen i den private sektor. Denne værdiskabelse kan opstå gennem flere forskellige kanaler, som vi belyser i undersøgelsen. </a:t>
            </a:r>
          </a:p>
          <a:p>
            <a:endParaRPr lang="da-DK" sz="1200">
              <a:latin typeface="+mj-lt"/>
            </a:endParaRPr>
          </a:p>
          <a:p>
            <a:r>
              <a:rPr lang="da-DK" sz="1200">
                <a:latin typeface="+mj-lt"/>
              </a:rPr>
              <a:t>Helt overordnet skaber </a:t>
            </a:r>
            <a:r>
              <a:rPr lang="da-DK" sz="1200">
                <a:latin typeface="+mj-lt"/>
                <a:ea typeface="Calibri"/>
                <a:cs typeface="Times New Roman"/>
              </a:rPr>
              <a:t>de samfundsvidenskabelige kandidater</a:t>
            </a:r>
            <a:r>
              <a:rPr lang="da-DK" sz="1200">
                <a:latin typeface="+mj-lt"/>
              </a:rPr>
              <a:t> værdi for samfundet som helhed gennem deres beskæftigelse og det heraf følgende bidrag til den offentlige økonomi i Danmark. Dertil bidrager de i de enkelte virksomheder med viden og kompetencer, som styrker virksomhederne og gavner deres produktivitet og innovationskraft. </a:t>
            </a:r>
            <a:r>
              <a:rPr lang="da-DK" sz="1200">
                <a:latin typeface="+mj-lt"/>
                <a:ea typeface="Calibri"/>
                <a:cs typeface="Times New Roman"/>
              </a:rPr>
              <a:t>De samfundsvidenskabelige kandidaters</a:t>
            </a:r>
            <a:r>
              <a:rPr lang="da-DK" sz="1200">
                <a:latin typeface="+mj-lt"/>
              </a:rPr>
              <a:t> viden og kompetencer kommer også til gavn på individniveau gennem mulige afsmittende effekter, der kan øge produktiviteten og herigennem lønnen for medarbejdere fra andre faggrupper ansat sammen med samfundsvidenskabelige kandidater.</a:t>
            </a:r>
          </a:p>
          <a:p>
            <a:endParaRPr lang="da-DK" sz="1200">
              <a:latin typeface="+mj-lt"/>
            </a:endParaRPr>
          </a:p>
          <a:p>
            <a:r>
              <a:rPr lang="da-DK" sz="1200">
                <a:latin typeface="+mj-lt"/>
              </a:rPr>
              <a:t>Vi undersøger således de samfundsvidenskabelige kandidaters værdiskabelse fra disse tre perspektiver – samfunds-, virksomheds- og medarbejderperspektivet – for på den måde at komme hele vejen rundt om værdiskabelsen. Nogle steder sættes konkrete tal på størrelsesomfanget af værdiskabelsen, mens vi andre steder betragter nogle overordnede udviklingstendenser, som tilsammen kan give indtryk af værdiskabelsen.</a:t>
            </a:r>
          </a:p>
          <a:p>
            <a:endParaRPr lang="da-DK" sz="1200">
              <a:latin typeface="+mj-lt"/>
            </a:endParaRPr>
          </a:p>
          <a:p>
            <a:r>
              <a:rPr lang="da-DK" sz="1200">
                <a:latin typeface="+mj-lt"/>
              </a:rPr>
              <a:t>Dertil supplerer vi vores hovedresultater med en række nøgletal fra litteraturen, der ligeledes belyser samfundsvidenskabelige og kandidaters værdiskabelse fra de tre perspektiver. Indsigterne fra litteraturen siger i sig selv noget om, hvilken værdi de samfundsvidenskabelige kandidater skaber, og anvendes derudover til at rammesætte og underbygge konklusionerne i de opgørelser, vi selv foretager på baggrund af danske registerdata.</a:t>
            </a:r>
          </a:p>
          <a:p>
            <a:endParaRPr lang="da-DK" sz="1200">
              <a:latin typeface="+mj-lt"/>
            </a:endParaRPr>
          </a:p>
          <a:p>
            <a:r>
              <a:rPr lang="da-DK" sz="1200">
                <a:latin typeface="+mj-lt"/>
              </a:rPr>
              <a:t>I første omgang præsenterer vi i dette kapitel hovedresultaterne fra både de opgørelser, vi selv har foretaget, og fra den eksisterende litteratur på området. Derefter dykker vi i de følgende tre kapitler yderligere ned i de samfundsvidenskabelige kandidaters værdiskabelse set fra hvert af de tre perspektiver. </a:t>
            </a:r>
          </a:p>
        </p:txBody>
      </p:sp>
      <p:sp>
        <p:nvSpPr>
          <p:cNvPr id="8" name="Date Placeholder 7">
            <a:extLst>
              <a:ext uri="{FF2B5EF4-FFF2-40B4-BE49-F238E27FC236}">
                <a16:creationId xmlns:a16="http://schemas.microsoft.com/office/drawing/2014/main" id="{64236F31-C66D-606E-0173-A723C198DDDD}"/>
              </a:ext>
            </a:extLst>
          </p:cNvPr>
          <p:cNvSpPr>
            <a:spLocks noGrp="1"/>
          </p:cNvSpPr>
          <p:nvPr>
            <p:ph type="dt" sz="half" idx="10"/>
          </p:nvPr>
        </p:nvSpPr>
        <p:spPr/>
        <p:txBody>
          <a:bodyPr/>
          <a:lstStyle/>
          <a:p>
            <a:fld id="{FE348267-5D80-478D-9FA4-F8BAC5F8E913}" type="datetime5">
              <a:rPr lang="da-DK" smtClean="0"/>
              <a:t>april 2025</a:t>
            </a:fld>
            <a:endParaRPr lang="da-DK"/>
          </a:p>
        </p:txBody>
      </p:sp>
      <p:sp>
        <p:nvSpPr>
          <p:cNvPr id="9" name="Slide Number Placeholder 8">
            <a:extLst>
              <a:ext uri="{FF2B5EF4-FFF2-40B4-BE49-F238E27FC236}">
                <a16:creationId xmlns:a16="http://schemas.microsoft.com/office/drawing/2014/main" id="{D085B15D-56B3-E582-5C8D-E8C50E1A52FD}"/>
              </a:ext>
            </a:extLst>
          </p:cNvPr>
          <p:cNvSpPr>
            <a:spLocks noGrp="1"/>
          </p:cNvSpPr>
          <p:nvPr>
            <p:ph type="sldNum" sz="quarter" idx="12"/>
          </p:nvPr>
        </p:nvSpPr>
        <p:spPr/>
        <p:txBody>
          <a:bodyPr/>
          <a:lstStyle/>
          <a:p>
            <a:fld id="{D45479E3-6F47-43FA-8E56-D661D39388EC}" type="slidenum">
              <a:rPr lang="da-DK" smtClean="0"/>
              <a:pPr/>
              <a:t>5</a:t>
            </a:fld>
            <a:endParaRPr lang="da-DK"/>
          </a:p>
        </p:txBody>
      </p:sp>
    </p:spTree>
    <p:extLst>
      <p:ext uri="{BB962C8B-B14F-4D97-AF65-F5344CB8AC3E}">
        <p14:creationId xmlns:p14="http://schemas.microsoft.com/office/powerpoint/2010/main" val="28638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4D5D4-44C7-0F39-ADFF-29FC8CC4A0E4}"/>
              </a:ext>
            </a:extLst>
          </p:cNvPr>
          <p:cNvSpPr>
            <a:spLocks noGrp="1"/>
          </p:cNvSpPr>
          <p:nvPr>
            <p:ph type="title"/>
          </p:nvPr>
        </p:nvSpPr>
        <p:spPr/>
        <p:txBody>
          <a:bodyPr/>
          <a:lstStyle/>
          <a:p>
            <a:r>
              <a:rPr lang="da-DK"/>
              <a:t>Afgrænsning af undersøgelsen</a:t>
            </a:r>
          </a:p>
        </p:txBody>
      </p:sp>
      <p:sp>
        <p:nvSpPr>
          <p:cNvPr id="14" name="Undertitel 13">
            <a:extLst>
              <a:ext uri="{FF2B5EF4-FFF2-40B4-BE49-F238E27FC236}">
                <a16:creationId xmlns:a16="http://schemas.microsoft.com/office/drawing/2014/main" id="{5D82A293-F6DD-5E63-0B88-D72306F2F8CE}"/>
              </a:ext>
            </a:extLst>
          </p:cNvPr>
          <p:cNvSpPr>
            <a:spLocks noGrp="1"/>
          </p:cNvSpPr>
          <p:nvPr>
            <p:ph type="subTitle" idx="17"/>
          </p:nvPr>
        </p:nvSpPr>
        <p:spPr/>
        <p:txBody>
          <a:bodyPr/>
          <a:lstStyle/>
          <a:p>
            <a:r>
              <a:rPr lang="da-DK"/>
              <a:t>Indledning og hovedresultater</a:t>
            </a:r>
          </a:p>
        </p:txBody>
      </p:sp>
      <p:sp>
        <p:nvSpPr>
          <p:cNvPr id="5" name="Content Placeholder 4">
            <a:extLst>
              <a:ext uri="{FF2B5EF4-FFF2-40B4-BE49-F238E27FC236}">
                <a16:creationId xmlns:a16="http://schemas.microsoft.com/office/drawing/2014/main" id="{8284A321-B577-A731-7A89-66D9810B10FE}"/>
              </a:ext>
            </a:extLst>
          </p:cNvPr>
          <p:cNvSpPr>
            <a:spLocks noGrp="1"/>
          </p:cNvSpPr>
          <p:nvPr>
            <p:ph idx="1"/>
          </p:nvPr>
        </p:nvSpPr>
        <p:spPr/>
        <p:txBody>
          <a:bodyPr numCol="2" spcCol="360000"/>
          <a:lstStyle/>
          <a:p>
            <a:pPr>
              <a:spcAft>
                <a:spcPts val="600"/>
              </a:spcAft>
            </a:pPr>
            <a:r>
              <a:rPr lang="da-DK" sz="1200">
                <a:latin typeface="+mj-lt"/>
              </a:rPr>
              <a:t>Fokus for undersøgelsen er personer med en lang, videregående Djøf-relateret uddannelse. Dette afgrænses i denne sammenhæng til at dække over personer med en samfundsvidenskabelig kandidatgrad eller Ph.d. Blandt de uddannelser, der sædvanligvis hører under samfundsvidenskab, er blot psykologer sorteret fra. I boksen til højre er det uddybet, hvilke uddannelser undersøgelsen omfatte.</a:t>
            </a:r>
          </a:p>
          <a:p>
            <a:pPr>
              <a:spcAft>
                <a:spcPts val="600"/>
              </a:spcAft>
            </a:pPr>
            <a:r>
              <a:rPr lang="da-DK" sz="1200">
                <a:latin typeface="+mj-lt"/>
              </a:rPr>
              <a:t>Betegnelsen ”</a:t>
            </a:r>
            <a:r>
              <a:rPr lang="da-DK" sz="1200" i="1">
                <a:latin typeface="+mj-lt"/>
              </a:rPr>
              <a:t>samfundsvidenskabelige kandidater</a:t>
            </a:r>
            <a:r>
              <a:rPr lang="da-DK" sz="1200">
                <a:latin typeface="+mj-lt"/>
              </a:rPr>
              <a:t>” anvendes i undersøgelsen her således som samlet betegnelse for samfundsvidenskabelige og erhvervsøkonomiske kandidater eller </a:t>
            </a:r>
            <a:r>
              <a:rPr lang="da-DK" sz="1200" err="1">
                <a:latin typeface="+mj-lt"/>
              </a:rPr>
              <a:t>Ph.d.’er</a:t>
            </a:r>
            <a:r>
              <a:rPr lang="da-DK" sz="1200">
                <a:latin typeface="+mj-lt"/>
              </a:rPr>
              <a:t>. Enkelte steder – bl.a. i figurer – anvendes forkortelsen ”</a:t>
            </a:r>
            <a:r>
              <a:rPr lang="da-DK" sz="1200" i="1" err="1">
                <a:latin typeface="+mj-lt"/>
              </a:rPr>
              <a:t>SAMF’ere</a:t>
            </a:r>
            <a:r>
              <a:rPr lang="da-DK" sz="1200">
                <a:latin typeface="+mj-lt"/>
              </a:rPr>
              <a:t>” om gruppen.</a:t>
            </a:r>
          </a:p>
          <a:p>
            <a:pPr>
              <a:spcAft>
                <a:spcPts val="600"/>
              </a:spcAft>
            </a:pPr>
            <a:r>
              <a:rPr lang="da-DK" sz="1200">
                <a:latin typeface="+mj-lt"/>
              </a:rPr>
              <a:t>I en række opgørelser sammenlignes de samfundsvidenskabelige kandidater med andre faggrupper. Det drejer sig primært om fire udvalgte faggrupper:</a:t>
            </a:r>
          </a:p>
          <a:p>
            <a:pPr marL="171450" indent="-171450">
              <a:spcAft>
                <a:spcPts val="600"/>
              </a:spcAft>
              <a:buFont typeface="Arial" panose="020B0604020202020204" pitchFamily="34" charset="0"/>
              <a:buChar char="•"/>
            </a:pPr>
            <a:r>
              <a:rPr lang="da-DK" sz="1200">
                <a:latin typeface="+mj-lt"/>
              </a:rPr>
              <a:t>Naturvidenskabelige kandidater og </a:t>
            </a:r>
            <a:r>
              <a:rPr lang="da-DK" sz="1200" err="1">
                <a:latin typeface="+mj-lt"/>
              </a:rPr>
              <a:t>Ph.d.’er</a:t>
            </a:r>
            <a:endParaRPr lang="da-DK" sz="1200">
              <a:latin typeface="+mj-lt"/>
            </a:endParaRPr>
          </a:p>
          <a:p>
            <a:pPr marL="171450" indent="-171450">
              <a:spcAft>
                <a:spcPts val="600"/>
              </a:spcAft>
              <a:buFont typeface="Arial" panose="020B0604020202020204" pitchFamily="34" charset="0"/>
              <a:buChar char="•"/>
            </a:pPr>
            <a:r>
              <a:rPr lang="da-DK" sz="1200">
                <a:latin typeface="+mj-lt"/>
              </a:rPr>
              <a:t>Tekniske kandidater og </a:t>
            </a:r>
            <a:r>
              <a:rPr lang="da-DK" sz="1200" err="1">
                <a:latin typeface="+mj-lt"/>
              </a:rPr>
              <a:t>Ph.d.’er</a:t>
            </a:r>
            <a:endParaRPr lang="da-DK" sz="1200">
              <a:latin typeface="+mj-lt"/>
            </a:endParaRPr>
          </a:p>
          <a:p>
            <a:pPr marL="171450" indent="-171450">
              <a:spcAft>
                <a:spcPts val="600"/>
              </a:spcAft>
              <a:buFont typeface="Arial" panose="020B0604020202020204" pitchFamily="34" charset="0"/>
              <a:buChar char="•"/>
            </a:pPr>
            <a:r>
              <a:rPr lang="da-DK" sz="1200">
                <a:latin typeface="+mj-lt"/>
              </a:rPr>
              <a:t>Humanistiske kandidater og </a:t>
            </a:r>
            <a:r>
              <a:rPr lang="da-DK" sz="1200" err="1">
                <a:latin typeface="+mj-lt"/>
              </a:rPr>
              <a:t>Ph.d.’er</a:t>
            </a:r>
            <a:endParaRPr lang="da-DK" sz="1200">
              <a:latin typeface="+mj-lt"/>
            </a:endParaRPr>
          </a:p>
          <a:p>
            <a:pPr marL="171450" indent="-171450">
              <a:spcAft>
                <a:spcPts val="600"/>
              </a:spcAft>
              <a:buFont typeface="Arial" panose="020B0604020202020204" pitchFamily="34" charset="0"/>
              <a:buChar char="•"/>
            </a:pPr>
            <a:r>
              <a:rPr lang="da-DK" sz="1200">
                <a:latin typeface="+mj-lt"/>
              </a:rPr>
              <a:t>Sundhedsvidenskabelige kandidater og </a:t>
            </a:r>
            <a:r>
              <a:rPr lang="da-DK" sz="1200" err="1">
                <a:latin typeface="+mj-lt"/>
              </a:rPr>
              <a:t>Ph.d.’er</a:t>
            </a:r>
            <a:endParaRPr lang="da-DK" sz="1200">
              <a:latin typeface="+mj-lt"/>
            </a:endParaRPr>
          </a:p>
          <a:p>
            <a:pPr>
              <a:spcAft>
                <a:spcPts val="600"/>
              </a:spcAft>
              <a:buNone/>
            </a:pPr>
            <a:r>
              <a:rPr lang="da-DK" sz="1200">
                <a:latin typeface="+mj-lt"/>
              </a:rPr>
              <a:t>Til belysning af værdiskabelsen fra medarbejderperspektivet, hvor vi undersøger lønninger blandt andre faggrupper hhv. med og uden samfundsvidenskabelige kandidater som kollegaer, er det også disse fire faggrupper, der inddrages.</a:t>
            </a:r>
          </a:p>
          <a:p>
            <a:pPr>
              <a:spcAft>
                <a:spcPts val="600"/>
              </a:spcAft>
              <a:buNone/>
            </a:pPr>
            <a:r>
              <a:rPr lang="da-DK" sz="1200">
                <a:latin typeface="+mj-lt"/>
              </a:rPr>
              <a:t>I andre opgørelser sammenlignes der også med personer med øvrige lange, videregående uddannelser samt personer uden lange, videregående uddannelse, f.eks. faglærte.</a:t>
            </a:r>
          </a:p>
          <a:p>
            <a:pPr>
              <a:spcAft>
                <a:spcPts val="600"/>
              </a:spcAft>
              <a:buNone/>
            </a:pPr>
            <a:r>
              <a:rPr lang="da-DK" sz="1200">
                <a:latin typeface="+mj-lt"/>
              </a:rPr>
              <a:t>Vores undersøgelse omfatter primært personer over 30 år og med mindst 30 timers arbejde om ugen for at isolere undersøgelsen til kun at omfatte medarbejdere, der er ”fuldt” integrerede på arbejdsmarkedet og således er tæt på eller til fulde har et fuldtidsjob, og som ikke fortsat forventes at blive involveret i ordinær uddannelse.</a:t>
            </a:r>
          </a:p>
          <a:p>
            <a:pPr>
              <a:spcAft>
                <a:spcPts val="600"/>
              </a:spcAft>
            </a:pPr>
            <a:endParaRPr lang="da-DK" sz="1200">
              <a:latin typeface="+mj-lt"/>
            </a:endParaRPr>
          </a:p>
        </p:txBody>
      </p:sp>
      <p:sp>
        <p:nvSpPr>
          <p:cNvPr id="8" name="Date Placeholder 7">
            <a:extLst>
              <a:ext uri="{FF2B5EF4-FFF2-40B4-BE49-F238E27FC236}">
                <a16:creationId xmlns:a16="http://schemas.microsoft.com/office/drawing/2014/main" id="{64236F31-C66D-606E-0173-A723C198DDDD}"/>
              </a:ext>
            </a:extLst>
          </p:cNvPr>
          <p:cNvSpPr>
            <a:spLocks noGrp="1"/>
          </p:cNvSpPr>
          <p:nvPr>
            <p:ph type="dt" sz="half" idx="10"/>
          </p:nvPr>
        </p:nvSpPr>
        <p:spPr/>
        <p:txBody>
          <a:bodyPr/>
          <a:lstStyle/>
          <a:p>
            <a:fld id="{FE348267-5D80-478D-9FA4-F8BAC5F8E913}" type="datetime5">
              <a:rPr lang="da-DK" smtClean="0"/>
              <a:t>april 2025</a:t>
            </a:fld>
            <a:endParaRPr lang="da-DK"/>
          </a:p>
        </p:txBody>
      </p:sp>
      <p:sp>
        <p:nvSpPr>
          <p:cNvPr id="9" name="Slide Number Placeholder 8">
            <a:extLst>
              <a:ext uri="{FF2B5EF4-FFF2-40B4-BE49-F238E27FC236}">
                <a16:creationId xmlns:a16="http://schemas.microsoft.com/office/drawing/2014/main" id="{D085B15D-56B3-E582-5C8D-E8C50E1A52FD}"/>
              </a:ext>
            </a:extLst>
          </p:cNvPr>
          <p:cNvSpPr>
            <a:spLocks noGrp="1"/>
          </p:cNvSpPr>
          <p:nvPr>
            <p:ph type="sldNum" sz="quarter" idx="12"/>
          </p:nvPr>
        </p:nvSpPr>
        <p:spPr/>
        <p:txBody>
          <a:bodyPr/>
          <a:lstStyle/>
          <a:p>
            <a:fld id="{D45479E3-6F47-43FA-8E56-D661D39388EC}" type="slidenum">
              <a:rPr lang="da-DK" smtClean="0"/>
              <a:pPr/>
              <a:t>6</a:t>
            </a:fld>
            <a:endParaRPr lang="da-DK"/>
          </a:p>
        </p:txBody>
      </p:sp>
      <p:sp>
        <p:nvSpPr>
          <p:cNvPr id="15" name="Tekstfelt 14">
            <a:extLst>
              <a:ext uri="{FF2B5EF4-FFF2-40B4-BE49-F238E27FC236}">
                <a16:creationId xmlns:a16="http://schemas.microsoft.com/office/drawing/2014/main" id="{CAF5C8BD-1A05-1E90-BE38-AFE8CCD59CE2}"/>
              </a:ext>
            </a:extLst>
          </p:cNvPr>
          <p:cNvSpPr txBox="1"/>
          <p:nvPr/>
        </p:nvSpPr>
        <p:spPr>
          <a:xfrm>
            <a:off x="5456201" y="2906335"/>
            <a:ext cx="4514638" cy="3731003"/>
          </a:xfrm>
          <a:prstGeom prst="rect">
            <a:avLst/>
          </a:prstGeom>
          <a:solidFill>
            <a:schemeClr val="bg2"/>
          </a:solidFill>
        </p:spPr>
        <p:txBody>
          <a:bodyPr wrap="square" lIns="72000" tIns="72000" rIns="72000" bIns="72000" rtlCol="0">
            <a:spAutoFit/>
          </a:bodyPr>
          <a:lstStyle/>
          <a:p>
            <a:pPr>
              <a:spcAft>
                <a:spcPts val="600"/>
              </a:spcAft>
            </a:pPr>
            <a:r>
              <a:rPr lang="da-DK" sz="1200" b="1">
                <a:latin typeface="+mj-lt"/>
              </a:rPr>
              <a:t>Samfundsvidenskabelige kandidater og </a:t>
            </a:r>
            <a:r>
              <a:rPr lang="da-DK" sz="1200" b="1" err="1">
                <a:latin typeface="+mj-lt"/>
              </a:rPr>
              <a:t>Ph.d.’er</a:t>
            </a:r>
            <a:endParaRPr lang="da-DK" sz="1200" b="1">
              <a:latin typeface="+mj-lt"/>
            </a:endParaRPr>
          </a:p>
          <a:p>
            <a:r>
              <a:rPr lang="da-DK" sz="1200">
                <a:latin typeface="+mj-lt"/>
              </a:rPr>
              <a:t>De samfundsvidenskabelige kandidatuddannelser omfatter i denne sammenhæng alle de uddannelser, der hører ind under DISCED-koderne 7039 og 8039 i </a:t>
            </a:r>
            <a:r>
              <a:rPr lang="da-DK" sz="1200">
                <a:latin typeface="+mj-lt"/>
                <a:hlinkClick r:id="rId2">
                  <a:extLst>
                    <a:ext uri="{A12FA001-AC4F-418D-AE19-62706E023703}">
                      <ahyp:hlinkClr xmlns:ahyp="http://schemas.microsoft.com/office/drawing/2018/hyperlinkcolor" val="tx"/>
                    </a:ext>
                  </a:extLst>
                </a:hlinkClick>
              </a:rPr>
              <a:t>Danmarks Statistiks uddannelsesklassifikation</a:t>
            </a:r>
            <a:r>
              <a:rPr lang="da-DK" sz="1200">
                <a:latin typeface="+mj-lt"/>
              </a:rPr>
              <a:t>, med undtagelse af uddannelserne under Psykologi (koderne 703940 og 803940 i klassifikationen). Det omfatter således kandidat- og Ph.d.-uddannelser inden for følgende områder:</a:t>
            </a:r>
          </a:p>
          <a:p>
            <a:endParaRPr lang="da-DK" sz="1200">
              <a:latin typeface="+mj-lt"/>
            </a:endParaRPr>
          </a:p>
          <a:p>
            <a:pPr marL="171450" indent="-171450">
              <a:buFont typeface="Arial" panose="020B0604020202020204" pitchFamily="34" charset="0"/>
              <a:buChar char="•"/>
            </a:pPr>
            <a:r>
              <a:rPr lang="da-DK" sz="1200">
                <a:latin typeface="+mj-lt"/>
              </a:rPr>
              <a:t>Samfundsvidenskab</a:t>
            </a:r>
          </a:p>
          <a:p>
            <a:pPr marL="171450" indent="-171450">
              <a:buFont typeface="Arial" panose="020B0604020202020204" pitchFamily="34" charset="0"/>
              <a:buChar char="•"/>
            </a:pPr>
            <a:r>
              <a:rPr lang="da-DK" sz="1200">
                <a:latin typeface="+mj-lt"/>
              </a:rPr>
              <a:t>Erhvervsøkonomi</a:t>
            </a:r>
          </a:p>
          <a:p>
            <a:pPr marL="171450" indent="-171450">
              <a:buFont typeface="Arial" panose="020B0604020202020204" pitchFamily="34" charset="0"/>
              <a:buChar char="•"/>
            </a:pPr>
            <a:r>
              <a:rPr lang="da-DK" sz="1200">
                <a:latin typeface="+mj-lt"/>
              </a:rPr>
              <a:t>Administration, forvaltning og ledelse</a:t>
            </a:r>
          </a:p>
          <a:p>
            <a:pPr marL="171450" indent="-171450">
              <a:buFont typeface="Arial" panose="020B0604020202020204" pitchFamily="34" charset="0"/>
              <a:buChar char="•"/>
            </a:pPr>
            <a:r>
              <a:rPr lang="da-DK" sz="1200">
                <a:latin typeface="+mj-lt"/>
              </a:rPr>
              <a:t>Antropologi</a:t>
            </a:r>
          </a:p>
          <a:p>
            <a:pPr marL="171450" indent="-171450">
              <a:buFont typeface="Arial" panose="020B0604020202020204" pitchFamily="34" charset="0"/>
              <a:buChar char="•"/>
            </a:pPr>
            <a:r>
              <a:rPr lang="da-DK" sz="1200">
                <a:latin typeface="+mj-lt"/>
              </a:rPr>
              <a:t>Globalisering og internationale samfundsstudier</a:t>
            </a:r>
          </a:p>
          <a:p>
            <a:pPr marL="171450" indent="-171450">
              <a:buFont typeface="Arial" panose="020B0604020202020204" pitchFamily="34" charset="0"/>
              <a:buChar char="•"/>
            </a:pPr>
            <a:r>
              <a:rPr lang="da-DK" sz="1200">
                <a:latin typeface="+mj-lt"/>
              </a:rPr>
              <a:t>Jura</a:t>
            </a:r>
          </a:p>
          <a:p>
            <a:pPr marL="171450" indent="-171450">
              <a:buFont typeface="Arial" panose="020B0604020202020204" pitchFamily="34" charset="0"/>
              <a:buChar char="•"/>
            </a:pPr>
            <a:r>
              <a:rPr lang="da-DK" sz="1200">
                <a:latin typeface="+mj-lt"/>
              </a:rPr>
              <a:t>Politologi (statskundskab)</a:t>
            </a:r>
          </a:p>
          <a:p>
            <a:pPr marL="171450" indent="-171450">
              <a:buFont typeface="Arial" panose="020B0604020202020204" pitchFamily="34" charset="0"/>
              <a:buChar char="•"/>
            </a:pPr>
            <a:r>
              <a:rPr lang="da-DK" sz="1200">
                <a:latin typeface="+mj-lt"/>
              </a:rPr>
              <a:t>Sociologi</a:t>
            </a:r>
          </a:p>
          <a:p>
            <a:pPr marL="171450" indent="-171450">
              <a:buFont typeface="Arial" panose="020B0604020202020204" pitchFamily="34" charset="0"/>
              <a:buChar char="•"/>
            </a:pPr>
            <a:r>
              <a:rPr lang="da-DK" sz="1200">
                <a:latin typeface="+mj-lt"/>
              </a:rPr>
              <a:t>Økonomi</a:t>
            </a:r>
          </a:p>
          <a:p>
            <a:endParaRPr lang="da-DK" sz="1200">
              <a:latin typeface="+mj-lt"/>
            </a:endParaRPr>
          </a:p>
        </p:txBody>
      </p:sp>
    </p:spTree>
    <p:extLst>
      <p:ext uri="{BB962C8B-B14F-4D97-AF65-F5344CB8AC3E}">
        <p14:creationId xmlns:p14="http://schemas.microsoft.com/office/powerpoint/2010/main" val="273837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09CF4-BDB3-8B63-A594-0ADC2255CC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4207C5-6CA4-9732-D520-AE8F5F7C86CA}"/>
              </a:ext>
            </a:extLst>
          </p:cNvPr>
          <p:cNvSpPr>
            <a:spLocks noGrp="1"/>
          </p:cNvSpPr>
          <p:nvPr>
            <p:ph type="body" sz="quarter" idx="13"/>
          </p:nvPr>
        </p:nvSpPr>
        <p:spPr>
          <a:xfrm>
            <a:off x="719977" y="671322"/>
            <a:ext cx="7985271" cy="862390"/>
          </a:xfrm>
        </p:spPr>
        <p:txBody>
          <a:bodyPr/>
          <a:lstStyle/>
          <a:p>
            <a:r>
              <a:rPr lang="da-DK" sz="4400"/>
              <a:t>Hovedresultater</a:t>
            </a:r>
          </a:p>
        </p:txBody>
      </p:sp>
      <p:sp>
        <p:nvSpPr>
          <p:cNvPr id="4" name="Date Placeholder 3">
            <a:extLst>
              <a:ext uri="{FF2B5EF4-FFF2-40B4-BE49-F238E27FC236}">
                <a16:creationId xmlns:a16="http://schemas.microsoft.com/office/drawing/2014/main" id="{DD67EAD8-6225-B89E-3881-9F5A80B9C9EC}"/>
              </a:ext>
            </a:extLst>
          </p:cNvPr>
          <p:cNvSpPr>
            <a:spLocks noGrp="1"/>
          </p:cNvSpPr>
          <p:nvPr>
            <p:ph type="dt" sz="half" idx="15"/>
          </p:nvPr>
        </p:nvSpPr>
        <p:spPr/>
        <p:txBody>
          <a:bodyPr/>
          <a:lstStyle/>
          <a:p>
            <a:fld id="{F5316540-EDFE-426D-90EF-A87DE5C4D07C}" type="datetime5">
              <a:rPr lang="da-DK" smtClean="0"/>
              <a:pPr/>
              <a:t>april 2025</a:t>
            </a:fld>
            <a:endParaRPr lang="da-DK"/>
          </a:p>
        </p:txBody>
      </p:sp>
      <p:sp>
        <p:nvSpPr>
          <p:cNvPr id="5" name="Slide Number Placeholder 4">
            <a:extLst>
              <a:ext uri="{FF2B5EF4-FFF2-40B4-BE49-F238E27FC236}">
                <a16:creationId xmlns:a16="http://schemas.microsoft.com/office/drawing/2014/main" id="{2C73E506-34BE-4223-E3AF-BFCECF4626AC}"/>
              </a:ext>
            </a:extLst>
          </p:cNvPr>
          <p:cNvSpPr>
            <a:spLocks noGrp="1"/>
          </p:cNvSpPr>
          <p:nvPr>
            <p:ph type="sldNum" sz="quarter" idx="17"/>
          </p:nvPr>
        </p:nvSpPr>
        <p:spPr/>
        <p:txBody>
          <a:bodyPr/>
          <a:lstStyle/>
          <a:p>
            <a:fld id="{D45479E3-6F47-43FA-8E56-D661D39388EC}" type="slidenum">
              <a:rPr lang="da-DK" smtClean="0"/>
              <a:pPr/>
              <a:t>7</a:t>
            </a:fld>
            <a:endParaRPr lang="da-DK"/>
          </a:p>
        </p:txBody>
      </p:sp>
      <p:sp>
        <p:nvSpPr>
          <p:cNvPr id="6" name="Content Placeholder 4">
            <a:extLst>
              <a:ext uri="{FF2B5EF4-FFF2-40B4-BE49-F238E27FC236}">
                <a16:creationId xmlns:a16="http://schemas.microsoft.com/office/drawing/2014/main" id="{F7708D6C-627D-2781-06EE-E9F07A7E4EEF}"/>
              </a:ext>
            </a:extLst>
          </p:cNvPr>
          <p:cNvSpPr txBox="1">
            <a:spLocks/>
          </p:cNvSpPr>
          <p:nvPr/>
        </p:nvSpPr>
        <p:spPr>
          <a:xfrm>
            <a:off x="719977" y="1533711"/>
            <a:ext cx="4692282" cy="5337349"/>
          </a:xfrm>
          <a:prstGeom prst="rect">
            <a:avLst/>
          </a:prstGeom>
        </p:spPr>
        <p:txBody>
          <a:bodyPr/>
          <a:lstStyle>
            <a:lvl1pPr marL="0" indent="0" algn="l" defTabSz="801929" rtl="0" eaLnBrk="1" latinLnBrk="0" hangingPunct="1">
              <a:lnSpc>
                <a:spcPct val="100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1pPr>
            <a:lvl2pPr marL="0" indent="0" algn="l" defTabSz="801929" rtl="0" eaLnBrk="1" latinLnBrk="0" hangingPunct="1">
              <a:lnSpc>
                <a:spcPct val="100000"/>
              </a:lnSpc>
              <a:spcBef>
                <a:spcPts val="600"/>
              </a:spcBef>
              <a:spcAft>
                <a:spcPts val="600"/>
              </a:spcAft>
              <a:buFont typeface="Arial" panose="020B0604020202020204" pitchFamily="34" charset="0"/>
              <a:buChar char="​"/>
              <a:defRPr sz="2000" b="0" kern="1200" baseline="0">
                <a:solidFill>
                  <a:schemeClr val="accent1"/>
                </a:solidFill>
                <a:latin typeface="+mj-lt"/>
                <a:ea typeface="+mn-ea"/>
                <a:cs typeface="+mn-cs"/>
              </a:defRPr>
            </a:lvl2pPr>
            <a:lvl3pPr marL="0" indent="0" algn="l" defTabSz="801929" rtl="0" eaLnBrk="1" latinLnBrk="0" hangingPunct="1">
              <a:lnSpc>
                <a:spcPct val="125000"/>
              </a:lnSpc>
              <a:spcBef>
                <a:spcPts val="0"/>
              </a:spcBef>
              <a:spcAft>
                <a:spcPts val="300"/>
              </a:spcAft>
              <a:buFont typeface="Arial" panose="020B0604020202020204" pitchFamily="34" charset="0"/>
              <a:buChar char="​"/>
              <a:defRPr sz="1200" kern="1200" cap="all" baseline="0">
                <a:solidFill>
                  <a:schemeClr val="accent3"/>
                </a:solidFill>
                <a:latin typeface="+mj-lt"/>
                <a:ea typeface="+mn-ea"/>
                <a:cs typeface="+mn-cs"/>
              </a:defRPr>
            </a:lvl3pPr>
            <a:lvl4pPr marL="0" indent="0" algn="l" defTabSz="801929" rtl="0" eaLnBrk="1" latinLnBrk="0" hangingPunct="1">
              <a:lnSpc>
                <a:spcPct val="149000"/>
              </a:lnSpc>
              <a:spcBef>
                <a:spcPts val="0"/>
              </a:spcBef>
              <a:spcAft>
                <a:spcPts val="300"/>
              </a:spcAft>
              <a:buFont typeface="Segoe UI Light" panose="020B0502040204020203" pitchFamily="34" charset="0"/>
              <a:buChar char="​"/>
              <a:defRPr sz="1000" b="0" kern="1200" cap="all" baseline="0">
                <a:solidFill>
                  <a:schemeClr val="tx1"/>
                </a:solidFill>
                <a:latin typeface="+mj-lt"/>
                <a:ea typeface="+mn-ea"/>
                <a:cs typeface="+mn-cs"/>
              </a:defRPr>
            </a:lvl4pPr>
            <a:lvl5pPr marL="0" indent="0" algn="l" defTabSz="801929" rtl="0" eaLnBrk="1" latinLnBrk="0" hangingPunct="1">
              <a:lnSpc>
                <a:spcPct val="100000"/>
              </a:lnSpc>
              <a:spcBef>
                <a:spcPts val="0"/>
              </a:spcBef>
              <a:spcAft>
                <a:spcPts val="526"/>
              </a:spcAft>
              <a:buFont typeface="Arial" panose="020B0604020202020204" pitchFamily="34" charset="0"/>
              <a:buChar char="​"/>
              <a:defRPr sz="1400" kern="1200">
                <a:solidFill>
                  <a:schemeClr val="accent1"/>
                </a:solidFill>
                <a:latin typeface="+mj-lt"/>
                <a:ea typeface="+mn-ea"/>
                <a:cs typeface="+mn-cs"/>
              </a:defRPr>
            </a:lvl5pPr>
            <a:lvl6pPr marL="18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a:solidFill>
                  <a:schemeClr val="tx1"/>
                </a:solidFill>
                <a:latin typeface="+mn-lt"/>
                <a:ea typeface="+mn-ea"/>
                <a:cs typeface="+mn-cs"/>
              </a:defRPr>
            </a:lvl6pPr>
            <a:lvl7pPr marL="180000" indent="-180000" algn="l" defTabSz="801929" rtl="0" eaLnBrk="1" latinLnBrk="0" hangingPunct="1">
              <a:lnSpc>
                <a:spcPct val="100000"/>
              </a:lnSpc>
              <a:spcBef>
                <a:spcPts val="600"/>
              </a:spcBef>
              <a:spcAft>
                <a:spcPts val="0"/>
              </a:spcAft>
              <a:buFont typeface="+mj-lt"/>
              <a:buAutoNum type="arabicPeriod"/>
              <a:defRPr sz="1000" kern="1200" baseline="0">
                <a:solidFill>
                  <a:schemeClr val="tx1"/>
                </a:solidFill>
                <a:latin typeface="+mn-lt"/>
                <a:ea typeface="+mn-ea"/>
                <a:cs typeface="+mn-cs"/>
              </a:defRPr>
            </a:lvl7pPr>
            <a:lvl8pPr marL="180000" indent="-180000" algn="l" defTabSz="801929" rtl="0" eaLnBrk="1" latinLnBrk="0" hangingPunct="1">
              <a:lnSpc>
                <a:spcPct val="100000"/>
              </a:lnSpc>
              <a:spcBef>
                <a:spcPts val="600"/>
              </a:spcBef>
              <a:spcAft>
                <a:spcPts val="0"/>
              </a:spcAft>
              <a:buFont typeface="+mj-lt"/>
              <a:buAutoNum type="alphaUcPeriod"/>
              <a:defRPr sz="1000" kern="1200">
                <a:solidFill>
                  <a:schemeClr val="tx1"/>
                </a:solidFill>
                <a:latin typeface="+mn-lt"/>
                <a:ea typeface="+mn-ea"/>
                <a:cs typeface="+mn-cs"/>
              </a:defRPr>
            </a:lvl8pPr>
            <a:lvl9pPr marL="36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a:spcAft>
                <a:spcPts val="600"/>
              </a:spcAft>
              <a:buNone/>
            </a:pPr>
            <a:r>
              <a:rPr lang="da-DK" sz="1800">
                <a:solidFill>
                  <a:srgbClr val="456966"/>
                </a:solidFill>
                <a:latin typeface="+mj-lt"/>
              </a:rPr>
              <a:t>Udbredelse og lønforhold</a:t>
            </a:r>
          </a:p>
          <a:p>
            <a:pPr marL="155539" indent="-155539">
              <a:buFont typeface="Arial" panose="020B0604020202020204" pitchFamily="34" charset="0"/>
              <a:buChar char="•"/>
            </a:pPr>
            <a:r>
              <a:rPr lang="da-DK" sz="1200" b="1">
                <a:solidFill>
                  <a:srgbClr val="456966"/>
                </a:solidFill>
                <a:latin typeface="+mj-lt"/>
              </a:rPr>
              <a:t>Det voksende udbud af samfundsvidenskabelige kandidater følges af en voksende efterspørgsel</a:t>
            </a:r>
            <a:r>
              <a:rPr lang="da-DK" sz="1200">
                <a:solidFill>
                  <a:srgbClr val="456966"/>
                </a:solidFill>
                <a:latin typeface="+mj-lt"/>
              </a:rPr>
              <a:t>. Siden 2010 er andelen af </a:t>
            </a:r>
            <a:r>
              <a:rPr lang="da-DK" sz="1200">
                <a:solidFill>
                  <a:schemeClr val="accent1"/>
                </a:solidFill>
                <a:latin typeface="+mj-lt"/>
              </a:rPr>
              <a:t>samfundsvidenskabelige kandidater</a:t>
            </a:r>
            <a:r>
              <a:rPr lang="da-DK" sz="1200">
                <a:solidFill>
                  <a:srgbClr val="456966"/>
                </a:solidFill>
                <a:latin typeface="+mj-lt"/>
              </a:rPr>
              <a:t> i befolkningen samt på arbejdsmarkedet vokset i samme takt. Over samme periode har ledigheden for </a:t>
            </a:r>
            <a:r>
              <a:rPr lang="da-DK" sz="1200">
                <a:solidFill>
                  <a:schemeClr val="accent1"/>
                </a:solidFill>
                <a:latin typeface="+mj-lt"/>
              </a:rPr>
              <a:t>samfundsvidenskabelige kandidater</a:t>
            </a:r>
            <a:r>
              <a:rPr lang="da-DK" sz="1200">
                <a:solidFill>
                  <a:srgbClr val="456966"/>
                </a:solidFill>
                <a:latin typeface="+mj-lt"/>
              </a:rPr>
              <a:t> været stort set konstant. Tilsammen viser det, at det stigende omfang af samfundsvidenskabelige kandidater mødes af virksomhedernes efterspørgsel.</a:t>
            </a:r>
          </a:p>
          <a:p>
            <a:pPr>
              <a:buNone/>
            </a:pPr>
            <a:endParaRPr lang="da-DK" sz="1200">
              <a:solidFill>
                <a:srgbClr val="456966"/>
              </a:solidFill>
              <a:latin typeface="+mj-lt"/>
            </a:endParaRPr>
          </a:p>
          <a:p>
            <a:pPr marL="155539" indent="-155539">
              <a:buFont typeface="Arial" panose="020B0604020202020204" pitchFamily="34" charset="0"/>
              <a:buChar char="•"/>
            </a:pPr>
            <a:r>
              <a:rPr lang="da-DK" sz="1200" b="1">
                <a:solidFill>
                  <a:schemeClr val="accent1"/>
                </a:solidFill>
                <a:latin typeface="+mj-lt"/>
              </a:rPr>
              <a:t>Efterspørgsel efter samfundsvidenskabelige kandidaters kompetencer afspejles i lønnen.</a:t>
            </a:r>
            <a:r>
              <a:rPr lang="da-DK" sz="1200">
                <a:solidFill>
                  <a:srgbClr val="456966"/>
                </a:solidFill>
                <a:latin typeface="+mj-lt"/>
              </a:rPr>
              <a:t> De samfundsvidenskabelige kandidater har en høj løn sammenlignet med de fleste andre faggrupper – både faglærte og andre med lange videregående uddannelse (</a:t>
            </a:r>
            <a:r>
              <a:rPr lang="da-DK" sz="1200" err="1">
                <a:solidFill>
                  <a:srgbClr val="456966"/>
                </a:solidFill>
                <a:latin typeface="+mj-lt"/>
              </a:rPr>
              <a:t>LVU’ere</a:t>
            </a:r>
            <a:r>
              <a:rPr lang="da-DK" sz="1200">
                <a:solidFill>
                  <a:srgbClr val="456966"/>
                </a:solidFill>
                <a:latin typeface="+mj-lt"/>
              </a:rPr>
              <a:t>) – og de samfundsvidenskabelige kandidaters løn er siden 2010 vokset i samme takt som andre faggruppers. I lyset af det voksende udbud af </a:t>
            </a:r>
            <a:r>
              <a:rPr lang="da-DK" sz="1200">
                <a:solidFill>
                  <a:schemeClr val="accent1"/>
                </a:solidFill>
                <a:latin typeface="+mj-lt"/>
              </a:rPr>
              <a:t>samfundsvidenskabelige kandidater</a:t>
            </a:r>
            <a:r>
              <a:rPr lang="da-DK" sz="1200">
                <a:solidFill>
                  <a:srgbClr val="456966"/>
                </a:solidFill>
                <a:latin typeface="+mj-lt"/>
              </a:rPr>
              <a:t> peger det således på en stigende efterspørgsel på deres kompetencer.</a:t>
            </a:r>
          </a:p>
          <a:p>
            <a:pPr marL="155539" indent="-155539">
              <a:buFont typeface="Arial" panose="020B0604020202020204" pitchFamily="34" charset="0"/>
              <a:buChar char="•"/>
            </a:pPr>
            <a:endParaRPr lang="da-DK" sz="1200">
              <a:solidFill>
                <a:srgbClr val="456966"/>
              </a:solidFill>
              <a:latin typeface="+mj-lt"/>
            </a:endParaRPr>
          </a:p>
          <a:p>
            <a:pPr marL="155539" indent="-155539">
              <a:buFont typeface="Arial" panose="020B0604020202020204" pitchFamily="34" charset="0"/>
              <a:buChar char="•"/>
            </a:pPr>
            <a:r>
              <a:rPr lang="da-DK" sz="1200" b="1">
                <a:solidFill>
                  <a:srgbClr val="456966"/>
                </a:solidFill>
                <a:latin typeface="+mj-lt"/>
              </a:rPr>
              <a:t>Værdiskabelse på tværs af hele arbejdsmarkedet. </a:t>
            </a:r>
            <a:r>
              <a:rPr lang="da-DK" sz="1200">
                <a:solidFill>
                  <a:srgbClr val="456966"/>
                </a:solidFill>
                <a:latin typeface="+mj-lt"/>
              </a:rPr>
              <a:t>Der er en stor udbredelse af </a:t>
            </a:r>
            <a:r>
              <a:rPr lang="da-DK" sz="1200">
                <a:solidFill>
                  <a:schemeClr val="accent1"/>
                </a:solidFill>
                <a:latin typeface="+mj-lt"/>
              </a:rPr>
              <a:t>samfundsvidenskabelige kandidater</a:t>
            </a:r>
            <a:r>
              <a:rPr lang="da-DK" sz="1200">
                <a:solidFill>
                  <a:srgbClr val="456966"/>
                </a:solidFill>
                <a:latin typeface="+mj-lt"/>
              </a:rPr>
              <a:t> på tværs af det danske arbejdsmarked. Målt som andel af beskæftigede </a:t>
            </a:r>
            <a:r>
              <a:rPr lang="da-DK" sz="1200" err="1">
                <a:solidFill>
                  <a:srgbClr val="456966"/>
                </a:solidFill>
                <a:latin typeface="+mj-lt"/>
              </a:rPr>
              <a:t>LVU’ere</a:t>
            </a:r>
            <a:r>
              <a:rPr lang="da-DK" sz="1200">
                <a:solidFill>
                  <a:srgbClr val="456966"/>
                </a:solidFill>
                <a:latin typeface="+mj-lt"/>
              </a:rPr>
              <a:t> er </a:t>
            </a:r>
            <a:r>
              <a:rPr lang="da-DK" sz="1200">
                <a:solidFill>
                  <a:schemeClr val="accent1"/>
                </a:solidFill>
                <a:latin typeface="+mj-lt"/>
              </a:rPr>
              <a:t>samfundsvidenskabelige kandidater</a:t>
            </a:r>
            <a:r>
              <a:rPr lang="da-DK" sz="1200">
                <a:solidFill>
                  <a:srgbClr val="456966"/>
                </a:solidFill>
                <a:latin typeface="+mj-lt"/>
              </a:rPr>
              <a:t> konsistent udbredt på tværs af virksomhedsstørrelser, geografi og brancher på det danske arbejdsmarked. Udbredelsen er særligt stor i finansierings- og forsikringsbranchen samt i større virksomheder.</a:t>
            </a:r>
          </a:p>
        </p:txBody>
      </p:sp>
      <p:sp>
        <p:nvSpPr>
          <p:cNvPr id="7" name="Content Placeholder 4">
            <a:extLst>
              <a:ext uri="{FF2B5EF4-FFF2-40B4-BE49-F238E27FC236}">
                <a16:creationId xmlns:a16="http://schemas.microsoft.com/office/drawing/2014/main" id="{2F883332-BDE4-BA7C-92F3-0403CD83415D}"/>
              </a:ext>
            </a:extLst>
          </p:cNvPr>
          <p:cNvSpPr txBox="1">
            <a:spLocks/>
          </p:cNvSpPr>
          <p:nvPr/>
        </p:nvSpPr>
        <p:spPr>
          <a:xfrm>
            <a:off x="5530084" y="1533712"/>
            <a:ext cx="4603876" cy="5337350"/>
          </a:xfrm>
          <a:prstGeom prst="rect">
            <a:avLst/>
          </a:prstGeom>
        </p:spPr>
        <p:txBody>
          <a:bodyPr/>
          <a:lstStyle>
            <a:lvl1pPr marL="0" indent="0" algn="l" defTabSz="801929" rtl="0" eaLnBrk="1" latinLnBrk="0" hangingPunct="1">
              <a:lnSpc>
                <a:spcPct val="100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1pPr>
            <a:lvl2pPr marL="0" indent="0" algn="l" defTabSz="801929" rtl="0" eaLnBrk="1" latinLnBrk="0" hangingPunct="1">
              <a:lnSpc>
                <a:spcPct val="100000"/>
              </a:lnSpc>
              <a:spcBef>
                <a:spcPts val="600"/>
              </a:spcBef>
              <a:spcAft>
                <a:spcPts val="600"/>
              </a:spcAft>
              <a:buFont typeface="Arial" panose="020B0604020202020204" pitchFamily="34" charset="0"/>
              <a:buChar char="​"/>
              <a:defRPr sz="2000" b="0" kern="1200" baseline="0">
                <a:solidFill>
                  <a:schemeClr val="accent1"/>
                </a:solidFill>
                <a:latin typeface="+mj-lt"/>
                <a:ea typeface="+mn-ea"/>
                <a:cs typeface="+mn-cs"/>
              </a:defRPr>
            </a:lvl2pPr>
            <a:lvl3pPr marL="0" indent="0" algn="l" defTabSz="801929" rtl="0" eaLnBrk="1" latinLnBrk="0" hangingPunct="1">
              <a:lnSpc>
                <a:spcPct val="125000"/>
              </a:lnSpc>
              <a:spcBef>
                <a:spcPts val="0"/>
              </a:spcBef>
              <a:spcAft>
                <a:spcPts val="300"/>
              </a:spcAft>
              <a:buFont typeface="Arial" panose="020B0604020202020204" pitchFamily="34" charset="0"/>
              <a:buChar char="​"/>
              <a:defRPr sz="1200" kern="1200" cap="all" baseline="0">
                <a:solidFill>
                  <a:schemeClr val="accent3"/>
                </a:solidFill>
                <a:latin typeface="+mj-lt"/>
                <a:ea typeface="+mn-ea"/>
                <a:cs typeface="+mn-cs"/>
              </a:defRPr>
            </a:lvl3pPr>
            <a:lvl4pPr marL="0" indent="0" algn="l" defTabSz="801929" rtl="0" eaLnBrk="1" latinLnBrk="0" hangingPunct="1">
              <a:lnSpc>
                <a:spcPct val="149000"/>
              </a:lnSpc>
              <a:spcBef>
                <a:spcPts val="0"/>
              </a:spcBef>
              <a:spcAft>
                <a:spcPts val="300"/>
              </a:spcAft>
              <a:buFont typeface="Segoe UI Light" panose="020B0502040204020203" pitchFamily="34" charset="0"/>
              <a:buChar char="​"/>
              <a:defRPr sz="1000" b="0" kern="1200" cap="all" baseline="0">
                <a:solidFill>
                  <a:schemeClr val="tx1"/>
                </a:solidFill>
                <a:latin typeface="+mj-lt"/>
                <a:ea typeface="+mn-ea"/>
                <a:cs typeface="+mn-cs"/>
              </a:defRPr>
            </a:lvl4pPr>
            <a:lvl5pPr marL="0" indent="0" algn="l" defTabSz="801929" rtl="0" eaLnBrk="1" latinLnBrk="0" hangingPunct="1">
              <a:lnSpc>
                <a:spcPct val="100000"/>
              </a:lnSpc>
              <a:spcBef>
                <a:spcPts val="0"/>
              </a:spcBef>
              <a:spcAft>
                <a:spcPts val="526"/>
              </a:spcAft>
              <a:buFont typeface="Arial" panose="020B0604020202020204" pitchFamily="34" charset="0"/>
              <a:buChar char="​"/>
              <a:defRPr sz="1400" kern="1200">
                <a:solidFill>
                  <a:schemeClr val="accent1"/>
                </a:solidFill>
                <a:latin typeface="+mj-lt"/>
                <a:ea typeface="+mn-ea"/>
                <a:cs typeface="+mn-cs"/>
              </a:defRPr>
            </a:lvl5pPr>
            <a:lvl6pPr marL="18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a:solidFill>
                  <a:schemeClr val="tx1"/>
                </a:solidFill>
                <a:latin typeface="+mn-lt"/>
                <a:ea typeface="+mn-ea"/>
                <a:cs typeface="+mn-cs"/>
              </a:defRPr>
            </a:lvl6pPr>
            <a:lvl7pPr marL="180000" indent="-180000" algn="l" defTabSz="801929" rtl="0" eaLnBrk="1" latinLnBrk="0" hangingPunct="1">
              <a:lnSpc>
                <a:spcPct val="100000"/>
              </a:lnSpc>
              <a:spcBef>
                <a:spcPts val="600"/>
              </a:spcBef>
              <a:spcAft>
                <a:spcPts val="0"/>
              </a:spcAft>
              <a:buFont typeface="+mj-lt"/>
              <a:buAutoNum type="arabicPeriod"/>
              <a:defRPr sz="1000" kern="1200" baseline="0">
                <a:solidFill>
                  <a:schemeClr val="tx1"/>
                </a:solidFill>
                <a:latin typeface="+mn-lt"/>
                <a:ea typeface="+mn-ea"/>
                <a:cs typeface="+mn-cs"/>
              </a:defRPr>
            </a:lvl7pPr>
            <a:lvl8pPr marL="180000" indent="-180000" algn="l" defTabSz="801929" rtl="0" eaLnBrk="1" latinLnBrk="0" hangingPunct="1">
              <a:lnSpc>
                <a:spcPct val="100000"/>
              </a:lnSpc>
              <a:spcBef>
                <a:spcPts val="600"/>
              </a:spcBef>
              <a:spcAft>
                <a:spcPts val="0"/>
              </a:spcAft>
              <a:buFont typeface="+mj-lt"/>
              <a:buAutoNum type="alphaUcPeriod"/>
              <a:defRPr sz="1000" kern="1200">
                <a:solidFill>
                  <a:schemeClr val="tx1"/>
                </a:solidFill>
                <a:latin typeface="+mn-lt"/>
                <a:ea typeface="+mn-ea"/>
                <a:cs typeface="+mn-cs"/>
              </a:defRPr>
            </a:lvl8pPr>
            <a:lvl9pPr marL="36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a:spcAft>
                <a:spcPts val="600"/>
              </a:spcAft>
              <a:buNone/>
            </a:pPr>
            <a:r>
              <a:rPr lang="da-DK" sz="1800">
                <a:solidFill>
                  <a:srgbClr val="456966"/>
                </a:solidFill>
                <a:latin typeface="+mj-lt"/>
              </a:rPr>
              <a:t>Produktivitet</a:t>
            </a:r>
          </a:p>
          <a:p>
            <a:pPr marL="155539" indent="-155539">
              <a:buFont typeface="Arial" panose="020B0604020202020204" pitchFamily="34" charset="0"/>
              <a:buChar char="•"/>
            </a:pPr>
            <a:r>
              <a:rPr lang="da-DK" sz="1200" b="1">
                <a:solidFill>
                  <a:srgbClr val="456966"/>
                </a:solidFill>
                <a:latin typeface="+mj-lt"/>
              </a:rPr>
              <a:t>Højere produktivitet i virksomheder med mange samfundsvidenskabelige kandidater. </a:t>
            </a:r>
            <a:r>
              <a:rPr lang="da-DK" sz="1200">
                <a:solidFill>
                  <a:srgbClr val="456966"/>
                </a:solidFill>
                <a:latin typeface="+mj-lt"/>
              </a:rPr>
              <a:t>Virksomheder med flere </a:t>
            </a:r>
            <a:r>
              <a:rPr lang="da-DK" sz="1200">
                <a:solidFill>
                  <a:schemeClr val="accent1"/>
                </a:solidFill>
                <a:latin typeface="+mj-lt"/>
              </a:rPr>
              <a:t>samfundsvidenskabelige kandidater</a:t>
            </a:r>
            <a:r>
              <a:rPr lang="da-DK" sz="1200">
                <a:solidFill>
                  <a:srgbClr val="456966"/>
                </a:solidFill>
                <a:latin typeface="+mj-lt"/>
              </a:rPr>
              <a:t> ansat har typisk også en højere arbejdskraftproduktivitet. Virksomheder, der har mindst 5 pct. </a:t>
            </a:r>
            <a:r>
              <a:rPr lang="da-DK" sz="1200">
                <a:solidFill>
                  <a:schemeClr val="accent1"/>
                </a:solidFill>
                <a:latin typeface="+mj-lt"/>
              </a:rPr>
              <a:t>samfundsvidenskabelige kandidater</a:t>
            </a:r>
            <a:r>
              <a:rPr lang="da-DK" sz="1200">
                <a:solidFill>
                  <a:srgbClr val="456966"/>
                </a:solidFill>
                <a:latin typeface="+mj-lt"/>
              </a:rPr>
              <a:t> ansat, har således i gennemsnit en højere produktivitet end virksomheder med mindre end 5 pct. </a:t>
            </a:r>
            <a:r>
              <a:rPr lang="da-DK" sz="1200">
                <a:solidFill>
                  <a:schemeClr val="accent1"/>
                </a:solidFill>
                <a:latin typeface="+mj-lt"/>
              </a:rPr>
              <a:t>samfundsvidenskabelige kandidater</a:t>
            </a:r>
            <a:r>
              <a:rPr lang="da-DK" sz="1200">
                <a:solidFill>
                  <a:srgbClr val="456966"/>
                </a:solidFill>
                <a:latin typeface="+mj-lt"/>
              </a:rPr>
              <a:t>. Det gælder også, når der kontrolleres for brancher, andele af øvrige ansatte med lange videregående uddannelser (</a:t>
            </a:r>
            <a:r>
              <a:rPr lang="da-DK" sz="1200" err="1">
                <a:solidFill>
                  <a:srgbClr val="456966"/>
                </a:solidFill>
                <a:latin typeface="+mj-lt"/>
              </a:rPr>
              <a:t>LVU’ere</a:t>
            </a:r>
            <a:r>
              <a:rPr lang="da-DK" sz="1200">
                <a:solidFill>
                  <a:srgbClr val="456966"/>
                </a:solidFill>
                <a:latin typeface="+mj-lt"/>
              </a:rPr>
              <a:t>) i virksomhederne samt virksomhedsstørrelse.</a:t>
            </a:r>
          </a:p>
          <a:p>
            <a:pPr marL="155539" indent="-155539">
              <a:buFont typeface="Arial" panose="020B0604020202020204" pitchFamily="34" charset="0"/>
              <a:buChar char="•"/>
            </a:pPr>
            <a:endParaRPr lang="da-DK" sz="1200">
              <a:solidFill>
                <a:srgbClr val="456966"/>
              </a:solidFill>
              <a:latin typeface="+mj-lt"/>
            </a:endParaRPr>
          </a:p>
          <a:p>
            <a:pPr marL="155539" indent="-155539">
              <a:buFont typeface="Arial" panose="020B0604020202020204" pitchFamily="34" charset="0"/>
              <a:buChar char="•"/>
            </a:pPr>
            <a:r>
              <a:rPr lang="da-DK" sz="1200" b="1">
                <a:solidFill>
                  <a:schemeClr val="accent1"/>
                </a:solidFill>
                <a:latin typeface="+mj-lt"/>
              </a:rPr>
              <a:t>Voksende udbredelse af samfundsvidenskabelige kandidater i de mest produktive virksomheder. </a:t>
            </a:r>
            <a:r>
              <a:rPr lang="da-DK" sz="1200">
                <a:solidFill>
                  <a:schemeClr val="accent1"/>
                </a:solidFill>
                <a:latin typeface="+mj-lt"/>
              </a:rPr>
              <a:t>Samfundsvidenskabelige kandidater</a:t>
            </a:r>
            <a:r>
              <a:rPr lang="da-DK" sz="1200">
                <a:solidFill>
                  <a:srgbClr val="456966"/>
                </a:solidFill>
                <a:latin typeface="+mj-lt"/>
              </a:rPr>
              <a:t> bliver mere og mere udbredte i de mest produktive virksomheder i Danmark. Blandt de 10 pct. mest produktive virksomheder er de </a:t>
            </a:r>
            <a:r>
              <a:rPr lang="da-DK" sz="1200">
                <a:solidFill>
                  <a:schemeClr val="accent1"/>
                </a:solidFill>
                <a:latin typeface="+mj-lt"/>
              </a:rPr>
              <a:t>samfundsvidenskabelige kandidaters andel af medarbejderne </a:t>
            </a:r>
            <a:r>
              <a:rPr lang="da-DK" sz="1200">
                <a:solidFill>
                  <a:srgbClr val="456966"/>
                </a:solidFill>
                <a:latin typeface="+mj-lt"/>
              </a:rPr>
              <a:t>vokset fra 5,5 pct. til 7,8 pct. fra 2014 til 2021. Blandt de mindre produktive virksomheder er andelen vokset mindre.</a:t>
            </a:r>
          </a:p>
          <a:p>
            <a:pPr marL="155539" indent="-155539">
              <a:buFont typeface="Arial" panose="020B0604020202020204" pitchFamily="34" charset="0"/>
              <a:buChar char="•"/>
            </a:pPr>
            <a:endParaRPr lang="da-DK" sz="1200">
              <a:solidFill>
                <a:srgbClr val="456966"/>
              </a:solidFill>
              <a:latin typeface="+mj-lt"/>
            </a:endParaRPr>
          </a:p>
          <a:p>
            <a:pPr marL="155539" indent="-155539">
              <a:buFont typeface="Arial" panose="020B0604020202020204" pitchFamily="34" charset="0"/>
              <a:buChar char="•"/>
            </a:pPr>
            <a:r>
              <a:rPr lang="da-DK" sz="1200" b="1" err="1">
                <a:solidFill>
                  <a:srgbClr val="456966"/>
                </a:solidFill>
                <a:latin typeface="+mj-lt"/>
              </a:rPr>
              <a:t>LVU’ere</a:t>
            </a:r>
            <a:r>
              <a:rPr lang="da-DK" sz="1200" b="1">
                <a:solidFill>
                  <a:srgbClr val="456966"/>
                </a:solidFill>
                <a:latin typeface="+mj-lt"/>
              </a:rPr>
              <a:t>, der er ansat sammen med samfundsvidenskabelige kandidater, får mere i løn. </a:t>
            </a:r>
            <a:r>
              <a:rPr lang="da-DK" sz="1200">
                <a:solidFill>
                  <a:srgbClr val="456966"/>
                </a:solidFill>
                <a:latin typeface="+mj-lt"/>
              </a:rPr>
              <a:t>Lønnen er i gennemsnit højere for de øvrige </a:t>
            </a:r>
            <a:r>
              <a:rPr lang="da-DK" sz="1200" err="1">
                <a:solidFill>
                  <a:srgbClr val="456966"/>
                </a:solidFill>
                <a:latin typeface="+mj-lt"/>
              </a:rPr>
              <a:t>LVU’ere</a:t>
            </a:r>
            <a:r>
              <a:rPr lang="da-DK" sz="1200">
                <a:solidFill>
                  <a:srgbClr val="456966"/>
                </a:solidFill>
                <a:latin typeface="+mj-lt"/>
              </a:rPr>
              <a:t> i de virksomheder, hvor mindst 5 pct. af de ansatte er </a:t>
            </a:r>
            <a:r>
              <a:rPr lang="da-DK" sz="1200">
                <a:solidFill>
                  <a:schemeClr val="accent1"/>
                </a:solidFill>
                <a:latin typeface="+mj-lt"/>
              </a:rPr>
              <a:t>samfundsvidenskabelige kandidater</a:t>
            </a:r>
            <a:r>
              <a:rPr lang="da-DK" sz="1200">
                <a:solidFill>
                  <a:srgbClr val="456966"/>
                </a:solidFill>
                <a:latin typeface="+mj-lt"/>
              </a:rPr>
              <a:t>, end i virksomheder med under 5 pct. samfundsvidenskabelige kandidater.</a:t>
            </a:r>
            <a:endParaRPr lang="da-DK" sz="1050"/>
          </a:p>
        </p:txBody>
      </p:sp>
    </p:spTree>
    <p:extLst>
      <p:ext uri="{BB962C8B-B14F-4D97-AF65-F5344CB8AC3E}">
        <p14:creationId xmlns:p14="http://schemas.microsoft.com/office/powerpoint/2010/main" val="242058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e 26">
            <a:extLst>
              <a:ext uri="{FF2B5EF4-FFF2-40B4-BE49-F238E27FC236}">
                <a16:creationId xmlns:a16="http://schemas.microsoft.com/office/drawing/2014/main" id="{C84DA03E-EF6F-4AC7-9FD0-08BFDE8BCE18}"/>
              </a:ext>
            </a:extLst>
          </p:cNvPr>
          <p:cNvGrpSpPr/>
          <p:nvPr/>
        </p:nvGrpSpPr>
        <p:grpSpPr>
          <a:xfrm>
            <a:off x="3948497" y="1551857"/>
            <a:ext cx="5827620" cy="4557204"/>
            <a:chOff x="1821233" y="1824642"/>
            <a:chExt cx="6874273" cy="4557204"/>
          </a:xfrm>
        </p:grpSpPr>
        <p:graphicFrame>
          <p:nvGraphicFramePr>
            <p:cNvPr id="5" name="Diagram 4">
              <a:extLst>
                <a:ext uri="{FF2B5EF4-FFF2-40B4-BE49-F238E27FC236}">
                  <a16:creationId xmlns:a16="http://schemas.microsoft.com/office/drawing/2014/main" id="{CD306A1F-23E8-F5DE-17E5-062C2834EBD0}"/>
                </a:ext>
              </a:extLst>
            </p:cNvPr>
            <p:cNvGraphicFramePr/>
            <p:nvPr>
              <p:extLst>
                <p:ext uri="{D42A27DB-BD31-4B8C-83A1-F6EECF244321}">
                  <p14:modId xmlns:p14="http://schemas.microsoft.com/office/powerpoint/2010/main" val="1505303727"/>
                </p:ext>
              </p:extLst>
            </p:nvPr>
          </p:nvGraphicFramePr>
          <p:xfrm>
            <a:off x="1821233" y="1824642"/>
            <a:ext cx="6874273" cy="4557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ktangel: afrundede hjørner 4">
              <a:extLst>
                <a:ext uri="{FF2B5EF4-FFF2-40B4-BE49-F238E27FC236}">
                  <a16:creationId xmlns:a16="http://schemas.microsoft.com/office/drawing/2014/main" id="{2B5FE970-7652-10D6-FC95-DECCE4280BBB}"/>
                </a:ext>
              </a:extLst>
            </p:cNvPr>
            <p:cNvSpPr txBox="1"/>
            <p:nvPr/>
          </p:nvSpPr>
          <p:spPr>
            <a:xfrm>
              <a:off x="4433082" y="1852404"/>
              <a:ext cx="1514945" cy="719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da-DK" sz="900" kern="1200" err="1">
                  <a:solidFill>
                    <a:srgbClr val="FFFFFF"/>
                  </a:solidFill>
                  <a:latin typeface="+mj-lt"/>
                  <a:ea typeface="+mn-ea"/>
                  <a:cs typeface="+mn-cs"/>
                </a:rPr>
                <a:t>SAMF’ere</a:t>
              </a:r>
              <a:r>
                <a:rPr lang="da-DK" sz="900" kern="1200">
                  <a:solidFill>
                    <a:srgbClr val="FFFFFF"/>
                  </a:solidFill>
                  <a:latin typeface="+mj-lt"/>
                  <a:ea typeface="+mn-ea"/>
                  <a:cs typeface="+mn-cs"/>
                </a:rPr>
                <a:t> har en beskæftigelsesgrad på ca. 80 pct. to år efter afsluttet uddannelse</a:t>
              </a:r>
            </a:p>
          </p:txBody>
        </p:sp>
      </p:grpSp>
      <p:sp>
        <p:nvSpPr>
          <p:cNvPr id="2" name="Titel 1">
            <a:extLst>
              <a:ext uri="{FF2B5EF4-FFF2-40B4-BE49-F238E27FC236}">
                <a16:creationId xmlns:a16="http://schemas.microsoft.com/office/drawing/2014/main" id="{9E581AD8-583D-D43E-E5D2-3C8A3D15554C}"/>
              </a:ext>
            </a:extLst>
          </p:cNvPr>
          <p:cNvSpPr>
            <a:spLocks noGrp="1"/>
          </p:cNvSpPr>
          <p:nvPr>
            <p:ph type="title"/>
          </p:nvPr>
        </p:nvSpPr>
        <p:spPr/>
        <p:txBody>
          <a:bodyPr/>
          <a:lstStyle/>
          <a:p>
            <a:r>
              <a:rPr lang="da-DK"/>
              <a:t>Nøgletal fra litteraturen</a:t>
            </a:r>
          </a:p>
        </p:txBody>
      </p:sp>
      <p:sp>
        <p:nvSpPr>
          <p:cNvPr id="13" name="Undertitel 12">
            <a:extLst>
              <a:ext uri="{FF2B5EF4-FFF2-40B4-BE49-F238E27FC236}">
                <a16:creationId xmlns:a16="http://schemas.microsoft.com/office/drawing/2014/main" id="{096721E6-44EE-C309-D3DF-8CF0EAD8389B}"/>
              </a:ext>
            </a:extLst>
          </p:cNvPr>
          <p:cNvSpPr>
            <a:spLocks noGrp="1"/>
          </p:cNvSpPr>
          <p:nvPr>
            <p:ph type="subTitle" idx="17"/>
          </p:nvPr>
        </p:nvSpPr>
        <p:spPr/>
        <p:txBody>
          <a:bodyPr/>
          <a:lstStyle/>
          <a:p>
            <a:r>
              <a:rPr lang="da-DK"/>
              <a:t>Indledning og hovedresultater</a:t>
            </a:r>
          </a:p>
        </p:txBody>
      </p:sp>
      <p:sp>
        <p:nvSpPr>
          <p:cNvPr id="3" name="Pladsholder til dato 2">
            <a:extLst>
              <a:ext uri="{FF2B5EF4-FFF2-40B4-BE49-F238E27FC236}">
                <a16:creationId xmlns:a16="http://schemas.microsoft.com/office/drawing/2014/main" id="{376BBA70-DFA6-4BE1-5EC6-ABA0B6195514}"/>
              </a:ext>
            </a:extLst>
          </p:cNvPr>
          <p:cNvSpPr>
            <a:spLocks noGrp="1"/>
          </p:cNvSpPr>
          <p:nvPr>
            <p:ph type="dt" sz="half" idx="10"/>
          </p:nvPr>
        </p:nvSpPr>
        <p:spPr/>
        <p:txBody>
          <a:bodyPr/>
          <a:lstStyle/>
          <a:p>
            <a:fld id="{FCB42FC9-BEB3-4DCC-B94E-6EFF71A558A0}" type="datetime5">
              <a:rPr lang="da-DK" smtClean="0"/>
              <a:t>april 2025</a:t>
            </a:fld>
            <a:endParaRPr lang="da-DK"/>
          </a:p>
        </p:txBody>
      </p:sp>
      <p:sp>
        <p:nvSpPr>
          <p:cNvPr id="4" name="Pladsholder til slidenummer 3">
            <a:extLst>
              <a:ext uri="{FF2B5EF4-FFF2-40B4-BE49-F238E27FC236}">
                <a16:creationId xmlns:a16="http://schemas.microsoft.com/office/drawing/2014/main" id="{68FC3CA7-844B-D4E8-6783-2966823936B0}"/>
              </a:ext>
            </a:extLst>
          </p:cNvPr>
          <p:cNvSpPr>
            <a:spLocks noGrp="1"/>
          </p:cNvSpPr>
          <p:nvPr>
            <p:ph type="sldNum" sz="quarter" idx="12"/>
          </p:nvPr>
        </p:nvSpPr>
        <p:spPr/>
        <p:txBody>
          <a:bodyPr/>
          <a:lstStyle/>
          <a:p>
            <a:fld id="{D45479E3-6F47-43FA-8E56-D661D39388EC}" type="slidenum">
              <a:rPr lang="da-DK" smtClean="0"/>
              <a:pPr/>
              <a:t>8</a:t>
            </a:fld>
            <a:endParaRPr lang="da-DK"/>
          </a:p>
        </p:txBody>
      </p:sp>
      <p:sp>
        <p:nvSpPr>
          <p:cNvPr id="6" name="Tekstfelt 5">
            <a:extLst>
              <a:ext uri="{FF2B5EF4-FFF2-40B4-BE49-F238E27FC236}">
                <a16:creationId xmlns:a16="http://schemas.microsoft.com/office/drawing/2014/main" id="{14A9F5DC-6599-621C-1ECB-F11B03326ABD}"/>
              </a:ext>
            </a:extLst>
          </p:cNvPr>
          <p:cNvSpPr txBox="1"/>
          <p:nvPr/>
        </p:nvSpPr>
        <p:spPr>
          <a:xfrm>
            <a:off x="5741541" y="3455646"/>
            <a:ext cx="2241532" cy="738664"/>
          </a:xfrm>
          <a:prstGeom prst="rect">
            <a:avLst/>
          </a:prstGeom>
          <a:noFill/>
        </p:spPr>
        <p:txBody>
          <a:bodyPr wrap="square" lIns="0" tIns="0" rIns="0" bIns="0" rtlCol="0">
            <a:spAutoFit/>
          </a:bodyPr>
          <a:lstStyle/>
          <a:p>
            <a:pPr algn="ctr"/>
            <a:r>
              <a:rPr lang="da-DK" sz="1600" b="1">
                <a:solidFill>
                  <a:schemeClr val="accent1">
                    <a:lumMod val="75000"/>
                  </a:schemeClr>
                </a:solidFill>
                <a:latin typeface="+mj-lt"/>
              </a:rPr>
              <a:t>Samfundsvidenskabelige og erhvervsøkonomiske kandidaters værdiskabelse</a:t>
            </a:r>
          </a:p>
        </p:txBody>
      </p:sp>
      <p:pic>
        <p:nvPicPr>
          <p:cNvPr id="10" name="Grafik 9" descr="By med massiv udfyldning">
            <a:extLst>
              <a:ext uri="{FF2B5EF4-FFF2-40B4-BE49-F238E27FC236}">
                <a16:creationId xmlns:a16="http://schemas.microsoft.com/office/drawing/2014/main" id="{27A1A082-E68F-72E1-06D5-220854E255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44942" y="5323473"/>
            <a:ext cx="843880" cy="843880"/>
          </a:xfrm>
          <a:prstGeom prst="rect">
            <a:avLst/>
          </a:prstGeom>
        </p:spPr>
      </p:pic>
      <p:pic>
        <p:nvPicPr>
          <p:cNvPr id="17" name="Grafik 16" descr="Brugere med massiv udfyldning">
            <a:extLst>
              <a:ext uri="{FF2B5EF4-FFF2-40B4-BE49-F238E27FC236}">
                <a16:creationId xmlns:a16="http://schemas.microsoft.com/office/drawing/2014/main" id="{8FE6EC7A-1C98-8D6D-E7A7-1EFC1A3D98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74422" y="1412084"/>
            <a:ext cx="914400" cy="914400"/>
          </a:xfrm>
          <a:prstGeom prst="rect">
            <a:avLst/>
          </a:prstGeom>
        </p:spPr>
      </p:pic>
      <p:pic>
        <p:nvPicPr>
          <p:cNvPr id="19" name="Grafik 18" descr="Følg med massiv udfyldning">
            <a:extLst>
              <a:ext uri="{FF2B5EF4-FFF2-40B4-BE49-F238E27FC236}">
                <a16:creationId xmlns:a16="http://schemas.microsoft.com/office/drawing/2014/main" id="{E237B203-15F5-93C2-AAAE-828DEAAD7A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48497" y="3295711"/>
            <a:ext cx="843880" cy="843880"/>
          </a:xfrm>
          <a:prstGeom prst="rect">
            <a:avLst/>
          </a:prstGeom>
        </p:spPr>
      </p:pic>
      <p:pic>
        <p:nvPicPr>
          <p:cNvPr id="22" name="Grafik 21" descr="By med massiv udfyldning">
            <a:extLst>
              <a:ext uri="{FF2B5EF4-FFF2-40B4-BE49-F238E27FC236}">
                <a16:creationId xmlns:a16="http://schemas.microsoft.com/office/drawing/2014/main" id="{36225A77-5FFE-83D2-FE92-C13984FE89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3377" y="3295711"/>
            <a:ext cx="843880" cy="843880"/>
          </a:xfrm>
          <a:prstGeom prst="rect">
            <a:avLst/>
          </a:prstGeom>
        </p:spPr>
      </p:pic>
      <p:pic>
        <p:nvPicPr>
          <p:cNvPr id="23" name="Grafik 22" descr="Følg med massiv udfyldning">
            <a:extLst>
              <a:ext uri="{FF2B5EF4-FFF2-40B4-BE49-F238E27FC236}">
                <a16:creationId xmlns:a16="http://schemas.microsoft.com/office/drawing/2014/main" id="{90F5335E-4488-5582-3AD7-67D4EE4B9F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7462" y="5258726"/>
            <a:ext cx="843880" cy="843880"/>
          </a:xfrm>
          <a:prstGeom prst="rect">
            <a:avLst/>
          </a:prstGeom>
        </p:spPr>
      </p:pic>
      <p:pic>
        <p:nvPicPr>
          <p:cNvPr id="24" name="Grafik 23" descr="Brugere med massiv udfyldning">
            <a:extLst>
              <a:ext uri="{FF2B5EF4-FFF2-40B4-BE49-F238E27FC236}">
                <a16:creationId xmlns:a16="http://schemas.microsoft.com/office/drawing/2014/main" id="{72F752A1-6572-C8A4-64F9-67D395A42C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82885" y="1482211"/>
            <a:ext cx="914400" cy="914400"/>
          </a:xfrm>
          <a:prstGeom prst="rect">
            <a:avLst/>
          </a:prstGeom>
        </p:spPr>
      </p:pic>
      <p:sp>
        <p:nvSpPr>
          <p:cNvPr id="8" name="Pladsholder til indhold 21">
            <a:extLst>
              <a:ext uri="{FF2B5EF4-FFF2-40B4-BE49-F238E27FC236}">
                <a16:creationId xmlns:a16="http://schemas.microsoft.com/office/drawing/2014/main" id="{008F2D8A-11B7-F81E-C504-2AF3EF436802}"/>
              </a:ext>
            </a:extLst>
          </p:cNvPr>
          <p:cNvSpPr txBox="1">
            <a:spLocks/>
          </p:cNvSpPr>
          <p:nvPr/>
        </p:nvSpPr>
        <p:spPr>
          <a:xfrm>
            <a:off x="719976" y="1864800"/>
            <a:ext cx="3390469" cy="4505838"/>
          </a:xfrm>
          <a:prstGeom prst="rect">
            <a:avLst/>
          </a:prstGeom>
        </p:spPr>
        <p:txBody>
          <a:bodyPr anchor="ctr"/>
          <a:lstStyle>
            <a:lvl1pPr marL="0" indent="0" algn="l" defTabSz="801929" rtl="0" eaLnBrk="1" latinLnBrk="0" hangingPunct="1">
              <a:lnSpc>
                <a:spcPct val="100000"/>
              </a:lnSpc>
              <a:spcBef>
                <a:spcPts val="0"/>
              </a:spcBef>
              <a:spcAft>
                <a:spcPts val="0"/>
              </a:spcAft>
              <a:buFont typeface="Arial" panose="020B0604020202020204" pitchFamily="34" charset="0"/>
              <a:buChar char="​"/>
              <a:defRPr sz="1000" kern="1200">
                <a:solidFill>
                  <a:schemeClr val="tx1"/>
                </a:solidFill>
                <a:latin typeface="+mn-lt"/>
                <a:ea typeface="+mn-ea"/>
                <a:cs typeface="+mn-cs"/>
              </a:defRPr>
            </a:lvl1pPr>
            <a:lvl2pPr marL="0" indent="0" algn="l" defTabSz="801929" rtl="0" eaLnBrk="1" latinLnBrk="0" hangingPunct="1">
              <a:lnSpc>
                <a:spcPct val="100000"/>
              </a:lnSpc>
              <a:spcBef>
                <a:spcPts val="600"/>
              </a:spcBef>
              <a:spcAft>
                <a:spcPts val="600"/>
              </a:spcAft>
              <a:buFont typeface="Arial" panose="020B0604020202020204" pitchFamily="34" charset="0"/>
              <a:buChar char="​"/>
              <a:defRPr sz="2000" b="0" kern="1200" baseline="0">
                <a:solidFill>
                  <a:schemeClr val="accent1"/>
                </a:solidFill>
                <a:latin typeface="+mj-lt"/>
                <a:ea typeface="+mn-ea"/>
                <a:cs typeface="+mn-cs"/>
              </a:defRPr>
            </a:lvl2pPr>
            <a:lvl3pPr marL="0" indent="0" algn="l" defTabSz="801929" rtl="0" eaLnBrk="1" latinLnBrk="0" hangingPunct="1">
              <a:lnSpc>
                <a:spcPct val="125000"/>
              </a:lnSpc>
              <a:spcBef>
                <a:spcPts val="0"/>
              </a:spcBef>
              <a:spcAft>
                <a:spcPts val="300"/>
              </a:spcAft>
              <a:buFont typeface="Arial" panose="020B0604020202020204" pitchFamily="34" charset="0"/>
              <a:buChar char="​"/>
              <a:defRPr sz="1200" kern="1200" cap="all" baseline="0">
                <a:solidFill>
                  <a:schemeClr val="accent3"/>
                </a:solidFill>
                <a:latin typeface="+mj-lt"/>
                <a:ea typeface="+mn-ea"/>
                <a:cs typeface="+mn-cs"/>
              </a:defRPr>
            </a:lvl3pPr>
            <a:lvl4pPr marL="0" indent="0" algn="l" defTabSz="801929" rtl="0" eaLnBrk="1" latinLnBrk="0" hangingPunct="1">
              <a:lnSpc>
                <a:spcPct val="149000"/>
              </a:lnSpc>
              <a:spcBef>
                <a:spcPts val="0"/>
              </a:spcBef>
              <a:spcAft>
                <a:spcPts val="300"/>
              </a:spcAft>
              <a:buFont typeface="Segoe UI Light" panose="020B0502040204020203" pitchFamily="34" charset="0"/>
              <a:buChar char="​"/>
              <a:defRPr sz="1000" b="0" kern="1200" cap="all" baseline="0">
                <a:solidFill>
                  <a:schemeClr val="tx1"/>
                </a:solidFill>
                <a:latin typeface="+mj-lt"/>
                <a:ea typeface="+mn-ea"/>
                <a:cs typeface="+mn-cs"/>
              </a:defRPr>
            </a:lvl4pPr>
            <a:lvl5pPr marL="0" indent="0" algn="l" defTabSz="801929" rtl="0" eaLnBrk="1" latinLnBrk="0" hangingPunct="1">
              <a:lnSpc>
                <a:spcPct val="100000"/>
              </a:lnSpc>
              <a:spcBef>
                <a:spcPts val="0"/>
              </a:spcBef>
              <a:spcAft>
                <a:spcPts val="526"/>
              </a:spcAft>
              <a:buFont typeface="Arial" panose="020B0604020202020204" pitchFamily="34" charset="0"/>
              <a:buChar char="​"/>
              <a:defRPr sz="1400" kern="1200">
                <a:solidFill>
                  <a:schemeClr val="accent1"/>
                </a:solidFill>
                <a:latin typeface="+mj-lt"/>
                <a:ea typeface="+mn-ea"/>
                <a:cs typeface="+mn-cs"/>
              </a:defRPr>
            </a:lvl5pPr>
            <a:lvl6pPr marL="18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a:solidFill>
                  <a:schemeClr val="tx1"/>
                </a:solidFill>
                <a:latin typeface="+mn-lt"/>
                <a:ea typeface="+mn-ea"/>
                <a:cs typeface="+mn-cs"/>
              </a:defRPr>
            </a:lvl6pPr>
            <a:lvl7pPr marL="180000" indent="-180000" algn="l" defTabSz="801929" rtl="0" eaLnBrk="1" latinLnBrk="0" hangingPunct="1">
              <a:lnSpc>
                <a:spcPct val="100000"/>
              </a:lnSpc>
              <a:spcBef>
                <a:spcPts val="600"/>
              </a:spcBef>
              <a:spcAft>
                <a:spcPts val="0"/>
              </a:spcAft>
              <a:buFont typeface="+mj-lt"/>
              <a:buAutoNum type="arabicPeriod"/>
              <a:defRPr sz="1000" kern="1200" baseline="0">
                <a:solidFill>
                  <a:schemeClr val="tx1"/>
                </a:solidFill>
                <a:latin typeface="+mn-lt"/>
                <a:ea typeface="+mn-ea"/>
                <a:cs typeface="+mn-cs"/>
              </a:defRPr>
            </a:lvl7pPr>
            <a:lvl8pPr marL="180000" indent="-180000" algn="l" defTabSz="801929" rtl="0" eaLnBrk="1" latinLnBrk="0" hangingPunct="1">
              <a:lnSpc>
                <a:spcPct val="100000"/>
              </a:lnSpc>
              <a:spcBef>
                <a:spcPts val="600"/>
              </a:spcBef>
              <a:spcAft>
                <a:spcPts val="0"/>
              </a:spcAft>
              <a:buFont typeface="+mj-lt"/>
              <a:buAutoNum type="alphaUcPeriod"/>
              <a:defRPr sz="1000" kern="1200">
                <a:solidFill>
                  <a:schemeClr val="tx1"/>
                </a:solidFill>
                <a:latin typeface="+mn-lt"/>
                <a:ea typeface="+mn-ea"/>
                <a:cs typeface="+mn-cs"/>
              </a:defRPr>
            </a:lvl8pPr>
            <a:lvl9pPr marL="360000" indent="-180000" algn="l" defTabSz="801929" rtl="0" eaLnBrk="1" latinLnBrk="0" hangingPunct="1">
              <a:lnSpc>
                <a:spcPct val="100000"/>
              </a:lnSpc>
              <a:spcBef>
                <a:spcPts val="6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285750" indent="-285750">
              <a:buFont typeface="Arial" panose="020B0604020202020204" pitchFamily="34" charset="0"/>
              <a:buChar char="•"/>
            </a:pPr>
            <a:r>
              <a:rPr lang="da-DK" sz="1200" dirty="0">
                <a:latin typeface="+mj-lt"/>
              </a:rPr>
              <a:t>Litteraturen peger på, at akademikere, herunder i særligt grad samfundsviden-skabelige kandidater, skaber værdi for både medarbejdere, virksomheder og samfundet som helhed.</a:t>
            </a:r>
          </a:p>
          <a:p>
            <a:pPr marL="285750" indent="-285750">
              <a:buFont typeface="Arial" panose="020B0604020202020204" pitchFamily="34" charset="0"/>
              <a:buChar char="•"/>
            </a:pPr>
            <a:endParaRPr lang="da-DK" sz="1200" dirty="0">
              <a:latin typeface="+mj-lt"/>
            </a:endParaRPr>
          </a:p>
          <a:p>
            <a:pPr marL="285750" indent="-285750">
              <a:buFont typeface="Arial" panose="020B0604020202020204" pitchFamily="34" charset="0"/>
              <a:buChar char="•"/>
            </a:pPr>
            <a:r>
              <a:rPr lang="da-DK" sz="1200" dirty="0">
                <a:latin typeface="+mj-lt"/>
              </a:rPr>
              <a:t>For samfundet som helhed kommer det bl.a. til udtryk gennem en </a:t>
            </a:r>
            <a:r>
              <a:rPr lang="da-DK" sz="1200" b="1" dirty="0">
                <a:latin typeface="+mj-lt"/>
              </a:rPr>
              <a:t>høj</a:t>
            </a:r>
            <a:r>
              <a:rPr lang="da-DK" sz="1200" dirty="0">
                <a:latin typeface="+mj-lt"/>
              </a:rPr>
              <a:t> </a:t>
            </a:r>
            <a:r>
              <a:rPr lang="da-DK" sz="1200" b="1" dirty="0">
                <a:latin typeface="+mj-lt"/>
              </a:rPr>
              <a:t>beskæftigelsesgrad</a:t>
            </a:r>
            <a:r>
              <a:rPr lang="da-DK" sz="1200" dirty="0">
                <a:latin typeface="+mj-lt"/>
              </a:rPr>
              <a:t>, mens både virksomheder og samfundet oplever en </a:t>
            </a:r>
            <a:r>
              <a:rPr lang="da-DK" sz="1200" b="1" dirty="0">
                <a:latin typeface="+mj-lt"/>
              </a:rPr>
              <a:t>højere</a:t>
            </a:r>
            <a:r>
              <a:rPr lang="da-DK" sz="1200" dirty="0">
                <a:latin typeface="+mj-lt"/>
              </a:rPr>
              <a:t> </a:t>
            </a:r>
            <a:r>
              <a:rPr lang="da-DK" sz="1200" b="1" dirty="0">
                <a:latin typeface="+mj-lt"/>
              </a:rPr>
              <a:t>værditilvækst</a:t>
            </a:r>
            <a:r>
              <a:rPr lang="da-DK" sz="1200" dirty="0">
                <a:latin typeface="+mj-lt"/>
              </a:rPr>
              <a:t> </a:t>
            </a:r>
            <a:r>
              <a:rPr lang="da-DK" sz="1200" b="1" dirty="0">
                <a:latin typeface="+mj-lt"/>
              </a:rPr>
              <a:t>og</a:t>
            </a:r>
            <a:r>
              <a:rPr lang="da-DK" sz="1200" dirty="0">
                <a:latin typeface="+mj-lt"/>
              </a:rPr>
              <a:t> </a:t>
            </a:r>
            <a:r>
              <a:rPr lang="da-DK" sz="1200" b="1" dirty="0">
                <a:latin typeface="+mj-lt"/>
              </a:rPr>
              <a:t>produktivitet</a:t>
            </a:r>
            <a:r>
              <a:rPr lang="da-DK" sz="1200" dirty="0">
                <a:latin typeface="+mj-lt"/>
              </a:rPr>
              <a:t>, når virksomhederne ansætter samfundsvidenskabelige kandidater.</a:t>
            </a:r>
          </a:p>
          <a:p>
            <a:pPr marL="285750" indent="-285750">
              <a:buFont typeface="Arial" panose="020B0604020202020204" pitchFamily="34" charset="0"/>
              <a:buChar char="•"/>
            </a:pPr>
            <a:endParaRPr lang="da-DK" sz="1200" dirty="0">
              <a:latin typeface="+mj-lt"/>
            </a:endParaRPr>
          </a:p>
          <a:p>
            <a:pPr marL="285750" indent="-285750">
              <a:buFont typeface="Arial" panose="020B0604020202020204" pitchFamily="34" charset="0"/>
              <a:buChar char="•"/>
            </a:pPr>
            <a:r>
              <a:rPr lang="da-DK" sz="1200" dirty="0">
                <a:latin typeface="+mj-lt"/>
              </a:rPr>
              <a:t>Blandt medarbejderne kommer det til udtryk gennem </a:t>
            </a:r>
            <a:r>
              <a:rPr lang="da-DK" sz="1200" b="1" dirty="0">
                <a:latin typeface="+mj-lt"/>
              </a:rPr>
              <a:t>spillover-effekter,</a:t>
            </a:r>
            <a:r>
              <a:rPr lang="da-DK" sz="1200" dirty="0">
                <a:latin typeface="+mj-lt"/>
              </a:rPr>
              <a:t> hvor tilstedeværelsen af samfundsvidenskabelige kandidater på en arbejdsplads har en</a:t>
            </a:r>
            <a:r>
              <a:rPr lang="da-DK" sz="1200" b="1" dirty="0">
                <a:latin typeface="+mj-lt"/>
              </a:rPr>
              <a:t> positiv indvirkning på produktiviteten og lønnen blandt de øvrige medarbejdere.</a:t>
            </a:r>
          </a:p>
          <a:p>
            <a:pPr marL="285750" indent="-285750">
              <a:buFont typeface="Arial" panose="020B0604020202020204" pitchFamily="34" charset="0"/>
              <a:buChar char="•"/>
            </a:pPr>
            <a:endParaRPr lang="da-DK" sz="1200" dirty="0">
              <a:latin typeface="+mj-lt"/>
            </a:endParaRPr>
          </a:p>
          <a:p>
            <a:pPr marL="285750" indent="-285750">
              <a:buFont typeface="Arial" panose="020B0604020202020204" pitchFamily="34" charset="0"/>
              <a:buChar char="•"/>
            </a:pPr>
            <a:r>
              <a:rPr lang="da-DK" sz="1200" dirty="0">
                <a:latin typeface="+mj-lt"/>
              </a:rPr>
              <a:t>I figuren til højre præsenterer vi en række centrale nøgletal fra litteraturen, hvad angår akademikeres og særligt de samfundsvidenskabelige kandidaters værdiskabelse i samfundet.</a:t>
            </a:r>
          </a:p>
        </p:txBody>
      </p:sp>
    </p:spTree>
    <p:extLst>
      <p:ext uri="{BB962C8B-B14F-4D97-AF65-F5344CB8AC3E}">
        <p14:creationId xmlns:p14="http://schemas.microsoft.com/office/powerpoint/2010/main" val="279538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5CCC7B-DE08-74E2-CBEC-15BEDA29BBED}"/>
              </a:ext>
            </a:extLst>
          </p:cNvPr>
          <p:cNvSpPr>
            <a:spLocks noGrp="1"/>
          </p:cNvSpPr>
          <p:nvPr>
            <p:ph type="title"/>
          </p:nvPr>
        </p:nvSpPr>
        <p:spPr/>
        <p:txBody>
          <a:bodyPr/>
          <a:lstStyle/>
          <a:p>
            <a:r>
              <a:rPr lang="da-DK"/>
              <a:t>Litteraturoversigt</a:t>
            </a:r>
          </a:p>
        </p:txBody>
      </p:sp>
      <p:sp>
        <p:nvSpPr>
          <p:cNvPr id="8" name="Undertitel 7">
            <a:extLst>
              <a:ext uri="{FF2B5EF4-FFF2-40B4-BE49-F238E27FC236}">
                <a16:creationId xmlns:a16="http://schemas.microsoft.com/office/drawing/2014/main" id="{964D0732-6C4A-1BB0-F6A9-CF6BC7B98537}"/>
              </a:ext>
            </a:extLst>
          </p:cNvPr>
          <p:cNvSpPr>
            <a:spLocks noGrp="1"/>
          </p:cNvSpPr>
          <p:nvPr>
            <p:ph type="subTitle" idx="17"/>
          </p:nvPr>
        </p:nvSpPr>
        <p:spPr/>
        <p:txBody>
          <a:bodyPr/>
          <a:lstStyle/>
          <a:p>
            <a:r>
              <a:rPr lang="da-DK"/>
              <a:t>Indledning og hovedresultater</a:t>
            </a:r>
          </a:p>
        </p:txBody>
      </p:sp>
      <p:sp>
        <p:nvSpPr>
          <p:cNvPr id="6" name="Pladsholder til indhold 5">
            <a:extLst>
              <a:ext uri="{FF2B5EF4-FFF2-40B4-BE49-F238E27FC236}">
                <a16:creationId xmlns:a16="http://schemas.microsoft.com/office/drawing/2014/main" id="{9D4633DB-EC8D-41C6-3566-9B3F1822C1D6}"/>
              </a:ext>
            </a:extLst>
          </p:cNvPr>
          <p:cNvSpPr>
            <a:spLocks noGrp="1"/>
          </p:cNvSpPr>
          <p:nvPr>
            <p:ph idx="1"/>
          </p:nvPr>
        </p:nvSpPr>
        <p:spPr/>
        <p:txBody>
          <a:bodyPr/>
          <a:lstStyle/>
          <a:p>
            <a:endParaRPr lang="da-DK"/>
          </a:p>
        </p:txBody>
      </p:sp>
      <p:sp>
        <p:nvSpPr>
          <p:cNvPr id="2" name="Pladsholder til dato 1">
            <a:extLst>
              <a:ext uri="{FF2B5EF4-FFF2-40B4-BE49-F238E27FC236}">
                <a16:creationId xmlns:a16="http://schemas.microsoft.com/office/drawing/2014/main" id="{DC598989-796F-7312-4AD7-EFEDC0BD3027}"/>
              </a:ext>
            </a:extLst>
          </p:cNvPr>
          <p:cNvSpPr>
            <a:spLocks noGrp="1"/>
          </p:cNvSpPr>
          <p:nvPr>
            <p:ph type="dt" sz="half" idx="10"/>
          </p:nvPr>
        </p:nvSpPr>
        <p:spPr/>
        <p:txBody>
          <a:bodyPr/>
          <a:lstStyle/>
          <a:p>
            <a:fld id="{39637E29-7382-4689-B8DC-C54C8374566A}" type="datetime5">
              <a:rPr lang="da-DK" smtClean="0"/>
              <a:t>april 2025</a:t>
            </a:fld>
            <a:endParaRPr lang="da-DK"/>
          </a:p>
        </p:txBody>
      </p:sp>
      <p:sp>
        <p:nvSpPr>
          <p:cNvPr id="3" name="Pladsholder til slidenummer 2">
            <a:extLst>
              <a:ext uri="{FF2B5EF4-FFF2-40B4-BE49-F238E27FC236}">
                <a16:creationId xmlns:a16="http://schemas.microsoft.com/office/drawing/2014/main" id="{B17C3D31-E1AD-8B03-6CE8-5A614D47F5F1}"/>
              </a:ext>
            </a:extLst>
          </p:cNvPr>
          <p:cNvSpPr>
            <a:spLocks noGrp="1"/>
          </p:cNvSpPr>
          <p:nvPr>
            <p:ph type="sldNum" sz="quarter" idx="12"/>
          </p:nvPr>
        </p:nvSpPr>
        <p:spPr/>
        <p:txBody>
          <a:bodyPr/>
          <a:lstStyle/>
          <a:p>
            <a:fld id="{D45479E3-6F47-43FA-8E56-D661D39388EC}" type="slidenum">
              <a:rPr lang="da-DK" smtClean="0"/>
              <a:pPr/>
              <a:t>9</a:t>
            </a:fld>
            <a:endParaRPr lang="da-DK"/>
          </a:p>
        </p:txBody>
      </p:sp>
      <p:graphicFrame>
        <p:nvGraphicFramePr>
          <p:cNvPr id="4" name="Tabel 3">
            <a:extLst>
              <a:ext uri="{FF2B5EF4-FFF2-40B4-BE49-F238E27FC236}">
                <a16:creationId xmlns:a16="http://schemas.microsoft.com/office/drawing/2014/main" id="{3E1DAA1A-00FC-6994-289B-CB10FD8E8F04}"/>
              </a:ext>
            </a:extLst>
          </p:cNvPr>
          <p:cNvGraphicFramePr>
            <a:graphicFrameLocks noGrp="1"/>
          </p:cNvGraphicFramePr>
          <p:nvPr>
            <p:extLst>
              <p:ext uri="{D42A27DB-BD31-4B8C-83A1-F6EECF244321}">
                <p14:modId xmlns:p14="http://schemas.microsoft.com/office/powerpoint/2010/main" val="3638276780"/>
              </p:ext>
            </p:extLst>
          </p:nvPr>
        </p:nvGraphicFramePr>
        <p:xfrm>
          <a:off x="719976" y="1196628"/>
          <a:ext cx="9250862" cy="5440709"/>
        </p:xfrm>
        <a:graphic>
          <a:graphicData uri="http://schemas.openxmlformats.org/drawingml/2006/table">
            <a:tbl>
              <a:tblPr firstRow="1" bandRow="1">
                <a:tableStyleId>{5C22544A-7EE6-4342-B048-85BDC9FD1C3A}</a:tableStyleId>
              </a:tblPr>
              <a:tblGrid>
                <a:gridCol w="944067">
                  <a:extLst>
                    <a:ext uri="{9D8B030D-6E8A-4147-A177-3AD203B41FA5}">
                      <a16:colId xmlns:a16="http://schemas.microsoft.com/office/drawing/2014/main" val="2600283928"/>
                    </a:ext>
                  </a:extLst>
                </a:gridCol>
                <a:gridCol w="996779">
                  <a:extLst>
                    <a:ext uri="{9D8B030D-6E8A-4147-A177-3AD203B41FA5}">
                      <a16:colId xmlns:a16="http://schemas.microsoft.com/office/drawing/2014/main" val="1178572473"/>
                    </a:ext>
                  </a:extLst>
                </a:gridCol>
                <a:gridCol w="3712239">
                  <a:extLst>
                    <a:ext uri="{9D8B030D-6E8A-4147-A177-3AD203B41FA5}">
                      <a16:colId xmlns:a16="http://schemas.microsoft.com/office/drawing/2014/main" val="4077315115"/>
                    </a:ext>
                  </a:extLst>
                </a:gridCol>
                <a:gridCol w="3597777">
                  <a:extLst>
                    <a:ext uri="{9D8B030D-6E8A-4147-A177-3AD203B41FA5}">
                      <a16:colId xmlns:a16="http://schemas.microsoft.com/office/drawing/2014/main" val="4047363531"/>
                    </a:ext>
                  </a:extLst>
                </a:gridCol>
              </a:tblGrid>
              <a:tr h="240452">
                <a:tc>
                  <a:txBody>
                    <a:bodyPr/>
                    <a:lstStyle/>
                    <a:p>
                      <a:pPr algn="l">
                        <a:lnSpc>
                          <a:spcPts val="1300"/>
                        </a:lnSpc>
                        <a:spcBef>
                          <a:spcPts val="240"/>
                        </a:spcBef>
                        <a:spcAft>
                          <a:spcPts val="240"/>
                        </a:spcAft>
                      </a:pPr>
                      <a:r>
                        <a:rPr lang="da-DK" sz="1000" cap="all" dirty="0">
                          <a:effectLst/>
                          <a:latin typeface="+mj-lt"/>
                        </a:rPr>
                        <a:t>Studie</a:t>
                      </a:r>
                      <a:endParaRPr lang="da-DK" sz="1050" dirty="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tc>
                  <a:txBody>
                    <a:bodyPr/>
                    <a:lstStyle/>
                    <a:p>
                      <a:pPr algn="l">
                        <a:lnSpc>
                          <a:spcPts val="1300"/>
                        </a:lnSpc>
                        <a:spcBef>
                          <a:spcPts val="240"/>
                        </a:spcBef>
                        <a:spcAft>
                          <a:spcPts val="240"/>
                        </a:spcAft>
                      </a:pPr>
                      <a:r>
                        <a:rPr lang="da-DK" sz="1050">
                          <a:solidFill>
                            <a:schemeClr val="bg1"/>
                          </a:solidFill>
                          <a:effectLst/>
                          <a:latin typeface="+mj-lt"/>
                          <a:ea typeface="Georgia" panose="02040502050405020303" pitchFamily="18" charset="0"/>
                          <a:cs typeface="Verdana" panose="020B0604030504040204" pitchFamily="34" charset="0"/>
                        </a:rPr>
                        <a:t>TEMA</a:t>
                      </a:r>
                    </a:p>
                  </a:txBody>
                  <a:tcPr marL="45384" marR="45384" marT="0" marB="0" anchor="ctr"/>
                </a:tc>
                <a:tc>
                  <a:txBody>
                    <a:bodyPr/>
                    <a:lstStyle/>
                    <a:p>
                      <a:pPr algn="l">
                        <a:lnSpc>
                          <a:spcPts val="1300"/>
                        </a:lnSpc>
                        <a:spcBef>
                          <a:spcPts val="240"/>
                        </a:spcBef>
                        <a:spcAft>
                          <a:spcPts val="240"/>
                        </a:spcAft>
                      </a:pPr>
                      <a:r>
                        <a:rPr lang="da-DK" sz="1000" cap="all">
                          <a:effectLst/>
                          <a:latin typeface="+mj-lt"/>
                        </a:rPr>
                        <a:t>resultater</a:t>
                      </a:r>
                      <a:endParaRPr lang="da-DK" sz="105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tc>
                  <a:txBody>
                    <a:bodyPr/>
                    <a:lstStyle/>
                    <a:p>
                      <a:pPr algn="l">
                        <a:lnSpc>
                          <a:spcPts val="1300"/>
                        </a:lnSpc>
                        <a:spcBef>
                          <a:spcPts val="240"/>
                        </a:spcBef>
                        <a:spcAft>
                          <a:spcPts val="240"/>
                        </a:spcAft>
                      </a:pPr>
                      <a:r>
                        <a:rPr lang="da-DK" sz="1000" cap="all">
                          <a:effectLst/>
                          <a:latin typeface="+mj-lt"/>
                        </a:rPr>
                        <a:t>Metode</a:t>
                      </a:r>
                      <a:endParaRPr lang="da-DK" sz="1050">
                        <a:solidFill>
                          <a:srgbClr val="456966"/>
                        </a:solidFill>
                        <a:effectLst/>
                        <a:latin typeface="+mj-lt"/>
                        <a:ea typeface="Georgia" panose="02040502050405020303" pitchFamily="18" charset="0"/>
                        <a:cs typeface="Verdana" panose="020B0604030504040204" pitchFamily="34" charset="0"/>
                      </a:endParaRPr>
                    </a:p>
                  </a:txBody>
                  <a:tcPr marL="45384" marR="45384" marT="0" marB="0" anchor="ctr"/>
                </a:tc>
                <a:extLst>
                  <a:ext uri="{0D108BD9-81ED-4DB2-BD59-A6C34878D82A}">
                    <a16:rowId xmlns:a16="http://schemas.microsoft.com/office/drawing/2014/main" val="3079006382"/>
                  </a:ext>
                </a:extLst>
              </a:tr>
              <a:tr h="677370">
                <a:tc>
                  <a:txBody>
                    <a:bodyPr/>
                    <a:lstStyle/>
                    <a:p>
                      <a:pPr>
                        <a:lnSpc>
                          <a:spcPts val="1300"/>
                        </a:lnSpc>
                        <a:spcBef>
                          <a:spcPts val="240"/>
                        </a:spcBef>
                        <a:spcAft>
                          <a:spcPts val="240"/>
                        </a:spcAft>
                      </a:pPr>
                      <a:r>
                        <a:rPr lang="da-DK" sz="1000" kern="1200" err="1">
                          <a:solidFill>
                            <a:srgbClr val="456966"/>
                          </a:solidFill>
                          <a:effectLst/>
                          <a:latin typeface="+mj-lt"/>
                          <a:ea typeface="Georgia" panose="02040502050405020303" pitchFamily="18" charset="0"/>
                          <a:cs typeface="Verdana" panose="020B0604030504040204" pitchFamily="34" charset="0"/>
                        </a:rPr>
                        <a:t>Vandenbussche</a:t>
                      </a:r>
                      <a:r>
                        <a:rPr lang="da-DK" sz="1000" kern="1200">
                          <a:solidFill>
                            <a:srgbClr val="456966"/>
                          </a:solidFill>
                          <a:effectLst/>
                          <a:latin typeface="+mj-lt"/>
                          <a:ea typeface="Georgia" panose="02040502050405020303" pitchFamily="18" charset="0"/>
                          <a:cs typeface="Verdana" panose="020B0604030504040204" pitchFamily="34" charset="0"/>
                        </a:rPr>
                        <a:t> et al. (2004)</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Vækst </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kern="1200">
                          <a:solidFill>
                            <a:srgbClr val="456966"/>
                          </a:solidFill>
                          <a:effectLst/>
                          <a:latin typeface="+mj-lt"/>
                          <a:ea typeface="+mn-ea"/>
                          <a:cs typeface="+mn-cs"/>
                        </a:rPr>
                        <a:t>To resultater: 1) opkvalificeret arbejdskraft i OECD-landene bidrager til at fremme vækst, 2) opkvalificeret arbejdskraft er mere </a:t>
                      </a:r>
                      <a:r>
                        <a:rPr lang="da-DK" sz="1000" b="1" kern="1200">
                          <a:solidFill>
                            <a:srgbClr val="456966"/>
                          </a:solidFill>
                          <a:effectLst/>
                          <a:latin typeface="+mj-lt"/>
                          <a:ea typeface="+mn-ea"/>
                          <a:cs typeface="+mn-cs"/>
                        </a:rPr>
                        <a:t>vækstfremmende i økonomier, der er længere fremme rent teknologisk. </a:t>
                      </a:r>
                    </a:p>
                  </a:txBody>
                  <a:tcPr marL="45384" marR="45384" marT="0" marB="0" anchor="ctr"/>
                </a:tc>
                <a:tc>
                  <a:txBody>
                    <a:bodyPr/>
                    <a:lstStyle/>
                    <a:p>
                      <a:pPr>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Paneldata for 19 OECD lande i perioden fra 1960-2000. Data over bl.a. uddannelsesniveau og produktivitet. IV-regression. </a:t>
                      </a:r>
                    </a:p>
                  </a:txBody>
                  <a:tcPr marL="45384" marR="45384" marT="0" marB="0" anchor="ctr"/>
                </a:tc>
                <a:extLst>
                  <a:ext uri="{0D108BD9-81ED-4DB2-BD59-A6C34878D82A}">
                    <a16:rowId xmlns:a16="http://schemas.microsoft.com/office/drawing/2014/main" val="1462623883"/>
                  </a:ext>
                </a:extLst>
              </a:tr>
              <a:tr h="677370">
                <a:tc>
                  <a:txBody>
                    <a:bodyPr/>
                    <a:lstStyle/>
                    <a:p>
                      <a:pPr>
                        <a:lnSpc>
                          <a:spcPts val="1300"/>
                        </a:lnSpc>
                        <a:spcBef>
                          <a:spcPts val="240"/>
                        </a:spcBef>
                        <a:spcAft>
                          <a:spcPts val="240"/>
                        </a:spcAft>
                      </a:pPr>
                      <a:r>
                        <a:rPr lang="da-DK" sz="1000">
                          <a:solidFill>
                            <a:srgbClr val="456966"/>
                          </a:solidFill>
                          <a:effectLst/>
                          <a:latin typeface="+mj-lt"/>
                          <a:ea typeface="Georgia" panose="02040502050405020303" pitchFamily="18" charset="0"/>
                          <a:cs typeface="Verdana" panose="020B0604030504040204" pitchFamily="34" charset="0"/>
                        </a:rPr>
                        <a:t>DEA (2023)</a:t>
                      </a:r>
                    </a:p>
                  </a:txBody>
                  <a:tcPr marL="45384" marR="45384" marT="0" marB="0" anchor="ctr"/>
                </a:tc>
                <a:tc>
                  <a:txBody>
                    <a:bodyPr/>
                    <a:lstStyle/>
                    <a:p>
                      <a:pPr algn="l">
                        <a:lnSpc>
                          <a:spcPts val="1300"/>
                        </a:lnSpc>
                        <a:spcBef>
                          <a:spcPts val="240"/>
                        </a:spcBef>
                        <a:spcAft>
                          <a:spcPts val="240"/>
                        </a:spcAft>
                      </a:pPr>
                      <a:r>
                        <a:rPr lang="da-DK" sz="1000" err="1">
                          <a:solidFill>
                            <a:srgbClr val="456966"/>
                          </a:solidFill>
                          <a:effectLst/>
                          <a:latin typeface="+mj-lt"/>
                          <a:ea typeface="Georgia" panose="02040502050405020303" pitchFamily="18" charset="0"/>
                          <a:cs typeface="Verdana" panose="020B0604030504040204" pitchFamily="34" charset="0"/>
                        </a:rPr>
                        <a:t>Beskæftigelses-grad</a:t>
                      </a:r>
                      <a:r>
                        <a:rPr lang="da-DK" sz="1000">
                          <a:solidFill>
                            <a:srgbClr val="456966"/>
                          </a:solidFill>
                          <a:effectLst/>
                          <a:latin typeface="+mj-lt"/>
                          <a:ea typeface="Georgia" panose="02040502050405020303" pitchFamily="18" charset="0"/>
                          <a:cs typeface="Verdana" panose="020B0604030504040204" pitchFamily="34" charset="0"/>
                        </a:rPr>
                        <a:t>, løn</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kern="1200">
                          <a:solidFill>
                            <a:srgbClr val="456966"/>
                          </a:solidFill>
                          <a:effectLst/>
                          <a:latin typeface="+mj-lt"/>
                          <a:ea typeface="+mn-ea"/>
                          <a:cs typeface="+mn-cs"/>
                        </a:rPr>
                        <a:t>SAMF-uddannede har den højeste gennemsnitlige løn ca. 500.000 kr. (1-5 år efter endt uddannelse). </a:t>
                      </a:r>
                      <a:r>
                        <a:rPr lang="da-DK" sz="1000" b="1" kern="1200">
                          <a:solidFill>
                            <a:srgbClr val="456966"/>
                          </a:solidFill>
                          <a:effectLst/>
                          <a:latin typeface="+mj-lt"/>
                          <a:ea typeface="+mn-ea"/>
                          <a:cs typeface="+mn-cs"/>
                        </a:rPr>
                        <a:t>SAMF’ere har en beskæftigelsesgrad på ca. 80 pct. to år efter afsluttet uddannelse </a:t>
                      </a:r>
                      <a:r>
                        <a:rPr lang="da-DK" sz="1000" kern="1200">
                          <a:solidFill>
                            <a:srgbClr val="456966"/>
                          </a:solidFill>
                          <a:effectLst/>
                          <a:latin typeface="+mj-lt"/>
                          <a:ea typeface="+mn-ea"/>
                          <a:cs typeface="+mn-cs"/>
                        </a:rPr>
                        <a:t>og er kun overgået af SUND- og TEK-kandidater. </a:t>
                      </a:r>
                    </a:p>
                  </a:txBody>
                  <a:tcPr marL="45384" marR="45384" marT="0" marB="0" anchor="ctr"/>
                </a:tc>
                <a:tc>
                  <a:txBody>
                    <a:bodyPr/>
                    <a:lstStyle/>
                    <a:p>
                      <a:pPr>
                        <a:lnSpc>
                          <a:spcPts val="1300"/>
                        </a:lnSpc>
                        <a:spcBef>
                          <a:spcPts val="240"/>
                        </a:spcBef>
                        <a:spcAft>
                          <a:spcPts val="240"/>
                        </a:spcAft>
                      </a:pPr>
                      <a:r>
                        <a:rPr lang="da-DK" sz="1000" dirty="0">
                          <a:solidFill>
                            <a:srgbClr val="456966"/>
                          </a:solidFill>
                          <a:effectLst/>
                          <a:latin typeface="+mj-lt"/>
                          <a:ea typeface="Georgia" panose="02040502050405020303" pitchFamily="18" charset="0"/>
                          <a:cs typeface="Verdana" panose="020B0604030504040204" pitchFamily="34" charset="0"/>
                        </a:rPr>
                        <a:t>Registerdata for beskæftigelse, OLS-regression for at kontrollere for baggrundskarakteristika. </a:t>
                      </a:r>
                    </a:p>
                  </a:txBody>
                  <a:tcPr marL="45384" marR="45384" marT="0" marB="0" anchor="ctr"/>
                </a:tc>
                <a:extLst>
                  <a:ext uri="{0D108BD9-81ED-4DB2-BD59-A6C34878D82A}">
                    <a16:rowId xmlns:a16="http://schemas.microsoft.com/office/drawing/2014/main" val="145505143"/>
                  </a:ext>
                </a:extLst>
              </a:tr>
              <a:tr h="677370">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Akademikerne (2022)</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Udbredelse i den private sektor</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Fra 2010-2021 er </a:t>
                      </a:r>
                      <a:r>
                        <a:rPr lang="da-DK" sz="1000" b="1" kern="1200">
                          <a:solidFill>
                            <a:srgbClr val="456966"/>
                          </a:solidFill>
                          <a:effectLst/>
                          <a:latin typeface="+mj-lt"/>
                          <a:ea typeface="Georgia" panose="02040502050405020303" pitchFamily="18" charset="0"/>
                          <a:cs typeface="Verdana" panose="020B0604030504040204" pitchFamily="34" charset="0"/>
                        </a:rPr>
                        <a:t>andelen af akademikere, der finder første job på det private arbejdsmarked</a:t>
                      </a:r>
                      <a:r>
                        <a:rPr lang="da-DK" sz="1000" kern="1200">
                          <a:solidFill>
                            <a:srgbClr val="456966"/>
                          </a:solidFill>
                          <a:effectLst/>
                          <a:latin typeface="+mj-lt"/>
                          <a:ea typeface="Georgia" panose="02040502050405020303" pitchFamily="18" charset="0"/>
                          <a:cs typeface="Verdana" panose="020B0604030504040204" pitchFamily="34" charset="0"/>
                        </a:rPr>
                        <a:t>, </a:t>
                      </a:r>
                      <a:r>
                        <a:rPr lang="da-DK" sz="1000" b="1" kern="1200">
                          <a:solidFill>
                            <a:srgbClr val="456966"/>
                          </a:solidFill>
                          <a:effectLst/>
                          <a:latin typeface="+mj-lt"/>
                          <a:ea typeface="Georgia" panose="02040502050405020303" pitchFamily="18" charset="0"/>
                          <a:cs typeface="Verdana" panose="020B0604030504040204" pitchFamily="34" charset="0"/>
                        </a:rPr>
                        <a:t>vokset med ca. 16 pct. </a:t>
                      </a:r>
                      <a:r>
                        <a:rPr lang="da-DK" sz="1000" kern="1200">
                          <a:solidFill>
                            <a:srgbClr val="456966"/>
                          </a:solidFill>
                          <a:effectLst/>
                          <a:latin typeface="+mj-lt"/>
                          <a:ea typeface="Georgia" panose="02040502050405020303" pitchFamily="18" charset="0"/>
                          <a:cs typeface="Verdana" panose="020B0604030504040204" pitchFamily="34" charset="0"/>
                        </a:rPr>
                        <a:t>Andelen med en SAMF-uddannelse, der finder deres første job i det private, er steget med ca. 12 pct. i perioden. </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Fire registre fra Danmarks Statistik: </a:t>
                      </a:r>
                      <a:r>
                        <a:rPr lang="da-DK" sz="1000" kern="1200">
                          <a:solidFill>
                            <a:srgbClr val="456966"/>
                          </a:solidFill>
                          <a:effectLst/>
                          <a:latin typeface="+mj-lt"/>
                        </a:rPr>
                        <a:t>det komprimerede elevregister (ELEV3), beskæftigelse for lønmodtagere (BFL), befolkningsregistret (BEF) samt den registerbaserede arbejdsstyrkestatistik (RAS)</a:t>
                      </a:r>
                      <a:r>
                        <a:rPr lang="da-DK" sz="1000" kern="1200">
                          <a:solidFill>
                            <a:srgbClr val="456966"/>
                          </a:solidFill>
                          <a:effectLst/>
                          <a:latin typeface="+mj-lt"/>
                          <a:ea typeface="Georgia" panose="02040502050405020303" pitchFamily="18" charset="0"/>
                          <a:cs typeface="Verdana" panose="020B0604030504040204" pitchFamily="34" charset="0"/>
                        </a:rPr>
                        <a:t> </a:t>
                      </a:r>
                    </a:p>
                  </a:txBody>
                  <a:tcPr marL="45384" marR="45384" marT="0" marB="0" anchor="ctr"/>
                </a:tc>
                <a:extLst>
                  <a:ext uri="{0D108BD9-81ED-4DB2-BD59-A6C34878D82A}">
                    <a16:rowId xmlns:a16="http://schemas.microsoft.com/office/drawing/2014/main" val="2068986587"/>
                  </a:ext>
                </a:extLst>
              </a:tr>
              <a:tr h="677370">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DJØF, Håndværker-rådet (2016)</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Jobpotentiale, efterspørgsel på arbejdsmarkedet</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b="0" kern="1200">
                          <a:solidFill>
                            <a:srgbClr val="456966"/>
                          </a:solidFill>
                          <a:effectLst/>
                          <a:latin typeface="+mj-lt"/>
                          <a:ea typeface="+mn-ea"/>
                          <a:cs typeface="+mn-cs"/>
                        </a:rPr>
                        <a:t>Skønnes </a:t>
                      </a:r>
                      <a:r>
                        <a:rPr lang="da-DK" sz="1000" kern="1200">
                          <a:solidFill>
                            <a:srgbClr val="456966"/>
                          </a:solidFill>
                          <a:effectLst/>
                          <a:latin typeface="+mj-lt"/>
                          <a:ea typeface="+mn-ea"/>
                          <a:cs typeface="+mn-cs"/>
                        </a:rPr>
                        <a:t>at der er minimum </a:t>
                      </a:r>
                      <a:r>
                        <a:rPr lang="da-DK" sz="1000" b="1" kern="1200">
                          <a:solidFill>
                            <a:srgbClr val="456966"/>
                          </a:solidFill>
                          <a:effectLst/>
                          <a:latin typeface="+mj-lt"/>
                          <a:ea typeface="+mn-ea"/>
                          <a:cs typeface="+mn-cs"/>
                        </a:rPr>
                        <a:t>13.200 potentielle nye jobs til</a:t>
                      </a:r>
                      <a:r>
                        <a:rPr lang="da-DK" sz="1000" kern="1200">
                          <a:solidFill>
                            <a:srgbClr val="456966"/>
                          </a:solidFill>
                          <a:effectLst/>
                          <a:latin typeface="+mj-lt"/>
                          <a:ea typeface="+mn-ea"/>
                          <a:cs typeface="+mn-cs"/>
                        </a:rPr>
                        <a:t> </a:t>
                      </a:r>
                      <a:r>
                        <a:rPr lang="da-DK" sz="1000" b="1" kern="1200">
                          <a:solidFill>
                            <a:srgbClr val="456966"/>
                          </a:solidFill>
                          <a:effectLst/>
                          <a:latin typeface="+mj-lt"/>
                          <a:ea typeface="+mn-ea"/>
                          <a:cs typeface="+mn-cs"/>
                        </a:rPr>
                        <a:t>højtuddannede </a:t>
                      </a:r>
                      <a:r>
                        <a:rPr lang="da-DK" sz="1000" kern="1200">
                          <a:solidFill>
                            <a:srgbClr val="456966"/>
                          </a:solidFill>
                          <a:effectLst/>
                          <a:latin typeface="+mj-lt"/>
                          <a:ea typeface="+mn-ea"/>
                          <a:cs typeface="+mn-cs"/>
                        </a:rPr>
                        <a:t>i SMV’er. 27 pct. af de adspurgte i industrien har allerede ansat en højtuddannet. </a:t>
                      </a:r>
                    </a:p>
                  </a:txBody>
                  <a:tcPr marL="45384" marR="45384" marT="0" marB="0" anchor="ctr"/>
                </a:tc>
                <a:tc>
                  <a:txBody>
                    <a:bodyPr/>
                    <a:lstStyle/>
                    <a:p>
                      <a:pPr algn="l">
                        <a:lnSpc>
                          <a:spcPts val="1300"/>
                        </a:lnSpc>
                        <a:spcBef>
                          <a:spcPts val="240"/>
                        </a:spcBef>
                        <a:spcAft>
                          <a:spcPts val="240"/>
                        </a:spcAft>
                      </a:pPr>
                      <a:r>
                        <a:rPr lang="da-DK" sz="1000" kern="1200" dirty="0">
                          <a:solidFill>
                            <a:srgbClr val="456966"/>
                          </a:solidFill>
                          <a:effectLst/>
                          <a:latin typeface="+mj-lt"/>
                          <a:ea typeface="Georgia" panose="02040502050405020303" pitchFamily="18" charset="0"/>
                          <a:cs typeface="Verdana" panose="020B0604030504040204" pitchFamily="34" charset="0"/>
                        </a:rPr>
                        <a:t>Spørgeskemaundersøgelse med svar fra 661 ejere/ledere af SMV’er. Virksomhederne beskæftiger sig indenfor bygge-, industri- og servicebranchen. Potentialeberegning af svarene (potentielle nye jobs). </a:t>
                      </a:r>
                    </a:p>
                  </a:txBody>
                  <a:tcPr marL="45384" marR="45384" marT="0" marB="0" anchor="ctr"/>
                </a:tc>
                <a:extLst>
                  <a:ext uri="{0D108BD9-81ED-4DB2-BD59-A6C34878D82A}">
                    <a16:rowId xmlns:a16="http://schemas.microsoft.com/office/drawing/2014/main" val="638186190"/>
                  </a:ext>
                </a:extLst>
              </a:tr>
              <a:tr h="547025">
                <a:tc>
                  <a:txBody>
                    <a:bodyPr/>
                    <a:lstStyle/>
                    <a:p>
                      <a:pPr algn="l">
                        <a:lnSpc>
                          <a:spcPts val="1300"/>
                        </a:lnSpc>
                        <a:spcBef>
                          <a:spcPts val="240"/>
                        </a:spcBef>
                        <a:spcAft>
                          <a:spcPts val="240"/>
                        </a:spcAft>
                      </a:pPr>
                      <a:r>
                        <a:rPr lang="da-DK" sz="1000">
                          <a:solidFill>
                            <a:srgbClr val="456966"/>
                          </a:solidFill>
                          <a:effectLst/>
                          <a:latin typeface="+mj-lt"/>
                          <a:ea typeface="Georgia" panose="02040502050405020303" pitchFamily="18" charset="0"/>
                          <a:cs typeface="Verdana" panose="020B0604030504040204" pitchFamily="34" charset="0"/>
                        </a:rPr>
                        <a:t>AE, DJØF (2012)</a:t>
                      </a:r>
                    </a:p>
                  </a:txBody>
                  <a:tcPr marL="45384" marR="45384" marT="0" marB="0" anchor="ctr"/>
                </a:tc>
                <a:tc>
                  <a:txBody>
                    <a:bodyPr/>
                    <a:lstStyle/>
                    <a:p>
                      <a:pPr marL="0" indent="0" algn="l">
                        <a:lnSpc>
                          <a:spcPts val="1300"/>
                        </a:lnSpc>
                        <a:spcBef>
                          <a:spcPts val="240"/>
                        </a:spcBef>
                        <a:spcAft>
                          <a:spcPts val="240"/>
                        </a:spcAft>
                        <a:buFont typeface="Arial" panose="020B0604020202020204" pitchFamily="34" charset="0"/>
                        <a:buNone/>
                      </a:pPr>
                      <a:r>
                        <a:rPr lang="da-DK" sz="1000">
                          <a:solidFill>
                            <a:srgbClr val="456966"/>
                          </a:solidFill>
                          <a:effectLst/>
                          <a:latin typeface="+mj-lt"/>
                          <a:ea typeface="Georgia" panose="02040502050405020303" pitchFamily="18" charset="0"/>
                          <a:cs typeface="Verdana" panose="020B0604030504040204" pitchFamily="34" charset="0"/>
                        </a:rPr>
                        <a:t>Værdiskabelse i virksomheder</a:t>
                      </a:r>
                    </a:p>
                  </a:txBody>
                  <a:tcPr marL="45384" marR="45384" marT="0" marB="0" anchor="ct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a-DK" sz="1000" b="1" kern="1200">
                          <a:solidFill>
                            <a:srgbClr val="456966"/>
                          </a:solidFill>
                          <a:effectLst/>
                          <a:latin typeface="+mj-lt"/>
                          <a:ea typeface="+mn-ea"/>
                          <a:cs typeface="+mn-cs"/>
                        </a:rPr>
                        <a:t>Beskæftigelsesfremgang på 39 pct</a:t>
                      </a:r>
                      <a:r>
                        <a:rPr lang="da-DK" sz="1000" kern="1200">
                          <a:solidFill>
                            <a:srgbClr val="456966"/>
                          </a:solidFill>
                          <a:effectLst/>
                          <a:latin typeface="+mj-lt"/>
                          <a:ea typeface="+mn-ea"/>
                          <a:cs typeface="+mn-cs"/>
                        </a:rPr>
                        <a:t>. hvis mindst 10 pct. af de ansatte er akademikere (i 2008). Modsat beskæftigelsesfremgang på 20 pct. blandt virksomheder, som ikke havde akademikere ansat. </a:t>
                      </a:r>
                    </a:p>
                  </a:txBody>
                  <a:tcPr marL="45384" marR="45384" marT="0" marB="0" anchor="ctr"/>
                </a:tc>
                <a:tc>
                  <a:txBody>
                    <a:bodyPr/>
                    <a:lstStyle/>
                    <a:p>
                      <a:pPr algn="l">
                        <a:lnSpc>
                          <a:spcPts val="1300"/>
                        </a:lnSpc>
                        <a:spcBef>
                          <a:spcPts val="240"/>
                        </a:spcBef>
                        <a:spcAft>
                          <a:spcPts val="240"/>
                        </a:spcAft>
                      </a:pPr>
                      <a:r>
                        <a:rPr lang="da-DK" sz="1000">
                          <a:solidFill>
                            <a:srgbClr val="456966"/>
                          </a:solidFill>
                          <a:effectLst/>
                          <a:latin typeface="+mj-lt"/>
                          <a:ea typeface="Georgia" panose="02040502050405020303" pitchFamily="18" charset="0"/>
                          <a:cs typeface="Verdana" panose="020B0604030504040204" pitchFamily="34" charset="0"/>
                        </a:rPr>
                        <a:t>Lønmodtagerbeskæftigelsen er omregnet til fuldtidspersoner </a:t>
                      </a:r>
                      <a:r>
                        <a:rPr lang="da-DK" sz="1000" kern="1200">
                          <a:solidFill>
                            <a:srgbClr val="456966"/>
                          </a:solidFill>
                          <a:effectLst/>
                          <a:latin typeface="+mj-lt"/>
                          <a:ea typeface="Georgia" panose="02040502050405020303" pitchFamily="18" charset="0"/>
                          <a:cs typeface="Verdana" panose="020B0604030504040204" pitchFamily="34" charset="0"/>
                        </a:rPr>
                        <a:t>(fra Danmarks Statistik). S</a:t>
                      </a:r>
                      <a:r>
                        <a:rPr lang="da-DK" sz="1000">
                          <a:solidFill>
                            <a:srgbClr val="456966"/>
                          </a:solidFill>
                          <a:effectLst/>
                          <a:latin typeface="+mj-lt"/>
                          <a:ea typeface="Georgia" panose="02040502050405020303" pitchFamily="18" charset="0"/>
                          <a:cs typeface="Verdana" panose="020B0604030504040204" pitchFamily="34" charset="0"/>
                        </a:rPr>
                        <a:t>ammenlægningsalgoritme anvendt til at sammenlægge arbejdssteder (ved jobskifte). </a:t>
                      </a:r>
                    </a:p>
                  </a:txBody>
                  <a:tcPr marL="45384" marR="45384" marT="0" marB="0" anchor="ctr"/>
                </a:tc>
                <a:extLst>
                  <a:ext uri="{0D108BD9-81ED-4DB2-BD59-A6C34878D82A}">
                    <a16:rowId xmlns:a16="http://schemas.microsoft.com/office/drawing/2014/main" val="365274842"/>
                  </a:ext>
                </a:extLst>
              </a:tr>
              <a:tr h="921157">
                <a:tc>
                  <a:txBody>
                    <a:bodyPr/>
                    <a:lstStyle/>
                    <a:p>
                      <a:pPr algn="l">
                        <a:lnSpc>
                          <a:spcPts val="1300"/>
                        </a:lnSpc>
                        <a:spcBef>
                          <a:spcPts val="240"/>
                        </a:spcBef>
                        <a:spcAft>
                          <a:spcPts val="240"/>
                        </a:spcAft>
                      </a:pPr>
                      <a:r>
                        <a:rPr lang="da-DK" sz="1000" kern="1200" dirty="0">
                          <a:solidFill>
                            <a:srgbClr val="456966"/>
                          </a:solidFill>
                          <a:effectLst/>
                          <a:latin typeface="+mj-lt"/>
                          <a:ea typeface="Georgia" panose="02040502050405020303" pitchFamily="18" charset="0"/>
                          <a:cs typeface="Verdana" panose="020B0604030504040204" pitchFamily="34" charset="0"/>
                        </a:rPr>
                        <a:t>CEBR og DJØF (2013)</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Værdiskabelse i virksomheder, produktivitet, løn</a:t>
                      </a:r>
                    </a:p>
                  </a:txBody>
                  <a:tcPr marL="45384" marR="45384" marT="0" marB="0" anchor="ctr"/>
                </a:tc>
                <a:tc>
                  <a:txBody>
                    <a:bodyPr/>
                    <a:lstStyle/>
                    <a:p>
                      <a:pPr marL="0" lvl="0" algn="l" defTabSz="801929" rtl="0" eaLnBrk="1" latinLnBrk="0" hangingPunct="1">
                        <a:lnSpc>
                          <a:spcPts val="1300"/>
                        </a:lnSpc>
                        <a:spcBef>
                          <a:spcPts val="240"/>
                        </a:spcBef>
                        <a:spcAft>
                          <a:spcPts val="240"/>
                        </a:spcAft>
                      </a:pPr>
                      <a:r>
                        <a:rPr lang="da-DK" sz="1000" b="1" kern="1200" dirty="0">
                          <a:solidFill>
                            <a:srgbClr val="456966"/>
                          </a:solidFill>
                          <a:effectLst/>
                          <a:latin typeface="+mj-lt"/>
                          <a:ea typeface="+mn-ea"/>
                          <a:cs typeface="+mn-cs"/>
                        </a:rPr>
                        <a:t>SAMF og SUND er de fagområder, der giver den største produktivitetseffekt i det private</a:t>
                      </a:r>
                      <a:r>
                        <a:rPr lang="da-DK" sz="1000" kern="1200" dirty="0">
                          <a:solidFill>
                            <a:srgbClr val="456966"/>
                          </a:solidFill>
                          <a:effectLst/>
                          <a:latin typeface="+mj-lt"/>
                          <a:ea typeface="+mn-ea"/>
                          <a:cs typeface="+mn-cs"/>
                        </a:rPr>
                        <a:t>. SAMF bidrager med 680.000 kr. løn inkl. </a:t>
                      </a:r>
                      <a:r>
                        <a:rPr lang="da-DK" sz="1000" kern="1200" dirty="0" err="1">
                          <a:solidFill>
                            <a:srgbClr val="456966"/>
                          </a:solidFill>
                          <a:effectLst/>
                          <a:latin typeface="+mj-lt"/>
                          <a:ea typeface="+mn-ea"/>
                          <a:cs typeface="+mn-cs"/>
                        </a:rPr>
                        <a:t>egeneffekt</a:t>
                      </a:r>
                      <a:r>
                        <a:rPr lang="da-DK" sz="1000" kern="1200" dirty="0">
                          <a:solidFill>
                            <a:srgbClr val="456966"/>
                          </a:solidFill>
                          <a:effectLst/>
                          <a:latin typeface="+mj-lt"/>
                          <a:ea typeface="+mn-ea"/>
                          <a:cs typeface="+mn-cs"/>
                        </a:rPr>
                        <a:t> og 810.000 kr. i fælleseffekt. En stigning på 1 pct. </a:t>
                      </a:r>
                      <a:r>
                        <a:rPr lang="da-DK" sz="1000" kern="1200">
                          <a:solidFill>
                            <a:srgbClr val="456966"/>
                          </a:solidFill>
                          <a:effectLst/>
                          <a:latin typeface="+mj-lt"/>
                          <a:ea typeface="+mn-ea"/>
                          <a:cs typeface="+mn-cs"/>
                        </a:rPr>
                        <a:t>point af andelen af højtuddannede privatansatte øger den private sektors bruttoværditilvækst med 0,8 pct. </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Beregning af produktivitetseffekter: </a:t>
                      </a:r>
                      <a:r>
                        <a:rPr lang="da-DK" sz="1000" b="1" kern="1200" err="1">
                          <a:solidFill>
                            <a:srgbClr val="456966"/>
                          </a:solidFill>
                          <a:effectLst/>
                          <a:latin typeface="+mj-lt"/>
                          <a:ea typeface="Georgia" panose="02040502050405020303" pitchFamily="18" charset="0"/>
                          <a:cs typeface="Verdana" panose="020B0604030504040204" pitchFamily="34" charset="0"/>
                        </a:rPr>
                        <a:t>Egeneffekten</a:t>
                      </a:r>
                      <a:r>
                        <a:rPr lang="da-DK" sz="1000" kern="1200">
                          <a:solidFill>
                            <a:srgbClr val="456966"/>
                          </a:solidFill>
                          <a:effectLst/>
                          <a:latin typeface="+mj-lt"/>
                          <a:ea typeface="Georgia" panose="02040502050405020303" pitchFamily="18" charset="0"/>
                          <a:cs typeface="Verdana" panose="020B0604030504040204" pitchFamily="34" charset="0"/>
                        </a:rPr>
                        <a:t>: den relative lønpræmie, som en uddannelse giver mere i løn kontra en anden uddannelse. </a:t>
                      </a:r>
                      <a:r>
                        <a:rPr lang="da-DK" sz="1000" b="1" kern="1200">
                          <a:solidFill>
                            <a:srgbClr val="456966"/>
                          </a:solidFill>
                          <a:effectLst/>
                          <a:latin typeface="+mj-lt"/>
                          <a:ea typeface="Georgia" panose="02040502050405020303" pitchFamily="18" charset="0"/>
                          <a:cs typeface="Verdana" panose="020B0604030504040204" pitchFamily="34" charset="0"/>
                        </a:rPr>
                        <a:t>Fælleseffekten</a:t>
                      </a:r>
                      <a:r>
                        <a:rPr lang="da-DK" sz="1000" kern="1200">
                          <a:solidFill>
                            <a:srgbClr val="456966"/>
                          </a:solidFill>
                          <a:effectLst/>
                          <a:latin typeface="+mj-lt"/>
                          <a:ea typeface="Georgia" panose="02040502050405020303" pitchFamily="18" charset="0"/>
                          <a:cs typeface="Verdana" panose="020B0604030504040204" pitchFamily="34" charset="0"/>
                        </a:rPr>
                        <a:t>: en uddannelsesgruppes effekt på virksomhedernes produktivitet. Beregning af totaleffekter til en konsekvensberegning af et uddannelsesløft i den private sektor. </a:t>
                      </a:r>
                    </a:p>
                  </a:txBody>
                  <a:tcPr marL="45384" marR="45384" marT="0" marB="0" anchor="ctr"/>
                </a:tc>
                <a:extLst>
                  <a:ext uri="{0D108BD9-81ED-4DB2-BD59-A6C34878D82A}">
                    <a16:rowId xmlns:a16="http://schemas.microsoft.com/office/drawing/2014/main" val="2011899279"/>
                  </a:ext>
                </a:extLst>
              </a:tr>
              <a:tr h="1022595">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DAMVAD Analytics (2015)</a:t>
                      </a:r>
                    </a:p>
                  </a:txBody>
                  <a:tcPr marL="45384" marR="45384" marT="0" marB="0" anchor="ctr"/>
                </a:tc>
                <a:tc>
                  <a:txBody>
                    <a:bodyPr/>
                    <a:lstStyle/>
                    <a:p>
                      <a:pPr algn="l">
                        <a:lnSpc>
                          <a:spcPts val="1300"/>
                        </a:lnSpc>
                        <a:spcBef>
                          <a:spcPts val="240"/>
                        </a:spcBef>
                        <a:spcAft>
                          <a:spcPts val="240"/>
                        </a:spcAft>
                      </a:pPr>
                      <a:r>
                        <a:rPr lang="da-DK" sz="1000" kern="1200">
                          <a:solidFill>
                            <a:srgbClr val="456966"/>
                          </a:solidFill>
                          <a:effectLst/>
                          <a:latin typeface="+mj-lt"/>
                          <a:ea typeface="Georgia" panose="02040502050405020303" pitchFamily="18" charset="0"/>
                          <a:cs typeface="Verdana" panose="020B0604030504040204" pitchFamily="34" charset="0"/>
                        </a:rPr>
                        <a:t>Værdiskabelse i virksomheder, produktivitet</a:t>
                      </a:r>
                    </a:p>
                  </a:txBody>
                  <a:tcPr marL="45384" marR="45384" marT="0" marB="0" anchor="ctr"/>
                </a:tc>
                <a:tc>
                  <a:txBody>
                    <a:bodyPr/>
                    <a:lstStyle/>
                    <a:p>
                      <a:pPr marL="0" marR="0" lvl="0" indent="0" algn="l" defTabSz="801929" rtl="0" eaLnBrk="1" fontAlgn="auto" latinLnBrk="0" hangingPunct="1">
                        <a:lnSpc>
                          <a:spcPts val="1300"/>
                        </a:lnSpc>
                        <a:spcBef>
                          <a:spcPts val="240"/>
                        </a:spcBef>
                        <a:spcAft>
                          <a:spcPts val="240"/>
                        </a:spcAft>
                        <a:buClrTx/>
                        <a:buSzTx/>
                        <a:buFontTx/>
                        <a:buNone/>
                        <a:tabLst/>
                        <a:defRPr/>
                      </a:pPr>
                      <a:r>
                        <a:rPr lang="da-DK" sz="1000" b="1" kern="1200">
                          <a:solidFill>
                            <a:srgbClr val="456966"/>
                          </a:solidFill>
                          <a:effectLst/>
                          <a:latin typeface="+mj-lt"/>
                          <a:ea typeface="+mn-ea"/>
                          <a:cs typeface="+mn-cs"/>
                        </a:rPr>
                        <a:t>Stigning på 800.000 kr. i virksomheders produktivitet ved en ansættelse af enten en </a:t>
                      </a:r>
                      <a:r>
                        <a:rPr lang="da-DK" sz="1000" b="1" kern="1200" err="1">
                          <a:solidFill>
                            <a:srgbClr val="456966"/>
                          </a:solidFill>
                          <a:effectLst/>
                          <a:latin typeface="+mj-lt"/>
                          <a:ea typeface="+mn-ea"/>
                          <a:cs typeface="+mn-cs"/>
                        </a:rPr>
                        <a:t>SUND’er</a:t>
                      </a:r>
                      <a:r>
                        <a:rPr lang="da-DK" sz="1000" b="1" kern="1200">
                          <a:solidFill>
                            <a:srgbClr val="456966"/>
                          </a:solidFill>
                          <a:effectLst/>
                          <a:latin typeface="+mj-lt"/>
                          <a:ea typeface="+mn-ea"/>
                          <a:cs typeface="+mn-cs"/>
                        </a:rPr>
                        <a:t> eller en </a:t>
                      </a:r>
                      <a:r>
                        <a:rPr lang="da-DK" sz="1000" b="1" kern="1200" err="1">
                          <a:solidFill>
                            <a:srgbClr val="456966"/>
                          </a:solidFill>
                          <a:effectLst/>
                          <a:latin typeface="+mj-lt"/>
                          <a:ea typeface="+mn-ea"/>
                          <a:cs typeface="+mn-cs"/>
                        </a:rPr>
                        <a:t>SAMF’er</a:t>
                      </a:r>
                      <a:r>
                        <a:rPr lang="da-DK" sz="1000" kern="1200">
                          <a:solidFill>
                            <a:srgbClr val="456966"/>
                          </a:solidFill>
                          <a:effectLst/>
                          <a:latin typeface="+mj-lt"/>
                          <a:ea typeface="+mn-ea"/>
                          <a:cs typeface="+mn-cs"/>
                        </a:rPr>
                        <a:t>. Gør det muligt at ansætte op mod to nye medarbejdere (uden en videregående uddannelse). Stigning i værditilvæksten på gennemsnitligt 500.000 kr. for de virksomheder, der ansætter en højtuddannet (på tværs af alle fagretninger). </a:t>
                      </a:r>
                    </a:p>
                  </a:txBody>
                  <a:tcPr marL="45384" marR="45384" marT="0" marB="0" anchor="ctr"/>
                </a:tc>
                <a:tc>
                  <a:txBody>
                    <a:bodyPr/>
                    <a:lstStyle/>
                    <a:p>
                      <a:pPr algn="l">
                        <a:lnSpc>
                          <a:spcPts val="1300"/>
                        </a:lnSpc>
                        <a:spcBef>
                          <a:spcPts val="240"/>
                        </a:spcBef>
                        <a:spcAft>
                          <a:spcPts val="240"/>
                        </a:spcAft>
                      </a:pPr>
                      <a:r>
                        <a:rPr lang="da-DK" sz="1000" kern="1200" dirty="0">
                          <a:solidFill>
                            <a:srgbClr val="456966"/>
                          </a:solidFill>
                          <a:effectLst/>
                          <a:latin typeface="+mj-lt"/>
                          <a:ea typeface="+mn-ea"/>
                          <a:cs typeface="+mn-cs"/>
                        </a:rPr>
                        <a:t>Review af eksisterende litteratur, der kortlægger arbejdsmarkedet samt værdi af højtuddannede akademikere, herunder magistre, samfundsvidenskabeligt uddannede og andre højtuddannede faggrupper. </a:t>
                      </a:r>
                    </a:p>
                  </a:txBody>
                  <a:tcPr marL="45384" marR="45384" marT="0" marB="0" anchor="ctr"/>
                </a:tc>
                <a:extLst>
                  <a:ext uri="{0D108BD9-81ED-4DB2-BD59-A6C34878D82A}">
                    <a16:rowId xmlns:a16="http://schemas.microsoft.com/office/drawing/2014/main" val="3273271672"/>
                  </a:ext>
                </a:extLst>
              </a:tr>
            </a:tbl>
          </a:graphicData>
        </a:graphic>
      </p:graphicFrame>
    </p:spTree>
    <p:extLst>
      <p:ext uri="{BB962C8B-B14F-4D97-AF65-F5344CB8AC3E}">
        <p14:creationId xmlns:p14="http://schemas.microsoft.com/office/powerpoint/2010/main" val="2934847960"/>
      </p:ext>
    </p:extLst>
  </p:cSld>
  <p:clrMapOvr>
    <a:masterClrMapping/>
  </p:clrMapOvr>
</p:sld>
</file>

<file path=ppt/theme/theme1.xml><?xml version="1.0" encoding="utf-8"?>
<a:theme xmlns:a="http://schemas.openxmlformats.org/drawingml/2006/main" name="HBS PowerPoint Rapport skabelon">
  <a:themeElements>
    <a:clrScheme name="HBS">
      <a:dk1>
        <a:srgbClr val="111111"/>
      </a:dk1>
      <a:lt1>
        <a:srgbClr val="FFFFFF"/>
      </a:lt1>
      <a:dk2>
        <a:srgbClr val="C4122E"/>
      </a:dk2>
      <a:lt2>
        <a:srgbClr val="EEECE1"/>
      </a:lt2>
      <a:accent1>
        <a:srgbClr val="456966"/>
      </a:accent1>
      <a:accent2>
        <a:srgbClr val="89A6A4"/>
      </a:accent2>
      <a:accent3>
        <a:srgbClr val="1F497D"/>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HBS PowerPoint Rapportskabelon 5.0" id="{F0E72D72-4A06-4505-ABAF-F67C06A91AF8}" vid="{AA7FE2FE-8BF3-46E2-9927-6738A8CD545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HBS Changed distribution 001">
    <a:dk1>
      <a:srgbClr val="111111"/>
    </a:dk1>
    <a:lt1>
      <a:sysClr val="window" lastClr="FFFFFF"/>
    </a:lt1>
    <a:dk2>
      <a:srgbClr val="1F497D"/>
    </a:dk2>
    <a:lt2>
      <a:srgbClr val="EEECE1"/>
    </a:lt2>
    <a:accent1>
      <a:srgbClr val="456966"/>
    </a:accent1>
    <a:accent2>
      <a:srgbClr val="89A6A4"/>
    </a:accent2>
    <a:accent3>
      <a:srgbClr val="C4122E"/>
    </a:accent3>
    <a:accent4>
      <a:srgbClr val="41847D"/>
    </a:accent4>
    <a:accent5>
      <a:srgbClr val="CBCED0"/>
    </a:accent5>
    <a:accent6>
      <a:srgbClr val="D5782E"/>
    </a:accent6>
    <a:hlink>
      <a:srgbClr val="456966"/>
    </a:hlink>
    <a:folHlink>
      <a:srgbClr val="89A6A4"/>
    </a:folHlink>
  </a:clrScheme>
  <a:fontScheme name="HBS">
    <a:majorFont>
      <a:latin typeface="Segoe UI Ligh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17C0744E2A55E4EAD509623156206E0" ma:contentTypeVersion="13" ma:contentTypeDescription="Opret et nyt dokument." ma:contentTypeScope="" ma:versionID="cfd257b48544dc3eea34dac8907af525">
  <xsd:schema xmlns:xsd="http://www.w3.org/2001/XMLSchema" xmlns:xs="http://www.w3.org/2001/XMLSchema" xmlns:p="http://schemas.microsoft.com/office/2006/metadata/properties" xmlns:ns2="1e090b94-eba1-4c53-a1fb-4ac381d7de8d" xmlns:ns3="103cfc6c-eb19-453c-a208-08054f6467f4" targetNamespace="http://schemas.microsoft.com/office/2006/metadata/properties" ma:root="true" ma:fieldsID="fe40232cbb20bf591ed10f7a9751611b" ns2:_="" ns3:_="">
    <xsd:import namespace="1e090b94-eba1-4c53-a1fb-4ac381d7de8d"/>
    <xsd:import namespace="103cfc6c-eb19-453c-a208-08054f6467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90b94-eba1-4c53-a1fb-4ac381d7d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3dba35e9-a655-4326-99b7-e6aec95925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cfc6c-eb19-453c-a208-08054f6467f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3cfc6c-eb19-453c-a208-08054f6467f4">
      <UserInfo>
        <DisplayName>Jonas Zielke Schaarup</DisplayName>
        <AccountId>66</AccountId>
        <AccountType/>
      </UserInfo>
      <UserInfo>
        <DisplayName>Esben Anton Schultz</DisplayName>
        <AccountId>15</AccountId>
        <AccountType/>
      </UserInfo>
      <UserInfo>
        <DisplayName>Dánjal  Hátún Augustinussen</DisplayName>
        <AccountId>82</AccountId>
        <AccountType/>
      </UserInfo>
    </SharedWithUsers>
    <lcf76f155ced4ddcb4097134ff3c332f xmlns="1e090b94-eba1-4c53-a1fb-4ac381d7de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BF9C93-D563-460E-A543-F233AEB98546}">
  <ds:schemaRefs>
    <ds:schemaRef ds:uri="http://schemas.microsoft.com/sharepoint/v3/contenttype/forms"/>
  </ds:schemaRefs>
</ds:datastoreItem>
</file>

<file path=customXml/itemProps2.xml><?xml version="1.0" encoding="utf-8"?>
<ds:datastoreItem xmlns:ds="http://schemas.openxmlformats.org/officeDocument/2006/customXml" ds:itemID="{883F8AEB-91BB-4A8D-BAB3-A52C82ABB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90b94-eba1-4c53-a1fb-4ac381d7de8d"/>
    <ds:schemaRef ds:uri="103cfc6c-eb19-453c-a208-08054f6467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783A4F-0EF3-4187-8AED-F2971868FAE2}">
  <ds:schemaRefs>
    <ds:schemaRef ds:uri="http://purl.org/dc/elements/1.1/"/>
    <ds:schemaRef ds:uri="1e090b94-eba1-4c53-a1fb-4ac381d7de8d"/>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103cfc6c-eb19-453c-a208-08054f6467f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HBS PowerPoint Rapportskabelon 5.0</Template>
  <TotalTime>42</TotalTime>
  <Words>7231</Words>
  <Application>Microsoft Office PowerPoint</Application>
  <PresentationFormat>Brugerdefineret</PresentationFormat>
  <Paragraphs>778</Paragraphs>
  <Slides>34</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34</vt:i4>
      </vt:variant>
    </vt:vector>
  </HeadingPairs>
  <TitlesOfParts>
    <vt:vector size="42" baseType="lpstr">
      <vt:lpstr>Arial</vt:lpstr>
      <vt:lpstr>Arial,Sans-Serif</vt:lpstr>
      <vt:lpstr>Cambria Math</vt:lpstr>
      <vt:lpstr>Georgia</vt:lpstr>
      <vt:lpstr>Helvetica LT Pro Light</vt:lpstr>
      <vt:lpstr>Segoe UI Light</vt:lpstr>
      <vt:lpstr>Segoe UI Light (Overskrifter)</vt:lpstr>
      <vt:lpstr>HBS PowerPoint Rapport skabelon</vt:lpstr>
      <vt:lpstr>Samfundsvidenskabelige og erhvervsøkonomiske kandidaters værdiskabelse i den private sektor</vt:lpstr>
      <vt:lpstr>Forord</vt:lpstr>
      <vt:lpstr>Indhold</vt:lpstr>
      <vt:lpstr>PowerPoint-præsentation</vt:lpstr>
      <vt:lpstr>Indledning</vt:lpstr>
      <vt:lpstr>Afgrænsning af undersøgelsen</vt:lpstr>
      <vt:lpstr>PowerPoint-præsentation</vt:lpstr>
      <vt:lpstr>Nøgletal fra litteraturen</vt:lpstr>
      <vt:lpstr>Litteraturoversigt</vt:lpstr>
      <vt:lpstr>Litteraturoversigt</vt:lpstr>
      <vt:lpstr>PowerPoint-præsentation</vt:lpstr>
      <vt:lpstr>Udvikling i omfanget af samfundsvidenskabelige kandidater og deres beskæftigelse</vt:lpstr>
      <vt:lpstr>Samfundsvidenskabelige kandidaters lønudvikling i den private sektor</vt:lpstr>
      <vt:lpstr>Samfundsvidenskabelige kandidaters udbredelse på tværs af landet</vt:lpstr>
      <vt:lpstr>PowerPoint-præsentation</vt:lpstr>
      <vt:lpstr>Samfundsvidenskabelige kandidaters udbredelse på tværs af brancher</vt:lpstr>
      <vt:lpstr>Samfundsvidenskabelige kandidaters udbredelse på tværs af virksomhedsstørrelser</vt:lpstr>
      <vt:lpstr>Samfundsvidenskabelige kandidater og produktivitet</vt:lpstr>
      <vt:lpstr>Samfundsvidenskabelige kandidater og produktivitet</vt:lpstr>
      <vt:lpstr>Samfundsvidenskabelige kandidater og produktivitet</vt:lpstr>
      <vt:lpstr>PowerPoint-præsentation</vt:lpstr>
      <vt:lpstr>Samfundsvidenskabelige kandidater og andre faggrupper</vt:lpstr>
      <vt:lpstr>Samfundsvidenskabelige kandidater og andre faggrupper</vt:lpstr>
      <vt:lpstr>PowerPoint-præsentation</vt:lpstr>
      <vt:lpstr>Metode og afgrænsninger</vt:lpstr>
      <vt:lpstr>Metode og afgrænsninger</vt:lpstr>
      <vt:lpstr>Litteraturliste</vt:lpstr>
      <vt:lpstr>PowerPoint-præsentation</vt:lpstr>
      <vt:lpstr>Geografisk fordeling, andel af hele beskæftigelsen</vt:lpstr>
      <vt:lpstr>Geografisk fordeling, andel af hele beskæftigelsen – kun Hovedstaden</vt:lpstr>
      <vt:lpstr>Geografisk fordeling, andel af LVU’ere</vt:lpstr>
      <vt:lpstr>Geografisk fordeling, andel af LVU’ere – kun Hovedstaden</vt:lpstr>
      <vt:lpstr>SAMF-andele for alle kommuner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SAMF'eres værdiskabelse</dc:title>
  <dc:creator>Jonathan Siig</dc:creator>
  <cp:lastModifiedBy>Jannik Schack</cp:lastModifiedBy>
  <cp:revision>5</cp:revision>
  <cp:lastPrinted>2023-09-20T11:49:32Z</cp:lastPrinted>
  <dcterms:created xsi:type="dcterms:W3CDTF">2022-10-06T10:51:41Z</dcterms:created>
  <dcterms:modified xsi:type="dcterms:W3CDTF">2025-04-16T09:44:09Z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0x010100F17C0744E2A55E4EAD509623156206E0</vt:lpwstr>
  </property>
  <property fmtid="{D5CDD505-2E9C-101B-9397-08002B2CF9AE}" pid="4" name="MSIP_Label_6a2630e2-1ac5-455e-8217-0156b1936a76_Enabled">
    <vt:lpwstr>true</vt:lpwstr>
  </property>
  <property fmtid="{D5CDD505-2E9C-101B-9397-08002B2CF9AE}" pid="5" name="MSIP_Label_6a2630e2-1ac5-455e-8217-0156b1936a76_SetDate">
    <vt:lpwstr>2023-09-04T22:02:39Z</vt:lpwstr>
  </property>
  <property fmtid="{D5CDD505-2E9C-101B-9397-08002B2CF9AE}" pid="6" name="MSIP_Label_6a2630e2-1ac5-455e-8217-0156b1936a76_Method">
    <vt:lpwstr>Standard</vt:lpwstr>
  </property>
  <property fmtid="{D5CDD505-2E9C-101B-9397-08002B2CF9AE}" pid="7" name="MSIP_Label_6a2630e2-1ac5-455e-8217-0156b1936a76_Name">
    <vt:lpwstr>Notclass</vt:lpwstr>
  </property>
  <property fmtid="{D5CDD505-2E9C-101B-9397-08002B2CF9AE}" pid="8" name="MSIP_Label_6a2630e2-1ac5-455e-8217-0156b1936a76_SiteId">
    <vt:lpwstr>a3927f91-cda1-4696-af89-8c9f1ceffa91</vt:lpwstr>
  </property>
  <property fmtid="{D5CDD505-2E9C-101B-9397-08002B2CF9AE}" pid="9" name="MSIP_Label_6a2630e2-1ac5-455e-8217-0156b1936a76_ActionId">
    <vt:lpwstr>dab794ca-9866-4488-b136-0aead2149c4b</vt:lpwstr>
  </property>
  <property fmtid="{D5CDD505-2E9C-101B-9397-08002B2CF9AE}" pid="10" name="MSIP_Label_6a2630e2-1ac5-455e-8217-0156b1936a76_ContentBits">
    <vt:lpwstr>0</vt:lpwstr>
  </property>
  <property fmtid="{D5CDD505-2E9C-101B-9397-08002B2CF9AE}" pid="11" name="MediaServiceImageTags">
    <vt:lpwstr/>
  </property>
</Properties>
</file>