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29"/>
  </p:notesMasterIdLst>
  <p:handoutMasterIdLst>
    <p:handoutMasterId r:id="rId30"/>
  </p:handoutMasterIdLst>
  <p:sldIdLst>
    <p:sldId id="276" r:id="rId9"/>
    <p:sldId id="301" r:id="rId10"/>
    <p:sldId id="306" r:id="rId11"/>
    <p:sldId id="316" r:id="rId12"/>
    <p:sldId id="295" r:id="rId13"/>
    <p:sldId id="305" r:id="rId14"/>
    <p:sldId id="308" r:id="rId15"/>
    <p:sldId id="323" r:id="rId16"/>
    <p:sldId id="303" r:id="rId17"/>
    <p:sldId id="279" r:id="rId18"/>
    <p:sldId id="324" r:id="rId19"/>
    <p:sldId id="325" r:id="rId20"/>
    <p:sldId id="310" r:id="rId21"/>
    <p:sldId id="315" r:id="rId22"/>
    <p:sldId id="309" r:id="rId23"/>
    <p:sldId id="284" r:id="rId24"/>
    <p:sldId id="317" r:id="rId25"/>
    <p:sldId id="313" r:id="rId26"/>
    <p:sldId id="290" r:id="rId27"/>
    <p:sldId id="307" r:id="rId28"/>
  </p:sldIdLst>
  <p:sldSz cx="12192000" cy="6858000"/>
  <p:notesSz cx="6797675" cy="9926638"/>
  <p:embeddedFontLst>
    <p:embeddedFont>
      <p:font typeface="Djoef Offc" panose="02000000000000000000" pitchFamily="2"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SemiBold" panose="00000700000000000000" pitchFamily="2"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22" autoAdjust="0"/>
  </p:normalViewPr>
  <p:slideViewPr>
    <p:cSldViewPr snapToGrid="0">
      <p:cViewPr varScale="1">
        <p:scale>
          <a:sx n="76" d="100"/>
          <a:sy n="76" d="100"/>
        </p:scale>
        <p:origin x="19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464246-5BAA-4DC7-854C-1B64537090E9}" type="datetime1">
              <a:rPr lang="en-GB" smtClean="0"/>
              <a:t>01/05/2026</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8ABC4-3E12-4C8D-93C0-8AC6E717A2C9}" type="datetime1">
              <a:rPr lang="en-GB" smtClean="0"/>
              <a:t>01/05/2026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 vi har </a:t>
            </a:r>
            <a:r>
              <a:rPr lang="da-DK" b="1" dirty="0"/>
              <a:t>60 min </a:t>
            </a:r>
            <a:r>
              <a:rPr lang="da-DK" dirty="0"/>
              <a:t>hvor vi gennemgår hovedtrækkene i </a:t>
            </a:r>
            <a:r>
              <a:rPr lang="da-DK"/>
              <a:t>det kommunale </a:t>
            </a:r>
            <a:r>
              <a:rPr lang="da-DK" dirty="0"/>
              <a:t>OK26-resultatet.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2854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Opsparingsmuligheder</a:t>
            </a:r>
          </a:p>
          <a:p>
            <a:r>
              <a:rPr lang="da-DK" sz="1200" kern="1200" dirty="0">
                <a:solidFill>
                  <a:schemeClr val="tx1"/>
                </a:solidFill>
                <a:effectLst/>
                <a:latin typeface="+mn-lt"/>
                <a:ea typeface="+mn-ea"/>
                <a:cs typeface="+mn-cs"/>
              </a:rPr>
              <a:t>Med den nye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bortfalder Aftale om opsparing af frihed fra OK24. Det sker fra 1. april 2026.</a:t>
            </a:r>
          </a:p>
          <a:p>
            <a:r>
              <a:rPr lang="da-DK" sz="1200" kern="1200" dirty="0">
                <a:solidFill>
                  <a:schemeClr val="tx1"/>
                </a:solidFill>
                <a:effectLst/>
                <a:latin typeface="+mn-lt"/>
                <a:ea typeface="+mn-ea"/>
                <a:cs typeface="+mn-cs"/>
              </a:rPr>
              <a:t>Som overgangsordning kan opsparet frihed efter den tidligere aftale afvikles og udbetales frem til og med 31. december 2027 efter de gældende regler. Frihed, der står tilbage 31. december 2027, bliver udbetalt.</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Opsparing af 6. ferieuge og nu også seniordage</a:t>
            </a:r>
          </a:p>
          <a:p>
            <a:r>
              <a:rPr lang="da-DK" sz="1200" kern="1200" dirty="0">
                <a:solidFill>
                  <a:schemeClr val="tx1"/>
                </a:solidFill>
                <a:effectLst/>
                <a:latin typeface="+mn-lt"/>
                <a:ea typeface="+mn-ea"/>
                <a:cs typeface="+mn-cs"/>
              </a:rPr>
              <a:t>Den ansatte får ret til at overføre op til 15 ikke-afholdte fridage fra 6. ferieuge eller seniordage til en senere afviklingsperiode. Derudover kan den ansatte efter aftale med arbejdsgiver opspare yderligere fridage. Ændringen gælder fra 1. januar 2028.</a:t>
            </a:r>
          </a:p>
          <a:p>
            <a:r>
              <a:rPr lang="da-DK" sz="1200" kern="1200" dirty="0">
                <a:solidFill>
                  <a:schemeClr val="tx1"/>
                </a:solidFill>
                <a:effectLst/>
                <a:latin typeface="+mn-lt"/>
                <a:ea typeface="+mn-ea"/>
                <a:cs typeface="+mn-cs"/>
              </a:rPr>
              <a:t>Det er alene friheden, der kan overføres. Lønmidler fra de ikke-afholdte fridage kan ikke overføres/opspares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De overførte fridage holdes med løntræk.</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Midlerne fra de overførte fridage er allerede udbetalt, senest i forbindelse med den årlige tømning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Den ansatte kan fortsat vælge at få udbetalt et beløb fra kontoen.</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365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Parterne har i perioden en opmærksomhed på at se på de processer de er om ny løn med henblik på at afsøge om processerne kan ændres med henblik på at skabe et system der opleves mere transparent og mindre tidskrævende. </a:t>
            </a:r>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0800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aftalt, at reglerne for barns sygedag udvides på to områder. Anvendelsesområdet udvides så forældre fremover har mulighed for at holde 3 barns sygedage, hvor der i dag er mulighed for 2. Samtidig ændres bestemmelsen sådan, at hvis et barn ringes sygt hjem tæller denne dag ikke længere som dag nr. 1 men lægges oveni de tre. Altså en såkaldt ”0-dag”.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Vilkår omkring barns sygedage er i øvrigt uændrede. Vilkårene for barns syg består i at hensynet til barnets forhold gør pasning nødvendigt, at forholdene på tjenestestedet tillader det, at barnet er under 18 år og hjemmeværende. I praksis oplever sekretariatet ikke at præmissen om vilkår på tjenestestedet i særlig høj grad drøftes på statens område.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Forbedringerne træder i kraft den 1. april 2026.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5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er aftalt en række forbedringer på barselsområdet. Alle forbedringer træder i kraft den 1. april 2026, med undtagelse af vilkår om sorgorlov der afventer endelig folketingsbeslutning. Lovforslaget blev fremsat den 7. januar 2026.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Forhøjelse af antallet af deleuger med 2 ekstra uger </a:t>
            </a:r>
          </a:p>
          <a:p>
            <a:r>
              <a:rPr lang="da-DK" sz="1200" kern="1200" dirty="0">
                <a:solidFill>
                  <a:schemeClr val="tx1"/>
                </a:solidFill>
                <a:effectLst/>
                <a:latin typeface="+mn-lt"/>
                <a:ea typeface="+mn-ea"/>
                <a:cs typeface="+mn-cs"/>
              </a:rPr>
              <a:t>I dag har forældre i kommunerne ret til 6 uger til fordeling mellem forældrene, udover de uger, der er øremærket forældrene (20 uger til mor og 10 uger til far). Med forhøjelsen øges antallet af deleuger til 8, sådan at en far/medmor fremover vil have en maksimal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18 uger og en mor maksimalt i 28 uger, hvis kun den ene forælder er ansat i en kommune.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Forbedrede vilkår ved barns hospitalsindlæggelse </a:t>
            </a:r>
          </a:p>
          <a:p>
            <a:r>
              <a:rPr lang="da-DK" sz="1200" kern="1200" dirty="0">
                <a:solidFill>
                  <a:schemeClr val="tx1"/>
                </a:solidFill>
                <a:effectLst/>
                <a:latin typeface="+mn-lt"/>
                <a:ea typeface="+mn-ea"/>
                <a:cs typeface="+mn-cs"/>
              </a:rPr>
              <a:t>Den 1. januar 2026 trådte nye regler i kraft i barselsloven omkring barnets hospitalsindlæggelse og tidligt hjemmeophold under barnets hospitalsindlæggelse. </a:t>
            </a:r>
          </a:p>
          <a:p>
            <a:r>
              <a:rPr lang="da-DK" sz="1200" kern="1200" dirty="0">
                <a:solidFill>
                  <a:schemeClr val="tx1"/>
                </a:solidFill>
                <a:effectLst/>
                <a:latin typeface="+mn-lt"/>
                <a:ea typeface="+mn-ea"/>
                <a:cs typeface="+mn-cs"/>
              </a:rPr>
              <a:t>De nye regler sidestiller tidligt hjemmeophold med hospitalsindlæggelse, således at retten til fravær forlænges tilsvarende ved hjemmeophold som ved indlæggelse. </a:t>
            </a:r>
          </a:p>
          <a:p>
            <a:r>
              <a:rPr lang="da-DK" sz="1200" kern="1200" dirty="0">
                <a:solidFill>
                  <a:schemeClr val="tx1"/>
                </a:solidFill>
                <a:effectLst/>
                <a:latin typeface="+mn-lt"/>
                <a:ea typeface="+mn-ea"/>
                <a:cs typeface="+mn-cs"/>
              </a:rPr>
              <a:t>Med de nye regler bliver det muligt for forældrene hver især at forlænge fraværsretten med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med op til 12 måneder i forbindelse med hospitalsindlagte nyfødte børn. </a:t>
            </a:r>
          </a:p>
          <a:p>
            <a:r>
              <a:rPr lang="da-DK" sz="1200" kern="1200" dirty="0">
                <a:solidFill>
                  <a:schemeClr val="tx1"/>
                </a:solidFill>
                <a:effectLst/>
                <a:latin typeface="+mn-lt"/>
                <a:ea typeface="+mn-ea"/>
                <a:cs typeface="+mn-cs"/>
              </a:rPr>
              <a:t>Med KL er det aftalt, at hver af forældrene ved en forlængelse i denne anledning samtidig får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op til 3 måneder. Forbedringen gælder også for fædre og </a:t>
            </a:r>
            <a:r>
              <a:rPr lang="da-DK" sz="1200" kern="1200" dirty="0" err="1">
                <a:solidFill>
                  <a:schemeClr val="tx1"/>
                </a:solidFill>
                <a:effectLst/>
                <a:latin typeface="+mn-lt"/>
                <a:ea typeface="+mn-ea"/>
                <a:cs typeface="+mn-cs"/>
              </a:rPr>
              <a:t>medmødre</a:t>
            </a:r>
            <a:r>
              <a:rPr lang="da-DK" sz="1200" kern="1200" dirty="0">
                <a:solidFill>
                  <a:schemeClr val="tx1"/>
                </a:solidFill>
                <a:effectLst/>
                <a:latin typeface="+mn-lt"/>
                <a:ea typeface="+mn-ea"/>
                <a:cs typeface="+mn-cs"/>
              </a:rPr>
              <a:t>, der forlænger orlovsretten, mens de var i 2-ugersperioden i aftale om fravær af familiemæssige årsager § 9 stk. 2.. Denne ændring er en forbedring, der følger af revisionen af barselsorloven, og gør det fremover muligt for begge forældre at være indlagt med barnet på lige vilkår. </a:t>
            </a:r>
          </a:p>
          <a:p>
            <a:r>
              <a:rPr lang="da-DK" sz="1200" kern="1200" dirty="0">
                <a:solidFill>
                  <a:schemeClr val="tx1"/>
                </a:solidFill>
                <a:effectLst/>
                <a:latin typeface="+mn-lt"/>
                <a:ea typeface="+mn-ea"/>
                <a:cs typeface="+mn-cs"/>
              </a:rPr>
              <a:t> </a:t>
            </a:r>
          </a:p>
          <a:p>
            <a:r>
              <a:rPr lang="da-DK" sz="1200" b="1" i="1" kern="1200" dirty="0">
                <a:solidFill>
                  <a:schemeClr val="tx1"/>
                </a:solidFill>
                <a:effectLst/>
                <a:latin typeface="+mn-lt"/>
                <a:ea typeface="+mn-ea"/>
                <a:cs typeface="+mn-cs"/>
              </a:rPr>
              <a:t>Ekstra </a:t>
            </a:r>
            <a:r>
              <a:rPr lang="da-DK" sz="1200" b="1" i="1" kern="1200" dirty="0" err="1">
                <a:solidFill>
                  <a:schemeClr val="tx1"/>
                </a:solidFill>
                <a:effectLst/>
                <a:latin typeface="+mn-lt"/>
                <a:ea typeface="+mn-ea"/>
                <a:cs typeface="+mn-cs"/>
              </a:rPr>
              <a:t>lønret</a:t>
            </a:r>
            <a:r>
              <a:rPr lang="da-DK" sz="1200" b="1" i="1" kern="1200" dirty="0">
                <a:solidFill>
                  <a:schemeClr val="tx1"/>
                </a:solidFill>
                <a:effectLst/>
                <a:latin typeface="+mn-lt"/>
                <a:ea typeface="+mn-ea"/>
                <a:cs typeface="+mn-cs"/>
              </a:rPr>
              <a:t> til </a:t>
            </a:r>
            <a:r>
              <a:rPr lang="da-DK" sz="1200" b="1" i="1" kern="1200" dirty="0" err="1">
                <a:solidFill>
                  <a:schemeClr val="tx1"/>
                </a:solidFill>
                <a:effectLst/>
                <a:latin typeface="+mn-lt"/>
                <a:ea typeface="+mn-ea"/>
                <a:cs typeface="+mn-cs"/>
              </a:rPr>
              <a:t>aleneforældre</a:t>
            </a:r>
            <a:r>
              <a:rPr lang="da-DK" sz="1200" b="1" i="1" kern="1200" dirty="0">
                <a:solidFill>
                  <a:schemeClr val="tx1"/>
                </a:solidFill>
                <a:effectLst/>
                <a:latin typeface="+mn-lt"/>
                <a:ea typeface="+mn-ea"/>
                <a:cs typeface="+mn-cs"/>
              </a:rPr>
              <a:t> med eneforældremyndighed </a:t>
            </a:r>
          </a:p>
          <a:p>
            <a:r>
              <a:rPr lang="da-DK" sz="1200" kern="1200" dirty="0">
                <a:solidFill>
                  <a:schemeClr val="tx1"/>
                </a:solidFill>
                <a:effectLst/>
                <a:latin typeface="+mn-lt"/>
                <a:ea typeface="+mn-ea"/>
                <a:cs typeface="+mn-cs"/>
              </a:rPr>
              <a:t>For forældre der har </a:t>
            </a:r>
            <a:r>
              <a:rPr lang="da-DK" sz="1200" kern="1200" dirty="0" err="1">
                <a:solidFill>
                  <a:schemeClr val="tx1"/>
                </a:solidFill>
                <a:effectLst/>
                <a:latin typeface="+mn-lt"/>
                <a:ea typeface="+mn-ea"/>
                <a:cs typeface="+mn-cs"/>
              </a:rPr>
              <a:t>aleneforældremyndighed</a:t>
            </a:r>
            <a:r>
              <a:rPr lang="da-DK" sz="1200" kern="1200" dirty="0">
                <a:solidFill>
                  <a:schemeClr val="tx1"/>
                </a:solidFill>
                <a:effectLst/>
                <a:latin typeface="+mn-lt"/>
                <a:ea typeface="+mn-ea"/>
                <a:cs typeface="+mn-cs"/>
              </a:rPr>
              <a:t> over et barn, og hvor de ikke bor med barnets anden forælder, udvides lønretten med 10 uger.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Konvertering af </a:t>
            </a:r>
            <a:r>
              <a:rPr lang="da-DK" sz="1200" b="1" i="1" kern="1200" dirty="0" err="1">
                <a:solidFill>
                  <a:schemeClr val="tx1"/>
                </a:solidFill>
                <a:effectLst/>
                <a:latin typeface="+mn-lt"/>
                <a:ea typeface="+mn-ea"/>
                <a:cs typeface="+mn-cs"/>
              </a:rPr>
              <a:t>fritvalgsbidrag</a:t>
            </a:r>
            <a:r>
              <a:rPr lang="da-DK" sz="1200" b="1" i="1" kern="1200" dirty="0">
                <a:solidFill>
                  <a:schemeClr val="tx1"/>
                </a:solidFill>
                <a:effectLst/>
                <a:latin typeface="+mn-lt"/>
                <a:ea typeface="+mn-ea"/>
                <a:cs typeface="+mn-cs"/>
              </a:rPr>
              <a:t> ved barsel</a:t>
            </a:r>
          </a:p>
          <a:p>
            <a:r>
              <a:rPr lang="da-DK" sz="1200" b="0" i="0" kern="1200" dirty="0">
                <a:solidFill>
                  <a:schemeClr val="tx1"/>
                </a:solidFill>
                <a:effectLst/>
                <a:latin typeface="+mn-lt"/>
                <a:ea typeface="+mn-ea"/>
                <a:cs typeface="+mn-cs"/>
              </a:rPr>
              <a:t>Ansatte der som led i </a:t>
            </a:r>
            <a:r>
              <a:rPr lang="da-DK" sz="1200" b="0" i="0" kern="1200" dirty="0" err="1">
                <a:solidFill>
                  <a:schemeClr val="tx1"/>
                </a:solidFill>
                <a:effectLst/>
                <a:latin typeface="+mn-lt"/>
                <a:ea typeface="+mn-ea"/>
                <a:cs typeface="+mn-cs"/>
              </a:rPr>
              <a:t>fritvalgsordningen</a:t>
            </a:r>
            <a:r>
              <a:rPr lang="da-DK" sz="1200" b="0" i="0" kern="1200" dirty="0">
                <a:solidFill>
                  <a:schemeClr val="tx1"/>
                </a:solidFill>
                <a:effectLst/>
                <a:latin typeface="+mn-lt"/>
                <a:ea typeface="+mn-ea"/>
                <a:cs typeface="+mn-cs"/>
              </a:rPr>
              <a:t> har valgt løn i stedet for pension har ret til at foretage omvalg, i forbindelse med barselsorlov. Dette er med til at sikre, at medarbejderen har ret til pensionsindbetaling i fraværsperioden efter barselsorloven, også i perioden efter den periode hvor der efter aftalen er </a:t>
            </a:r>
            <a:r>
              <a:rPr lang="da-DK" sz="1200" b="0" i="0" kern="1200" dirty="0" err="1">
                <a:solidFill>
                  <a:schemeClr val="tx1"/>
                </a:solidFill>
                <a:effectLst/>
                <a:latin typeface="+mn-lt"/>
                <a:ea typeface="+mn-ea"/>
                <a:cs typeface="+mn-cs"/>
              </a:rPr>
              <a:t>lønret</a:t>
            </a:r>
            <a:r>
              <a:rPr lang="da-DK" sz="1200" b="0" i="0" kern="1200" dirty="0">
                <a:solidFill>
                  <a:schemeClr val="tx1"/>
                </a:solidFill>
                <a:effectLst/>
                <a:latin typeface="+mn-lt"/>
                <a:ea typeface="+mn-ea"/>
                <a:cs typeface="+mn-cs"/>
              </a:rPr>
              <a:t>.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Sociale forældre og nærtstående </a:t>
            </a:r>
          </a:p>
          <a:p>
            <a:r>
              <a:rPr lang="da-DK" sz="1200" kern="1200" dirty="0">
                <a:solidFill>
                  <a:schemeClr val="tx1"/>
                </a:solidFill>
                <a:effectLst/>
                <a:latin typeface="+mn-lt"/>
                <a:ea typeface="+mn-ea"/>
                <a:cs typeface="+mn-cs"/>
              </a:rPr>
              <a:t>Sociale forældre* og nærtstående** familiemedlemmer der har fået overdraget ret til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af en juridisk forælder får fremover mulighed for løn i følgende perioder: </a:t>
            </a:r>
          </a:p>
          <a:p>
            <a:pPr lvl="0"/>
            <a:r>
              <a:rPr lang="da-DK" sz="1200" kern="1200" dirty="0">
                <a:solidFill>
                  <a:schemeClr val="tx1"/>
                </a:solidFill>
                <a:effectLst/>
                <a:latin typeface="+mn-lt"/>
                <a:ea typeface="+mn-ea"/>
                <a:cs typeface="+mn-cs"/>
              </a:rPr>
              <a:t>i de første 10 uger hvor mor har ret til orlov, kan de 8 af disse uger overdrages til en social forælder (dog ikke en nærtstående, da dette følger af barselsloven). Overdrager mor dagpengeretten i disse uger vil en social forælder i denne periode have krav på fuld løn. </a:t>
            </a:r>
          </a:p>
          <a:p>
            <a:pPr lvl="0"/>
            <a:r>
              <a:rPr lang="da-DK" sz="1200" kern="1200" dirty="0">
                <a:solidFill>
                  <a:schemeClr val="tx1"/>
                </a:solidFill>
                <a:effectLst/>
                <a:latin typeface="+mn-lt"/>
                <a:ea typeface="+mn-ea"/>
                <a:cs typeface="+mn-cs"/>
              </a:rPr>
              <a:t>efter de første 10 uger vil både sociale forældre og nærtstående have ret til 10 ugers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 igen under forudsætning af, at en retlig forælder har overdraget dagpengeretten. </a:t>
            </a:r>
          </a:p>
          <a:p>
            <a:pPr lvl="0"/>
            <a:r>
              <a:rPr lang="da-DK" sz="1200" kern="1200" dirty="0">
                <a:solidFill>
                  <a:schemeClr val="tx1"/>
                </a:solidFill>
                <a:effectLst/>
                <a:latin typeface="+mn-lt"/>
                <a:ea typeface="+mn-ea"/>
                <a:cs typeface="+mn-cs"/>
              </a:rPr>
              <a:t>de 8 deleuger kan overdrages til en social forælder eller nærtstående. </a:t>
            </a:r>
          </a:p>
          <a:p>
            <a:pPr lvl="0"/>
            <a:r>
              <a:rPr lang="da-DK" sz="1200" kern="1200" dirty="0">
                <a:solidFill>
                  <a:schemeClr val="tx1"/>
                </a:solidFill>
                <a:effectLst/>
                <a:latin typeface="+mn-lt"/>
                <a:ea typeface="+mn-ea"/>
                <a:cs typeface="+mn-cs"/>
              </a:rPr>
              <a:t>13 ekstra uger kan overdrages til en social forælder eller nærtstående ved flerlinjefødsler. </a:t>
            </a:r>
          </a:p>
          <a:p>
            <a:pPr lvl="0"/>
            <a:r>
              <a:rPr lang="da-DK" sz="1200" kern="1200" dirty="0">
                <a:solidFill>
                  <a:schemeClr val="tx1"/>
                </a:solidFill>
                <a:effectLst/>
                <a:latin typeface="+mn-lt"/>
                <a:ea typeface="+mn-ea"/>
                <a:cs typeface="+mn-cs"/>
              </a:rPr>
              <a:t>Ved fravær uden løn har sociale forældre og nærtstående samme adgang til pensionsbidrag fra arbejdsgiver i en ulønnet del af orloven. </a:t>
            </a:r>
          </a:p>
          <a:p>
            <a:r>
              <a:rPr lang="da-DK" sz="1200" kern="1200" dirty="0">
                <a:solidFill>
                  <a:schemeClr val="tx1"/>
                </a:solidFill>
                <a:effectLst/>
                <a:latin typeface="+mn-lt"/>
                <a:ea typeface="+mn-ea"/>
                <a:cs typeface="+mn-cs"/>
              </a:rPr>
              <a:t>Opsummerende kan det siges, at lønretten for sociale forældre svarer til en far/medmors lønrettigheder, såfremt der overdrages tilstrækkelige dagpengeuger. Nærtstående familiemedlemmer svarer også til det, far/medmors lønrettigheder med den begrænsning, at moren ikke har adgang til at overføre de 8 uger i 10-ugers perioden lige efter fødslen. Denne begrænsning følger af barselsloven. </a:t>
            </a:r>
          </a:p>
          <a:p>
            <a:r>
              <a:rPr lang="da-DK" sz="1200" kern="1200" dirty="0">
                <a:solidFill>
                  <a:schemeClr val="tx1"/>
                </a:solidFill>
                <a:effectLst/>
                <a:latin typeface="+mn-lt"/>
                <a:ea typeface="+mn-ea"/>
                <a:cs typeface="+mn-cs"/>
              </a:rPr>
              <a:t>*En social forælder er en person, som ikke er biologisk forælder til barnet, men som har en forældrelignende relation til barnet. Reglerne om sociale forældre relaterer sig især til familiekonstruktioner med flere forældre end to, fx hvor barnets biologiske forælder har en partner af samme køn og hvor de to retlige forældre ikke danner par. </a:t>
            </a:r>
          </a:p>
          <a:p>
            <a:r>
              <a:rPr lang="da-DK" sz="1200" kern="1200" dirty="0">
                <a:solidFill>
                  <a:schemeClr val="tx1"/>
                </a:solidFill>
                <a:effectLst/>
                <a:latin typeface="+mn-lt"/>
                <a:ea typeface="+mn-ea"/>
                <a:cs typeface="+mn-cs"/>
              </a:rPr>
              <a:t>** Et nærtstående familiemedlem er en person, der har en tæt relation til barnet eller forælderen, men som ikke er juridisk eller biologisk forælder. Dette kan fx være barnets mormor, eller barnets farfar hvor barnets far er død før barnet fødes.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Implementering af administrationsgrundlag om surrogatfamilier i barselsaftalen </a:t>
            </a:r>
          </a:p>
          <a:p>
            <a:r>
              <a:rPr lang="da-DK" sz="1200" kern="1200" dirty="0">
                <a:solidFill>
                  <a:schemeClr val="tx1"/>
                </a:solidFill>
                <a:effectLst/>
                <a:latin typeface="+mn-lt"/>
                <a:ea typeface="+mn-ea"/>
                <a:cs typeface="+mn-cs"/>
              </a:rPr>
              <a:t>Parterne er enige om, at de forbedringer der blev aftalt i Administrationsgrundlag til aftale om fravær af familiemæssige årsager (barselsaftalen) af 3. juli 2025 implementeres i barselsaftalen. De aftalte forbedringer følger af en lovændring i barselsloven, hvorefter forældre hvis forældreskab er sket på baggrund af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Konkret betyder forbedringen, at forældre ved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opnår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når barnet fødes, hvor forældrene før først opnåede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ved godkendt stedbarnsadoption, hvor sagsbehandlingstiden typisk er på 1-2 år.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Sorgorlov til en efterladt forælder til et mindreårigt barn </a:t>
            </a:r>
          </a:p>
          <a:p>
            <a:r>
              <a:rPr lang="da-DK" sz="1200" kern="1200" dirty="0">
                <a:solidFill>
                  <a:schemeClr val="tx1"/>
                </a:solidFill>
                <a:effectLst/>
                <a:latin typeface="+mn-lt"/>
                <a:ea typeface="+mn-ea"/>
                <a:cs typeface="+mn-cs"/>
              </a:rPr>
              <a:t>Parterne er enige om at indføre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til den efterlevende forælder, hvis den anden forælder dør.</a:t>
            </a:r>
          </a:p>
          <a:p>
            <a:r>
              <a:rPr lang="da-DK" sz="1200" kern="1200" dirty="0">
                <a:solidFill>
                  <a:schemeClr val="tx1"/>
                </a:solidFill>
                <a:effectLst/>
                <a:latin typeface="+mn-lt"/>
                <a:ea typeface="+mn-ea"/>
                <a:cs typeface="+mn-cs"/>
              </a:rPr>
              <a:t>Lønretten forudsætter, at lovforslaget om ændring af barselsloven, Sorgorlov til en efterlevende forælder til et mindreårigt barn, bliver vedtaget. Lovforslaget blev sendt i høring af Styrelsen for Arbejdsmarked og Rekruttering 7. januar 2026.</a:t>
            </a:r>
          </a:p>
          <a:p>
            <a:r>
              <a:rPr lang="da-DK" sz="1200" kern="1200" dirty="0">
                <a:solidFill>
                  <a:schemeClr val="tx1"/>
                </a:solidFill>
                <a:effectLst/>
                <a:latin typeface="+mn-lt"/>
                <a:ea typeface="+mn-ea"/>
                <a:cs typeface="+mn-cs"/>
              </a:rPr>
              <a:t>Det er en forudsætning, at der ved lov gives ret til dagpenge og fravær i en tilsvarende periode, dog højst 12 uger. Det er samtidig en forudsætning, at den efterladte forælder har et eller flere børn under 18 år. </a:t>
            </a:r>
          </a:p>
          <a:p>
            <a:r>
              <a:rPr lang="da-DK" sz="1200" kern="1200" dirty="0">
                <a:solidFill>
                  <a:schemeClr val="tx1"/>
                </a:solidFill>
                <a:effectLst/>
                <a:latin typeface="+mn-lt"/>
                <a:ea typeface="+mn-ea"/>
                <a:cs typeface="+mn-cs"/>
              </a:rPr>
              <a:t>Lønretten træder i kraft samtidig med lovens ikrafttrædelse, som forventes 1. januar 2027.</a:t>
            </a:r>
          </a:p>
          <a:p>
            <a:r>
              <a:rPr lang="da-DK" sz="1200" b="1"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020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Periodeprojekterne er nærmere beskrevet i den tekniske gennemgang. Projektet om inklusion af </a:t>
            </a:r>
            <a:r>
              <a:rPr lang="da-DK" dirty="0" err="1"/>
              <a:t>neurodivergente</a:t>
            </a:r>
            <a:r>
              <a:rPr lang="da-DK" dirty="0"/>
              <a:t> har været et krav Djøf har stillet ved OK24. </a:t>
            </a:r>
          </a:p>
        </p:txBody>
      </p:sp>
      <p:sp>
        <p:nvSpPr>
          <p:cNvPr id="4" name="Pladsholder til slidenummer 3"/>
          <p:cNvSpPr>
            <a:spLocks noGrp="1"/>
          </p:cNvSpPr>
          <p:nvPr>
            <p:ph type="sldNum" sz="quarter" idx="5"/>
          </p:nvPr>
        </p:nvSpPr>
        <p:spPr/>
        <p:txBody>
          <a:bodyPr/>
          <a:lstStyle/>
          <a:p>
            <a:fld id="{1B1D025B-ACD2-45C1-B156-1DDB470CE319}" type="slidenum">
              <a:rPr lang="en-GB" smtClean="0"/>
              <a:t>19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6284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starter med det der fylder mest for de fleste – den samlede økonomi, og de lønstigninger I kan se frem til. </a:t>
            </a:r>
          </a:p>
          <a:p>
            <a:endParaRPr lang="da-DK" dirty="0"/>
          </a:p>
          <a:p>
            <a:r>
              <a:rPr lang="da-DK" dirty="0"/>
              <a:t>Når vi har uddybet hvordan rammen er anvendt dykker vi ned i de enkelte resultater. </a:t>
            </a:r>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738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Den økonomiske ramme: </a:t>
            </a:r>
            <a:r>
              <a:rPr lang="da-DK" b="0" dirty="0"/>
              <a:t>den samlede økonomiske ramme udgør 9,09 % + en teknisk korrektion på 0,2 % fra sidste periode. Den tekniske korrektion skyldes en teknikalitet i oversættelsen af værdien af en række goder på det private område. Den samlede ramme forventes at svare til den forventede private lønudvikling – måtte verden ændre sig radikalt – op eller ned – sørger reguleringsordningen for, at de offentlige følger med. </a:t>
            </a:r>
            <a:endParaRPr lang="da-DK" b="1" dirty="0"/>
          </a:p>
          <a:p>
            <a:endParaRPr lang="da-DK" b="1" dirty="0"/>
          </a:p>
          <a:p>
            <a:r>
              <a:rPr lang="da-DK" b="1" dirty="0"/>
              <a:t>Generelle lønstigninger</a:t>
            </a:r>
            <a:r>
              <a:rPr lang="da-DK" dirty="0"/>
              <a:t>: de generelle lønstigninger er de stigninger, som parterne har aftalt ved bordet. Som I kan se, anvendes langt størstedelen af rammen til generelle procentuelle lønstigninger. </a:t>
            </a:r>
          </a:p>
          <a:p>
            <a:endParaRPr lang="da-DK" dirty="0"/>
          </a:p>
          <a:p>
            <a:r>
              <a:rPr lang="da-DK" b="1" dirty="0"/>
              <a:t>Skøn reguleringsordning</a:t>
            </a:r>
            <a:r>
              <a:rPr lang="da-DK" dirty="0"/>
              <a:t>: reguleringsordningen er den mekanisme, der sikrer, at den private og offentlige lønudvikling følges ad. </a:t>
            </a:r>
          </a:p>
          <a:p>
            <a:r>
              <a:rPr lang="da-DK" dirty="0">
                <a:highlight>
                  <a:srgbClr val="FFFF00"/>
                </a:highlight>
              </a:rPr>
              <a:t>Reguleringsordningen følges både når man stiger hurtigere og langsommere end på det private. De tre skøn til regulering er meget beskedne og følger Det Økonomiske Råds forventninger. </a:t>
            </a:r>
          </a:p>
          <a:p>
            <a:r>
              <a:rPr lang="da-DK" dirty="0">
                <a:highlight>
                  <a:srgbClr val="FFFF00"/>
                </a:highlight>
              </a:rPr>
              <a:t>Måtte verden ændre sig, kan dette altså se anderledes ud. </a:t>
            </a:r>
          </a:p>
          <a:p>
            <a:endParaRPr lang="da-DK" dirty="0"/>
          </a:p>
          <a:p>
            <a:r>
              <a:rPr lang="da-DK" b="1" dirty="0"/>
              <a:t>Teknisk korrektion</a:t>
            </a:r>
            <a:r>
              <a:rPr lang="da-DK" dirty="0"/>
              <a:t> på 0,2 % er udover den samlede ramme, da den kommer fra sidste overenskomstperiode og vedrører oversættelsen af goder i det private forlig. </a:t>
            </a:r>
          </a:p>
          <a:p>
            <a:endParaRPr lang="da-DK" dirty="0"/>
          </a:p>
          <a:p>
            <a:r>
              <a:rPr lang="da-DK" dirty="0"/>
              <a:t>Til sammen udgør generelle lønstigninger, skøn for reguleringsordningen og den tekniske korrektion summen af de lønstigninger I kan forventes at få i perioden. I kan se på næste slide præcis hvad det betyder for jeres løn. </a:t>
            </a:r>
          </a:p>
          <a:p>
            <a:endParaRPr lang="da-DK" dirty="0"/>
          </a:p>
          <a:p>
            <a:r>
              <a:rPr lang="da-DK" b="1" dirty="0"/>
              <a:t>Bæredygtig og fleksibel løndannelse</a:t>
            </a:r>
            <a:r>
              <a:rPr lang="da-DK" dirty="0"/>
              <a:t>: er midler afsat til særlige formål og stammer fra trepartsaftalen af samme navn. Formålet i trepartsaftalen var at se på særlige rekrutteringsbehov hos udvalgte grupper. </a:t>
            </a:r>
          </a:p>
          <a:p>
            <a:endParaRPr lang="da-DK" dirty="0"/>
          </a:p>
          <a:p>
            <a:r>
              <a:rPr lang="da-DK" b="1" dirty="0"/>
              <a:t>Organisationsmidler: </a:t>
            </a:r>
            <a:r>
              <a:rPr lang="da-DK" b="0" dirty="0"/>
              <a:t>Organisationsmidlerne indbetales for Akademikernes vedkommende til den nye </a:t>
            </a:r>
            <a:r>
              <a:rPr lang="da-DK" b="0" dirty="0" err="1"/>
              <a:t>fritvalgslønkonto</a:t>
            </a:r>
            <a:r>
              <a:rPr lang="da-DK" b="0" dirty="0"/>
              <a:t>. Disse penge er lønstigninger, der også kan benyttes til at afkøbe fridage eller indbetale til pension. </a:t>
            </a:r>
            <a:endParaRPr lang="da-DK" b="1" dirty="0"/>
          </a:p>
          <a:p>
            <a:r>
              <a:rPr lang="da-DK" dirty="0"/>
              <a:t>Organisationsmidlerne afsat den 1. april 2026 på 0,01 er afsat til ændrede bestemmelser om merarbejde for deltidsansatte, så de fremover ikke skal lægge timer ud over fuldtidsform for at få merarbejde, men at vurderingen om hvorvidt merarbejde skal gives fremover tager højde for den ansattes individuelle norm. </a:t>
            </a:r>
          </a:p>
          <a:p>
            <a:endParaRPr lang="da-DK" dirty="0"/>
          </a:p>
          <a:p>
            <a:r>
              <a:rPr lang="da-DK" b="1" dirty="0"/>
              <a:t>Midler til andre formål: </a:t>
            </a:r>
            <a:r>
              <a:rPr lang="da-DK" dirty="0"/>
              <a:t>de 0,13 %  pr. 1. april 2026 og de 0,05 % pr. 1. april 2027 omfatter barselsforbedringer, barns syg og en række mindre lønjusteringer for specifikke grupper. </a:t>
            </a:r>
          </a:p>
          <a:p>
            <a:endParaRPr lang="da-DK" dirty="0"/>
          </a:p>
          <a:p>
            <a:r>
              <a:rPr lang="da-DK" b="1" dirty="0"/>
              <a:t>Skøn for reststigning</a:t>
            </a:r>
            <a:r>
              <a:rPr lang="da-DK" dirty="0"/>
              <a:t>: udgør parternes forventninger til øvrige lønudgifter, der både vedrører ny løn, forfremmelser og hop i basistrin. Det beløb kan lyde meget begrænset, men svarer fint til parternes forventning. OBS: hvis en specialkonsulent erstattes af en AC-medarbejder på trin 4 vil denne ændring trække fra i lønsummen.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8546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var mange tal – vi har oversat hvad rammen betyder for jeres medlemmer i lønstigninger over perioden.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1142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Spørgsmål og svar: </a:t>
            </a:r>
          </a:p>
          <a:p>
            <a:endParaRPr lang="da-DK" dirty="0"/>
          </a:p>
          <a:p>
            <a:r>
              <a:rPr lang="da-DK" b="1" dirty="0"/>
              <a:t>Spørgsmål</a:t>
            </a:r>
            <a:r>
              <a:rPr lang="da-DK" dirty="0"/>
              <a:t>: jeg havde regnet med større lønstigninger. </a:t>
            </a:r>
          </a:p>
          <a:p>
            <a:r>
              <a:rPr lang="da-DK" b="1" dirty="0"/>
              <a:t>Svar</a:t>
            </a:r>
            <a:r>
              <a:rPr lang="da-DK" dirty="0"/>
              <a:t>: Når vi vurderer om et forlig er godt sammenligner vi med det private. Vi får aldrig en økonomisk ramme, der overhaler det private område, men her kommer vi virkelig tæt på. Til nogle overenskomstforhandlinger går man efter reallønssikring, men denne gang er den forventede reallønsforbedring over 4 % . </a:t>
            </a:r>
          </a:p>
          <a:p>
            <a:endParaRPr lang="da-DK" i="0" dirty="0"/>
          </a:p>
          <a:p>
            <a:r>
              <a:rPr lang="da-DK" sz="1200" b="1" i="0" kern="1200" dirty="0">
                <a:solidFill>
                  <a:schemeClr val="tx1"/>
                </a:solidFill>
                <a:effectLst/>
                <a:latin typeface="+mn-lt"/>
                <a:ea typeface="+mn-ea"/>
                <a:cs typeface="+mn-cs"/>
              </a:rPr>
              <a:t>Spørgsmålet</a:t>
            </a:r>
            <a:r>
              <a:rPr lang="da-DK" sz="1200" b="0" i="0" kern="1200" dirty="0">
                <a:solidFill>
                  <a:schemeClr val="tx1"/>
                </a:solidFill>
                <a:effectLst/>
                <a:latin typeface="+mn-lt"/>
                <a:ea typeface="+mn-ea"/>
                <a:cs typeface="+mn-cs"/>
              </a:rPr>
              <a:t>: Men hvad med reallønstabet i kølvandet på </a:t>
            </a:r>
            <a:r>
              <a:rPr lang="da-DK" sz="1200" b="0" i="0" kern="1200" dirty="0" err="1">
                <a:solidFill>
                  <a:schemeClr val="tx1"/>
                </a:solidFill>
                <a:effectLst/>
                <a:latin typeface="+mn-lt"/>
                <a:ea typeface="+mn-ea"/>
                <a:cs typeface="+mn-cs"/>
              </a:rPr>
              <a:t>coronaen</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Svar: Nogle medarbejdere på det offentlige område mangler fortsat 1-2% i forhold til købekraften før </a:t>
            </a:r>
            <a:r>
              <a:rPr lang="da-DK" sz="1200" b="0" i="0" kern="1200" dirty="0" err="1">
                <a:solidFill>
                  <a:schemeClr val="tx1"/>
                </a:solidFill>
                <a:effectLst/>
                <a:latin typeface="+mn-lt"/>
                <a:ea typeface="+mn-ea"/>
                <a:cs typeface="+mn-cs"/>
              </a:rPr>
              <a:t>corona</a:t>
            </a:r>
            <a:r>
              <a:rPr lang="da-DK" sz="1200" b="0" i="0" kern="1200" dirty="0">
                <a:solidFill>
                  <a:schemeClr val="tx1"/>
                </a:solidFill>
                <a:effectLst/>
                <a:latin typeface="+mn-lt"/>
                <a:ea typeface="+mn-ea"/>
                <a:cs typeface="+mn-cs"/>
              </a:rPr>
              <a:t>. I det lys er det endnu mere tilfredsstillende, at vi kan levere en forholdsvis høj reallønsforbedring hen over den kommende overenskomstperiode. Derudover kommer værdien af etableringen af den nye </a:t>
            </a:r>
            <a:r>
              <a:rPr lang="da-DK" sz="1200" b="0" i="0" kern="1200" dirty="0" err="1">
                <a:solidFill>
                  <a:schemeClr val="tx1"/>
                </a:solidFill>
                <a:effectLst/>
                <a:latin typeface="+mn-lt"/>
                <a:ea typeface="+mn-ea"/>
                <a:cs typeface="+mn-cs"/>
              </a:rPr>
              <a:t>fritvalgslønkonto</a:t>
            </a:r>
            <a:r>
              <a:rPr lang="da-DK" sz="1200" b="0" i="0" kern="1200" dirty="0">
                <a:solidFill>
                  <a:schemeClr val="tx1"/>
                </a:solidFill>
                <a:effectLst/>
                <a:latin typeface="+mn-lt"/>
                <a:ea typeface="+mn-ea"/>
                <a:cs typeface="+mn-cs"/>
              </a:rPr>
              <a:t>. I kontoen ligger en mulig lønforbedring i </a:t>
            </a:r>
            <a:r>
              <a:rPr lang="da-DK" sz="1200" b="0" i="0" kern="1200" dirty="0" err="1">
                <a:solidFill>
                  <a:schemeClr val="tx1"/>
                </a:solidFill>
                <a:effectLst/>
                <a:latin typeface="+mn-lt"/>
                <a:ea typeface="+mn-ea"/>
                <a:cs typeface="+mn-cs"/>
              </a:rPr>
              <a:t>fritvalgslønkontoen</a:t>
            </a:r>
            <a:r>
              <a:rPr lang="da-DK" sz="1200" b="0" i="0" kern="1200" dirty="0">
                <a:solidFill>
                  <a:schemeClr val="tx1"/>
                </a:solidFill>
                <a:effectLst/>
                <a:latin typeface="+mn-lt"/>
                <a:ea typeface="+mn-ea"/>
                <a:cs typeface="+mn-cs"/>
              </a:rPr>
              <a:t> på 2,33 %. Den er ikke regnet med i de 6,27 % i stiger i perioden.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6131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Ansatte får en ny konto den 1. januar 2028. En </a:t>
            </a:r>
            <a:r>
              <a:rPr lang="da-DK" dirty="0" err="1"/>
              <a:t>fritvalgslønkonto</a:t>
            </a:r>
            <a:r>
              <a:rPr lang="da-DK" dirty="0"/>
              <a:t>, der kommer til at eksistere ved siden af den ansattes almindelige lønkonto.</a:t>
            </a:r>
          </a:p>
          <a:p>
            <a:endParaRPr lang="da-DK" dirty="0"/>
          </a:p>
          <a:p>
            <a:r>
              <a:rPr lang="da-DK" dirty="0"/>
              <a:t>Fremover vil man udover lønnen, pension og ferie efter ferieloven (5 uger) kunne se, hvor mange </a:t>
            </a:r>
            <a:r>
              <a:rPr lang="da-DK" dirty="0" err="1"/>
              <a:t>fritvalgsmidler</a:t>
            </a:r>
            <a:r>
              <a:rPr lang="da-DK" dirty="0"/>
              <a:t> man har på sin </a:t>
            </a:r>
            <a:r>
              <a:rPr lang="da-DK" dirty="0" err="1"/>
              <a:t>fritvalgslønkonto</a:t>
            </a:r>
            <a:r>
              <a:rPr lang="da-DK" dirty="0"/>
              <a:t> og hvor mange fridage (</a:t>
            </a:r>
            <a:r>
              <a:rPr lang="da-DK" dirty="0" err="1"/>
              <a:t>fritvalgsdage</a:t>
            </a:r>
            <a:r>
              <a:rPr lang="da-DK" dirty="0"/>
              <a:t> fra 6. ferieuge, seniordage eller </a:t>
            </a:r>
            <a:r>
              <a:rPr lang="da-DK" dirty="0" err="1"/>
              <a:t>fritvalgsdagen</a:t>
            </a:r>
            <a:r>
              <a:rPr lang="da-DK" dirty="0"/>
              <a:t>) man har.</a:t>
            </a:r>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2427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en del af OK26 forliget har parterne etableret en </a:t>
            </a:r>
            <a:r>
              <a:rPr lang="da-DK" b="1" dirty="0" err="1"/>
              <a:t>fritvalgslønkonto</a:t>
            </a:r>
            <a:r>
              <a:rPr lang="da-DK" b="1" dirty="0"/>
              <a:t>. </a:t>
            </a:r>
          </a:p>
          <a:p>
            <a:endParaRPr lang="da-DK" dirty="0"/>
          </a:p>
          <a:p>
            <a:r>
              <a:rPr lang="da-DK" dirty="0"/>
              <a:t>En </a:t>
            </a:r>
            <a:r>
              <a:rPr lang="da-DK" dirty="0" err="1"/>
              <a:t>fritvalgskonto</a:t>
            </a:r>
            <a:r>
              <a:rPr lang="da-DK" dirty="0"/>
              <a:t> er en ny måde at administrere en del af lønsummen, hvor den ansatte får mulighed for at vælge mellem løn, pension eller frihed. </a:t>
            </a:r>
          </a:p>
          <a:p>
            <a:endParaRPr lang="da-DK" dirty="0"/>
          </a:p>
          <a:p>
            <a:r>
              <a:rPr lang="da-DK" dirty="0"/>
              <a:t>For overblikkets skyld starter vi med at opstille de to overordnede kasser – etableringen af </a:t>
            </a:r>
            <a:r>
              <a:rPr lang="da-DK" dirty="0" err="1"/>
              <a:t>fritvalgskontoen</a:t>
            </a:r>
            <a:r>
              <a:rPr lang="da-DK" dirty="0"/>
              <a:t> er lønkonto hvor en del af den ansattes løn går ind. </a:t>
            </a:r>
          </a:p>
          <a:p>
            <a:endParaRPr lang="da-DK" dirty="0"/>
          </a:p>
          <a:p>
            <a:r>
              <a:rPr lang="da-DK" dirty="0"/>
              <a:t>Derudover har den ansatte en række frihedsrettigheder, hvor man som ansat kan vælge at trække midler fra </a:t>
            </a:r>
            <a:r>
              <a:rPr lang="da-DK" dirty="0" err="1"/>
              <a:t>fritvalgskontoen</a:t>
            </a:r>
            <a:r>
              <a:rPr lang="da-DK" dirty="0"/>
              <a:t>. </a:t>
            </a:r>
          </a:p>
          <a:p>
            <a:endParaRPr lang="da-DK" dirty="0"/>
          </a:p>
          <a:p>
            <a:r>
              <a:rPr lang="da-DK" sz="1200" b="1" kern="1200" dirty="0" err="1">
                <a:solidFill>
                  <a:schemeClr val="tx1"/>
                </a:solidFill>
                <a:effectLst/>
                <a:latin typeface="+mn-lt"/>
                <a:ea typeface="+mn-ea"/>
                <a:cs typeface="+mn-cs"/>
              </a:rPr>
              <a:t>Fritvalgsdag</a:t>
            </a:r>
            <a:r>
              <a:rPr lang="da-DK" sz="1200" b="1" kern="1200" dirty="0">
                <a:solidFill>
                  <a:schemeClr val="tx1"/>
                </a:solidFill>
                <a:effectLst/>
                <a:latin typeface="+mn-lt"/>
                <a:ea typeface="+mn-ea"/>
                <a:cs typeface="+mn-cs"/>
              </a:rPr>
              <a:t> </a:t>
            </a:r>
          </a:p>
          <a:p>
            <a:r>
              <a:rPr lang="da-DK" sz="1200" b="0" kern="1200" dirty="0">
                <a:solidFill>
                  <a:schemeClr val="tx1"/>
                </a:solidFill>
                <a:effectLst/>
                <a:latin typeface="+mn-lt"/>
                <a:ea typeface="+mn-ea"/>
                <a:cs typeface="+mn-cs"/>
              </a:rPr>
              <a:t>De ansatte, der ikke har ret til en omsorgsdag efter aftale om fravær af familiemæssige årsager eller ret til en seniordag, vil fremover i stedet få ret til af afholde en </a:t>
            </a:r>
            <a:r>
              <a:rPr lang="da-DK" sz="1200" b="0" kern="1200" dirty="0" err="1">
                <a:solidFill>
                  <a:schemeClr val="tx1"/>
                </a:solidFill>
                <a:effectLst/>
                <a:latin typeface="+mn-lt"/>
                <a:ea typeface="+mn-ea"/>
                <a:cs typeface="+mn-cs"/>
              </a:rPr>
              <a:t>fritvalgsdag</a:t>
            </a:r>
            <a:r>
              <a:rPr lang="da-DK" sz="1200" b="0" kern="1200" dirty="0">
                <a:solidFill>
                  <a:schemeClr val="tx1"/>
                </a:solidFill>
                <a:effectLst/>
                <a:latin typeface="+mn-lt"/>
                <a:ea typeface="+mn-ea"/>
                <a:cs typeface="+mn-cs"/>
              </a:rPr>
              <a:t> med løntræk. </a:t>
            </a:r>
          </a:p>
          <a:p>
            <a:r>
              <a:rPr lang="da-DK" sz="1200" kern="1200" dirty="0">
                <a:solidFill>
                  <a:schemeClr val="tx1"/>
                </a:solidFill>
                <a:effectLst/>
                <a:latin typeface="+mn-lt"/>
                <a:ea typeface="+mn-ea"/>
                <a:cs typeface="+mn-cs"/>
              </a:rPr>
              <a:t>Dagen skal som udgangspunkt holdes som en hel fridag. Men kan efter aftale med arbejdsgiver afvikles som halve dage eller som en brøkdel af en dag.</a:t>
            </a:r>
          </a:p>
          <a:p>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holdes med løntræk. Den ansatte kan samtidig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Hvis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ikke er holdt inden kalenderårets udløb, bortfalder den. </a:t>
            </a:r>
          </a:p>
          <a:p>
            <a:r>
              <a:rPr lang="da-DK" sz="1200" kern="1200" dirty="0">
                <a:solidFill>
                  <a:schemeClr val="tx1"/>
                </a:solidFill>
                <a:effectLst/>
                <a:latin typeface="+mn-lt"/>
                <a:ea typeface="+mn-ea"/>
                <a:cs typeface="+mn-cs"/>
              </a:rPr>
              <a:t>Aftalen gælder fra 1. januar 2028.</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Seniordage</a:t>
            </a:r>
          </a:p>
          <a:p>
            <a:r>
              <a:rPr lang="da-DK" sz="1200" kern="1200" dirty="0">
                <a:solidFill>
                  <a:schemeClr val="tx1"/>
                </a:solidFill>
                <a:effectLst/>
                <a:latin typeface="+mn-lt"/>
                <a:ea typeface="+mn-ea"/>
                <a:cs typeface="+mn-cs"/>
              </a:rPr>
              <a:t>I dag har ansatte i kommunen ret til 2-4 seniordage, fra det år vedkommende fylder 60 - 62 år. Disse dage fremgår fremover i ordningen samtidig med, at der afsættes et beløb svarende til 0,94-1,88 %. Alle dagene holdes med løntræk. </a:t>
            </a:r>
          </a:p>
          <a:p>
            <a:r>
              <a:rPr lang="da-DK" sz="1200" kern="1200" dirty="0">
                <a:solidFill>
                  <a:schemeClr val="tx1"/>
                </a:solidFill>
                <a:effectLst/>
                <a:latin typeface="+mn-lt"/>
                <a:ea typeface="+mn-ea"/>
                <a:cs typeface="+mn-cs"/>
              </a:rPr>
              <a:t>Den ansatte kan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Dagene skal som udgangspunkt holdes som en hele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seniordagene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r>
              <a:rPr lang="da-DK" sz="1200" kern="1200" dirty="0">
                <a:solidFill>
                  <a:schemeClr val="tx1"/>
                </a:solidFill>
                <a:effectLst/>
                <a:latin typeface="+mn-lt"/>
                <a:ea typeface="+mn-ea"/>
                <a:cs typeface="+mn-cs"/>
              </a:rPr>
              <a:t>Aftalen gælder fra 1. januar 2028.</a:t>
            </a:r>
          </a:p>
          <a:p>
            <a:endParaRPr lang="da-DK" dirty="0"/>
          </a:p>
          <a:p>
            <a:r>
              <a:rPr lang="da-DK" sz="1200" b="1" kern="1200" dirty="0">
                <a:solidFill>
                  <a:schemeClr val="tx1"/>
                </a:solidFill>
                <a:effectLst/>
                <a:latin typeface="+mn-lt"/>
                <a:ea typeface="+mn-ea"/>
                <a:cs typeface="+mn-cs"/>
              </a:rPr>
              <a:t>6. ferieuge</a:t>
            </a:r>
          </a:p>
          <a:p>
            <a:r>
              <a:rPr lang="da-DK" sz="1200" kern="1200" dirty="0">
                <a:solidFill>
                  <a:schemeClr val="tx1"/>
                </a:solidFill>
                <a:effectLst/>
                <a:latin typeface="+mn-lt"/>
                <a:ea typeface="+mn-ea"/>
                <a:cs typeface="+mn-cs"/>
              </a:rPr>
              <a:t>Med etableringen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1. januar 2028 ændres ferieaftalen.</a:t>
            </a:r>
          </a:p>
          <a:p>
            <a:r>
              <a:rPr lang="da-DK" sz="1200" kern="1200" dirty="0">
                <a:solidFill>
                  <a:schemeClr val="tx1"/>
                </a:solidFill>
                <a:effectLst/>
                <a:latin typeface="+mn-lt"/>
                <a:ea typeface="+mn-ea"/>
                <a:cs typeface="+mn-cs"/>
              </a:rPr>
              <a:t>Det betyder:</a:t>
            </a:r>
          </a:p>
          <a:p>
            <a:pPr lvl="0"/>
            <a:r>
              <a:rPr lang="da-DK" sz="1200" kern="1200" dirty="0">
                <a:solidFill>
                  <a:schemeClr val="tx1"/>
                </a:solidFill>
                <a:effectLst/>
                <a:latin typeface="+mn-lt"/>
                <a:ea typeface="+mn-ea"/>
                <a:cs typeface="+mn-cs"/>
              </a:rPr>
              <a:t>at 6. ferieugetimer fremover holdes i kalenderåret</a:t>
            </a:r>
          </a:p>
          <a:p>
            <a:pPr lvl="0"/>
            <a:r>
              <a:rPr lang="da-DK" sz="1200" kern="1200" dirty="0">
                <a:solidFill>
                  <a:schemeClr val="tx1"/>
                </a:solidFill>
                <a:effectLst/>
                <a:latin typeface="+mn-lt"/>
                <a:ea typeface="+mn-ea"/>
                <a:cs typeface="+mn-cs"/>
              </a:rPr>
              <a:t>at 6. ferieugetimer holdes med løntræk, og at den ansatte kan få udbetalt et valgfrit kronebeløb sin </a:t>
            </a:r>
            <a:r>
              <a:rPr lang="da-DK" sz="1200" kern="1200" dirty="0" err="1">
                <a:solidFill>
                  <a:schemeClr val="tx1"/>
                </a:solidFill>
                <a:effectLst/>
                <a:latin typeface="+mn-lt"/>
                <a:ea typeface="+mn-ea"/>
                <a:cs typeface="+mn-cs"/>
              </a:rPr>
              <a:t>fritvalgslønkonto</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at arbejdsgiver ikke kan pålægge medarbejdere at afvikle 6. ferieugetimer.</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Dagene skal som udgangspunkt holdes som en hel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6.ferieugetimerne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735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Parternes intention med indførelsen af en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er at skabe rammer der understøtter et fleksibelt arbejdsliv, og giver mulighed for at tage hensyn til den enkelte ansattes behov.</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Derfor får kommunalt ansatte en ny konto: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Kontoen giver mulighed for at vælge mellem højere månedlig løn, højere pensionsindbetaling eller mere frihed. Valget sker med midler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består alene af </a:t>
            </a:r>
            <a:r>
              <a:rPr lang="da-DK" sz="1200" kern="1200" dirty="0" err="1">
                <a:solidFill>
                  <a:schemeClr val="tx1"/>
                </a:solidFill>
                <a:effectLst/>
                <a:latin typeface="+mn-lt"/>
                <a:ea typeface="+mn-ea"/>
                <a:cs typeface="+mn-cs"/>
              </a:rPr>
              <a:t>fritvalgsbidrag</a:t>
            </a:r>
            <a:r>
              <a:rPr lang="da-DK" sz="1200" kern="1200" dirty="0">
                <a:solidFill>
                  <a:schemeClr val="tx1"/>
                </a:solidFill>
                <a:effectLst/>
                <a:latin typeface="+mn-lt"/>
                <a:ea typeface="+mn-ea"/>
                <a:cs typeface="+mn-cs"/>
              </a:rPr>
              <a:t>, det vil sige lønmidler. Den er dermed ikke længere direkte knyttet til frihedsrettigheder. Frihedsrettighederne følger af Aftale om </a:t>
            </a:r>
            <a:r>
              <a:rPr lang="da-DK" sz="1200" kern="1200" dirty="0" err="1">
                <a:solidFill>
                  <a:schemeClr val="tx1"/>
                </a:solidFill>
                <a:effectLst/>
                <a:latin typeface="+mn-lt"/>
                <a:ea typeface="+mn-ea"/>
                <a:cs typeface="+mn-cs"/>
              </a:rPr>
              <a:t>fritvalgsordning</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rummer både kendte og nye elementer:</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Nye midler svarende til 2,33%, som kan bruges til højere løn, højere pension eller til at finansiere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Eksisterende midler fra særlig feriegodtgørelse på </a:t>
            </a:r>
            <a:r>
              <a:rPr lang="da-DK" sz="1200" kern="1200">
                <a:solidFill>
                  <a:schemeClr val="tx1"/>
                </a:solidFill>
                <a:effectLst/>
                <a:latin typeface="+mn-lt"/>
                <a:ea typeface="+mn-ea"/>
                <a:cs typeface="+mn-cs"/>
              </a:rPr>
              <a:t>2,42%, 6</a:t>
            </a:r>
            <a:r>
              <a:rPr lang="da-DK" sz="1200" kern="1200" dirty="0">
                <a:solidFill>
                  <a:schemeClr val="tx1"/>
                </a:solidFill>
                <a:effectLst/>
                <a:latin typeface="+mn-lt"/>
                <a:ea typeface="+mn-ea"/>
                <a:cs typeface="+mn-cs"/>
              </a:rPr>
              <a:t>. ferieuge på 2,35% og seniorbonus på 0,94-1,88 %.</a:t>
            </a:r>
          </a:p>
          <a:p>
            <a:r>
              <a:rPr lang="da-DK" sz="1200" kern="1200" dirty="0">
                <a:solidFill>
                  <a:schemeClr val="tx1"/>
                </a:solidFill>
                <a:effectLst/>
                <a:latin typeface="+mn-lt"/>
                <a:ea typeface="+mn-ea"/>
                <a:cs typeface="+mn-cs"/>
              </a:rPr>
              <a:t>For de fleste kommunalt ansatte vil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have en samlet årlig værdi på 7,1 %%.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kan få udbetalt et valgfrit kronebeløb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fx når vedkommende holder en fridag.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skal hvert år inden 1. oktober vælge, om midlerne skal udbetales løbende sammen med den månedlige løn, indbetales til pensionsordningen og/eller 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Når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udløber 31. december, bliver kontoen gjort op. Eventuelle midler udbetales til den ansatte. Ved fratræden bliver kontoen ligeledes gjort op, og et eventuelt overskud udbetales sammen med den sidste løn.</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Fritvalgsordningen</a:t>
            </a:r>
            <a:r>
              <a:rPr lang="da-DK" sz="1200" kern="1200" dirty="0">
                <a:solidFill>
                  <a:schemeClr val="tx1"/>
                </a:solidFill>
                <a:effectLst/>
                <a:latin typeface="+mn-lt"/>
                <a:ea typeface="+mn-ea"/>
                <a:cs typeface="+mn-cs"/>
              </a:rPr>
              <a:t> træder i kraft 1. januar 2028.</a:t>
            </a:r>
          </a:p>
          <a:p>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09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5E0A4288-8CDE-42DF-9604-3B7622E47B5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1485713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789E4FD6-094D-43E0-AA30-5C3CC8C4B219}"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D0E82FD2-4F9E-46F3-8F20-5E538B87BAD3}"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5999710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D">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A79F6C81-5D9F-4C7A-B2A2-AFF3080AB487}"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93605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8" name="Group 2">
            <a:extLst>
              <a:ext uri="{FF2B5EF4-FFF2-40B4-BE49-F238E27FC236}">
                <a16:creationId xmlns:a16="http://schemas.microsoft.com/office/drawing/2014/main" id="{8D93FC62-69A9-326F-2EDC-C35F068DFB50}"/>
              </a:ext>
            </a:extLst>
          </p:cNvPr>
          <p:cNvGrpSpPr>
            <a:grpSpLocks noGrp="1" noUngrp="1" noRot="1" noMove="1" noResize="1"/>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0" name="Oval 5">
              <a:extLst>
                <a:ext uri="{FF2B5EF4-FFF2-40B4-BE49-F238E27FC236}">
                  <a16:creationId xmlns:a16="http://schemas.microsoft.com/office/drawing/2014/main" id="{F1CC837B-7E57-9803-83C7-32DB1A2B5E3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7" name="Logo">
            <a:extLst>
              <a:ext uri="{FF2B5EF4-FFF2-40B4-BE49-F238E27FC236}">
                <a16:creationId xmlns:a16="http://schemas.microsoft.com/office/drawing/2014/main" id="{5DDB5013-436D-1656-FEBE-ECF5B18DF85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userDrawn="1">
            <p:ph type="ctrTitle" hasCustomPrompt="1"/>
          </p:nvPr>
        </p:nvSpPr>
        <p:spPr bwMode="black">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black"/>
        <p:txBody>
          <a:bodyPr/>
          <a:lstStyle/>
          <a:p>
            <a:fld id="{6216DF1E-2891-4A9B-8791-3BEF8D997FE5}"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black"/>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92BCF7A9-CE0F-449E-A6EB-489F5E6872F3}"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3" name="Group 7">
            <a:extLst>
              <a:ext uri="{FF2B5EF4-FFF2-40B4-BE49-F238E27FC236}">
                <a16:creationId xmlns:a16="http://schemas.microsoft.com/office/drawing/2014/main" id="{5A5612D2-48D0-FEA3-F7B9-171313AE60BF}"/>
              </a:ext>
            </a:extLst>
          </p:cNvPr>
          <p:cNvGrpSpPr>
            <a:grpSpLocks noGrp="1" noUngrp="1" noRot="1" noMove="1" noResize="1"/>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Grp="1" noRot="1" noChangeAspect="1" noMove="1" noResize="1" noEditPoints="1" noAdjustHandles="1" noChangeArrowheads="1" noChangeShapeType="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Grp="1" noRot="1" noChangeAspect="1" noMove="1" noResize="1" noEditPoints="1" noAdjustHandles="1" noChangeArrowheads="1" noChangeShapeType="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E7B2C52-06B5-4172-A7C9-96FC140CF979}"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1" name="5.element x2">
            <a:extLst>
              <a:ext uri="{FF2B5EF4-FFF2-40B4-BE49-F238E27FC236}">
                <a16:creationId xmlns:a16="http://schemas.microsoft.com/office/drawing/2014/main" id="{7DE10EFC-8D13-1DAE-1E8A-8F3A4537B2C2}"/>
              </a:ext>
            </a:extLst>
          </p:cNvPr>
          <p:cNvGrpSpPr>
            <a:grpSpLocks noGrp="1" noUngrp="1" noRot="1" noMove="1" noResize="1"/>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a:spLocks noGrp="1" noRot="1" noMove="1" noResize="1" noEditPoints="1" noAdjustHandles="1" noChangeArrowheads="1" noChangeShapeType="1"/>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Oval 10">
              <a:extLst>
                <a:ext uri="{FF2B5EF4-FFF2-40B4-BE49-F238E27FC236}">
                  <a16:creationId xmlns:a16="http://schemas.microsoft.com/office/drawing/2014/main" id="{B08D1217-591E-C151-1CF1-7FA2FE46A63B}"/>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79902809-FAB1-48B9-96E9-51047530919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a:spLocks noGrp="1" noRot="1" noMove="1" noResize="1" noEditPoints="1" noAdjustHandles="1" noChangeArrowheads="1" noChangeShapeType="1"/>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a:spLocks noGrp="1" noRot="1" noMove="1" noResize="1" noEditPoints="1" noAdjustHandles="1" noChangeArrowheads="1" noChangeShapeType="1"/>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Logo">
            <a:extLst>
              <a:ext uri="{FF2B5EF4-FFF2-40B4-BE49-F238E27FC236}">
                <a16:creationId xmlns:a16="http://schemas.microsoft.com/office/drawing/2014/main" id="{9BF8C59B-2D16-4BE5-0A79-81A3E794CFD2}"/>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6A3B8E8A-27D3-4349-84FE-F79B453EE05C}"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3271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a:spLocks noGrp="1" noRot="1" noMove="1" noResize="1" noEditPoints="1" noAdjustHandles="1" noChangeArrowheads="1" noChangeShapeType="1"/>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a:spLocks noGrp="1" noRot="1" noMove="1" noResize="1" noEditPoints="1" noAdjustHandles="1" noChangeArrowheads="1" noChangeShapeType="1"/>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Logo">
            <a:extLst>
              <a:ext uri="{FF2B5EF4-FFF2-40B4-BE49-F238E27FC236}">
                <a16:creationId xmlns:a16="http://schemas.microsoft.com/office/drawing/2014/main" id="{061A16A5-1A28-658A-D42D-F565D96A32A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5B1342AA-BCE1-4447-B104-FC2B3B0FF90C}" type="datetime2">
              <a:rPr lang="da-DK" smtClean="0"/>
              <a:t>1. maj 2026</a:t>
            </a:fld>
            <a:endParaRPr lang="da-DK"/>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37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4" name="5.element top">
            <a:extLst>
              <a:ext uri="{FF2B5EF4-FFF2-40B4-BE49-F238E27FC236}">
                <a16:creationId xmlns:a16="http://schemas.microsoft.com/office/drawing/2014/main" id="{DEC26C65-2D31-441B-5151-F72D274D5CAC}"/>
              </a:ext>
            </a:extLst>
          </p:cNvPr>
          <p:cNvSpPr/>
          <p:nvPr userDrawn="1"/>
        </p:nvSpPr>
        <p:spPr>
          <a:xfrm rot="16200000">
            <a:off x="7637400" y="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7" name="Pladsholder til tekst bund">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7A5F9F7D-E149-41C5-8B91-725F40F3370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solidFill>
                  <a:schemeClr val="bg1"/>
                </a:solidFill>
              </a:defRPr>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96EF8FC8-769F-43FB-8942-2387F16D4147}"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bwMode="white"/>
        <p:txBody>
          <a:bodyPr/>
          <a:lstStyle>
            <a:lvl1pPr>
              <a:defRPr>
                <a:solidFill>
                  <a:schemeClr val="bg1"/>
                </a:solidFill>
              </a:defRPr>
            </a:lvl1pPr>
          </a:lstStyle>
          <a:p>
            <a:fld id="{FAE0BE28-F2E0-4D2A-818D-C4F0F77E1C84}" type="datetime2">
              <a:rPr lang="da-DK" smtClean="0"/>
              <a:t>1. maj 2026</a:t>
            </a:fld>
            <a:endParaRPr lang="da-DK"/>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bwMode="white"/>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bwMode="white"/>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891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9AA5F9BD-A1BA-4070-B02C-6ED83197B985}" type="datetime2">
              <a:rPr lang="da-DK" smtClean="0"/>
              <a:t>1. maj 2026</a:t>
            </a:fld>
            <a:endParaRPr lang="da-DK"/>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2502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C296D1E-DE16-40D9-90E0-57ECDC0BA949}" type="datetime2">
              <a:rPr lang="da-DK" smtClean="0"/>
              <a:t>1. maj 2026</a:t>
            </a:fld>
            <a:endParaRPr lang="da-DK"/>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1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143981B-3FD1-1F87-74C6-16013EB30CAE}"/>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B0F21067-70D1-A78B-2F42-BDF3ADA1FF01}"/>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87CE721F-84E4-4BD2-97BD-FB36F9235349}"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54953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593CD435-7EE2-45D7-952A-62A5869E126F}"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2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35257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47118FD6-D2E4-448E-8055-9DABD8B2012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970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2 indhold A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D2725C3-7FA6-2F63-9412-DDE4B8EBBB2C}"/>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95090D9-D555-F818-61FB-141356A27C4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C12D16C-A18A-42F1-8059-C8657374D3B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593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3" name="Oval 9" hidden="1">
            <a:extLst>
              <a:ext uri="{FF2B5EF4-FFF2-40B4-BE49-F238E27FC236}">
                <a16:creationId xmlns:a16="http://schemas.microsoft.com/office/drawing/2014/main" id="{53EDE7E5-0812-8617-73E7-CCAE4E5C5262}"/>
              </a:ext>
            </a:extLst>
          </p:cNvPr>
          <p:cNvSpPr/>
          <p:nvPr userDrawn="1"/>
        </p:nvSpPr>
        <p:spPr>
          <a:xfrm rot="16200000">
            <a:off x="7637400" y="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F1FBB910-71D9-4A10-A9AE-5BF1C335B38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og billede A">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63324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63324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119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og billede B">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34632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346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1905134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B632F72E-D307-3950-1E6A-D14538CE677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FAA342A1-5509-45A2-8054-788D3F74098D}"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5785BA5B-F425-B3DB-1019-9D423D3BD4F5}"/>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a:t>Klik for at tilføje tekst Enter+TAB for at se næste tekstformat SHIFT+TAB for at se foregående tekstformat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BB0C85E3-2314-4C96-A1E6-F764764B46EA}"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tx2"/>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B089D1C7-79B4-077D-F37A-CB0BDB7D4CB2}"/>
              </a:ext>
            </a:extLst>
          </p:cNvPr>
          <p:cNvSpPr>
            <a:spLocks noGrp="1" noRot="1" noMove="1" noResize="1" noEditPoints="1" noAdjustHandles="1" noChangeArrowheads="1" noChangeShapeType="1"/>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6" name="blå boks">
            <a:extLst>
              <a:ext uri="{FF2B5EF4-FFF2-40B4-BE49-F238E27FC236}">
                <a16:creationId xmlns:a16="http://schemas.microsoft.com/office/drawing/2014/main" id="{7F6D1883-394D-A65D-DF7D-1496F277FD1A}"/>
              </a:ext>
            </a:extLst>
          </p:cNvPr>
          <p:cNvSpPr>
            <a:spLocks noGrp="1" noRot="1" noChangeAspect="1" noMove="1" noResize="1" noEditPoints="1" noAdjustHandles="1" noChangeArrowheads="1" noChangeShapeType="1"/>
          </p:cNvSpPr>
          <p:nvPr userDrawn="1"/>
        </p:nvSpPr>
        <p:spPr>
          <a:xfrm>
            <a:off x="0" y="2970000"/>
            <a:ext cx="3888000" cy="38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hudfarvet cirkel">
            <a:extLst>
              <a:ext uri="{FF2B5EF4-FFF2-40B4-BE49-F238E27FC236}">
                <a16:creationId xmlns:a16="http://schemas.microsoft.com/office/drawing/2014/main" id="{A02520F6-DFE7-17CE-F7E0-A27E4F657220}"/>
              </a:ext>
            </a:extLst>
          </p:cNvPr>
          <p:cNvSpPr>
            <a:spLocks noGrp="1" noRot="1" noChangeAspect="1" noMove="1" noResize="1" noEditPoints="1" noAdjustHandles="1" noChangeArrowheads="1" noChangeShapeType="1"/>
          </p:cNvSpPr>
          <p:nvPr userDrawn="1"/>
        </p:nvSpPr>
        <p:spPr>
          <a:xfrm>
            <a:off x="3888000" y="2970000"/>
            <a:ext cx="3888000" cy="38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lgn="l">
              <a:buFont typeface="Arial" panose="020B0604020202020204" pitchFamily="34" charset="0"/>
              <a:buNone/>
            </a:pPr>
            <a:endParaRPr lang="da-DK" sz="1800" noProof="0">
              <a:solidFill>
                <a:schemeClr val="bg2"/>
              </a:solidFill>
            </a:endParaRPr>
          </a:p>
        </p:txBody>
      </p:sp>
      <p:sp>
        <p:nvSpPr>
          <p:cNvPr id="16" name="Billede pladsholder">
            <a:extLst>
              <a:ext uri="{FF2B5EF4-FFF2-40B4-BE49-F238E27FC236}">
                <a16:creationId xmlns:a16="http://schemas.microsoft.com/office/drawing/2014/main" id="{35943F60-D69D-7E1C-4EEF-E3A472D1A283}"/>
              </a:ext>
            </a:extLst>
          </p:cNvPr>
          <p:cNvSpPr>
            <a:spLocks noGrp="1"/>
          </p:cNvSpPr>
          <p:nvPr>
            <p:ph type="pic" sz="quarter" idx="13" hasCustomPrompt="1"/>
          </p:nvPr>
        </p:nvSpPr>
        <p:spPr>
          <a:xfrm>
            <a:off x="0" y="0"/>
            <a:ext cx="12193200" cy="6858000"/>
          </a:xfrm>
          <a:custGeom>
            <a:avLst/>
            <a:gdLst>
              <a:gd name="connsiteX0" fmla="*/ 3888000 w 12193200"/>
              <a:gd name="connsiteY0" fmla="*/ 4914000 h 6858000"/>
              <a:gd name="connsiteX1" fmla="*/ 5832000 w 12193200"/>
              <a:gd name="connsiteY1" fmla="*/ 6858000 h 6858000"/>
              <a:gd name="connsiteX2" fmla="*/ 3888000 w 12193200"/>
              <a:gd name="connsiteY2" fmla="*/ 6858000 h 6858000"/>
              <a:gd name="connsiteX3" fmla="*/ 0 w 12193200"/>
              <a:gd name="connsiteY3" fmla="*/ 0 h 6858000"/>
              <a:gd name="connsiteX4" fmla="*/ 12193200 w 12193200"/>
              <a:gd name="connsiteY4" fmla="*/ 0 h 6858000"/>
              <a:gd name="connsiteX5" fmla="*/ 12193200 w 12193200"/>
              <a:gd name="connsiteY5" fmla="*/ 6858000 h 6858000"/>
              <a:gd name="connsiteX6" fmla="*/ 5832000 w 12193200"/>
              <a:gd name="connsiteY6" fmla="*/ 6858000 h 6858000"/>
              <a:gd name="connsiteX7" fmla="*/ 7776000 w 12193200"/>
              <a:gd name="connsiteY7" fmla="*/ 4914000 h 6858000"/>
              <a:gd name="connsiteX8" fmla="*/ 5832000 w 12193200"/>
              <a:gd name="connsiteY8" fmla="*/ 2970000 h 6858000"/>
              <a:gd name="connsiteX9" fmla="*/ 3888000 w 12193200"/>
              <a:gd name="connsiteY9" fmla="*/ 4914000 h 6858000"/>
              <a:gd name="connsiteX10" fmla="*/ 3888000 w 12193200"/>
              <a:gd name="connsiteY10" fmla="*/ 2970000 h 6858000"/>
              <a:gd name="connsiteX11" fmla="*/ 0 w 12193200"/>
              <a:gd name="connsiteY11" fmla="*/ 2970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3888000" y="4914000"/>
                </a:moveTo>
                <a:cubicBezTo>
                  <a:pt x="3888000" y="5987642"/>
                  <a:pt x="4758358" y="6858000"/>
                  <a:pt x="5832000" y="6858000"/>
                </a:cubicBezTo>
                <a:lnTo>
                  <a:pt x="3888000" y="6858000"/>
                </a:lnTo>
                <a:close/>
                <a:moveTo>
                  <a:pt x="0" y="0"/>
                </a:moveTo>
                <a:lnTo>
                  <a:pt x="12193200" y="0"/>
                </a:lnTo>
                <a:lnTo>
                  <a:pt x="12193200" y="6858000"/>
                </a:lnTo>
                <a:lnTo>
                  <a:pt x="5832000" y="6858000"/>
                </a:lnTo>
                <a:cubicBezTo>
                  <a:pt x="6905642" y="6858000"/>
                  <a:pt x="7776000" y="5987642"/>
                  <a:pt x="7776000" y="4914000"/>
                </a:cubicBezTo>
                <a:cubicBezTo>
                  <a:pt x="7776000" y="3840358"/>
                  <a:pt x="6905642" y="2970000"/>
                  <a:pt x="5832000" y="2970000"/>
                </a:cubicBezTo>
                <a:cubicBezTo>
                  <a:pt x="4758358" y="2970000"/>
                  <a:pt x="3888000" y="3840358"/>
                  <a:pt x="3888000" y="4914000"/>
                </a:cubicBezTo>
                <a:lnTo>
                  <a:pt x="3888000" y="2970000"/>
                </a:lnTo>
                <a:lnTo>
                  <a:pt x="0" y="2970000"/>
                </a:lnTo>
                <a:close/>
              </a:path>
            </a:pathLst>
          </a:custGeom>
          <a:no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noChangeAspect="1"/>
          </p:cNvSpPr>
          <p:nvPr>
            <p:ph type="ctrTitle" hasCustomPrompt="1"/>
          </p:nvPr>
        </p:nvSpPr>
        <p:spPr bwMode="white">
          <a:xfrm>
            <a:off x="0" y="2970000"/>
            <a:ext cx="3888000" cy="3888000"/>
          </a:xfrm>
          <a:solidFill>
            <a:schemeClr val="bg2"/>
          </a:solidFill>
        </p:spPr>
        <p:txBody>
          <a:bodyPr lIns="540000" tIns="540000" rIns="540000" bIns="540000" anchor="ctr" anchorCtr="0"/>
          <a:lstStyle>
            <a:lvl1pPr algn="l">
              <a:defRPr sz="2800">
                <a:solidFill>
                  <a:schemeClr val="tx1"/>
                </a:solidFill>
              </a:defRPr>
            </a:lvl1pPr>
          </a:lstStyle>
          <a:p>
            <a:r>
              <a:rPr lang="da-DK"/>
              <a:t>Klik for at tilføje citat</a:t>
            </a:r>
          </a:p>
        </p:txBody>
      </p:sp>
      <p:sp>
        <p:nvSpPr>
          <p:cNvPr id="7" name="Text Placeholder 6">
            <a:extLst>
              <a:ext uri="{FF2B5EF4-FFF2-40B4-BE49-F238E27FC236}">
                <a16:creationId xmlns:a16="http://schemas.microsoft.com/office/drawing/2014/main" id="{3A1B19C3-2117-0E8B-3B9B-EC7978DE7BBC}"/>
              </a:ext>
            </a:extLst>
          </p:cNvPr>
          <p:cNvSpPr>
            <a:spLocks noGrp="1" noChangeAspect="1"/>
          </p:cNvSpPr>
          <p:nvPr>
            <p:ph type="body" sz="quarter" idx="15" hasCustomPrompt="1"/>
          </p:nvPr>
        </p:nvSpPr>
        <p:spPr>
          <a:xfrm>
            <a:off x="3888000" y="2970000"/>
            <a:ext cx="3888000" cy="3888000"/>
          </a:xfrm>
          <a:prstGeom prst="ellipse">
            <a:avLst/>
          </a:prstGeom>
          <a:solidFill>
            <a:schemeClr val="accent4"/>
          </a:solidFill>
        </p:spPr>
        <p:txBody>
          <a:bodyPr anchor="ctr" anchorCtr="0"/>
          <a:lstStyle>
            <a:lvl1pPr marL="0" indent="0">
              <a:lnSpc>
                <a:spcPct val="100000"/>
              </a:lnSpc>
              <a:spcBef>
                <a:spcPts val="0"/>
              </a:spcBef>
              <a:spcAft>
                <a:spcPts val="0"/>
              </a:spcAft>
              <a:buNone/>
              <a:defRPr sz="1800" b="1">
                <a:solidFill>
                  <a:schemeClr val="bg2"/>
                </a:solidFill>
                <a:latin typeface="+mn-lt"/>
              </a:defRPr>
            </a:lvl1pPr>
            <a:lvl2pPr marL="0" indent="0">
              <a:lnSpc>
                <a:spcPct val="100000"/>
              </a:lnSpc>
              <a:spcBef>
                <a:spcPts val="0"/>
              </a:spcBef>
              <a:spcAft>
                <a:spcPts val="0"/>
              </a:spcAft>
              <a:buNone/>
              <a:defRPr sz="1800" b="1">
                <a:solidFill>
                  <a:schemeClr val="bg2"/>
                </a:solidFill>
                <a:latin typeface="+mn-lt"/>
              </a:defRPr>
            </a:lvl2pPr>
            <a:lvl3pPr marL="0" indent="0">
              <a:lnSpc>
                <a:spcPct val="100000"/>
              </a:lnSpc>
              <a:spcBef>
                <a:spcPts val="0"/>
              </a:spcBef>
              <a:spcAft>
                <a:spcPts val="0"/>
              </a:spcAft>
              <a:buNone/>
              <a:defRPr sz="1800" b="1">
                <a:solidFill>
                  <a:schemeClr val="bg2"/>
                </a:solidFill>
                <a:latin typeface="+mn-lt"/>
              </a:defRPr>
            </a:lvl3pPr>
            <a:lvl4pPr marL="0">
              <a:lnSpc>
                <a:spcPct val="100000"/>
              </a:lnSpc>
              <a:spcBef>
                <a:spcPts val="0"/>
              </a:spcBef>
              <a:spcAft>
                <a:spcPts val="0"/>
              </a:spcAft>
              <a:buNone/>
              <a:defRPr sz="1800" b="1">
                <a:solidFill>
                  <a:schemeClr val="bg2"/>
                </a:solidFill>
                <a:latin typeface="+mn-lt"/>
              </a:defRPr>
            </a:lvl4pPr>
            <a:lvl5pPr marL="0">
              <a:lnSpc>
                <a:spcPct val="100000"/>
              </a:lnSpc>
              <a:spcBef>
                <a:spcPts val="0"/>
              </a:spcBef>
              <a:spcAft>
                <a:spcPts val="0"/>
              </a:spcAft>
              <a:buNone/>
              <a:defRPr sz="1800" b="1">
                <a:solidFill>
                  <a:schemeClr val="bg2"/>
                </a:solidFill>
                <a:latin typeface="+mn-lt"/>
              </a:defRPr>
            </a:lvl5pPr>
            <a:lvl6pPr marL="0" indent="0">
              <a:lnSpc>
                <a:spcPct val="100000"/>
              </a:lnSpc>
              <a:spcBef>
                <a:spcPts val="0"/>
              </a:spcBef>
              <a:spcAft>
                <a:spcPts val="0"/>
              </a:spcAft>
              <a:buNone/>
              <a:defRPr sz="1800" b="1">
                <a:solidFill>
                  <a:schemeClr val="bg2"/>
                </a:solidFill>
                <a:latin typeface="+mn-lt"/>
              </a:defRPr>
            </a:lvl6pPr>
            <a:lvl7pPr marL="0">
              <a:lnSpc>
                <a:spcPct val="100000"/>
              </a:lnSpc>
              <a:spcBef>
                <a:spcPts val="0"/>
              </a:spcBef>
              <a:spcAft>
                <a:spcPts val="0"/>
              </a:spcAft>
              <a:buNone/>
              <a:defRPr sz="1800" b="1">
                <a:solidFill>
                  <a:schemeClr val="bg2"/>
                </a:solidFill>
                <a:latin typeface="+mn-lt"/>
              </a:defRPr>
            </a:lvl7pPr>
            <a:lvl8pPr marL="0">
              <a:lnSpc>
                <a:spcPct val="100000"/>
              </a:lnSpc>
              <a:spcBef>
                <a:spcPts val="0"/>
              </a:spcBef>
              <a:spcAft>
                <a:spcPts val="0"/>
              </a:spcAft>
              <a:buNone/>
              <a:defRPr sz="1800" b="1">
                <a:solidFill>
                  <a:schemeClr val="bg2"/>
                </a:solidFill>
                <a:latin typeface="+mn-lt"/>
              </a:defRPr>
            </a:lvl8pPr>
            <a:lvl9pPr marL="0">
              <a:lnSpc>
                <a:spcPct val="100000"/>
              </a:lnSpc>
              <a:spcBef>
                <a:spcPts val="0"/>
              </a:spcBef>
              <a:spcAft>
                <a:spcPts val="0"/>
              </a:spcAft>
              <a:buNone/>
              <a:defRPr sz="1800" b="1">
                <a:solidFill>
                  <a:schemeClr val="bg2"/>
                </a:solidFill>
                <a:latin typeface="+mn-lt"/>
              </a:defRPr>
            </a:lvl9pPr>
          </a:lstStyle>
          <a:p>
            <a:pPr lvl="0"/>
            <a:r>
              <a:rPr lang="da-DK"/>
              <a:t>Klik for at tilføje navn</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C040D07A-2237-4EFD-9940-A9A66145AB4B}"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813439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point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12" name="Logo">
            <a:extLst>
              <a:ext uri="{FF2B5EF4-FFF2-40B4-BE49-F238E27FC236}">
                <a16:creationId xmlns:a16="http://schemas.microsoft.com/office/drawing/2014/main" id="{9BF8C59B-2D16-4BE5-0A79-81A3E794CFD2}"/>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360000"/>
            <a:ext cx="9198000" cy="6138000"/>
          </a:xfrm>
        </p:spPr>
        <p:txBody>
          <a:bodyPr anchor="ctr" anchorCtr="0"/>
          <a:lstStyle>
            <a:lvl1pPr algn="l">
              <a:defRPr sz="8000">
                <a:solidFill>
                  <a:schemeClr val="bg1"/>
                </a:solidFill>
              </a:defRPr>
            </a:lvl1pPr>
          </a:lstStyle>
          <a:p>
            <a:r>
              <a:rPr lang="da-DK"/>
              <a:t>Klik for at tilføje titel</a:t>
            </a:r>
          </a:p>
        </p:txBody>
      </p:sp>
      <p:sp>
        <p:nvSpPr>
          <p:cNvPr id="3" name="Text Placeholder notes">
            <a:extLst>
              <a:ext uri="{FF2B5EF4-FFF2-40B4-BE49-F238E27FC236}">
                <a16:creationId xmlns:a16="http://schemas.microsoft.com/office/drawing/2014/main" id="{4DEBBE94-CD2D-546A-B996-88396ADD12B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bg1"/>
                </a:solidFill>
              </a:defRPr>
            </a:lvl1pPr>
            <a:lvl2pPr marL="0" indent="0">
              <a:spcAft>
                <a:spcPts val="0"/>
              </a:spcAft>
              <a:buFont typeface="Arial" panose="020B0604020202020204" pitchFamily="34" charset="0"/>
              <a:buNone/>
              <a:defRPr>
                <a:solidFill>
                  <a:schemeClr val="bg1"/>
                </a:solidFill>
              </a:defRPr>
            </a:lvl2pPr>
            <a:lvl3pPr marL="0" indent="0">
              <a:spcAft>
                <a:spcPts val="0"/>
              </a:spcAft>
              <a:buFont typeface="Arial" panose="020B0604020202020204" pitchFamily="34" charset="0"/>
              <a:buNone/>
              <a:defRPr>
                <a:solidFill>
                  <a:schemeClr val="bg1"/>
                </a:solidFill>
              </a:defRPr>
            </a:lvl3pPr>
            <a:lvl4pPr marL="0" indent="0">
              <a:spcAft>
                <a:spcPts val="0"/>
              </a:spcAft>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note</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FE0DE13B-D9CE-44EE-9A67-4E9AC4693CC5}"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8114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B">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03710E1-B424-420E-9610-273CAE70F97D}" type="datetime2">
              <a:rPr lang="da-DK" smtClean="0"/>
              <a:t>1. maj 2026</a:t>
            </a:fld>
            <a:endParaRPr lang="da-DK"/>
          </a:p>
        </p:txBody>
      </p:sp>
      <p:sp>
        <p:nvSpPr>
          <p:cNvPr id="11" name="Title 1">
            <a:extLst>
              <a:ext uri="{FF2B5EF4-FFF2-40B4-BE49-F238E27FC236}">
                <a16:creationId xmlns:a16="http://schemas.microsoft.com/office/drawing/2014/main" id="{41132581-EC26-4F69-269E-155947954C6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71181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point C">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48720414-6AB1-248C-C7A4-0DFDDEA49D5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CDA782A6-65EB-798E-C6D4-A89D1E83E33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62C68579-87E8-4918-9CFC-BD6AD4E3B2CE}"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6692224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point 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907EFE20-DDCB-3AFD-93FA-5C1C6D526055}"/>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79387FE3-5BC9-14F7-2BC2-5303D1FD6FB9}"/>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5004346F-97FA-4430-906E-893AAC29F77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0379598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DA9C401-DBD6-4B69-B634-99E4BD5D71CB}"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BA5B130B-6397-CE40-984E-BA435887B098}"/>
              </a:ext>
            </a:extLst>
          </p:cNvPr>
          <p:cNvSpPr/>
          <p:nvPr/>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08072666-0729-4DB1-8686-1CE7C1D17D8B}"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5375276"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250664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CD1B7E3F-BFEC-4BC7-BF5C-89AE1F503214}"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7FF81DE6-D3B7-478A-AE9A-CF7B31B844B9}"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4DE22BD-5F2F-4B68-80C8-E14854CA04A9}" type="datetime2">
              <a:rPr lang="da-DK" smtClean="0"/>
              <a:t>1. maj 2026</a:t>
            </a:fld>
            <a:endParaRPr lang="da-DK"/>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99A68740-71D0-4113-A3AA-8FBA2740D60D}" type="datetime2">
              <a:rPr lang="da-DK" smtClean="0"/>
              <a:t>1. maj 2026</a:t>
            </a:fld>
            <a:endParaRPr lang="da-DK"/>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40000"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40000"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40000"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40000"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40000"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4015658"/>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4265808"/>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4570058"/>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4822110"/>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5184133"/>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F83AF278-3948-47FE-B6E8-9F2095A4A676}"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black">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black">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black">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black">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black">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black">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black">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black">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39750"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39750"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39750"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39750"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39750"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2070175"/>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2320325"/>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2624575"/>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2876627"/>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3238650"/>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black">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black">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black">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black">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black">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black">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black">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black">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black">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black">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black">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black">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black">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black">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black">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black">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black">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black">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black">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black">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94D34A4D-3291-4B3D-A1A9-CC201360A85C}"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a:spLocks noGrp="1" noRot="1" noMove="1" noResize="1" noEditPoints="1" noAdjustHandles="1" noChangeArrowheads="1" noChangeShapeType="1"/>
          </p:cNvSpPr>
          <p:nvPr/>
        </p:nvSpPr>
        <p:spPr bwMode="white">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6" name="Group 5">
            <a:extLst>
              <a:ext uri="{FF2B5EF4-FFF2-40B4-BE49-F238E27FC236}">
                <a16:creationId xmlns:a16="http://schemas.microsoft.com/office/drawing/2014/main" id="{1DC52C35-A4BC-1A6A-7D44-97BEBEF85F65}"/>
              </a:ext>
            </a:extLst>
          </p:cNvPr>
          <p:cNvGrpSpPr>
            <a:grpSpLocks noGrp="1" noUngrp="1" noRot="1" noMove="1" noResize="1"/>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Oval 2">
              <a:extLst>
                <a:ext uri="{FF2B5EF4-FFF2-40B4-BE49-F238E27FC236}">
                  <a16:creationId xmlns:a16="http://schemas.microsoft.com/office/drawing/2014/main" id="{E0E6C6CD-8F65-8FE8-456C-8FA53B4F2F8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14" name="Logo">
            <a:extLst>
              <a:ext uri="{FF2B5EF4-FFF2-40B4-BE49-F238E27FC236}">
                <a16:creationId xmlns:a16="http://schemas.microsoft.com/office/drawing/2014/main" id="{5C1CB3A1-46DF-521F-BEC3-02EF44192A8F}"/>
              </a:ext>
            </a:extLst>
          </p:cNvPr>
          <p:cNvSpPr>
            <a:spLocks noGrp="1" noRot="1" noMove="1" noResize="1" noEditPoints="1" noAdjustHandles="1" noChangeArrowheads="1" noChangeShapeType="1"/>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solidFill>
                <a:schemeClr val="tx1"/>
              </a:solidFill>
            </a:endParaRPr>
          </a:p>
        </p:txBody>
      </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black">
          <a:xfrm>
            <a:off x="3406774" y="2144713"/>
            <a:ext cx="5376863" cy="2498400"/>
          </a:xfrm>
        </p:spPr>
        <p:txBody>
          <a:bodyPr anchor="ctr" anchorCtr="0"/>
          <a:lstStyle>
            <a:lvl1pPr>
              <a:defRPr sz="5400">
                <a:solidFill>
                  <a:schemeClr val="tx1"/>
                </a:solidFill>
              </a:defRPr>
            </a:lvl1pPr>
          </a:lstStyle>
          <a:p>
            <a:r>
              <a:rPr lang="da-DK"/>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black"/>
        <p:txBody>
          <a:bodyPr/>
          <a:lstStyle/>
          <a:p>
            <a:fld id="{B820B8F4-3BE9-4C2C-BCF3-E566D577138B}" type="datetime2">
              <a:rPr lang="da-DK" smtClean="0"/>
              <a:t>1. maj 2026</a:t>
            </a:fld>
            <a:endParaRPr lang="da-DK"/>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C3BD48F7-A2E4-4D38-A02E-83B086DA86A2}" type="datetime2">
              <a:rPr lang="da-DK" smtClean="0"/>
              <a:t>1. maj 2026</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367484"/>
            <a:ext cx="11109321" cy="650171"/>
          </a:xfrm>
          <a:prstGeom prst="rect">
            <a:avLst/>
          </a:prstGeom>
          <a:noFill/>
        </p:spPr>
        <p:txBody>
          <a:bodyPr wrap="square" lIns="0" tIns="0" rIns="0" bIns="0" rtlCol="0" anchor="t" anchorCtr="0">
            <a:noAutofit/>
          </a:bodyPr>
          <a:lstStyle/>
          <a:p>
            <a:r>
              <a:rPr lang="da-DK" sz="2800" b="0" noProof="1">
                <a:solidFill>
                  <a:schemeClr val="tx1"/>
                </a:solidFill>
                <a:latin typeface="+mj-lt"/>
                <a:cs typeface="Arial" panose="020B0604020202020204" pitchFamily="34" charset="0"/>
              </a:rPr>
              <a:t>TIPS &amp; TRICKS - DIN BRUGERGUIDE</a:t>
            </a:r>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8481" y="1205608"/>
            <a:ext cx="3122762" cy="55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latin typeface="+mn-lt"/>
                <a:cs typeface="Arial" panose="020B0604020202020204" pitchFamily="34" charset="0"/>
              </a:rPr>
              <a:t>BILLEDER</a:t>
            </a:r>
            <a:br>
              <a:rPr lang="da-DK" sz="160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a:t>
            </a:r>
            <a:r>
              <a:rPr lang="da-DK" altLang="da-DK" sz="900" b="0" noProof="1">
                <a:solidFill>
                  <a:schemeClr val="tx1"/>
                </a:solidFill>
                <a:latin typeface="+mn-lt"/>
                <a:cs typeface="Arial" panose="020B0604020202020204" pitchFamily="34" charset="0"/>
              </a:rPr>
              <a:t>. Åbn Djøfs billedbibliotek på Djøf Assets – Startside: https://djoef2.sharepoint.com/sites/djoefassets.</a:t>
            </a: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898" b="0" kern="1200" noProof="1">
                <a:solidFill>
                  <a:schemeClr val="tx1"/>
                </a:solidFill>
                <a:latin typeface="+mn-lt"/>
                <a:ea typeface="+mn-ea"/>
                <a:cs typeface="Arial" panose="020B0604020202020204" pitchFamily="34" charset="0"/>
              </a:rPr>
              <a:t>Kig i mapperne under Djøfs brand billeder for at finde de billeder, du har brug for – fx 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a:t>
            </a:r>
            <a:r>
              <a:rPr lang="da-DK" altLang="da-DK" sz="900" b="0" baseline="0" noProof="1">
                <a:solidFill>
                  <a:schemeClr val="tx1"/>
                </a:solidFill>
                <a:latin typeface="+mn-lt"/>
                <a:cs typeface="Arial" panose="020B0604020202020204" pitchFamily="34" charset="0"/>
              </a:rPr>
              <a:t> Udvælg et billede og klik på Download.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4. </a:t>
            </a:r>
            <a:r>
              <a:rPr lang="da-DK" altLang="da-DK" sz="900" b="0" baseline="0" noProof="1">
                <a:solidFill>
                  <a:schemeClr val="tx1"/>
                </a:solidFill>
                <a:latin typeface="+mn-lt"/>
                <a:cs typeface="Arial" panose="020B0604020202020204" pitchFamily="34" charset="0"/>
              </a:rPr>
              <a:t>Vælg Gem som for at gemme billedet lokalt på din PC - det kan nu indsættes i din præsentation.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NB. </a:t>
            </a:r>
            <a:r>
              <a:rPr lang="da-DK" altLang="da-DK" sz="900" b="0" baseline="0" noProof="1">
                <a:solidFill>
                  <a:schemeClr val="tx1"/>
                </a:solidFill>
                <a:latin typeface="+mn-lt"/>
                <a:cs typeface="Arial" panose="020B0604020202020204" pitchFamily="34" charset="0"/>
              </a:rPr>
              <a:t>Alle fotos indeholder en udløbsdato i filnavnet - det betyder, at vi ikke har ret til at benytte disse fotos overhovedet efter denne dato (så omdøb ikke fotoet)</a:t>
            </a:r>
            <a:br>
              <a:rPr lang="da-DK" altLang="da-DK" sz="900" b="0" baseline="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mn-lt"/>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195702" y="1216811"/>
            <a:ext cx="2859647" cy="500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br>
              <a:rPr lang="da-DK" altLang="da-DK" sz="900" b="0" noProof="1">
                <a:solidFill>
                  <a:srgbClr val="000000"/>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a:t>
            </a:r>
            <a:r>
              <a:rPr lang="da-DK" altLang="da-DK" sz="900" b="0" cap="none" baseline="0" noProof="1">
                <a:solidFill>
                  <a:schemeClr val="tx1"/>
                </a:solidFill>
                <a:latin typeface="+mn-lt"/>
                <a:cs typeface="Arial" panose="020B0604020202020204" pitchFamily="34" charset="0"/>
              </a:rPr>
              <a:t>elementer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i Templafy vinduet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1" y="1205609"/>
            <a:ext cx="2867023"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411521" y="3075236"/>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411521" y="2321411"/>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3411521" y="379667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3411521" y="5499943"/>
            <a:ext cx="496606" cy="172842"/>
          </a:xfrm>
          <a:prstGeom prst="rect">
            <a:avLst/>
          </a:prstGeom>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3411521" y="4659955"/>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7"/>
          <a:stretch>
            <a:fillRect/>
          </a:stretch>
        </p:blipFill>
        <p:spPr>
          <a:xfrm>
            <a:off x="11055350" y="1771867"/>
            <a:ext cx="440195" cy="543366"/>
          </a:xfrm>
          <a:prstGeom prst="rect">
            <a:avLst/>
          </a:prstGeom>
        </p:spPr>
      </p:pic>
      <p:pic>
        <p:nvPicPr>
          <p:cNvPr id="5" name="Billede 4">
            <a:extLst>
              <a:ext uri="{FF2B5EF4-FFF2-40B4-BE49-F238E27FC236}">
                <a16:creationId xmlns:a16="http://schemas.microsoft.com/office/drawing/2014/main" id="{0249BE58-1339-E4AA-EDEF-446752AF1F19}"/>
              </a:ext>
            </a:extLst>
          </p:cNvPr>
          <p:cNvPicPr>
            <a:picLocks noChangeAspect="1"/>
          </p:cNvPicPr>
          <p:nvPr userDrawn="1"/>
        </p:nvPicPr>
        <p:blipFill>
          <a:blip r:embed="rId8"/>
          <a:stretch>
            <a:fillRect/>
          </a:stretch>
        </p:blipFill>
        <p:spPr>
          <a:xfrm>
            <a:off x="10499291" y="5472082"/>
            <a:ext cx="1112118" cy="360351"/>
          </a:xfrm>
          <a:prstGeom prst="rect">
            <a:avLst/>
          </a:prstGeom>
        </p:spPr>
      </p:pic>
    </p:spTree>
    <p:extLst>
      <p:ext uri="{BB962C8B-B14F-4D97-AF65-F5344CB8AC3E}">
        <p14:creationId xmlns:p14="http://schemas.microsoft.com/office/powerpoint/2010/main" val="200249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Copilot layouts&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bg1">
              <a:lumMod val="50000"/>
            </a:scheme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561573"/>
            <a:ext cx="11356977" cy="246221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3600" b="0" noProof="0">
                <a:solidFill>
                  <a:schemeClr val="bg1"/>
                </a:solidFill>
              </a:rPr>
              <a:t>Undgå at bruge layout efter dette punkt, da de bevidst er placeret og reserveret til Copilot-funktionalitet i den generelle skabelon</a:t>
            </a:r>
            <a:r>
              <a:rPr lang="da-DK" sz="4000" b="0" noProof="0">
                <a:solidFill>
                  <a:schemeClr val="bg1"/>
                </a:solidFill>
              </a:rPr>
              <a:t>.</a:t>
            </a:r>
            <a:br>
              <a:rPr lang="da-DK" sz="2400" b="0" noProof="0">
                <a:solidFill>
                  <a:schemeClr val="bg1"/>
                </a:solidFill>
              </a:rPr>
            </a:br>
            <a:br>
              <a:rPr lang="da-DK" sz="2400" b="0" noProof="0">
                <a:solidFill>
                  <a:schemeClr val="bg1"/>
                </a:solidFill>
              </a:rPr>
            </a:br>
            <a:endParaRPr lang="da-DK" sz="24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569660"/>
          </a:xfrm>
          <a:prstGeom prst="rect">
            <a:avLst/>
          </a:prstGeom>
        </p:spPr>
        <p:txBody>
          <a:bodyPr wrap="square">
            <a:spAutoFit/>
          </a:bodyPr>
          <a:lstStyle/>
          <a:p>
            <a:pPr algn="ctr"/>
            <a:r>
              <a:rPr lang="da-DK" sz="9600" b="1" i="1" noProof="0">
                <a:solidFill>
                  <a:schemeClr val="bg1"/>
                </a:solidFill>
              </a:rPr>
              <a:t>Copilot layouts</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32127"/>
            <a:ext cx="11356974"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Bemærk venligst, at layout efter dette er en del af skabelonen, men kun bør bruges af Copilot og ikke til manuelt indhold.</a:t>
            </a: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52D47452-3819-40A5-A104-ABD05BD430EB}" type="datetime4">
              <a:rPr lang="da-DK" smtClean="0"/>
              <a:t>26-05-01</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992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1">
    <p:bg>
      <p:bgPr>
        <a:solidFill>
          <a:srgbClr val="0054CE"/>
        </a:solidFill>
        <a:effectLst/>
      </p:bgPr>
    </p:bg>
    <p:spTree>
      <p:nvGrpSpPr>
        <p:cNvPr id="1" name=""/>
        <p:cNvGrpSpPr/>
        <p:nvPr/>
      </p:nvGrpSpPr>
      <p:grpSpPr>
        <a:xfrm>
          <a:off x="0" y="0"/>
          <a:ext cx="0" cy="0"/>
          <a:chOff x="0" y="0"/>
          <a:chExt cx="0" cy="0"/>
        </a:xfrm>
      </p:grpSpPr>
      <p:sp>
        <p:nvSpPr>
          <p:cNvPr id="13" name="Slide Number Placeholder 14" hidden="1">
            <a:extLst>
              <a:ext uri="{FF2B5EF4-FFF2-40B4-BE49-F238E27FC236}">
                <a16:creationId xmlns:a16="http://schemas.microsoft.com/office/drawing/2014/main" id="{C30C2083-B3EA-BC7E-C416-5F1209B0B77C}"/>
              </a:ext>
            </a:extLst>
          </p:cNvPr>
          <p:cNvSpPr>
            <a:spLocks noGrp="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4" name="Baggrund">
            <a:extLst>
              <a:ext uri="{FF2B5EF4-FFF2-40B4-BE49-F238E27FC236}">
                <a16:creationId xmlns:a16="http://schemas.microsoft.com/office/drawing/2014/main" id="{535FC38B-8323-15ED-ADF8-37FCD2A8267B}"/>
              </a:ext>
            </a:extLst>
          </p:cNvPr>
          <p:cNvSpPr/>
          <p:nvPr userDrawn="1"/>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5" name="Logo">
            <a:extLst>
              <a:ext uri="{FF2B5EF4-FFF2-40B4-BE49-F238E27FC236}">
                <a16:creationId xmlns:a16="http://schemas.microsoft.com/office/drawing/2014/main" id="{DBB0815F-9C9E-0090-BD04-B04C2804856C}"/>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6" name="5.element top">
            <a:extLst>
              <a:ext uri="{FF2B5EF4-FFF2-40B4-BE49-F238E27FC236}">
                <a16:creationId xmlns:a16="http://schemas.microsoft.com/office/drawing/2014/main" id="{34EA46A2-C714-ECE7-DAA3-CD2F6D567255}"/>
              </a:ext>
            </a:extLst>
          </p:cNvPr>
          <p:cNvSpPr/>
          <p:nvPr userDrawn="1"/>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7" name="5.element bund">
            <a:extLst>
              <a:ext uri="{FF2B5EF4-FFF2-40B4-BE49-F238E27FC236}">
                <a16:creationId xmlns:a16="http://schemas.microsoft.com/office/drawing/2014/main" id="{37ED4D74-4F68-B1E1-2CC3-0AA132ED7778}"/>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0000" y="2145600"/>
            <a:ext cx="7290000" cy="2498400"/>
          </a:xfrm>
        </p:spPr>
        <p:txBody>
          <a:bodyPr anchor="ctr" anchorCtr="0">
            <a:normAutofit/>
          </a:bodyPr>
          <a:lstStyle>
            <a:lvl1pPr algn="l">
              <a:defRPr sz="5400"/>
            </a:lvl1pPr>
          </a:lstStyle>
          <a:p>
            <a:r>
              <a:rPr lang="da-DK"/>
              <a:t>Klik for at tilføje titel</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540000" y="360000"/>
            <a:ext cx="7286400" cy="180000"/>
          </a:xfrm>
        </p:spPr>
        <p:txBody>
          <a:bodyPr anchor="t" anchorCtr="0">
            <a:noAutofit/>
          </a:bodyPr>
          <a:lstStyle>
            <a:lvl1pPr marL="0" indent="0" algn="l">
              <a:lnSpc>
                <a:spcPct val="100000"/>
              </a:lnSpc>
              <a:spcBef>
                <a:spcPts val="0"/>
              </a:spcBef>
              <a:spcAft>
                <a:spcPts val="0"/>
              </a:spcAft>
              <a:buNone/>
              <a:defRPr sz="900">
                <a:latin typeface="+mn-lt"/>
              </a:defRPr>
            </a:lvl1pPr>
            <a:lvl2pPr marL="0" indent="0" algn="l">
              <a:lnSpc>
                <a:spcPct val="100000"/>
              </a:lnSpc>
              <a:spcBef>
                <a:spcPts val="0"/>
              </a:spcBef>
              <a:spcAft>
                <a:spcPts val="0"/>
              </a:spcAft>
              <a:buNone/>
              <a:defRPr sz="900">
                <a:latin typeface="+mn-lt"/>
              </a:defRPr>
            </a:lvl2pPr>
            <a:lvl3pPr marL="0" indent="0" algn="l">
              <a:lnSpc>
                <a:spcPct val="100000"/>
              </a:lnSpc>
              <a:spcBef>
                <a:spcPts val="0"/>
              </a:spcBef>
              <a:spcAft>
                <a:spcPts val="0"/>
              </a:spcAft>
              <a:buNone/>
              <a:defRPr sz="900">
                <a:latin typeface="+mn-lt"/>
              </a:defRPr>
            </a:lvl3pPr>
            <a:lvl4pPr marL="0" indent="0" algn="l">
              <a:lnSpc>
                <a:spcPct val="100000"/>
              </a:lnSpc>
              <a:spcBef>
                <a:spcPts val="0"/>
              </a:spcBef>
              <a:spcAft>
                <a:spcPts val="0"/>
              </a:spcAft>
              <a:buNone/>
              <a:defRPr sz="900">
                <a:latin typeface="+mn-lt"/>
              </a:defRPr>
            </a:lvl4pPr>
            <a:lvl5pPr marL="0" indent="0" algn="l">
              <a:lnSpc>
                <a:spcPct val="100000"/>
              </a:lnSpc>
              <a:spcBef>
                <a:spcPts val="0"/>
              </a:spcBef>
              <a:spcAft>
                <a:spcPts val="0"/>
              </a:spcAft>
              <a:buNone/>
              <a:defRPr sz="900">
                <a:latin typeface="+mn-lt"/>
              </a:defRPr>
            </a:lvl5pPr>
            <a:lvl6pPr marL="0" indent="0" algn="l">
              <a:lnSpc>
                <a:spcPct val="100000"/>
              </a:lnSpc>
              <a:spcBef>
                <a:spcPts val="0"/>
              </a:spcBef>
              <a:spcAft>
                <a:spcPts val="0"/>
              </a:spcAft>
              <a:buNone/>
              <a:defRPr sz="900">
                <a:latin typeface="+mn-lt"/>
              </a:defRPr>
            </a:lvl6pPr>
            <a:lvl7pPr marL="0" indent="0" algn="l">
              <a:lnSpc>
                <a:spcPct val="100000"/>
              </a:lnSpc>
              <a:spcBef>
                <a:spcPts val="0"/>
              </a:spcBef>
              <a:spcAft>
                <a:spcPts val="0"/>
              </a:spcAft>
              <a:buNone/>
              <a:defRPr sz="900">
                <a:latin typeface="+mn-lt"/>
              </a:defRPr>
            </a:lvl7pPr>
            <a:lvl8pPr marL="0" indent="0" algn="l">
              <a:lnSpc>
                <a:spcPct val="100000"/>
              </a:lnSpc>
              <a:spcBef>
                <a:spcPts val="0"/>
              </a:spcBef>
              <a:spcAft>
                <a:spcPts val="0"/>
              </a:spcAft>
              <a:buNone/>
              <a:defRPr sz="900">
                <a:latin typeface="+mn-lt"/>
              </a:defRPr>
            </a:lvl8pPr>
            <a:lvl9pPr marL="0" indent="0" algn="l">
              <a:lnSpc>
                <a:spcPct val="100000"/>
              </a:lnSpc>
              <a:spcBef>
                <a:spcPts val="0"/>
              </a:spcBef>
              <a:spcAft>
                <a:spcPts val="0"/>
              </a:spcAft>
              <a:buNone/>
              <a:defRPr sz="900">
                <a:latin typeface="+mn-lt"/>
              </a:defRPr>
            </a:lvl9pPr>
          </a:lstStyle>
          <a:p>
            <a:r>
              <a:rPr lang="da-DK"/>
              <a:t>Klik for at tilføje Navn, Titel</a:t>
            </a:r>
          </a:p>
        </p:txBody>
      </p:sp>
      <p:sp>
        <p:nvSpPr>
          <p:cNvPr id="10" name="Date Placeholder 9">
            <a:extLst>
              <a:ext uri="{FF2B5EF4-FFF2-40B4-BE49-F238E27FC236}">
                <a16:creationId xmlns:a16="http://schemas.microsoft.com/office/drawing/2014/main" id="{979BA087-F6C1-1FD3-F61C-749A08E28954}"/>
              </a:ext>
            </a:extLst>
          </p:cNvPr>
          <p:cNvSpPr>
            <a:spLocks noGrp="1"/>
          </p:cNvSpPr>
          <p:nvPr>
            <p:ph type="dt" sz="half" idx="10"/>
          </p:nvPr>
        </p:nvSpPr>
        <p:spPr>
          <a:xfrm>
            <a:off x="540000" y="6318000"/>
            <a:ext cx="1551600" cy="180000"/>
          </a:xfrm>
        </p:spPr>
        <p:txBody>
          <a:bodyPr anchor="b" anchorCtr="0"/>
          <a:lstStyle/>
          <a:p>
            <a:fld id="{3C6FC71C-0001-4CF6-A3C2-B709160DEA70}" type="datetime2">
              <a:rPr lang="da-DK" smtClean="0"/>
              <a:t>1. maj 2026</a:t>
            </a:fld>
            <a:endParaRPr lang="da-DK"/>
          </a:p>
        </p:txBody>
      </p:sp>
      <p:sp>
        <p:nvSpPr>
          <p:cNvPr id="11" name="Footer Placeholder 10">
            <a:extLst>
              <a:ext uri="{FF2B5EF4-FFF2-40B4-BE49-F238E27FC236}">
                <a16:creationId xmlns:a16="http://schemas.microsoft.com/office/drawing/2014/main" id="{A19A1654-CABF-DA4E-80DA-4C3B3A7F2139}"/>
              </a:ext>
            </a:extLst>
          </p:cNvPr>
          <p:cNvSpPr>
            <a:spLocks noGrp="1"/>
          </p:cNvSpPr>
          <p:nvPr>
            <p:ph type="ftr" sz="quarter" idx="11"/>
          </p:nvPr>
        </p:nvSpPr>
        <p:spPr>
          <a:xfrm>
            <a:off x="2451600" y="6318000"/>
            <a:ext cx="5374800" cy="180000"/>
          </a:xfrm>
        </p:spPr>
        <p:txBody>
          <a:bodyPr anchor="b" anchorCtr="0"/>
          <a:lstStyle/>
          <a:p>
            <a:endParaRPr lang="da-DK"/>
          </a:p>
        </p:txBody>
      </p:sp>
    </p:spTree>
    <p:extLst>
      <p:ext uri="{BB962C8B-B14F-4D97-AF65-F5344CB8AC3E}">
        <p14:creationId xmlns:p14="http://schemas.microsoft.com/office/powerpoint/2010/main" val="29373582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6E139DF3-8738-4CDA-9AB0-A623BF4B81A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4988816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1422918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ED56F52-5E42-65C8-EB3E-12081D494C8D}"/>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F4D412A3-166B-1E81-7A23-0C8A7BFEAF6A}"/>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11111706"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8996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348284"/>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352038"/>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4461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6D21675C-A1A8-8F72-4BBF-529486AC6012}"/>
              </a:ext>
            </a:extLst>
          </p:cNvPr>
          <p:cNvSpPr>
            <a:spLocks noGrp="1"/>
          </p:cNvSpPr>
          <p:nvPr>
            <p:ph idx="1" hasCustomPrompt="1"/>
          </p:nvPr>
        </p:nvSpPr>
        <p:spPr>
          <a:xfrm>
            <a:off x="538958" y="2145600"/>
            <a:ext cx="63324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4227101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hoto 2">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46D2A08E-A48B-5A1A-AE36-D9ADE8CD139C}"/>
              </a:ext>
            </a:extLst>
          </p:cNvPr>
          <p:cNvSpPr>
            <a:spLocks noGrp="1"/>
          </p:cNvSpPr>
          <p:nvPr>
            <p:ph idx="1" hasCustomPrompt="1"/>
          </p:nvPr>
        </p:nvSpPr>
        <p:spPr>
          <a:xfrm>
            <a:off x="538958" y="2145600"/>
            <a:ext cx="34632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08358780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920021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9199562"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785772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bwMode="black">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black">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black">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33B92665-AA5C-4BDA-B09E-E941EB9A6391}" type="datetime2">
              <a:rPr lang="da-DK" smtClean="0"/>
              <a:t>1. maj 2026</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i en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8E0F-67CD-4449-BCE2-9F9F9E454FA0}"/>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Content Placeholder 2">
            <a:extLst>
              <a:ext uri="{FF2B5EF4-FFF2-40B4-BE49-F238E27FC236}">
                <a16:creationId xmlns:a16="http://schemas.microsoft.com/office/drawing/2014/main" id="{7860F624-71E0-CF42-AE52-0CDEC772DBA5}"/>
              </a:ext>
            </a:extLst>
          </p:cNvPr>
          <p:cNvSpPr>
            <a:spLocks noGrp="1"/>
          </p:cNvSpPr>
          <p:nvPr>
            <p:ph idx="1" hasCustomPrompt="1"/>
          </p:nvPr>
        </p:nvSpPr>
        <p:spPr>
          <a:xfrm>
            <a:off x="971550" y="1916113"/>
            <a:ext cx="10248900" cy="4176712"/>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vl6pPr algn="l">
              <a:defRPr>
                <a:solidFill>
                  <a:schemeClr val="tx1"/>
                </a:solidFill>
              </a:defRPr>
            </a:lvl6pPr>
            <a:lvl7pPr algn="l">
              <a:defRPr>
                <a:solidFill>
                  <a:schemeClr val="tx1"/>
                </a:solidFill>
              </a:defRPr>
            </a:lvl7pPr>
            <a:lvl8pPr algn="l">
              <a:defRPr>
                <a:solidFill>
                  <a:schemeClr val="tx1"/>
                </a:solidFill>
              </a:defRPr>
            </a:lvl8pPr>
            <a:lvl9pPr algn="l">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7" name="Pladsholder til slidenummer 6">
            <a:extLst>
              <a:ext uri="{FF2B5EF4-FFF2-40B4-BE49-F238E27FC236}">
                <a16:creationId xmlns:a16="http://schemas.microsoft.com/office/drawing/2014/main" id="{1EAD60A3-607C-484F-8A59-2AE3F818E2B3}"/>
              </a:ext>
            </a:extLst>
          </p:cNvPr>
          <p:cNvSpPr>
            <a:spLocks noGrp="1"/>
          </p:cNvSpPr>
          <p:nvPr>
            <p:ph type="sldNum" sz="quarter" idx="14"/>
          </p:nvPr>
        </p:nvSpPr>
        <p:spPr/>
        <p:txBody>
          <a:bodyPr/>
          <a:lstStyle>
            <a:lvl1pPr>
              <a:defRPr>
                <a:solidFill>
                  <a:schemeClr val="bg1">
                    <a:lumMod val="65000"/>
                  </a:schemeClr>
                </a:solidFill>
              </a:defRPr>
            </a:lvl1pPr>
          </a:lstStyle>
          <a:p>
            <a:fld id="{B7AFE360-8F0C-E34D-B027-B6A45E5D708A}" type="slidenum">
              <a:rPr lang="da-DK" smtClean="0"/>
              <a:pPr/>
              <a:t>‹nr.›</a:t>
            </a:fld>
            <a:endParaRPr lang="da-DK" dirty="0"/>
          </a:p>
        </p:txBody>
      </p:sp>
      <p:sp>
        <p:nvSpPr>
          <p:cNvPr id="8" name="Text Placeholder 26">
            <a:extLst>
              <a:ext uri="{FF2B5EF4-FFF2-40B4-BE49-F238E27FC236}">
                <a16:creationId xmlns:a16="http://schemas.microsoft.com/office/drawing/2014/main" id="{0645ED64-BAF0-F047-B14E-A40D28B2029A}"/>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43736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7236-37CC-5345-8B9A-891D08903E0D}"/>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Pladsholder til tekst 15">
            <a:extLst>
              <a:ext uri="{FF2B5EF4-FFF2-40B4-BE49-F238E27FC236}">
                <a16:creationId xmlns:a16="http://schemas.microsoft.com/office/drawing/2014/main" id="{6041ED5B-4FB6-B445-A2AA-B572BF05DF75}"/>
              </a:ext>
            </a:extLst>
          </p:cNvPr>
          <p:cNvSpPr>
            <a:spLocks noGrp="1"/>
          </p:cNvSpPr>
          <p:nvPr>
            <p:ph type="body" sz="quarter" idx="35" hasCustomPrompt="1"/>
          </p:nvPr>
        </p:nvSpPr>
        <p:spPr>
          <a:xfrm>
            <a:off x="1013676"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a:t>
            </a:r>
          </a:p>
        </p:txBody>
      </p:sp>
      <p:sp>
        <p:nvSpPr>
          <p:cNvPr id="5" name="Pladsholder til tekst 15">
            <a:extLst>
              <a:ext uri="{FF2B5EF4-FFF2-40B4-BE49-F238E27FC236}">
                <a16:creationId xmlns:a16="http://schemas.microsoft.com/office/drawing/2014/main" id="{E1FF65A6-FB9E-6946-8DA7-94716E9706D6}"/>
              </a:ext>
            </a:extLst>
          </p:cNvPr>
          <p:cNvSpPr>
            <a:spLocks noGrp="1"/>
          </p:cNvSpPr>
          <p:nvPr>
            <p:ph type="body" sz="quarter" idx="36" hasCustomPrompt="1"/>
          </p:nvPr>
        </p:nvSpPr>
        <p:spPr>
          <a:xfrm>
            <a:off x="1013676"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2.</a:t>
            </a:r>
          </a:p>
        </p:txBody>
      </p:sp>
      <p:sp>
        <p:nvSpPr>
          <p:cNvPr id="6" name="Pladsholder til tekst 15">
            <a:extLst>
              <a:ext uri="{FF2B5EF4-FFF2-40B4-BE49-F238E27FC236}">
                <a16:creationId xmlns:a16="http://schemas.microsoft.com/office/drawing/2014/main" id="{05855DDE-4CD2-1943-B638-16711EDC808A}"/>
              </a:ext>
            </a:extLst>
          </p:cNvPr>
          <p:cNvSpPr>
            <a:spLocks noGrp="1"/>
          </p:cNvSpPr>
          <p:nvPr>
            <p:ph type="body" sz="quarter" idx="37" hasCustomPrompt="1"/>
          </p:nvPr>
        </p:nvSpPr>
        <p:spPr>
          <a:xfrm>
            <a:off x="1013676"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3.</a:t>
            </a:r>
          </a:p>
        </p:txBody>
      </p:sp>
      <p:sp>
        <p:nvSpPr>
          <p:cNvPr id="7" name="Pladsholder til tekst 15">
            <a:extLst>
              <a:ext uri="{FF2B5EF4-FFF2-40B4-BE49-F238E27FC236}">
                <a16:creationId xmlns:a16="http://schemas.microsoft.com/office/drawing/2014/main" id="{3C14AD70-EC02-CF4D-84B3-81210D5130DD}"/>
              </a:ext>
            </a:extLst>
          </p:cNvPr>
          <p:cNvSpPr>
            <a:spLocks noGrp="1"/>
          </p:cNvSpPr>
          <p:nvPr>
            <p:ph type="body" sz="quarter" idx="38" hasCustomPrompt="1"/>
          </p:nvPr>
        </p:nvSpPr>
        <p:spPr>
          <a:xfrm>
            <a:off x="1013676"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4.</a:t>
            </a:r>
          </a:p>
        </p:txBody>
      </p:sp>
      <p:sp>
        <p:nvSpPr>
          <p:cNvPr id="8" name="Pladsholder til tekst 15">
            <a:extLst>
              <a:ext uri="{FF2B5EF4-FFF2-40B4-BE49-F238E27FC236}">
                <a16:creationId xmlns:a16="http://schemas.microsoft.com/office/drawing/2014/main" id="{6ACF7380-4CA4-7649-BFD7-F17CF7E86767}"/>
              </a:ext>
            </a:extLst>
          </p:cNvPr>
          <p:cNvSpPr>
            <a:spLocks noGrp="1"/>
          </p:cNvSpPr>
          <p:nvPr>
            <p:ph type="body" sz="quarter" idx="39" hasCustomPrompt="1"/>
          </p:nvPr>
        </p:nvSpPr>
        <p:spPr>
          <a:xfrm>
            <a:off x="1013676"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5.</a:t>
            </a:r>
          </a:p>
        </p:txBody>
      </p:sp>
      <p:sp>
        <p:nvSpPr>
          <p:cNvPr id="9" name="Pladsholder til tekst 15">
            <a:extLst>
              <a:ext uri="{FF2B5EF4-FFF2-40B4-BE49-F238E27FC236}">
                <a16:creationId xmlns:a16="http://schemas.microsoft.com/office/drawing/2014/main" id="{0172DE03-EDD6-9D47-BD24-A7F4AA86F9F1}"/>
              </a:ext>
            </a:extLst>
          </p:cNvPr>
          <p:cNvSpPr>
            <a:spLocks noGrp="1"/>
          </p:cNvSpPr>
          <p:nvPr>
            <p:ph type="body" sz="quarter" idx="43" hasCustomPrompt="1"/>
          </p:nvPr>
        </p:nvSpPr>
        <p:spPr>
          <a:xfrm>
            <a:off x="1503961" y="2450354"/>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0" name="Pladsholder til tekst 15">
            <a:extLst>
              <a:ext uri="{FF2B5EF4-FFF2-40B4-BE49-F238E27FC236}">
                <a16:creationId xmlns:a16="http://schemas.microsoft.com/office/drawing/2014/main" id="{98CC985B-2C9F-4449-866F-9489416997AE}"/>
              </a:ext>
            </a:extLst>
          </p:cNvPr>
          <p:cNvSpPr>
            <a:spLocks noGrp="1"/>
          </p:cNvSpPr>
          <p:nvPr>
            <p:ph type="body" sz="quarter" idx="44" hasCustomPrompt="1"/>
          </p:nvPr>
        </p:nvSpPr>
        <p:spPr>
          <a:xfrm>
            <a:off x="1503961" y="2892698"/>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1" name="Pladsholder til tekst 15">
            <a:extLst>
              <a:ext uri="{FF2B5EF4-FFF2-40B4-BE49-F238E27FC236}">
                <a16:creationId xmlns:a16="http://schemas.microsoft.com/office/drawing/2014/main" id="{5E592EC7-65D8-7043-8D90-80CC92F5D197}"/>
              </a:ext>
            </a:extLst>
          </p:cNvPr>
          <p:cNvSpPr>
            <a:spLocks noGrp="1"/>
          </p:cNvSpPr>
          <p:nvPr>
            <p:ph type="body" sz="quarter" idx="45" hasCustomPrompt="1"/>
          </p:nvPr>
        </p:nvSpPr>
        <p:spPr>
          <a:xfrm>
            <a:off x="1503961" y="3335042"/>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2" name="Pladsholder til tekst 15">
            <a:extLst>
              <a:ext uri="{FF2B5EF4-FFF2-40B4-BE49-F238E27FC236}">
                <a16:creationId xmlns:a16="http://schemas.microsoft.com/office/drawing/2014/main" id="{E5753015-C384-D540-8E54-E42EF361ACD2}"/>
              </a:ext>
            </a:extLst>
          </p:cNvPr>
          <p:cNvSpPr>
            <a:spLocks noGrp="1"/>
          </p:cNvSpPr>
          <p:nvPr>
            <p:ph type="body" sz="quarter" idx="46" hasCustomPrompt="1"/>
          </p:nvPr>
        </p:nvSpPr>
        <p:spPr>
          <a:xfrm>
            <a:off x="1503961" y="3777386"/>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3" name="Pladsholder til tekst 15">
            <a:extLst>
              <a:ext uri="{FF2B5EF4-FFF2-40B4-BE49-F238E27FC236}">
                <a16:creationId xmlns:a16="http://schemas.microsoft.com/office/drawing/2014/main" id="{9842641C-EC69-AA48-9E0C-8302A9C83396}"/>
              </a:ext>
            </a:extLst>
          </p:cNvPr>
          <p:cNvSpPr>
            <a:spLocks noGrp="1"/>
          </p:cNvSpPr>
          <p:nvPr>
            <p:ph type="body" sz="quarter" idx="47" hasCustomPrompt="1"/>
          </p:nvPr>
        </p:nvSpPr>
        <p:spPr>
          <a:xfrm>
            <a:off x="1503961" y="4219730"/>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4" name="Pladsholder til tekst 15">
            <a:extLst>
              <a:ext uri="{FF2B5EF4-FFF2-40B4-BE49-F238E27FC236}">
                <a16:creationId xmlns:a16="http://schemas.microsoft.com/office/drawing/2014/main" id="{21ECD3C8-D3F7-5245-8E7A-97B44E02E788}"/>
              </a:ext>
            </a:extLst>
          </p:cNvPr>
          <p:cNvSpPr>
            <a:spLocks noGrp="1"/>
          </p:cNvSpPr>
          <p:nvPr>
            <p:ph type="body" sz="quarter" idx="48" hasCustomPrompt="1"/>
          </p:nvPr>
        </p:nvSpPr>
        <p:spPr>
          <a:xfrm>
            <a:off x="5681867"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6.</a:t>
            </a:r>
          </a:p>
        </p:txBody>
      </p:sp>
      <p:sp>
        <p:nvSpPr>
          <p:cNvPr id="15" name="Pladsholder til tekst 15">
            <a:extLst>
              <a:ext uri="{FF2B5EF4-FFF2-40B4-BE49-F238E27FC236}">
                <a16:creationId xmlns:a16="http://schemas.microsoft.com/office/drawing/2014/main" id="{852F046C-F70A-C743-B36B-A0611D997B4F}"/>
              </a:ext>
            </a:extLst>
          </p:cNvPr>
          <p:cNvSpPr>
            <a:spLocks noGrp="1"/>
          </p:cNvSpPr>
          <p:nvPr>
            <p:ph type="body" sz="quarter" idx="49" hasCustomPrompt="1"/>
          </p:nvPr>
        </p:nvSpPr>
        <p:spPr>
          <a:xfrm>
            <a:off x="5681867"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7.</a:t>
            </a:r>
          </a:p>
        </p:txBody>
      </p:sp>
      <p:sp>
        <p:nvSpPr>
          <p:cNvPr id="16" name="Pladsholder til tekst 15">
            <a:extLst>
              <a:ext uri="{FF2B5EF4-FFF2-40B4-BE49-F238E27FC236}">
                <a16:creationId xmlns:a16="http://schemas.microsoft.com/office/drawing/2014/main" id="{6645DDA7-D292-8447-8DE7-53B731EE569E}"/>
              </a:ext>
            </a:extLst>
          </p:cNvPr>
          <p:cNvSpPr>
            <a:spLocks noGrp="1"/>
          </p:cNvSpPr>
          <p:nvPr>
            <p:ph type="body" sz="quarter" idx="50" hasCustomPrompt="1"/>
          </p:nvPr>
        </p:nvSpPr>
        <p:spPr>
          <a:xfrm>
            <a:off x="5681867"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8.</a:t>
            </a:r>
          </a:p>
        </p:txBody>
      </p:sp>
      <p:sp>
        <p:nvSpPr>
          <p:cNvPr id="17" name="Pladsholder til tekst 15">
            <a:extLst>
              <a:ext uri="{FF2B5EF4-FFF2-40B4-BE49-F238E27FC236}">
                <a16:creationId xmlns:a16="http://schemas.microsoft.com/office/drawing/2014/main" id="{AA591980-E93B-B543-A24D-E252C28AB986}"/>
              </a:ext>
            </a:extLst>
          </p:cNvPr>
          <p:cNvSpPr>
            <a:spLocks noGrp="1"/>
          </p:cNvSpPr>
          <p:nvPr>
            <p:ph type="body" sz="quarter" idx="51" hasCustomPrompt="1"/>
          </p:nvPr>
        </p:nvSpPr>
        <p:spPr>
          <a:xfrm>
            <a:off x="5681867"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9.</a:t>
            </a:r>
          </a:p>
        </p:txBody>
      </p:sp>
      <p:sp>
        <p:nvSpPr>
          <p:cNvPr id="18" name="Pladsholder til tekst 15">
            <a:extLst>
              <a:ext uri="{FF2B5EF4-FFF2-40B4-BE49-F238E27FC236}">
                <a16:creationId xmlns:a16="http://schemas.microsoft.com/office/drawing/2014/main" id="{88006348-05BC-204D-A584-86C9B1C63815}"/>
              </a:ext>
            </a:extLst>
          </p:cNvPr>
          <p:cNvSpPr>
            <a:spLocks noGrp="1"/>
          </p:cNvSpPr>
          <p:nvPr>
            <p:ph type="body" sz="quarter" idx="52" hasCustomPrompt="1"/>
          </p:nvPr>
        </p:nvSpPr>
        <p:spPr>
          <a:xfrm>
            <a:off x="5681867"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10.</a:t>
            </a:r>
          </a:p>
        </p:txBody>
      </p:sp>
      <p:sp>
        <p:nvSpPr>
          <p:cNvPr id="19" name="Pladsholder til tekst 15">
            <a:extLst>
              <a:ext uri="{FF2B5EF4-FFF2-40B4-BE49-F238E27FC236}">
                <a16:creationId xmlns:a16="http://schemas.microsoft.com/office/drawing/2014/main" id="{C0086D9C-FDDC-B847-B3BF-29B1B89F9A23}"/>
              </a:ext>
            </a:extLst>
          </p:cNvPr>
          <p:cNvSpPr>
            <a:spLocks noGrp="1"/>
          </p:cNvSpPr>
          <p:nvPr>
            <p:ph type="body" sz="quarter" idx="53" hasCustomPrompt="1"/>
          </p:nvPr>
        </p:nvSpPr>
        <p:spPr>
          <a:xfrm>
            <a:off x="6172152" y="2450354"/>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0" name="Pladsholder til tekst 15">
            <a:extLst>
              <a:ext uri="{FF2B5EF4-FFF2-40B4-BE49-F238E27FC236}">
                <a16:creationId xmlns:a16="http://schemas.microsoft.com/office/drawing/2014/main" id="{5222A55C-2A1A-B74E-A41F-3778E512E1FB}"/>
              </a:ext>
            </a:extLst>
          </p:cNvPr>
          <p:cNvSpPr>
            <a:spLocks noGrp="1"/>
          </p:cNvSpPr>
          <p:nvPr>
            <p:ph type="body" sz="quarter" idx="54" hasCustomPrompt="1"/>
          </p:nvPr>
        </p:nvSpPr>
        <p:spPr>
          <a:xfrm>
            <a:off x="6172152" y="2892698"/>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1" name="Pladsholder til tekst 15">
            <a:extLst>
              <a:ext uri="{FF2B5EF4-FFF2-40B4-BE49-F238E27FC236}">
                <a16:creationId xmlns:a16="http://schemas.microsoft.com/office/drawing/2014/main" id="{FBD6D7FA-95B6-5B40-8510-2C1BA274F0AA}"/>
              </a:ext>
            </a:extLst>
          </p:cNvPr>
          <p:cNvSpPr>
            <a:spLocks noGrp="1"/>
          </p:cNvSpPr>
          <p:nvPr>
            <p:ph type="body" sz="quarter" idx="55" hasCustomPrompt="1"/>
          </p:nvPr>
        </p:nvSpPr>
        <p:spPr>
          <a:xfrm>
            <a:off x="6172152" y="3335042"/>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2" name="Pladsholder til tekst 15">
            <a:extLst>
              <a:ext uri="{FF2B5EF4-FFF2-40B4-BE49-F238E27FC236}">
                <a16:creationId xmlns:a16="http://schemas.microsoft.com/office/drawing/2014/main" id="{757BA32C-624C-7D4D-9445-E7A0EA696698}"/>
              </a:ext>
            </a:extLst>
          </p:cNvPr>
          <p:cNvSpPr>
            <a:spLocks noGrp="1"/>
          </p:cNvSpPr>
          <p:nvPr>
            <p:ph type="body" sz="quarter" idx="56" hasCustomPrompt="1"/>
          </p:nvPr>
        </p:nvSpPr>
        <p:spPr>
          <a:xfrm>
            <a:off x="6172152" y="3777386"/>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3" name="Pladsholder til tekst 15">
            <a:extLst>
              <a:ext uri="{FF2B5EF4-FFF2-40B4-BE49-F238E27FC236}">
                <a16:creationId xmlns:a16="http://schemas.microsoft.com/office/drawing/2014/main" id="{FBD203C6-E815-7742-8113-274606D3B03D}"/>
              </a:ext>
            </a:extLst>
          </p:cNvPr>
          <p:cNvSpPr>
            <a:spLocks noGrp="1"/>
          </p:cNvSpPr>
          <p:nvPr>
            <p:ph type="body" sz="quarter" idx="57" hasCustomPrompt="1"/>
          </p:nvPr>
        </p:nvSpPr>
        <p:spPr>
          <a:xfrm>
            <a:off x="6172152" y="4219730"/>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6" name="Pladsholder til tekst 2">
            <a:extLst>
              <a:ext uri="{FF2B5EF4-FFF2-40B4-BE49-F238E27FC236}">
                <a16:creationId xmlns:a16="http://schemas.microsoft.com/office/drawing/2014/main" id="{78DB84D9-7EAE-3446-9BA9-2002F1CAB2F1}"/>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24" name="Pladsholder til slidenummer 23">
            <a:extLst>
              <a:ext uri="{FF2B5EF4-FFF2-40B4-BE49-F238E27FC236}">
                <a16:creationId xmlns:a16="http://schemas.microsoft.com/office/drawing/2014/main" id="{A37AD5F4-A452-4D4E-B257-F48E3BECF214}"/>
              </a:ext>
            </a:extLst>
          </p:cNvPr>
          <p:cNvSpPr>
            <a:spLocks noGrp="1"/>
          </p:cNvSpPr>
          <p:nvPr>
            <p:ph type="sldNum" sz="quarter" idx="58"/>
          </p:nvPr>
        </p:nvSpPr>
        <p:spPr/>
        <p:txBody>
          <a:bodyPr/>
          <a:lstStyle/>
          <a:p>
            <a:fld id="{B7AFE360-8F0C-E34D-B027-B6A45E5D708A}" type="slidenum">
              <a:rPr lang="da-DK" smtClean="0"/>
              <a:pPr/>
              <a:t>‹nr.›</a:t>
            </a:fld>
            <a:endParaRPr lang="da-DK" dirty="0"/>
          </a:p>
        </p:txBody>
      </p:sp>
    </p:spTree>
    <p:extLst>
      <p:ext uri="{BB962C8B-B14F-4D97-AF65-F5344CB8AC3E}">
        <p14:creationId xmlns:p14="http://schemas.microsoft.com/office/powerpoint/2010/main" val="1765197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kst i 2 kolonn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lgn="ctr">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8" name="Text Placeholder 2">
            <a:extLst>
              <a:ext uri="{FF2B5EF4-FFF2-40B4-BE49-F238E27FC236}">
                <a16:creationId xmlns:a16="http://schemas.microsoft.com/office/drawing/2014/main" id="{40060C53-021D-A44E-BD7C-4B03F14BDA2A}"/>
              </a:ext>
            </a:extLst>
          </p:cNvPr>
          <p:cNvSpPr>
            <a:spLocks noGrp="1"/>
          </p:cNvSpPr>
          <p:nvPr>
            <p:ph type="body" idx="21" hasCustomPrompt="1"/>
          </p:nvPr>
        </p:nvSpPr>
        <p:spPr>
          <a:xfrm>
            <a:off x="971549" y="1926387"/>
            <a:ext cx="4909332" cy="300567"/>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9" name="Content Placeholder 3">
            <a:extLst>
              <a:ext uri="{FF2B5EF4-FFF2-40B4-BE49-F238E27FC236}">
                <a16:creationId xmlns:a16="http://schemas.microsoft.com/office/drawing/2014/main" id="{457C0EA2-2E5B-9A46-8866-E1A0E51342BF}"/>
              </a:ext>
            </a:extLst>
          </p:cNvPr>
          <p:cNvSpPr>
            <a:spLocks noGrp="1"/>
          </p:cNvSpPr>
          <p:nvPr>
            <p:ph sz="half" idx="22" hasCustomPrompt="1"/>
          </p:nvPr>
        </p:nvSpPr>
        <p:spPr>
          <a:xfrm>
            <a:off x="971550" y="2321960"/>
            <a:ext cx="4909333" cy="37708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0" name="Text Placeholder 4">
            <a:extLst>
              <a:ext uri="{FF2B5EF4-FFF2-40B4-BE49-F238E27FC236}">
                <a16:creationId xmlns:a16="http://schemas.microsoft.com/office/drawing/2014/main" id="{7D5FCA11-87D2-F64D-95DC-E4803F6F3C1D}"/>
              </a:ext>
            </a:extLst>
          </p:cNvPr>
          <p:cNvSpPr>
            <a:spLocks noGrp="1"/>
          </p:cNvSpPr>
          <p:nvPr>
            <p:ph type="body" sz="quarter" idx="23" hasCustomPrompt="1"/>
          </p:nvPr>
        </p:nvSpPr>
        <p:spPr>
          <a:xfrm>
            <a:off x="6311117" y="1926387"/>
            <a:ext cx="4909333" cy="300568"/>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11" name="Content Placeholder 5">
            <a:extLst>
              <a:ext uri="{FF2B5EF4-FFF2-40B4-BE49-F238E27FC236}">
                <a16:creationId xmlns:a16="http://schemas.microsoft.com/office/drawing/2014/main" id="{CF20FF1E-F660-4F47-B3B5-71DB6A82870E}"/>
              </a:ext>
            </a:extLst>
          </p:cNvPr>
          <p:cNvSpPr>
            <a:spLocks noGrp="1"/>
          </p:cNvSpPr>
          <p:nvPr>
            <p:ph sz="quarter" idx="24" hasCustomPrompt="1"/>
          </p:nvPr>
        </p:nvSpPr>
        <p:spPr>
          <a:xfrm>
            <a:off x="6311117" y="2321961"/>
            <a:ext cx="4909333" cy="37708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2" name="Titel 1">
            <a:extLst>
              <a:ext uri="{FF2B5EF4-FFF2-40B4-BE49-F238E27FC236}">
                <a16:creationId xmlns:a16="http://schemas.microsoft.com/office/drawing/2014/main" id="{ACC0EAD4-259A-3342-B614-657FD0CFB67A}"/>
              </a:ext>
            </a:extLst>
          </p:cNvPr>
          <p:cNvSpPr>
            <a:spLocks noGrp="1"/>
          </p:cNvSpPr>
          <p:nvPr>
            <p:ph type="title"/>
          </p:nvPr>
        </p:nvSpPr>
        <p:spPr>
          <a:xfrm>
            <a:off x="971550" y="914071"/>
            <a:ext cx="10248900" cy="827088"/>
          </a:xfrm>
        </p:spPr>
        <p:txBody>
          <a:bodyPr/>
          <a:lstStyle>
            <a:lvl1pPr algn="ctr">
              <a:defRPr/>
            </a:lvl1pPr>
          </a:lstStyle>
          <a:p>
            <a:r>
              <a:rPr lang="da-DK" dirty="0"/>
              <a:t>Klik for at redigere titeltypografien</a:t>
            </a:r>
          </a:p>
        </p:txBody>
      </p:sp>
      <p:sp>
        <p:nvSpPr>
          <p:cNvPr id="2" name="Pladsholder til slidenummer 1">
            <a:extLst>
              <a:ext uri="{FF2B5EF4-FFF2-40B4-BE49-F238E27FC236}">
                <a16:creationId xmlns:a16="http://schemas.microsoft.com/office/drawing/2014/main" id="{ECB87345-1E4C-CE47-9ACF-845FB41CC962}"/>
              </a:ext>
            </a:extLst>
          </p:cNvPr>
          <p:cNvSpPr>
            <a:spLocks noGrp="1"/>
          </p:cNvSpPr>
          <p:nvPr>
            <p:ph type="sldNum" sz="quarter" idx="25"/>
          </p:nvPr>
        </p:nvSpPr>
        <p:spPr/>
        <p:txBody>
          <a:bodyPr/>
          <a:lstStyle/>
          <a:p>
            <a:fld id="{B7AFE360-8F0C-E34D-B027-B6A45E5D708A}" type="slidenum">
              <a:rPr lang="da-DK" smtClean="0"/>
              <a:pPr/>
              <a:t>‹nr.›</a:t>
            </a:fld>
            <a:endParaRPr lang="da-DK" dirty="0"/>
          </a:p>
        </p:txBody>
      </p:sp>
      <p:sp>
        <p:nvSpPr>
          <p:cNvPr id="13" name="Text Placeholder 26">
            <a:extLst>
              <a:ext uri="{FF2B5EF4-FFF2-40B4-BE49-F238E27FC236}">
                <a16:creationId xmlns:a16="http://schemas.microsoft.com/office/drawing/2014/main" id="{9BFE0026-347A-6940-A89C-8C28B37F3393}"/>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221497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8AE38557-E069-4C17-A880-503F34C1C2C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3474421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bwMode="black">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0000" y="6317638"/>
            <a:ext cx="1551600" cy="180000"/>
          </a:xfrm>
        </p:spPr>
        <p:txBody>
          <a:bodyPr anchor="b" anchorCtr="0"/>
          <a:lstStyle>
            <a:lvl1pPr>
              <a:defRPr>
                <a:solidFill>
                  <a:schemeClr val="bg1"/>
                </a:solidFill>
              </a:defRPr>
            </a:lvl1pPr>
          </a:lstStyle>
          <a:p>
            <a:fld id="{D0B2CD8E-0EC9-4B60-A38D-96D0D7CD923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3822701"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4251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CFCE819E-AC6A-4840-92DD-23809FF54BDD}"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a:p>
        </p:txBody>
      </p:sp>
    </p:spTree>
    <p:extLst>
      <p:ext uri="{BB962C8B-B14F-4D97-AF65-F5344CB8AC3E}">
        <p14:creationId xmlns:p14="http://schemas.microsoft.com/office/powerpoint/2010/main" val="13530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black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FC5B2E27-222D-482D-8380-21E4859DBF7D}"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bwMode="white">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a:t>Klik for at tilføje tekst                                                                                                                                                        Enter+TAB for at se næste tekstformat                                                                                                                     SHIFT+TAB for at se foregående tekstformat</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a:p>
            <a:pPr lvl="0"/>
            <a:endParaRPr lang="da-DK" noProof="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3C6FC71C-0001-4CF6-A3C2-B709160DEA70}" type="datetime2">
              <a:rPr lang="da-DK" smtClean="0"/>
              <a:t>1. maj 2026</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838" r:id="rId6"/>
    <p:sldLayoutId id="2147483794" r:id="rId7"/>
    <p:sldLayoutId id="2147483808" r:id="rId8"/>
    <p:sldLayoutId id="2147483737" r:id="rId9"/>
    <p:sldLayoutId id="2147483766" r:id="rId10"/>
    <p:sldLayoutId id="2147483834" r:id="rId11"/>
    <p:sldLayoutId id="2147483835" r:id="rId12"/>
    <p:sldLayoutId id="2147483731" r:id="rId13"/>
    <p:sldLayoutId id="2147483799" r:id="rId14"/>
    <p:sldLayoutId id="2147483771" r:id="rId15"/>
    <p:sldLayoutId id="2147483800" r:id="rId16"/>
    <p:sldLayoutId id="2147483815" r:id="rId17"/>
    <p:sldLayoutId id="2147483820" r:id="rId18"/>
    <p:sldLayoutId id="2147483821" r:id="rId19"/>
    <p:sldLayoutId id="2147483816" r:id="rId20"/>
    <p:sldLayoutId id="2147483819" r:id="rId21"/>
    <p:sldLayoutId id="2147483822" r:id="rId22"/>
    <p:sldLayoutId id="2147483823" r:id="rId23"/>
    <p:sldLayoutId id="2147483732" r:id="rId24"/>
    <p:sldLayoutId id="2147483826" r:id="rId25"/>
    <p:sldLayoutId id="2147483755" r:id="rId26"/>
    <p:sldLayoutId id="2147483827" r:id="rId27"/>
    <p:sldLayoutId id="2147483805" r:id="rId28"/>
    <p:sldLayoutId id="2147483828" r:id="rId29"/>
    <p:sldLayoutId id="2147483836" r:id="rId30"/>
    <p:sldLayoutId id="2147483837" r:id="rId31"/>
    <p:sldLayoutId id="2147483803" r:id="rId32"/>
    <p:sldLayoutId id="2147483802" r:id="rId33"/>
    <p:sldLayoutId id="2147483824" r:id="rId34"/>
    <p:sldLayoutId id="2147483829" r:id="rId35"/>
    <p:sldLayoutId id="2147483830" r:id="rId36"/>
    <p:sldLayoutId id="2147483831" r:id="rId37"/>
    <p:sldLayoutId id="2147483832" r:id="rId38"/>
    <p:sldLayoutId id="2147483768" r:id="rId39"/>
    <p:sldLayoutId id="2147483817" r:id="rId40"/>
    <p:sldLayoutId id="2147483818" r:id="rId41"/>
    <p:sldLayoutId id="2147483743" r:id="rId42"/>
    <p:sldLayoutId id="2147483744" r:id="rId43"/>
    <p:sldLayoutId id="2147483814" r:id="rId44"/>
    <p:sldLayoutId id="2147483813" r:id="rId45"/>
    <p:sldLayoutId id="2147483798" r:id="rId46"/>
    <p:sldLayoutId id="2147483833" r:id="rId47"/>
    <p:sldLayoutId id="2147483839" r:id="rId48"/>
    <p:sldLayoutId id="2147483840" r:id="rId49"/>
    <p:sldLayoutId id="2147483850" r:id="rId50"/>
    <p:sldLayoutId id="2147483846" r:id="rId51"/>
    <p:sldLayoutId id="2147483843" r:id="rId52"/>
    <p:sldLayoutId id="2147483845" r:id="rId53"/>
    <p:sldLayoutId id="2147483849" r:id="rId54"/>
    <p:sldLayoutId id="2147483853" r:id="rId55"/>
    <p:sldLayoutId id="2147483753" r:id="rId56"/>
    <p:sldLayoutId id="2147483854" r:id="rId57"/>
    <p:sldLayoutId id="2147483855" r:id="rId58"/>
    <p:sldLayoutId id="2147483856" r:id="rId5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p:txBody>
          <a:bodyPr/>
          <a:lstStyle/>
          <a:p>
            <a:r>
              <a:rPr lang="da-DK" dirty="0"/>
              <a:t>OK26 – forlig i kommunerne</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3" name="Date Placeholder 2">
            <a:extLst>
              <a:ext uri="{FF2B5EF4-FFF2-40B4-BE49-F238E27FC236}">
                <a16:creationId xmlns:a16="http://schemas.microsoft.com/office/drawing/2014/main" id="{06A681CD-F86B-C31A-4253-B2604B6B5112}"/>
              </a:ext>
            </a:extLst>
          </p:cNvPr>
          <p:cNvSpPr>
            <a:spLocks noGrp="1"/>
          </p:cNvSpPr>
          <p:nvPr>
            <p:ph type="dt" sz="half" idx="15"/>
          </p:nvPr>
        </p:nvSpPr>
        <p:spPr/>
        <p:txBody>
          <a:bodyPr/>
          <a:lstStyle/>
          <a:p>
            <a:fld id="{C2FAEFB2-8067-48F5-BA6D-BD72243F9AD2}" type="datetime2">
              <a:rPr lang="da-DK" smtClean="0"/>
              <a:t>1. maj 2026</a:t>
            </a:fld>
            <a:endParaRPr lang="da-DK"/>
          </a:p>
        </p:txBody>
      </p:sp>
      <p:sp>
        <p:nvSpPr>
          <p:cNvPr id="4" name="Footer Placeholder 3">
            <a:extLst>
              <a:ext uri="{FF2B5EF4-FFF2-40B4-BE49-F238E27FC236}">
                <a16:creationId xmlns:a16="http://schemas.microsoft.com/office/drawing/2014/main" id="{8DA360C3-9B90-C16F-86C2-1A94CFC0D40C}"/>
              </a:ext>
            </a:extLst>
          </p:cNvPr>
          <p:cNvSpPr>
            <a:spLocks noGrp="1"/>
          </p:cNvSpPr>
          <p:nvPr>
            <p:ph type="ftr" sz="quarter" idx="16"/>
          </p:nvPr>
        </p:nvSpPr>
        <p:spPr/>
        <p:txBody>
          <a:bodyPr/>
          <a:lstStyle/>
          <a:p>
            <a:endParaRPr lang="da-DK"/>
          </a:p>
        </p:txBody>
      </p:sp>
    </p:spTree>
    <p:custDataLst>
      <p:custData r:id="rId1"/>
      <p:custData r:id="rId2"/>
      <p:tags r:id="rId3"/>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F323-E4FF-D2E4-F4A1-5180CC10B5A3}"/>
              </a:ext>
            </a:extLst>
          </p:cNvPr>
          <p:cNvSpPr>
            <a:spLocks noGrp="1"/>
          </p:cNvSpPr>
          <p:nvPr>
            <p:ph type="title"/>
          </p:nvPr>
        </p:nvSpPr>
        <p:spPr/>
        <p:txBody>
          <a:bodyPr/>
          <a:lstStyle/>
          <a:p>
            <a:r>
              <a:rPr lang="da-DK" dirty="0" err="1"/>
              <a:t>Fritvalgslønkonto</a:t>
            </a:r>
            <a:r>
              <a:rPr lang="da-DK" dirty="0"/>
              <a:t> pr. 1. januar 2028</a:t>
            </a:r>
          </a:p>
        </p:txBody>
      </p:sp>
      <p:sp>
        <p:nvSpPr>
          <p:cNvPr id="3" name="Pladsholder til indhold 2">
            <a:extLst>
              <a:ext uri="{FF2B5EF4-FFF2-40B4-BE49-F238E27FC236}">
                <a16:creationId xmlns:a16="http://schemas.microsoft.com/office/drawing/2014/main" id="{2298EFA8-695E-167E-D524-A629AE0611BE}"/>
              </a:ext>
            </a:extLst>
          </p:cNvPr>
          <p:cNvSpPr>
            <a:spLocks noGrp="1"/>
          </p:cNvSpPr>
          <p:nvPr>
            <p:ph idx="1"/>
          </p:nvPr>
        </p:nvSpPr>
        <p:spPr>
          <a:xfrm>
            <a:off x="539751" y="2145600"/>
            <a:ext cx="5375274" cy="4170788"/>
          </a:xfrm>
        </p:spPr>
        <p:txBody>
          <a:bodyPr/>
          <a:lstStyle/>
          <a:p>
            <a:pPr marL="0" indent="0">
              <a:buNone/>
            </a:pPr>
            <a:r>
              <a:rPr lang="da-DK" b="1" dirty="0" err="1"/>
              <a:t>Fritvalgslønkonto</a:t>
            </a:r>
            <a:endParaRPr lang="da-DK" b="1" dirty="0"/>
          </a:p>
          <a:p>
            <a:pPr>
              <a:buFont typeface="Wingdings" panose="05000000000000000000" pitchFamily="2" charset="2"/>
              <a:buChar char="§"/>
            </a:pPr>
            <a:endParaRPr lang="da-DK" sz="1400" dirty="0"/>
          </a:p>
          <a:p>
            <a:r>
              <a:rPr lang="da-DK" dirty="0"/>
              <a:t>et årligt </a:t>
            </a:r>
            <a:r>
              <a:rPr lang="da-DK" dirty="0" err="1"/>
              <a:t>fritvalgsbidrag</a:t>
            </a:r>
            <a:r>
              <a:rPr lang="da-DK" dirty="0"/>
              <a:t> i januar på 2,35% (6. ferieuge)</a:t>
            </a:r>
          </a:p>
          <a:p>
            <a:r>
              <a:rPr lang="da-DK" dirty="0"/>
              <a:t>et månedligt </a:t>
            </a:r>
            <a:r>
              <a:rPr lang="da-DK" dirty="0" err="1"/>
              <a:t>fritvalgsbidrag</a:t>
            </a:r>
            <a:r>
              <a:rPr lang="da-DK" dirty="0"/>
              <a:t> på 2,42% (særlig feriegodtgørelse) </a:t>
            </a:r>
          </a:p>
          <a:p>
            <a:r>
              <a:rPr lang="da-DK" dirty="0"/>
              <a:t>et beløb på 2,33% af lønnen, der indsættes pr. 1. januar 2028. </a:t>
            </a:r>
          </a:p>
          <a:p>
            <a:r>
              <a:rPr lang="da-DK" dirty="0"/>
              <a:t>for seniorer hensættes i januar </a:t>
            </a:r>
            <a:r>
              <a:rPr lang="da-DK" dirty="0" err="1"/>
              <a:t>fritvalgsbidrag</a:t>
            </a:r>
            <a:r>
              <a:rPr lang="da-DK" dirty="0"/>
              <a:t> på 0,94-1,88% af den </a:t>
            </a:r>
            <a:r>
              <a:rPr lang="da-DK" dirty="0" err="1"/>
              <a:t>fritvalgsberettigede</a:t>
            </a:r>
            <a:r>
              <a:rPr lang="da-DK" dirty="0"/>
              <a:t> løn.</a:t>
            </a:r>
          </a:p>
          <a:p>
            <a:pPr>
              <a:lnSpc>
                <a:spcPct val="107000"/>
              </a:lnSpc>
            </a:pPr>
            <a:r>
              <a:rPr lang="da-DK" dirty="0"/>
              <a:t>muligheden for at lade den del af pensionen, der overstiger 15%, indgå i ordningen</a:t>
            </a:r>
          </a:p>
          <a:p>
            <a:pPr marL="0" lvl="0" indent="0">
              <a:lnSpc>
                <a:spcPct val="107000"/>
              </a:lnSpc>
              <a:buNone/>
            </a:pPr>
            <a:endParaRPr lang="da-DK" sz="1400" dirty="0">
              <a:solidFill>
                <a:srgbClr val="000000"/>
              </a:solidFill>
              <a:ea typeface="Calibri" panose="020F0502020204030204" pitchFamily="34" charset="0"/>
              <a:cs typeface="MinionPro-Regular"/>
            </a:endParaRPr>
          </a:p>
          <a:p>
            <a:pPr marL="0" indent="0">
              <a:buNone/>
            </a:pPr>
            <a:r>
              <a:rPr lang="da-DK" dirty="0"/>
              <a:t>Bidragene er ikke pensionsgivende	</a:t>
            </a:r>
          </a:p>
        </p:txBody>
      </p:sp>
      <p:sp>
        <p:nvSpPr>
          <p:cNvPr id="4" name="Pladsholder til indhold 3">
            <a:extLst>
              <a:ext uri="{FF2B5EF4-FFF2-40B4-BE49-F238E27FC236}">
                <a16:creationId xmlns:a16="http://schemas.microsoft.com/office/drawing/2014/main" id="{2FD08A55-91A9-8D50-5B8D-2310CC75D9F8}"/>
              </a:ext>
            </a:extLst>
          </p:cNvPr>
          <p:cNvSpPr>
            <a:spLocks noGrp="1"/>
          </p:cNvSpPr>
          <p:nvPr>
            <p:ph sz="half" idx="2"/>
          </p:nvPr>
        </p:nvSpPr>
        <p:spPr/>
        <p:txBody>
          <a:bodyPr/>
          <a:lstStyle/>
          <a:p>
            <a:pPr marL="0" indent="0">
              <a:buNone/>
            </a:pPr>
            <a:r>
              <a:rPr lang="da-DK" b="1" dirty="0" err="1"/>
              <a:t>Fritvalgsdag</a:t>
            </a:r>
            <a:r>
              <a:rPr lang="da-DK" b="1" dirty="0"/>
              <a:t>, seniordage og 6. ferieuge	</a:t>
            </a:r>
          </a:p>
          <a:p>
            <a:r>
              <a:rPr lang="da-DK" dirty="0" err="1"/>
              <a:t>fritvalgsdag</a:t>
            </a:r>
            <a:r>
              <a:rPr lang="da-DK" dirty="0"/>
              <a:t>, hvis du ikke har omsorgsdage eller seniordage 	 </a:t>
            </a:r>
          </a:p>
          <a:p>
            <a:r>
              <a:rPr lang="da-DK" dirty="0"/>
              <a:t>seniordage (2-4 dage, 60-62 år)	</a:t>
            </a:r>
          </a:p>
          <a:p>
            <a:r>
              <a:rPr lang="da-DK" dirty="0"/>
              <a:t>6. ferieuge (5 dage)	</a:t>
            </a:r>
          </a:p>
        </p:txBody>
      </p:sp>
      <p:sp>
        <p:nvSpPr>
          <p:cNvPr id="5" name="Pladsholder til tekst 4">
            <a:extLst>
              <a:ext uri="{FF2B5EF4-FFF2-40B4-BE49-F238E27FC236}">
                <a16:creationId xmlns:a16="http://schemas.microsoft.com/office/drawing/2014/main" id="{52BA3371-C595-D145-9627-C99449A069E0}"/>
              </a:ext>
            </a:extLst>
          </p:cNvPr>
          <p:cNvSpPr>
            <a:spLocks noGrp="1"/>
          </p:cNvSpPr>
          <p:nvPr>
            <p:ph type="body" sz="quarter" idx="17"/>
          </p:nvPr>
        </p:nvSpPr>
        <p:spPr/>
        <p:txBody>
          <a:bodyPr/>
          <a:lstStyle/>
          <a:p>
            <a:pPr lvl="0">
              <a:lnSpc>
                <a:spcPct val="107000"/>
              </a:lnSpc>
            </a:pPr>
            <a:endParaRPr lang="da-DK">
              <a:solidFill>
                <a:srgbClr val="000000"/>
              </a:solidFill>
              <a:ea typeface="Calibri" panose="020F0502020204030204" pitchFamily="34" charset="0"/>
              <a:cs typeface="MinionPro-Regular"/>
            </a:endParaRPr>
          </a:p>
          <a:p>
            <a:endParaRPr lang="da-DK"/>
          </a:p>
        </p:txBody>
      </p:sp>
      <p:sp>
        <p:nvSpPr>
          <p:cNvPr id="6" name="Pladsholder til slidenummer 5">
            <a:extLst>
              <a:ext uri="{FF2B5EF4-FFF2-40B4-BE49-F238E27FC236}">
                <a16:creationId xmlns:a16="http://schemas.microsoft.com/office/drawing/2014/main" id="{374F2436-D77F-BF90-7AAE-EB38BE151EA2}"/>
              </a:ext>
            </a:extLst>
          </p:cNvPr>
          <p:cNvSpPr>
            <a:spLocks noGrp="1"/>
          </p:cNvSpPr>
          <p:nvPr>
            <p:ph type="sldNum" sz="quarter" idx="12"/>
          </p:nvPr>
        </p:nvSpPr>
        <p:spPr/>
        <p:txBody>
          <a:bodyPr/>
          <a:lstStyle/>
          <a:p>
            <a:fld id="{23AA811B-2EBD-4900-905E-5BE206449611}" type="slidenum">
              <a:rPr lang="da-DK" smtClean="0"/>
              <a:pPr/>
              <a:t>10</a:t>
            </a:fld>
            <a:endParaRPr lang="da-DK"/>
          </a:p>
        </p:txBody>
      </p:sp>
    </p:spTree>
    <p:extLst>
      <p:ext uri="{BB962C8B-B14F-4D97-AF65-F5344CB8AC3E}">
        <p14:creationId xmlns:p14="http://schemas.microsoft.com/office/powerpoint/2010/main" val="158323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810587" y="765111"/>
            <a:ext cx="3108270"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Valg, der skal træffes </a:t>
            </a:r>
            <a:br>
              <a:rPr lang="da-DK" sz="2000" b="1" dirty="0"/>
            </a:br>
            <a:r>
              <a:rPr lang="da-DK" sz="2000" b="1" dirty="0"/>
              <a:t>  forud for </a:t>
            </a:r>
            <a:br>
              <a:rPr lang="da-DK" sz="2000" b="1" dirty="0"/>
            </a:br>
            <a:r>
              <a:rPr lang="da-DK" sz="2000" b="1" dirty="0"/>
              <a:t>  </a:t>
            </a:r>
            <a:r>
              <a:rPr lang="da-DK" sz="2000" b="1" dirty="0" err="1"/>
              <a:t>fritvalgsperioden</a:t>
            </a:r>
            <a:r>
              <a:rPr lang="da-DK" sz="2000" b="1" dirty="0"/>
              <a:t> </a:t>
            </a:r>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Inden 1. oktober, med virkning fra næstkommende </a:t>
            </a:r>
            <a:r>
              <a:rPr lang="da-DK" dirty="0" err="1"/>
              <a:t>fritvalgsperiode</a:t>
            </a:r>
            <a:r>
              <a:rPr lang="da-DK" dirty="0"/>
              <a:t>, kan medarbejdere disponere over </a:t>
            </a:r>
            <a:r>
              <a:rPr lang="da-DK" dirty="0" err="1"/>
              <a:t>fritvalgsbidragene</a:t>
            </a:r>
            <a:r>
              <a:rPr lang="da-DK" dirty="0"/>
              <a:t> på følgende måder:</a:t>
            </a:r>
          </a:p>
          <a:p>
            <a:pPr marL="17145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lønudbetalinger </a:t>
            </a:r>
          </a:p>
          <a:p>
            <a:pPr marL="171450" lvl="0" indent="-171450">
              <a:buFont typeface="Arial" panose="020B0604020202020204" pitchFamily="34" charset="0"/>
              <a:buChar char="•"/>
            </a:pPr>
            <a:endParaRPr lang="da-DK" dirty="0"/>
          </a:p>
          <a:p>
            <a:pPr lvl="0"/>
            <a:r>
              <a:rPr lang="da-DK" dirty="0"/>
              <a:t>	og/eller </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indbetalinger til pensionsordningen</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Tager man ikke stilling ved indtræden i ordningen, bliver midlerne hensat på din </a:t>
            </a:r>
            <a:r>
              <a:rPr lang="da-DK" dirty="0" err="1"/>
              <a:t>fritvalgslønkonto</a:t>
            </a:r>
            <a:r>
              <a:rPr lang="da-DK" dirty="0"/>
              <a:t>. Tidligere valg videreføres.</a:t>
            </a:r>
          </a:p>
          <a:p>
            <a:endParaRPr lang="da-DK" dirty="0"/>
          </a:p>
          <a:p>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4581331" y="765111"/>
            <a:ext cx="328437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udbetaling</a:t>
            </a:r>
          </a:p>
          <a:p>
            <a:endParaRPr lang="da-DK" sz="2000" b="1" dirty="0"/>
          </a:p>
          <a:p>
            <a:endParaRPr lang="da-DK" sz="2000" b="1" dirty="0"/>
          </a:p>
          <a:p>
            <a:pPr marL="171450" indent="-171450">
              <a:buFont typeface="Arial" panose="020B0604020202020204" pitchFamily="34" charset="0"/>
              <a:buChar char="•"/>
            </a:pPr>
            <a:r>
              <a:rPr lang="da-DK" dirty="0"/>
              <a:t>Medarbejderen kan vælge at få et valgfrit kronebeløb fra </a:t>
            </a:r>
            <a:r>
              <a:rPr lang="da-DK" dirty="0" err="1"/>
              <a:t>fritvalgsllønkontoen</a:t>
            </a:r>
            <a:r>
              <a:rPr lang="da-DK" dirty="0"/>
              <a:t> udbetalt, fx i forbindelse med, afholdelse af frihed.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skal give arbejdsgiver besked om udbetaling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Udbetaling sker ved næstkommende lønudbetaling – det tilstræbes, at beløbet udbetales senest i forbindelse med lønfradraget for afholdelse af frihed.</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ydes ikke pension af udbetalinger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endParaRPr lang="da-DK" dirty="0"/>
          </a:p>
          <a:p>
            <a:pPr marL="171450" indent="-171450">
              <a:buFont typeface="Arial" panose="020B0604020202020204" pitchFamily="34" charset="0"/>
              <a:buChar char="•"/>
            </a:pPr>
            <a:endParaRPr lang="da-DK" dirty="0"/>
          </a:p>
          <a:p>
            <a:endParaRPr lang="da-DK" dirty="0"/>
          </a:p>
          <a:p>
            <a:endParaRPr lang="da-DK" dirty="0"/>
          </a:p>
          <a:p>
            <a:endParaRPr lang="da-DK" dirty="0"/>
          </a:p>
        </p:txBody>
      </p:sp>
      <p:sp>
        <p:nvSpPr>
          <p:cNvPr id="21" name="Pladsholder til tekst 20">
            <a:extLst>
              <a:ext uri="{FF2B5EF4-FFF2-40B4-BE49-F238E27FC236}">
                <a16:creationId xmlns:a16="http://schemas.microsoft.com/office/drawing/2014/main" id="{D424E5DA-ADAD-DF8C-8E58-7737CE820676}"/>
              </a:ext>
            </a:extLst>
          </p:cNvPr>
          <p:cNvSpPr>
            <a:spLocks noGrp="1"/>
          </p:cNvSpPr>
          <p:nvPr>
            <p:ph type="body" sz="quarter" idx="32"/>
          </p:nvPr>
        </p:nvSpPr>
        <p:spPr>
          <a:xfrm>
            <a:off x="8444415" y="765111"/>
            <a:ext cx="320758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udløb af </a:t>
            </a:r>
            <a:br>
              <a:rPr lang="da-DK" sz="2000" b="1" dirty="0"/>
            </a:br>
            <a:r>
              <a:rPr lang="da-DK" sz="2000" b="1" dirty="0"/>
              <a:t>  perioden og fratræden </a:t>
            </a:r>
          </a:p>
          <a:p>
            <a:endParaRPr lang="da-DK" sz="800" b="1" dirty="0"/>
          </a:p>
          <a:p>
            <a:endParaRPr lang="da-DK" sz="800" b="1" dirty="0"/>
          </a:p>
          <a:p>
            <a:endParaRPr lang="da-DK" sz="800" b="1" dirty="0"/>
          </a:p>
          <a:p>
            <a:endParaRPr lang="da-DK" sz="800" b="1" dirty="0"/>
          </a:p>
          <a:p>
            <a:endParaRPr lang="da-DK" sz="800" b="1" dirty="0"/>
          </a:p>
          <a:p>
            <a:endParaRPr lang="da-DK" b="1" dirty="0"/>
          </a:p>
          <a:p>
            <a:pPr marL="171450" indent="-171450">
              <a:buFont typeface="Arial" panose="020B0604020202020204" pitchFamily="34" charset="0"/>
              <a:buChar char="•"/>
            </a:pPr>
            <a:r>
              <a:rPr lang="da-DK" dirty="0"/>
              <a:t>Henstår der midler på </a:t>
            </a:r>
            <a:r>
              <a:rPr lang="da-DK" dirty="0" err="1"/>
              <a:t>fritvalgslønkontoen</a:t>
            </a:r>
            <a:r>
              <a:rPr lang="da-DK" dirty="0"/>
              <a:t> ved udgangen af </a:t>
            </a:r>
            <a:r>
              <a:rPr lang="da-DK" dirty="0" err="1"/>
              <a:t>fritvalgsperioden</a:t>
            </a:r>
            <a:r>
              <a:rPr lang="da-DK" dirty="0"/>
              <a:t> den 31. december, udbetales disse senest ved lønudbetalingen i januar i den efterfølgende </a:t>
            </a:r>
            <a:r>
              <a:rPr lang="da-DK" dirty="0" err="1"/>
              <a:t>fritvalgsperiode</a:t>
            </a:r>
            <a:r>
              <a:rPr lang="da-DK" dirty="0"/>
              <a:t>.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fratræden opgøres </a:t>
            </a:r>
            <a:r>
              <a:rPr lang="da-DK" dirty="0" err="1"/>
              <a:t>fritvalgslønkontoen</a:t>
            </a:r>
            <a:r>
              <a:rPr lang="da-DK" dirty="0"/>
              <a:t>, og evt. overskud udbetales sammen med den sidste lønudbetaling.</a:t>
            </a:r>
          </a:p>
          <a:p>
            <a:endParaRPr lang="da-DK" sz="1400"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44284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F7C9-DBB7-9CA0-ABE8-2457E5E34F1B}"/>
            </a:ext>
          </a:extLst>
        </p:cNvPr>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5C62880-0BBC-1ADA-0EC6-A468EA633353}"/>
              </a:ext>
            </a:extLst>
          </p:cNvPr>
          <p:cNvSpPr>
            <a:spLocks noGrp="1"/>
          </p:cNvSpPr>
          <p:nvPr>
            <p:ph type="body" idx="21"/>
          </p:nvPr>
        </p:nvSpPr>
        <p:spPr>
          <a:xfrm>
            <a:off x="971550" y="1926387"/>
            <a:ext cx="4909331" cy="300567"/>
          </a:xfrm>
        </p:spPr>
        <p:txBody>
          <a:bodyPr/>
          <a:lstStyle/>
          <a:p>
            <a:pPr algn="l"/>
            <a:r>
              <a:rPr lang="da-DK" sz="2000" b="1" dirty="0"/>
              <a:t>6. ferieuge</a:t>
            </a:r>
          </a:p>
        </p:txBody>
      </p:sp>
      <p:sp>
        <p:nvSpPr>
          <p:cNvPr id="4" name="Pladsholder til indhold 3">
            <a:extLst>
              <a:ext uri="{FF2B5EF4-FFF2-40B4-BE49-F238E27FC236}">
                <a16:creationId xmlns:a16="http://schemas.microsoft.com/office/drawing/2014/main" id="{E79112D1-566C-4622-4ED7-1B75059134D4}"/>
              </a:ext>
            </a:extLst>
          </p:cNvPr>
          <p:cNvSpPr>
            <a:spLocks noGrp="1"/>
          </p:cNvSpPr>
          <p:nvPr>
            <p:ph sz="half" idx="22"/>
          </p:nvPr>
        </p:nvSpPr>
        <p:spPr>
          <a:xfrm>
            <a:off x="1342074" y="2357754"/>
            <a:ext cx="9077614" cy="3779858"/>
          </a:xfrm>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lstStyle/>
          <a:p>
            <a:pPr marL="271463" indent="0">
              <a:buNone/>
            </a:pPr>
            <a:endParaRPr lang="da-DK" sz="1800" dirty="0">
              <a:solidFill>
                <a:schemeClr val="bg1"/>
              </a:solidFill>
            </a:endParaRPr>
          </a:p>
          <a:p>
            <a:pPr marL="271463" indent="0">
              <a:buNone/>
            </a:pPr>
            <a:r>
              <a:rPr lang="da-DK" sz="1800" dirty="0">
                <a:solidFill>
                  <a:schemeClr val="bg1"/>
                </a:solidFill>
              </a:rPr>
              <a:t>Frihed holdes med løntræk med mulighed for at hæve midler fra </a:t>
            </a:r>
            <a:r>
              <a:rPr lang="da-DK" sz="1800" dirty="0" err="1">
                <a:solidFill>
                  <a:schemeClr val="bg1"/>
                </a:solidFill>
              </a:rPr>
              <a:t>fritvalgslønkontoen</a:t>
            </a:r>
            <a:r>
              <a:rPr lang="da-DK" sz="1800" dirty="0">
                <a:solidFill>
                  <a:schemeClr val="bg1"/>
                </a:solidFill>
              </a:rPr>
              <a:t>.</a:t>
            </a:r>
          </a:p>
          <a:p>
            <a:pPr marL="271463" indent="0">
              <a:buNone/>
            </a:pPr>
            <a:endParaRPr lang="da-DK" sz="1800" dirty="0">
              <a:solidFill>
                <a:schemeClr val="bg1"/>
              </a:solidFill>
            </a:endParaRPr>
          </a:p>
          <a:p>
            <a:pPr marL="271463" indent="0">
              <a:buNone/>
            </a:pPr>
            <a:r>
              <a:rPr lang="da-DK" sz="1800" dirty="0">
                <a:solidFill>
                  <a:schemeClr val="bg1"/>
                </a:solidFill>
              </a:rPr>
              <a:t>Fra 1. </a:t>
            </a:r>
            <a:r>
              <a:rPr lang="da-DK" sz="1800">
                <a:solidFill>
                  <a:schemeClr val="bg1"/>
                </a:solidFill>
              </a:rPr>
              <a:t>januar 2028 ret </a:t>
            </a:r>
            <a:r>
              <a:rPr lang="da-DK" sz="1800" dirty="0">
                <a:solidFill>
                  <a:schemeClr val="bg1"/>
                </a:solidFill>
              </a:rPr>
              <a:t>til at opspare op til 15 ikke-afholdte fridage – fra 6. ferieuge og seniordage. </a:t>
            </a:r>
          </a:p>
          <a:p>
            <a:pPr marL="271463" indent="0">
              <a:buNone/>
            </a:pPr>
            <a:endParaRPr lang="da-DK" sz="1800" dirty="0">
              <a:solidFill>
                <a:schemeClr val="bg1"/>
              </a:solidFill>
            </a:endParaRPr>
          </a:p>
          <a:p>
            <a:pPr marL="271463" indent="0">
              <a:buNone/>
            </a:pPr>
            <a:r>
              <a:rPr lang="da-DK" sz="1800" dirty="0">
                <a:solidFill>
                  <a:schemeClr val="bg1"/>
                </a:solidFill>
              </a:rPr>
              <a:t>Kan efter aftale opspare yderligere ikke-afholdte fridage.</a:t>
            </a:r>
          </a:p>
          <a:p>
            <a:pPr marL="271463" indent="0">
              <a:buNone/>
            </a:pPr>
            <a:endParaRPr lang="da-DK" sz="1800" dirty="0">
              <a:solidFill>
                <a:schemeClr val="bg1"/>
              </a:solidFill>
            </a:endParaRPr>
          </a:p>
          <a:p>
            <a:pPr marL="271463" indent="0">
              <a:buNone/>
            </a:pPr>
            <a:r>
              <a:rPr lang="da-DK" sz="1800" dirty="0">
                <a:solidFill>
                  <a:schemeClr val="bg1"/>
                </a:solidFill>
              </a:rPr>
              <a:t>Medarbejderen skal træffe valg om overførsel senest ved udgangen af </a:t>
            </a:r>
            <a:r>
              <a:rPr lang="da-DK" sz="1800" dirty="0" err="1">
                <a:solidFill>
                  <a:schemeClr val="bg1"/>
                </a:solidFill>
              </a:rPr>
              <a:t>fritvalgsperioden</a:t>
            </a:r>
            <a:r>
              <a:rPr lang="da-DK" sz="1800" dirty="0">
                <a:solidFill>
                  <a:schemeClr val="bg1"/>
                </a:solidFill>
              </a:rPr>
              <a:t>.</a:t>
            </a:r>
          </a:p>
          <a:p>
            <a:pPr marL="0" indent="0" algn="ctr">
              <a:buNone/>
            </a:pPr>
            <a:endParaRPr lang="da-DK" sz="1800" dirty="0"/>
          </a:p>
        </p:txBody>
      </p:sp>
      <p:sp>
        <p:nvSpPr>
          <p:cNvPr id="7" name="Titel 6">
            <a:extLst>
              <a:ext uri="{FF2B5EF4-FFF2-40B4-BE49-F238E27FC236}">
                <a16:creationId xmlns:a16="http://schemas.microsoft.com/office/drawing/2014/main" id="{899FFF68-58F2-F3CD-D0BB-5C514723E4BB}"/>
              </a:ext>
            </a:extLst>
          </p:cNvPr>
          <p:cNvSpPr>
            <a:spLocks noGrp="1"/>
          </p:cNvSpPr>
          <p:nvPr>
            <p:ph type="title"/>
          </p:nvPr>
        </p:nvSpPr>
        <p:spPr/>
        <p:txBody>
          <a:bodyPr/>
          <a:lstStyle/>
          <a:p>
            <a:pPr algn="l"/>
            <a:r>
              <a:rPr lang="da-DK" dirty="0"/>
              <a:t>Opsparingsmuligheder</a:t>
            </a:r>
            <a:br>
              <a:rPr lang="da-DK" dirty="0"/>
            </a:br>
            <a:r>
              <a:rPr lang="da-DK" sz="1400" dirty="0"/>
              <a:t>(Aftale om opsparing af frihed bortfalder pr. 1. april 2026)</a:t>
            </a:r>
          </a:p>
        </p:txBody>
      </p:sp>
    </p:spTree>
    <p:extLst>
      <p:ext uri="{BB962C8B-B14F-4D97-AF65-F5344CB8AC3E}">
        <p14:creationId xmlns:p14="http://schemas.microsoft.com/office/powerpoint/2010/main" val="161901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03D1270-7CAA-7D65-4E5E-9585DCE50971}"/>
              </a:ext>
            </a:extLst>
          </p:cNvPr>
          <p:cNvSpPr>
            <a:spLocks noGrp="1"/>
          </p:cNvSpPr>
          <p:nvPr>
            <p:ph type="sldNum" sz="quarter" idx="17"/>
          </p:nvPr>
        </p:nvSpPr>
        <p:spPr/>
        <p:txBody>
          <a:bodyPr/>
          <a:lstStyle/>
          <a:p>
            <a:fld id="{23AA811B-2EBD-4900-905E-5BE206449611}" type="slidenum">
              <a:rPr lang="da-DK" smtClean="0"/>
              <a:pPr/>
              <a:t>13</a:t>
            </a:fld>
            <a:endParaRPr lang="da-DK"/>
          </a:p>
        </p:txBody>
      </p:sp>
      <p:sp>
        <p:nvSpPr>
          <p:cNvPr id="3" name="Pladsholder til billede 2">
            <a:extLst>
              <a:ext uri="{FF2B5EF4-FFF2-40B4-BE49-F238E27FC236}">
                <a16:creationId xmlns:a16="http://schemas.microsoft.com/office/drawing/2014/main" id="{B554BF17-174E-C5F9-79BF-76DE2A685219}"/>
              </a:ext>
            </a:extLst>
          </p:cNvPr>
          <p:cNvSpPr>
            <a:spLocks noGrp="1"/>
          </p:cNvSpPr>
          <p:nvPr>
            <p:ph type="pic" sz="quarter" idx="13"/>
          </p:nvPr>
        </p:nvSpPr>
        <p:spPr/>
        <p:txBody>
          <a:bodyPr/>
          <a:lstStyle/>
          <a:p>
            <a:endParaRPr lang="da-DK"/>
          </a:p>
        </p:txBody>
      </p:sp>
      <p:sp>
        <p:nvSpPr>
          <p:cNvPr id="4" name="Pladsholder til tekst 3">
            <a:extLst>
              <a:ext uri="{FF2B5EF4-FFF2-40B4-BE49-F238E27FC236}">
                <a16:creationId xmlns:a16="http://schemas.microsoft.com/office/drawing/2014/main" id="{F49C3FA4-C386-71E6-1EA2-33B9BC56FBF7}"/>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61E1625A-C1BF-72B5-C001-0D5B0D926785}"/>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86CBC113-F961-869D-C86B-9EBA7056686A}"/>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F7AE949A-9B1C-6C93-DA13-F4746A7D0F31}"/>
              </a:ext>
            </a:extLst>
          </p:cNvPr>
          <p:cNvSpPr>
            <a:spLocks noGrp="1"/>
          </p:cNvSpPr>
          <p:nvPr>
            <p:ph type="ctrTitle"/>
          </p:nvPr>
        </p:nvSpPr>
        <p:spPr/>
        <p:txBody>
          <a:bodyPr/>
          <a:lstStyle/>
          <a:p>
            <a:r>
              <a:rPr lang="da-DK" dirty="0"/>
              <a:t>Lokal løn</a:t>
            </a:r>
          </a:p>
        </p:txBody>
      </p:sp>
      <p:sp>
        <p:nvSpPr>
          <p:cNvPr id="8" name="Pladsholder til dato 7">
            <a:extLst>
              <a:ext uri="{FF2B5EF4-FFF2-40B4-BE49-F238E27FC236}">
                <a16:creationId xmlns:a16="http://schemas.microsoft.com/office/drawing/2014/main" id="{3F941F01-C523-5521-9851-D62EF5BB28B5}"/>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BAEC2F4F-681D-0188-1626-B59A69C29790}"/>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11921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984759" y="1371600"/>
            <a:ext cx="4697583"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marL="174625"/>
            <a:r>
              <a:rPr lang="da-DK" sz="2000" b="1" dirty="0"/>
              <a:t>Periode projekt om lokal løndannelse </a:t>
            </a:r>
          </a:p>
          <a:p>
            <a:pPr marL="174625">
              <a:buFont typeface="Arial" panose="020B0604020202020204" pitchFamily="34" charset="0"/>
              <a:buChar char="•"/>
            </a:pPr>
            <a:endParaRPr lang="da-DK" dirty="0"/>
          </a:p>
          <a:p>
            <a:pPr marL="460375" indent="-285750">
              <a:buFont typeface="Arial" panose="020B0604020202020204" pitchFamily="34" charset="0"/>
              <a:buChar char="•"/>
            </a:pPr>
            <a:r>
              <a:rPr lang="da-DK" sz="1600" dirty="0"/>
              <a:t>Parterne vil drøfte, hvordan bestemmelserne om lokal løn kan forenkles evt. ved én fælles aftale om ”Det lokale forhandlingssystem” for alle organisationer omfattet af akademikernes forhandlingsret. </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Kan én fælles aftale bidrage til at gøre forhandlingssystemet mere håndtérbart for tillidsrepræsentanter og ledere?</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Inddrage erfaringer fra forskellige typer arbejdspladser og akademiske fagligheder og funktioner.</a:t>
            </a:r>
          </a:p>
          <a:p>
            <a:pPr marL="171450" indent="-171450">
              <a:buFont typeface="Arial" panose="020B0604020202020204" pitchFamily="34" charset="0"/>
              <a:buChar char="•"/>
            </a:pPr>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6497216" y="1371599"/>
            <a:ext cx="4697582"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Følge midlerne over tid</a:t>
            </a:r>
          </a:p>
          <a:p>
            <a:endParaRPr lang="da-DK" dirty="0"/>
          </a:p>
          <a:p>
            <a:endParaRPr lang="da-DK" sz="900" dirty="0"/>
          </a:p>
          <a:p>
            <a:endParaRPr lang="da-DK" sz="900" dirty="0"/>
          </a:p>
          <a:p>
            <a:endParaRPr lang="da-DK" dirty="0"/>
          </a:p>
          <a:p>
            <a:endParaRPr lang="da-DK" sz="1600" dirty="0"/>
          </a:p>
          <a:p>
            <a:pPr marL="171450" indent="-171450">
              <a:buFont typeface="Arial" panose="020B0604020202020204" pitchFamily="34" charset="0"/>
              <a:buChar char="•"/>
            </a:pPr>
            <a:r>
              <a:rPr lang="da-DK" sz="1600" dirty="0"/>
              <a:t>Parterne er enige om, at de lokale midler skal følges over tid.</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r>
              <a:rPr lang="da-DK" sz="1600" dirty="0"/>
              <a:t>Parterne vil følge og drøfte anvendelsen af de lokale midler forud for OK29.</a:t>
            </a:r>
          </a:p>
          <a:p>
            <a:endParaRPr lang="da-DK" sz="1600" dirty="0"/>
          </a:p>
          <a:p>
            <a:pPr marL="171450" indent="-171450">
              <a:buFont typeface="Arial" panose="020B0604020202020204" pitchFamily="34" charset="0"/>
              <a:buChar char="•"/>
            </a:pPr>
            <a:r>
              <a:rPr lang="da-DK" sz="1600" dirty="0"/>
              <a:t>Såfremt der er sket en mindre lokal lønudvikling end forventet i perioden, forhandler parterne denne udvikling ved den førstkommende overenskomstfornyelse.  </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14</a:t>
            </a:fld>
            <a:endParaRPr lang="da-DK" dirty="0"/>
          </a:p>
        </p:txBody>
      </p:sp>
    </p:spTree>
    <p:extLst>
      <p:ext uri="{BB962C8B-B14F-4D97-AF65-F5344CB8AC3E}">
        <p14:creationId xmlns:p14="http://schemas.microsoft.com/office/powerpoint/2010/main" val="39666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8930-D716-441E-D043-DA62D3349B2E}"/>
              </a:ext>
            </a:extLst>
          </p:cNvPr>
          <p:cNvSpPr>
            <a:spLocks noGrp="1"/>
          </p:cNvSpPr>
          <p:nvPr>
            <p:ph type="ctrTitle"/>
          </p:nvPr>
        </p:nvSpPr>
        <p:spPr>
          <a:xfrm>
            <a:off x="539748" y="2144713"/>
            <a:ext cx="7288215" cy="2499006"/>
          </a:xfrm>
        </p:spPr>
        <p:txBody>
          <a:bodyPr anchor="ctr">
            <a:normAutofit/>
          </a:bodyPr>
          <a:lstStyle/>
          <a:p>
            <a:r>
              <a:rPr lang="da-DK" dirty="0">
                <a:solidFill>
                  <a:schemeClr val="tx1"/>
                </a:solidFill>
              </a:rPr>
              <a:t>Familierettigheder og arbejdsmiljø</a:t>
            </a:r>
          </a:p>
        </p:txBody>
      </p:sp>
      <p:sp>
        <p:nvSpPr>
          <p:cNvPr id="23" name="Slide Number Placeholder 3">
            <a:extLst>
              <a:ext uri="{FF2B5EF4-FFF2-40B4-BE49-F238E27FC236}">
                <a16:creationId xmlns:a16="http://schemas.microsoft.com/office/drawing/2014/main" id="{040503E4-C8D3-3AA1-121C-309819250EAB}"/>
              </a:ext>
            </a:extLst>
          </p:cNvPr>
          <p:cNvSpPr>
            <a:spLocks noGrp="1"/>
          </p:cNvSpPr>
          <p:nvPr>
            <p:ph type="sldNum" sz="quarter" idx="16"/>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3" name="Pladsholder til slidenummer 2" hidden="1">
            <a:extLst>
              <a:ext uri="{FF2B5EF4-FFF2-40B4-BE49-F238E27FC236}">
                <a16:creationId xmlns:a16="http://schemas.microsoft.com/office/drawing/2014/main" id="{01386478-2764-72FD-FC45-7C6E4B3718F2}"/>
              </a:ext>
            </a:extLst>
          </p:cNvPr>
          <p:cNvSpPr>
            <a:spLocks noGrp="1"/>
          </p:cNvSpPr>
          <p:nvPr>
            <p:ph type="sldNum" sz="quarter" idx="4294967295"/>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10" name="Date Placeholder 4" hidden="1">
            <a:extLst>
              <a:ext uri="{FF2B5EF4-FFF2-40B4-BE49-F238E27FC236}">
                <a16:creationId xmlns:a16="http://schemas.microsoft.com/office/drawing/2014/main" id="{A452B3AF-8274-76B4-CE00-DF8F9A11D13F}"/>
              </a:ext>
            </a:extLst>
          </p:cNvPr>
          <p:cNvSpPr>
            <a:spLocks noGrp="1"/>
          </p:cNvSpPr>
          <p:nvPr>
            <p:ph type="dt" sz="half" idx="4294967295"/>
          </p:nvPr>
        </p:nvSpPr>
        <p:spPr>
          <a:xfrm>
            <a:off x="543600" y="6317638"/>
            <a:ext cx="1551600" cy="180000"/>
          </a:xfrm>
        </p:spPr>
        <p:txBody>
          <a:bodyPr/>
          <a:lstStyle/>
          <a:p>
            <a:pPr>
              <a:spcAft>
                <a:spcPts val="600"/>
              </a:spcAft>
            </a:pPr>
            <a:fld id="{8AE38557-E069-4C17-A880-503F34C1C2CC}" type="datetime2">
              <a:rPr lang="da-DK" smtClean="0"/>
              <a:pPr>
                <a:spcAft>
                  <a:spcPts val="600"/>
                </a:spcAft>
              </a:pPr>
              <a:t>1. maj 2026</a:t>
            </a:fld>
            <a:endParaRPr lang="da-DK"/>
          </a:p>
        </p:txBody>
      </p:sp>
    </p:spTree>
    <p:extLst>
      <p:ext uri="{BB962C8B-B14F-4D97-AF65-F5344CB8AC3E}">
        <p14:creationId xmlns:p14="http://schemas.microsoft.com/office/powerpoint/2010/main" val="14310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F18B1C8-6E5C-298B-FB4A-FAA05D9F31E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11963" r="36274" b="-2"/>
          <a:stretch>
            <a:fillRect/>
          </a:stretch>
        </p:blipFill>
        <p:spPr>
          <a:xfrm>
            <a:off x="6870700" y="10"/>
            <a:ext cx="5321305" cy="6862020"/>
          </a:xfrm>
          <a:prstGeom prst="rect">
            <a:avLst/>
          </a:prstGeom>
          <a:noFill/>
        </p:spPr>
      </p:pic>
      <p:sp>
        <p:nvSpPr>
          <p:cNvPr id="10" name="Text Placeholder 2">
            <a:extLst>
              <a:ext uri="{FF2B5EF4-FFF2-40B4-BE49-F238E27FC236}">
                <a16:creationId xmlns:a16="http://schemas.microsoft.com/office/drawing/2014/main" id="{43E91132-F4C9-D7BA-7F22-413F8B8A21B0}"/>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AE8B660F-C3E7-2EBB-409B-BD5296359166}"/>
              </a:ext>
            </a:extLst>
          </p:cNvPr>
          <p:cNvSpPr>
            <a:spLocks noGrp="1"/>
          </p:cNvSpPr>
          <p:nvPr>
            <p:ph type="ctrTitle"/>
          </p:nvPr>
        </p:nvSpPr>
        <p:spPr>
          <a:xfrm>
            <a:off x="539749" y="2144712"/>
            <a:ext cx="5735639" cy="2498400"/>
          </a:xfrm>
        </p:spPr>
        <p:txBody>
          <a:bodyPr anchor="ctr">
            <a:normAutofit fontScale="90000"/>
          </a:bodyPr>
          <a:lstStyle/>
          <a:p>
            <a:pPr>
              <a:lnSpc>
                <a:spcPct val="90000"/>
              </a:lnSpc>
            </a:pPr>
            <a:r>
              <a:rPr lang="da-DK" sz="1400" b="0" dirty="0"/>
              <a:t>Fra den 1. april 2026 </a:t>
            </a:r>
            <a:br>
              <a:rPr lang="da-DK" sz="1400" b="0" dirty="0"/>
            </a:br>
            <a:br>
              <a:rPr lang="da-DK" sz="2400" b="0" dirty="0"/>
            </a:br>
            <a:r>
              <a:rPr lang="da-DK" sz="2400" dirty="0"/>
              <a:t>Barns 3. sygedag og ekstra frihed ved hjemkaldelse</a:t>
            </a:r>
            <a:br>
              <a:rPr lang="da-DK" sz="1400" b="0" dirty="0"/>
            </a:br>
            <a:br>
              <a:rPr lang="da-DK" sz="1400" b="0" dirty="0"/>
            </a:br>
            <a:r>
              <a:rPr lang="da-DK" sz="1400" b="0" dirty="0"/>
              <a:t>Når et barn kaldes sygt hjem midt på dagen, tæller hjemsendelsesdagen fremover ikke som 1. sygedag, men bliver en ny ”0.-dag”. Derudover gives ret til frihed  ved barns 3. sygedag. </a:t>
            </a:r>
            <a:br>
              <a:rPr lang="da-DK" sz="1400" b="0" dirty="0"/>
            </a:br>
            <a:br>
              <a:rPr lang="da-DK" sz="1400" b="0" dirty="0"/>
            </a:br>
            <a:r>
              <a:rPr lang="da-DK" sz="1400" b="0" dirty="0"/>
              <a:t>Vilkår for afholdelsen er uændrede. Hensynet til barnets forhold skal gøre pasning nødvendig, forholdene på tjenestestedet skal tillade det, barnet skal være under 18 år og hjemmeværende. </a:t>
            </a:r>
            <a:endParaRPr lang="da-DK" sz="1400" dirty="0"/>
          </a:p>
        </p:txBody>
      </p:sp>
      <p:sp>
        <p:nvSpPr>
          <p:cNvPr id="5" name="Pladsholder til slidenummer 4">
            <a:extLst>
              <a:ext uri="{FF2B5EF4-FFF2-40B4-BE49-F238E27FC236}">
                <a16:creationId xmlns:a16="http://schemas.microsoft.com/office/drawing/2014/main" id="{38A464D0-C8EE-BA20-B067-4952871B5636}"/>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2653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A009C1C-1D1F-9A91-1526-E932D5D3A3AB}"/>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1"/>
          <a:stretch>
            <a:fillRect/>
          </a:stretch>
        </p:blipFill>
        <p:spPr>
          <a:xfrm>
            <a:off x="8186738" y="957600"/>
            <a:ext cx="3463925" cy="5540038"/>
          </a:xfrm>
          <a:prstGeom prst="rect">
            <a:avLst/>
          </a:prstGeom>
          <a:noFill/>
        </p:spPr>
      </p:pic>
      <p:sp>
        <p:nvSpPr>
          <p:cNvPr id="2" name="Titel 1">
            <a:extLst>
              <a:ext uri="{FF2B5EF4-FFF2-40B4-BE49-F238E27FC236}">
                <a16:creationId xmlns:a16="http://schemas.microsoft.com/office/drawing/2014/main" id="{D28B8D62-6023-38BE-B088-F32EAED3CC28}"/>
              </a:ext>
            </a:extLst>
          </p:cNvPr>
          <p:cNvSpPr>
            <a:spLocks noGrp="1"/>
          </p:cNvSpPr>
          <p:nvPr>
            <p:ph type="title"/>
          </p:nvPr>
        </p:nvSpPr>
        <p:spPr>
          <a:xfrm>
            <a:off x="538958" y="900000"/>
            <a:ext cx="6332400" cy="1244713"/>
          </a:xfrm>
        </p:spPr>
        <p:txBody>
          <a:bodyPr anchor="t">
            <a:normAutofit/>
          </a:bodyPr>
          <a:lstStyle/>
          <a:p>
            <a:r>
              <a:rPr lang="da-DK"/>
              <a:t>Nye lønrettigheder ved barsel</a:t>
            </a:r>
            <a:br>
              <a:rPr lang="da-DK"/>
            </a:br>
            <a:endParaRPr lang="da-DK"/>
          </a:p>
        </p:txBody>
      </p:sp>
      <p:sp>
        <p:nvSpPr>
          <p:cNvPr id="3" name="Pladsholder til indhold 2">
            <a:extLst>
              <a:ext uri="{FF2B5EF4-FFF2-40B4-BE49-F238E27FC236}">
                <a16:creationId xmlns:a16="http://schemas.microsoft.com/office/drawing/2014/main" id="{9127C765-69A6-21D9-FE23-F94B194500D8}"/>
              </a:ext>
            </a:extLst>
          </p:cNvPr>
          <p:cNvSpPr>
            <a:spLocks noGrp="1"/>
          </p:cNvSpPr>
          <p:nvPr>
            <p:ph idx="1"/>
          </p:nvPr>
        </p:nvSpPr>
        <p:spPr>
          <a:xfrm>
            <a:off x="525705" y="1719943"/>
            <a:ext cx="6732699" cy="4777695"/>
          </a:xfrm>
        </p:spPr>
        <p:txBody>
          <a:bodyPr>
            <a:normAutofit lnSpcReduction="10000"/>
          </a:bodyPr>
          <a:lstStyle/>
          <a:p>
            <a:pPr>
              <a:lnSpc>
                <a:spcPct val="90000"/>
              </a:lnSpc>
            </a:pPr>
            <a:r>
              <a:rPr lang="da-DK" dirty="0"/>
              <a:t>Antallet af deleuger i barselsaftalen forhøjes fra 6 til 8 uger (kommunerne er igen foran med 1 uge)</a:t>
            </a:r>
          </a:p>
          <a:p>
            <a:pPr>
              <a:lnSpc>
                <a:spcPct val="90000"/>
              </a:lnSpc>
            </a:pPr>
            <a:r>
              <a:rPr lang="da-DK" dirty="0"/>
              <a:t>Sociale forældre, der har fået overdraget en dagpengeret fra en retlig forælder, får fremover løn under orloven.</a:t>
            </a:r>
          </a:p>
          <a:p>
            <a:pPr>
              <a:lnSpc>
                <a:spcPct val="90000"/>
              </a:lnSpc>
            </a:pPr>
            <a:r>
              <a:rPr lang="da-DK" dirty="0"/>
              <a:t>Nærtstående familiemedlemmer, der har fået overdraget en dagpengeret fra en retlig forælder, får fremover løn under orloven.</a:t>
            </a:r>
          </a:p>
          <a:p>
            <a:pPr>
              <a:lnSpc>
                <a:spcPct val="90000"/>
              </a:lnSpc>
            </a:pPr>
            <a:r>
              <a:rPr lang="da-DK" dirty="0"/>
              <a:t>Forældre, der har forældremyndigheden alene, får 10 ugers yderligere </a:t>
            </a:r>
            <a:r>
              <a:rPr lang="da-DK" dirty="0" err="1"/>
              <a:t>lønret</a:t>
            </a:r>
            <a:r>
              <a:rPr lang="da-DK" dirty="0"/>
              <a:t>.</a:t>
            </a:r>
          </a:p>
          <a:p>
            <a:pPr>
              <a:lnSpc>
                <a:spcPct val="90000"/>
              </a:lnSpc>
            </a:pPr>
            <a:r>
              <a:rPr lang="da-DK" dirty="0"/>
              <a:t>Lønretten forlænges, hvor barnets indlægges på hospitalet og samtidig gives tilsvarende rettigheder ved tidligt hjemmeophold. Begge forældre kan forlænge orloven, dog maksimalt op til 3 måneder.</a:t>
            </a:r>
          </a:p>
          <a:p>
            <a:pPr>
              <a:lnSpc>
                <a:spcPct val="90000"/>
              </a:lnSpc>
            </a:pPr>
            <a:r>
              <a:rPr lang="da-DK" dirty="0"/>
              <a:t>Der gives mulighed omvalg ved barsel, når </a:t>
            </a:r>
            <a:r>
              <a:rPr lang="da-DK" dirty="0" err="1"/>
              <a:t>fritvalgskontoen</a:t>
            </a:r>
            <a:r>
              <a:rPr lang="da-DK" dirty="0"/>
              <a:t> etableres. (konvertering af </a:t>
            </a:r>
            <a:r>
              <a:rPr lang="da-DK" dirty="0" err="1"/>
              <a:t>fritvalgsbidrag</a:t>
            </a:r>
            <a:r>
              <a:rPr lang="da-DK" dirty="0"/>
              <a:t>). </a:t>
            </a:r>
          </a:p>
          <a:p>
            <a:pPr>
              <a:lnSpc>
                <a:spcPct val="90000"/>
              </a:lnSpc>
            </a:pPr>
            <a:r>
              <a:rPr lang="da-DK" dirty="0"/>
              <a:t>Der gives ret til orlov ved akutpleje af spædbørn til plejeforældre. </a:t>
            </a:r>
          </a:p>
          <a:p>
            <a:pPr>
              <a:lnSpc>
                <a:spcPct val="90000"/>
              </a:lnSpc>
            </a:pPr>
            <a:r>
              <a:rPr lang="da-DK" dirty="0"/>
              <a:t>Aftalen om </a:t>
            </a:r>
            <a:r>
              <a:rPr lang="da-DK" dirty="0" err="1"/>
              <a:t>lønret</a:t>
            </a:r>
            <a:r>
              <a:rPr lang="da-DK" dirty="0"/>
              <a:t> til familier, der har gjort brug af </a:t>
            </a:r>
            <a:r>
              <a:rPr lang="da-DK" dirty="0" err="1"/>
              <a:t>surrogasi</a:t>
            </a:r>
            <a:r>
              <a:rPr lang="da-DK" dirty="0"/>
              <a:t>, implementeres i barselsaftalen.</a:t>
            </a:r>
          </a:p>
          <a:p>
            <a:pPr>
              <a:lnSpc>
                <a:spcPct val="90000"/>
              </a:lnSpc>
            </a:pPr>
            <a:r>
              <a:rPr lang="da-DK" dirty="0"/>
              <a:t>Der indføres en </a:t>
            </a:r>
            <a:r>
              <a:rPr lang="da-DK" dirty="0" err="1"/>
              <a:t>lønret</a:t>
            </a:r>
            <a:r>
              <a:rPr lang="da-DK" dirty="0"/>
              <a:t> til den efterlevende forælder ved den anden forælders død, såfremt lovforslaget herom vedtages.</a:t>
            </a:r>
          </a:p>
          <a:p>
            <a:pPr>
              <a:lnSpc>
                <a:spcPct val="90000"/>
              </a:lnSpc>
            </a:pPr>
            <a:endParaRPr lang="da-DK" dirty="0"/>
          </a:p>
        </p:txBody>
      </p:sp>
      <p:sp>
        <p:nvSpPr>
          <p:cNvPr id="5" name="Pladsholder til slidenummer 4">
            <a:extLst>
              <a:ext uri="{FF2B5EF4-FFF2-40B4-BE49-F238E27FC236}">
                <a16:creationId xmlns:a16="http://schemas.microsoft.com/office/drawing/2014/main" id="{34B0D816-5565-05D7-C5DD-01ECF2B0D297}"/>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17</a:t>
            </a:fld>
            <a:endParaRPr lang="da-DK"/>
          </a:p>
        </p:txBody>
      </p:sp>
    </p:spTree>
    <p:extLst>
      <p:ext uri="{BB962C8B-B14F-4D97-AF65-F5344CB8AC3E}">
        <p14:creationId xmlns:p14="http://schemas.microsoft.com/office/powerpoint/2010/main" val="309798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04A7942-68B2-7252-5EB7-3BB06050D1C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10661" r="37770"/>
          <a:stretch>
            <a:fillRect/>
          </a:stretch>
        </p:blipFill>
        <p:spPr>
          <a:xfrm>
            <a:off x="6870700" y="10"/>
            <a:ext cx="5321305" cy="6862020"/>
          </a:xfrm>
          <a:prstGeom prst="rect">
            <a:avLst/>
          </a:prstGeom>
          <a:noFill/>
        </p:spPr>
      </p:pic>
      <p:sp>
        <p:nvSpPr>
          <p:cNvPr id="11" name="Text Placeholder 2">
            <a:extLst>
              <a:ext uri="{FF2B5EF4-FFF2-40B4-BE49-F238E27FC236}">
                <a16:creationId xmlns:a16="http://schemas.microsoft.com/office/drawing/2014/main" id="{404A248A-C6BA-C90E-1321-F789F63310D2}"/>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712B2DFA-9524-2FC5-9A2C-C112B6A20BF3}"/>
              </a:ext>
            </a:extLst>
          </p:cNvPr>
          <p:cNvSpPr>
            <a:spLocks noGrp="1"/>
          </p:cNvSpPr>
          <p:nvPr>
            <p:ph type="ctrTitle"/>
          </p:nvPr>
        </p:nvSpPr>
        <p:spPr>
          <a:xfrm>
            <a:off x="539749" y="2144712"/>
            <a:ext cx="5735639" cy="2498400"/>
          </a:xfrm>
        </p:spPr>
        <p:txBody>
          <a:bodyPr anchor="ctr">
            <a:normAutofit/>
          </a:bodyPr>
          <a:lstStyle/>
          <a:p>
            <a:r>
              <a:rPr lang="da-DK" dirty="0"/>
              <a:t>Øvrige resultater </a:t>
            </a:r>
          </a:p>
        </p:txBody>
      </p:sp>
      <p:sp>
        <p:nvSpPr>
          <p:cNvPr id="5" name="Pladsholder til slidenummer 4">
            <a:extLst>
              <a:ext uri="{FF2B5EF4-FFF2-40B4-BE49-F238E27FC236}">
                <a16:creationId xmlns:a16="http://schemas.microsoft.com/office/drawing/2014/main" id="{465AB8E9-A15A-8B56-4675-ACC61377EDEE}"/>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361966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D503-D024-1D73-BA08-6A358A0C7675}"/>
              </a:ext>
            </a:extLst>
          </p:cNvPr>
          <p:cNvSpPr>
            <a:spLocks noGrp="1"/>
          </p:cNvSpPr>
          <p:nvPr>
            <p:ph type="title"/>
          </p:nvPr>
        </p:nvSpPr>
        <p:spPr>
          <a:xfrm>
            <a:off x="539751" y="900000"/>
            <a:ext cx="11112499" cy="798171"/>
          </a:xfrm>
        </p:spPr>
        <p:txBody>
          <a:bodyPr/>
          <a:lstStyle/>
          <a:p>
            <a:r>
              <a:rPr lang="da-DK"/>
              <a:t>Andre resultater, medarbejdere</a:t>
            </a:r>
          </a:p>
        </p:txBody>
      </p:sp>
      <p:sp>
        <p:nvSpPr>
          <p:cNvPr id="3" name="Pladsholder til indhold 2">
            <a:extLst>
              <a:ext uri="{FF2B5EF4-FFF2-40B4-BE49-F238E27FC236}">
                <a16:creationId xmlns:a16="http://schemas.microsoft.com/office/drawing/2014/main" id="{1BF9B8F3-973B-B217-3442-C5810AF3D7C5}"/>
              </a:ext>
            </a:extLst>
          </p:cNvPr>
          <p:cNvSpPr>
            <a:spLocks noGrp="1"/>
          </p:cNvSpPr>
          <p:nvPr>
            <p:ph idx="1"/>
          </p:nvPr>
        </p:nvSpPr>
        <p:spPr>
          <a:xfrm>
            <a:off x="539750" y="1698172"/>
            <a:ext cx="10918241" cy="4617116"/>
          </a:xfrm>
        </p:spPr>
        <p:txBody>
          <a:bodyPr/>
          <a:lstStyle/>
          <a:p>
            <a:endParaRPr lang="da-DK" dirty="0"/>
          </a:p>
          <a:p>
            <a:r>
              <a:rPr lang="da-DK" dirty="0"/>
              <a:t>Mindre justering af basistrin for chefkonsulenter og ledende psykologer (1.750 kr. grundbeløb 1.3.2000) </a:t>
            </a:r>
          </a:p>
          <a:p>
            <a:r>
              <a:rPr lang="da-DK" dirty="0"/>
              <a:t>Vagttillæg for ikke-ledende akademikere ved borgerrettede funktioner på kulturinstitutioner</a:t>
            </a:r>
          </a:p>
          <a:p>
            <a:r>
              <a:rPr lang="da-DK" dirty="0"/>
              <a:t>Kompetencefonden videreføres </a:t>
            </a:r>
          </a:p>
          <a:p>
            <a:r>
              <a:rPr lang="da-DK" dirty="0"/>
              <a:t>Arbejdsmiljø – fornyet Aftale om trivsel og sundhed (samtale i forbindelse med livsfase- eller livssituation) + periodeprojekter om trivsel og sundhed &amp; livsfaser</a:t>
            </a:r>
          </a:p>
          <a:p>
            <a:r>
              <a:rPr lang="da-DK" dirty="0"/>
              <a:t>SPARK videreføres, opfølgning på TRIO-uddannelse i psykisk arbejdsmiljø </a:t>
            </a:r>
          </a:p>
          <a:p>
            <a:r>
              <a:rPr lang="da-DK" dirty="0"/>
              <a:t>Undersøge tidlig indsats for langtidssygemeldte (muligt samarbejde med pensionskasserne) i perioden </a:t>
            </a:r>
          </a:p>
          <a:p>
            <a:r>
              <a:rPr lang="da-DK" dirty="0"/>
              <a:t>Projekt om rammeaftalen om decentral arbejdstidsaftaler</a:t>
            </a:r>
          </a:p>
          <a:p>
            <a:r>
              <a:rPr lang="da-DK" dirty="0"/>
              <a:t>Projekt om lokal løndannelse</a:t>
            </a:r>
          </a:p>
          <a:p>
            <a:r>
              <a:rPr lang="da-DK" dirty="0"/>
              <a:t>Projekt om rekruttering og fastholdelse af specialister</a:t>
            </a:r>
          </a:p>
          <a:p>
            <a:r>
              <a:rPr lang="da-DK" dirty="0"/>
              <a:t>Projekt om inklusion af </a:t>
            </a:r>
            <a:r>
              <a:rPr lang="da-DK" dirty="0" err="1"/>
              <a:t>neurodivergente</a:t>
            </a:r>
            <a:r>
              <a:rPr lang="da-DK" dirty="0"/>
              <a:t> </a:t>
            </a:r>
          </a:p>
          <a:p>
            <a:endParaRPr lang="da-DK" dirty="0"/>
          </a:p>
          <a:p>
            <a:pPr marL="0" indent="0">
              <a:buNone/>
            </a:pPr>
            <a:endParaRPr lang="da-DK" dirty="0"/>
          </a:p>
          <a:p>
            <a:pPr lvl="0"/>
            <a:endParaRPr lang="da-DK" dirty="0"/>
          </a:p>
          <a:p>
            <a:endParaRPr lang="da-DK" dirty="0"/>
          </a:p>
        </p:txBody>
      </p:sp>
      <p:sp>
        <p:nvSpPr>
          <p:cNvPr id="4" name="Pladsholder til indhold 3">
            <a:extLst>
              <a:ext uri="{FF2B5EF4-FFF2-40B4-BE49-F238E27FC236}">
                <a16:creationId xmlns:a16="http://schemas.microsoft.com/office/drawing/2014/main" id="{2ABF8112-5BA9-701D-BBBF-C07BE5A69A55}"/>
              </a:ext>
            </a:extLst>
          </p:cNvPr>
          <p:cNvSpPr>
            <a:spLocks noGrp="1"/>
          </p:cNvSpPr>
          <p:nvPr>
            <p:ph sz="half" idx="2"/>
          </p:nvPr>
        </p:nvSpPr>
        <p:spPr>
          <a:xfrm>
            <a:off x="6273800" y="1698172"/>
            <a:ext cx="5375274" cy="4620716"/>
          </a:xfrm>
        </p:spPr>
        <p:txBody>
          <a:bodyPr/>
          <a:lstStyle/>
          <a:p>
            <a:pPr marL="0" indent="0">
              <a:buNone/>
            </a:pPr>
            <a:r>
              <a:rPr lang="da-DK" b="1" dirty="0"/>
              <a:t> </a:t>
            </a:r>
          </a:p>
        </p:txBody>
      </p:sp>
      <p:sp>
        <p:nvSpPr>
          <p:cNvPr id="5" name="Pladsholder til tekst 4">
            <a:extLst>
              <a:ext uri="{FF2B5EF4-FFF2-40B4-BE49-F238E27FC236}">
                <a16:creationId xmlns:a16="http://schemas.microsoft.com/office/drawing/2014/main" id="{6A1CCFEF-1BE4-DEBC-14C0-7BE2C2E552F3}"/>
              </a:ext>
            </a:extLst>
          </p:cNvPr>
          <p:cNvSpPr>
            <a:spLocks noGrp="1"/>
          </p:cNvSpPr>
          <p:nvPr>
            <p:ph type="body" sz="quarter" idx="17"/>
          </p:nvPr>
        </p:nvSpPr>
        <p:spPr/>
        <p:txBody>
          <a:bodyPr/>
          <a:lstStyle/>
          <a:p>
            <a:endParaRPr lang="da-DK"/>
          </a:p>
        </p:txBody>
      </p:sp>
      <p:sp>
        <p:nvSpPr>
          <p:cNvPr id="6" name="Pladsholder til slidenummer 5">
            <a:extLst>
              <a:ext uri="{FF2B5EF4-FFF2-40B4-BE49-F238E27FC236}">
                <a16:creationId xmlns:a16="http://schemas.microsoft.com/office/drawing/2014/main" id="{954AFA67-614D-C931-CEF8-7026066B928E}"/>
              </a:ext>
            </a:extLst>
          </p:cNvPr>
          <p:cNvSpPr>
            <a:spLocks noGrp="1"/>
          </p:cNvSpPr>
          <p:nvPr>
            <p:ph type="sldNum" sz="quarter" idx="12"/>
          </p:nvPr>
        </p:nvSpPr>
        <p:spPr/>
        <p:txBody>
          <a:bodyPr/>
          <a:lstStyle/>
          <a:p>
            <a:fld id="{23AA811B-2EBD-4900-905E-5BE206449611}" type="slidenum">
              <a:rPr lang="da-DK" smtClean="0"/>
              <a:pPr/>
              <a:t>19</a:t>
            </a:fld>
            <a:endParaRPr lang="da-DK"/>
          </a:p>
        </p:txBody>
      </p:sp>
    </p:spTree>
    <p:extLst>
      <p:ext uri="{BB962C8B-B14F-4D97-AF65-F5344CB8AC3E}">
        <p14:creationId xmlns:p14="http://schemas.microsoft.com/office/powerpoint/2010/main" val="164417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E880-D08F-35E6-DC57-B44573845B1F}"/>
              </a:ext>
            </a:extLst>
          </p:cNvPr>
          <p:cNvSpPr>
            <a:spLocks noGrp="1"/>
          </p:cNvSpPr>
          <p:nvPr>
            <p:ph type="title"/>
          </p:nvPr>
        </p:nvSpPr>
        <p:spPr/>
        <p:txBody>
          <a:bodyPr/>
          <a:lstStyle/>
          <a:p>
            <a:r>
              <a:rPr lang="da-DK" dirty="0"/>
              <a:t>Indholdsfortegnelse</a:t>
            </a:r>
          </a:p>
        </p:txBody>
      </p:sp>
      <p:sp>
        <p:nvSpPr>
          <p:cNvPr id="3" name="Pladsholder til tekst 2">
            <a:extLst>
              <a:ext uri="{FF2B5EF4-FFF2-40B4-BE49-F238E27FC236}">
                <a16:creationId xmlns:a16="http://schemas.microsoft.com/office/drawing/2014/main" id="{0E938F8D-67C2-AB5E-CA68-C2850B8ECF08}"/>
              </a:ext>
            </a:extLst>
          </p:cNvPr>
          <p:cNvSpPr>
            <a:spLocks noGrp="1"/>
          </p:cNvSpPr>
          <p:nvPr>
            <p:ph type="body" sz="quarter" idx="35"/>
          </p:nvPr>
        </p:nvSpPr>
        <p:spPr/>
        <p:txBody>
          <a:bodyPr/>
          <a:lstStyle/>
          <a:p>
            <a:r>
              <a:rPr lang="da-DK" dirty="0"/>
              <a:t>1.</a:t>
            </a:r>
          </a:p>
        </p:txBody>
      </p:sp>
      <p:sp>
        <p:nvSpPr>
          <p:cNvPr id="4" name="Pladsholder til tekst 3">
            <a:extLst>
              <a:ext uri="{FF2B5EF4-FFF2-40B4-BE49-F238E27FC236}">
                <a16:creationId xmlns:a16="http://schemas.microsoft.com/office/drawing/2014/main" id="{2D4FEDF9-2BE3-0900-918F-29B319E42086}"/>
              </a:ext>
            </a:extLst>
          </p:cNvPr>
          <p:cNvSpPr>
            <a:spLocks noGrp="1"/>
          </p:cNvSpPr>
          <p:nvPr>
            <p:ph type="body" sz="quarter" idx="36"/>
          </p:nvPr>
        </p:nvSpPr>
        <p:spPr/>
        <p:txBody>
          <a:bodyPr/>
          <a:lstStyle/>
          <a:p>
            <a:r>
              <a:rPr lang="da-DK" dirty="0"/>
              <a:t>2.</a:t>
            </a:r>
          </a:p>
        </p:txBody>
      </p:sp>
      <p:sp>
        <p:nvSpPr>
          <p:cNvPr id="5" name="Pladsholder til tekst 4">
            <a:extLst>
              <a:ext uri="{FF2B5EF4-FFF2-40B4-BE49-F238E27FC236}">
                <a16:creationId xmlns:a16="http://schemas.microsoft.com/office/drawing/2014/main" id="{4F883828-9906-1B9E-8059-1270BB9CD8F6}"/>
              </a:ext>
            </a:extLst>
          </p:cNvPr>
          <p:cNvSpPr>
            <a:spLocks noGrp="1"/>
          </p:cNvSpPr>
          <p:nvPr>
            <p:ph type="body" sz="quarter" idx="37"/>
          </p:nvPr>
        </p:nvSpPr>
        <p:spPr/>
        <p:txBody>
          <a:bodyPr/>
          <a:lstStyle/>
          <a:p>
            <a:r>
              <a:rPr lang="da-DK" dirty="0"/>
              <a:t>3.</a:t>
            </a:r>
          </a:p>
        </p:txBody>
      </p:sp>
      <p:sp>
        <p:nvSpPr>
          <p:cNvPr id="6" name="Pladsholder til tekst 5">
            <a:extLst>
              <a:ext uri="{FF2B5EF4-FFF2-40B4-BE49-F238E27FC236}">
                <a16:creationId xmlns:a16="http://schemas.microsoft.com/office/drawing/2014/main" id="{65B7B027-AFB1-E3FE-AE35-B77E16745689}"/>
              </a:ext>
            </a:extLst>
          </p:cNvPr>
          <p:cNvSpPr>
            <a:spLocks noGrp="1"/>
          </p:cNvSpPr>
          <p:nvPr>
            <p:ph type="body" sz="quarter" idx="38"/>
          </p:nvPr>
        </p:nvSpPr>
        <p:spPr/>
        <p:txBody>
          <a:bodyPr/>
          <a:lstStyle/>
          <a:p>
            <a:r>
              <a:rPr lang="da-DK" dirty="0"/>
              <a:t>4.</a:t>
            </a:r>
          </a:p>
        </p:txBody>
      </p:sp>
      <p:sp>
        <p:nvSpPr>
          <p:cNvPr id="7" name="Pladsholder til tekst 6">
            <a:extLst>
              <a:ext uri="{FF2B5EF4-FFF2-40B4-BE49-F238E27FC236}">
                <a16:creationId xmlns:a16="http://schemas.microsoft.com/office/drawing/2014/main" id="{A3AACDD0-CDEA-5F7B-5B0C-5058FAFDC030}"/>
              </a:ext>
            </a:extLst>
          </p:cNvPr>
          <p:cNvSpPr>
            <a:spLocks noGrp="1"/>
          </p:cNvSpPr>
          <p:nvPr>
            <p:ph type="body" sz="quarter" idx="39"/>
          </p:nvPr>
        </p:nvSpPr>
        <p:spPr/>
        <p:txBody>
          <a:bodyPr/>
          <a:lstStyle/>
          <a:p>
            <a:r>
              <a:rPr lang="da-DK" dirty="0"/>
              <a:t>5.</a:t>
            </a:r>
          </a:p>
        </p:txBody>
      </p:sp>
      <p:sp>
        <p:nvSpPr>
          <p:cNvPr id="8" name="Pladsholder til tekst 7">
            <a:extLst>
              <a:ext uri="{FF2B5EF4-FFF2-40B4-BE49-F238E27FC236}">
                <a16:creationId xmlns:a16="http://schemas.microsoft.com/office/drawing/2014/main" id="{45512A36-30EB-49FA-EAB8-47A8E6F2867B}"/>
              </a:ext>
            </a:extLst>
          </p:cNvPr>
          <p:cNvSpPr>
            <a:spLocks noGrp="1"/>
          </p:cNvSpPr>
          <p:nvPr>
            <p:ph type="body" sz="quarter" idx="43"/>
          </p:nvPr>
        </p:nvSpPr>
        <p:spPr/>
        <p:txBody>
          <a:bodyPr/>
          <a:lstStyle/>
          <a:p>
            <a:r>
              <a:rPr lang="da-DK" dirty="0"/>
              <a:t>Løn og overenskomstøkonomi</a:t>
            </a:r>
          </a:p>
        </p:txBody>
      </p:sp>
      <p:sp>
        <p:nvSpPr>
          <p:cNvPr id="9" name="Pladsholder til tekst 8">
            <a:extLst>
              <a:ext uri="{FF2B5EF4-FFF2-40B4-BE49-F238E27FC236}">
                <a16:creationId xmlns:a16="http://schemas.microsoft.com/office/drawing/2014/main" id="{D9775C07-349A-6E0C-3BBC-04B404057FB3}"/>
              </a:ext>
            </a:extLst>
          </p:cNvPr>
          <p:cNvSpPr>
            <a:spLocks noGrp="1"/>
          </p:cNvSpPr>
          <p:nvPr>
            <p:ph type="body" sz="quarter" idx="44"/>
          </p:nvPr>
        </p:nvSpPr>
        <p:spPr/>
        <p:txBody>
          <a:bodyPr/>
          <a:lstStyle/>
          <a:p>
            <a:r>
              <a:rPr lang="da-DK" dirty="0" err="1"/>
              <a:t>Fritvalgslønkonto</a:t>
            </a:r>
            <a:r>
              <a:rPr lang="da-DK" dirty="0"/>
              <a:t> og fleksibilitet </a:t>
            </a:r>
          </a:p>
          <a:p>
            <a:endParaRPr lang="da-DK" dirty="0"/>
          </a:p>
        </p:txBody>
      </p:sp>
      <p:sp>
        <p:nvSpPr>
          <p:cNvPr id="10" name="Pladsholder til tekst 9">
            <a:extLst>
              <a:ext uri="{FF2B5EF4-FFF2-40B4-BE49-F238E27FC236}">
                <a16:creationId xmlns:a16="http://schemas.microsoft.com/office/drawing/2014/main" id="{452BFE4F-9C8F-D603-EF3B-124D407E85DC}"/>
              </a:ext>
            </a:extLst>
          </p:cNvPr>
          <p:cNvSpPr>
            <a:spLocks noGrp="1"/>
          </p:cNvSpPr>
          <p:nvPr>
            <p:ph type="body" sz="quarter" idx="45"/>
          </p:nvPr>
        </p:nvSpPr>
        <p:spPr/>
        <p:txBody>
          <a:bodyPr/>
          <a:lstStyle/>
          <a:p>
            <a:r>
              <a:rPr lang="da-DK" dirty="0"/>
              <a:t>Lokal løn </a:t>
            </a:r>
          </a:p>
        </p:txBody>
      </p:sp>
      <p:sp>
        <p:nvSpPr>
          <p:cNvPr id="11" name="Pladsholder til tekst 10">
            <a:extLst>
              <a:ext uri="{FF2B5EF4-FFF2-40B4-BE49-F238E27FC236}">
                <a16:creationId xmlns:a16="http://schemas.microsoft.com/office/drawing/2014/main" id="{B2DAC8E7-2D4B-FE13-931C-669B63A2604F}"/>
              </a:ext>
            </a:extLst>
          </p:cNvPr>
          <p:cNvSpPr>
            <a:spLocks noGrp="1"/>
          </p:cNvSpPr>
          <p:nvPr>
            <p:ph type="body" sz="quarter" idx="46"/>
          </p:nvPr>
        </p:nvSpPr>
        <p:spPr/>
        <p:txBody>
          <a:bodyPr/>
          <a:lstStyle/>
          <a:p>
            <a:r>
              <a:rPr lang="da-DK" dirty="0"/>
              <a:t>Familierettigheder og arbejdsmiljø </a:t>
            </a:r>
          </a:p>
        </p:txBody>
      </p:sp>
      <p:sp>
        <p:nvSpPr>
          <p:cNvPr id="12" name="Pladsholder til tekst 11">
            <a:extLst>
              <a:ext uri="{FF2B5EF4-FFF2-40B4-BE49-F238E27FC236}">
                <a16:creationId xmlns:a16="http://schemas.microsoft.com/office/drawing/2014/main" id="{FC23F737-E2B6-AFEB-DCE7-E05FF21D63BF}"/>
              </a:ext>
            </a:extLst>
          </p:cNvPr>
          <p:cNvSpPr>
            <a:spLocks noGrp="1"/>
          </p:cNvSpPr>
          <p:nvPr>
            <p:ph type="body" sz="quarter" idx="47"/>
          </p:nvPr>
        </p:nvSpPr>
        <p:spPr/>
        <p:txBody>
          <a:bodyPr/>
          <a:lstStyle/>
          <a:p>
            <a:r>
              <a:rPr lang="da-DK" dirty="0"/>
              <a:t>Andre resultater og lidt om processen</a:t>
            </a:r>
          </a:p>
        </p:txBody>
      </p:sp>
      <p:sp>
        <p:nvSpPr>
          <p:cNvPr id="23" name="Pladsholder til tekst 22">
            <a:extLst>
              <a:ext uri="{FF2B5EF4-FFF2-40B4-BE49-F238E27FC236}">
                <a16:creationId xmlns:a16="http://schemas.microsoft.com/office/drawing/2014/main" id="{644F72FC-C0E8-B343-987E-CEA971C87C2F}"/>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6887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490-F363-B62B-A33D-95D75BB809B4}"/>
              </a:ext>
            </a:extLst>
          </p:cNvPr>
          <p:cNvSpPr>
            <a:spLocks noGrp="1"/>
          </p:cNvSpPr>
          <p:nvPr>
            <p:ph type="title"/>
          </p:nvPr>
        </p:nvSpPr>
        <p:spPr/>
        <p:txBody>
          <a:bodyPr/>
          <a:lstStyle/>
          <a:p>
            <a:r>
              <a:rPr lang="da-DK" dirty="0"/>
              <a:t>Spørgsmål? </a:t>
            </a:r>
          </a:p>
        </p:txBody>
      </p:sp>
      <p:sp>
        <p:nvSpPr>
          <p:cNvPr id="3" name="Pladsholder til slidenummer 2">
            <a:extLst>
              <a:ext uri="{FF2B5EF4-FFF2-40B4-BE49-F238E27FC236}">
                <a16:creationId xmlns:a16="http://schemas.microsoft.com/office/drawing/2014/main" id="{53624D2B-6E9E-0E92-871C-4AE7B0D0E699}"/>
              </a:ext>
            </a:extLst>
          </p:cNvPr>
          <p:cNvSpPr>
            <a:spLocks noGrp="1"/>
          </p:cNvSpPr>
          <p:nvPr>
            <p:ph type="sldNum" sz="quarter" idx="12"/>
          </p:nvPr>
        </p:nvSpPr>
        <p:spPr/>
        <p:txBody>
          <a:bodyPr/>
          <a:lstStyle/>
          <a:p>
            <a:fld id="{23AA811B-2EBD-4900-905E-5BE206449611}" type="slidenum">
              <a:rPr lang="da-DK" smtClean="0"/>
              <a:pPr/>
              <a:t>20</a:t>
            </a:fld>
            <a:endParaRPr lang="da-DK"/>
          </a:p>
        </p:txBody>
      </p:sp>
    </p:spTree>
    <p:extLst>
      <p:ext uri="{BB962C8B-B14F-4D97-AF65-F5344CB8AC3E}">
        <p14:creationId xmlns:p14="http://schemas.microsoft.com/office/powerpoint/2010/main" val="69217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C8B-8BBD-E2EC-0CC3-5C68810A6897}"/>
              </a:ext>
            </a:extLst>
          </p:cNvPr>
          <p:cNvSpPr>
            <a:spLocks noGrp="1"/>
          </p:cNvSpPr>
          <p:nvPr>
            <p:ph type="ctrTitle"/>
          </p:nvPr>
        </p:nvSpPr>
        <p:spPr>
          <a:xfrm>
            <a:off x="1244557" y="2178000"/>
            <a:ext cx="7885174" cy="2502000"/>
          </a:xfrm>
        </p:spPr>
        <p:txBody>
          <a:bodyPr/>
          <a:lstStyle/>
          <a:p>
            <a:r>
              <a:rPr lang="da-DK" dirty="0"/>
              <a:t>Løn og overenskomstøkonomi</a:t>
            </a:r>
          </a:p>
        </p:txBody>
      </p:sp>
      <p:sp>
        <p:nvSpPr>
          <p:cNvPr id="3" name="Pladsholder til slidenummer 2">
            <a:extLst>
              <a:ext uri="{FF2B5EF4-FFF2-40B4-BE49-F238E27FC236}">
                <a16:creationId xmlns:a16="http://schemas.microsoft.com/office/drawing/2014/main" id="{1C038028-4C72-911F-7381-0B7E7A23E4A3}"/>
              </a:ext>
            </a:extLst>
          </p:cNvPr>
          <p:cNvSpPr>
            <a:spLocks noGrp="1"/>
          </p:cNvSpPr>
          <p:nvPr>
            <p:ph type="sldNum" sz="quarter" idx="12"/>
          </p:nvPr>
        </p:nvSpPr>
        <p:spPr/>
        <p:txBody>
          <a:bodyPr/>
          <a:lstStyle/>
          <a:p>
            <a:fld id="{23AA811B-2EBD-4900-905E-5BE206449611}" type="slidenum">
              <a:rPr lang="da-DK" smtClean="0"/>
              <a:pPr/>
              <a:t>3</a:t>
            </a:fld>
            <a:endParaRPr lang="da-DK"/>
          </a:p>
        </p:txBody>
      </p:sp>
    </p:spTree>
    <p:extLst>
      <p:ext uri="{BB962C8B-B14F-4D97-AF65-F5344CB8AC3E}">
        <p14:creationId xmlns:p14="http://schemas.microsoft.com/office/powerpoint/2010/main" val="22793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383B3-484D-C683-7105-F8D8508F624E}"/>
              </a:ext>
            </a:extLst>
          </p:cNvPr>
          <p:cNvSpPr>
            <a:spLocks noGrp="1"/>
          </p:cNvSpPr>
          <p:nvPr>
            <p:ph type="title"/>
          </p:nvPr>
        </p:nvSpPr>
        <p:spPr>
          <a:xfrm>
            <a:off x="539751" y="620486"/>
            <a:ext cx="11112499" cy="1524227"/>
          </a:xfrm>
        </p:spPr>
        <p:txBody>
          <a:bodyPr/>
          <a:lstStyle/>
          <a:p>
            <a:r>
              <a:rPr lang="da-DK" dirty="0"/>
              <a:t>Økonomisk ramme 9,09 pct</a:t>
            </a:r>
          </a:p>
        </p:txBody>
      </p:sp>
      <p:graphicFrame>
        <p:nvGraphicFramePr>
          <p:cNvPr id="6" name="Pladsholder til indhold 5">
            <a:extLst>
              <a:ext uri="{FF2B5EF4-FFF2-40B4-BE49-F238E27FC236}">
                <a16:creationId xmlns:a16="http://schemas.microsoft.com/office/drawing/2014/main" id="{FBD9DBF4-70ED-0632-260D-4AFE64EF5B49}"/>
              </a:ext>
            </a:extLst>
          </p:cNvPr>
          <p:cNvGraphicFramePr>
            <a:graphicFrameLocks noGrp="1"/>
          </p:cNvGraphicFramePr>
          <p:nvPr>
            <p:ph idx="1"/>
            <p:extLst>
              <p:ext uri="{D42A27DB-BD31-4B8C-83A1-F6EECF244321}">
                <p14:modId xmlns:p14="http://schemas.microsoft.com/office/powerpoint/2010/main" val="1062014744"/>
              </p:ext>
            </p:extLst>
          </p:nvPr>
        </p:nvGraphicFramePr>
        <p:xfrm>
          <a:off x="539750" y="1199812"/>
          <a:ext cx="10985005" cy="5037702"/>
        </p:xfrm>
        <a:graphic>
          <a:graphicData uri="http://schemas.openxmlformats.org/drawingml/2006/table">
            <a:tbl>
              <a:tblPr firstRow="1" firstCol="1" bandRow="1">
                <a:effectLst>
                  <a:outerShdw blurRad="50800" dist="38100" algn="l" rotWithShape="0">
                    <a:prstClr val="black">
                      <a:alpha val="40000"/>
                    </a:prstClr>
                  </a:outerShdw>
                </a:effectLst>
                <a:tableStyleId>{3C2FFA5D-87B4-456A-9821-1D502468CF0F}</a:tableStyleId>
              </a:tblPr>
              <a:tblGrid>
                <a:gridCol w="2350700">
                  <a:extLst>
                    <a:ext uri="{9D8B030D-6E8A-4147-A177-3AD203B41FA5}">
                      <a16:colId xmlns:a16="http://schemas.microsoft.com/office/drawing/2014/main" val="2119868763"/>
                    </a:ext>
                  </a:extLst>
                </a:gridCol>
                <a:gridCol w="853529">
                  <a:extLst>
                    <a:ext uri="{9D8B030D-6E8A-4147-A177-3AD203B41FA5}">
                      <a16:colId xmlns:a16="http://schemas.microsoft.com/office/drawing/2014/main" val="2156926637"/>
                    </a:ext>
                  </a:extLst>
                </a:gridCol>
                <a:gridCol w="31213">
                  <a:extLst>
                    <a:ext uri="{9D8B030D-6E8A-4147-A177-3AD203B41FA5}">
                      <a16:colId xmlns:a16="http://schemas.microsoft.com/office/drawing/2014/main" val="3154258374"/>
                    </a:ext>
                  </a:extLst>
                </a:gridCol>
                <a:gridCol w="884742">
                  <a:extLst>
                    <a:ext uri="{9D8B030D-6E8A-4147-A177-3AD203B41FA5}">
                      <a16:colId xmlns:a16="http://schemas.microsoft.com/office/drawing/2014/main" val="1414325675"/>
                    </a:ext>
                  </a:extLst>
                </a:gridCol>
                <a:gridCol w="914880">
                  <a:extLst>
                    <a:ext uri="{9D8B030D-6E8A-4147-A177-3AD203B41FA5}">
                      <a16:colId xmlns:a16="http://schemas.microsoft.com/office/drawing/2014/main" val="2653884290"/>
                    </a:ext>
                  </a:extLst>
                </a:gridCol>
                <a:gridCol w="763115">
                  <a:extLst>
                    <a:ext uri="{9D8B030D-6E8A-4147-A177-3AD203B41FA5}">
                      <a16:colId xmlns:a16="http://schemas.microsoft.com/office/drawing/2014/main" val="274841518"/>
                    </a:ext>
                  </a:extLst>
                </a:gridCol>
                <a:gridCol w="914880">
                  <a:extLst>
                    <a:ext uri="{9D8B030D-6E8A-4147-A177-3AD203B41FA5}">
                      <a16:colId xmlns:a16="http://schemas.microsoft.com/office/drawing/2014/main" val="929710368"/>
                    </a:ext>
                  </a:extLst>
                </a:gridCol>
                <a:gridCol w="763115">
                  <a:extLst>
                    <a:ext uri="{9D8B030D-6E8A-4147-A177-3AD203B41FA5}">
                      <a16:colId xmlns:a16="http://schemas.microsoft.com/office/drawing/2014/main" val="4014017925"/>
                    </a:ext>
                  </a:extLst>
                </a:gridCol>
                <a:gridCol w="763115">
                  <a:extLst>
                    <a:ext uri="{9D8B030D-6E8A-4147-A177-3AD203B41FA5}">
                      <a16:colId xmlns:a16="http://schemas.microsoft.com/office/drawing/2014/main" val="2807021782"/>
                    </a:ext>
                  </a:extLst>
                </a:gridCol>
                <a:gridCol w="75883">
                  <a:extLst>
                    <a:ext uri="{9D8B030D-6E8A-4147-A177-3AD203B41FA5}">
                      <a16:colId xmlns:a16="http://schemas.microsoft.com/office/drawing/2014/main" val="4065481580"/>
                    </a:ext>
                  </a:extLst>
                </a:gridCol>
                <a:gridCol w="838998">
                  <a:extLst>
                    <a:ext uri="{9D8B030D-6E8A-4147-A177-3AD203B41FA5}">
                      <a16:colId xmlns:a16="http://schemas.microsoft.com/office/drawing/2014/main" val="3754055681"/>
                    </a:ext>
                  </a:extLst>
                </a:gridCol>
                <a:gridCol w="915955">
                  <a:extLst>
                    <a:ext uri="{9D8B030D-6E8A-4147-A177-3AD203B41FA5}">
                      <a16:colId xmlns:a16="http://schemas.microsoft.com/office/drawing/2014/main" val="3641762136"/>
                    </a:ext>
                  </a:extLst>
                </a:gridCol>
                <a:gridCol w="914880">
                  <a:extLst>
                    <a:ext uri="{9D8B030D-6E8A-4147-A177-3AD203B41FA5}">
                      <a16:colId xmlns:a16="http://schemas.microsoft.com/office/drawing/2014/main" val="948916906"/>
                    </a:ext>
                  </a:extLst>
                </a:gridCol>
              </a:tblGrid>
              <a:tr h="478648">
                <a:tc>
                  <a:txBody>
                    <a:bodyPr/>
                    <a:lstStyle/>
                    <a:p>
                      <a:pPr algn="l">
                        <a:lnSpc>
                          <a:spcPct val="115000"/>
                        </a:lnSpc>
                        <a:buNone/>
                      </a:pPr>
                      <a:endParaRPr lang="da-DK" sz="1200" kern="100" dirty="0">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dirty="0">
                          <a:effectLst/>
                        </a:rPr>
                        <a:t>1.4. 26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effectLst/>
                        </a:rPr>
                        <a:t>1.10. 26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effectLst/>
                        </a:rPr>
                        <a:t>1.1. 27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1.4. 27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1.10. 27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1.1. 28</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effectLst/>
                        </a:rPr>
                        <a:t>1.4. 28</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effectLst/>
                        </a:rPr>
                        <a:t>1.10. 28</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effectLst/>
                        </a:rPr>
                        <a:t>1.1. 29</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effectLst/>
                        </a:rPr>
                        <a:t>I alt</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7282302"/>
                  </a:ext>
                </a:extLst>
              </a:tr>
              <a:tr h="478648">
                <a:tc>
                  <a:txBody>
                    <a:bodyPr/>
                    <a:lstStyle/>
                    <a:p>
                      <a:pPr algn="l">
                        <a:lnSpc>
                          <a:spcPct val="115000"/>
                        </a:lnSpc>
                        <a:spcAft>
                          <a:spcPts val="800"/>
                        </a:spcAft>
                        <a:buNone/>
                      </a:pPr>
                      <a:r>
                        <a:rPr lang="da-DK" sz="1200" kern="100" dirty="0">
                          <a:solidFill>
                            <a:schemeClr val="bg1"/>
                          </a:solidFill>
                          <a:effectLst/>
                        </a:rPr>
                        <a:t>  Aftalte generelle lønstigninger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2,20%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0,70%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0,70%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1,60 %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0,70 %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0,16 %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6,06 %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7729027"/>
                  </a:ext>
                </a:extLst>
              </a:tr>
              <a:tr h="721938">
                <a:tc>
                  <a:txBody>
                    <a:bodyPr/>
                    <a:lstStyle/>
                    <a:p>
                      <a:pPr algn="l">
                        <a:lnSpc>
                          <a:spcPct val="115000"/>
                        </a:lnSpc>
                        <a:spcAft>
                          <a:spcPts val="800"/>
                        </a:spcAft>
                        <a:buNone/>
                      </a:pPr>
                      <a:r>
                        <a:rPr lang="da-DK" sz="1200" kern="100" dirty="0">
                          <a:solidFill>
                            <a:schemeClr val="bg1"/>
                          </a:solidFill>
                          <a:effectLst/>
                        </a:rPr>
                        <a:t>  Bæredygtig og fleksibel </a:t>
                      </a:r>
                      <a:br>
                        <a:rPr lang="da-DK" sz="1200" kern="100" dirty="0">
                          <a:solidFill>
                            <a:schemeClr val="bg1"/>
                          </a:solidFill>
                          <a:effectLst/>
                        </a:rPr>
                      </a:br>
                      <a:r>
                        <a:rPr lang="da-DK" sz="1200" kern="100" dirty="0">
                          <a:solidFill>
                            <a:schemeClr val="bg1"/>
                          </a:solidFill>
                          <a:effectLst/>
                        </a:rPr>
                        <a:t>  løndannelse</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0,09 %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0,14 %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0517893"/>
                  </a:ext>
                </a:extLst>
              </a:tr>
              <a:tr h="478648">
                <a:tc>
                  <a:txBody>
                    <a:bodyPr/>
                    <a:lstStyle/>
                    <a:p>
                      <a:pPr algn="l">
                        <a:lnSpc>
                          <a:spcPct val="115000"/>
                        </a:lnSpc>
                        <a:spcAft>
                          <a:spcPts val="800"/>
                        </a:spcAft>
                        <a:buNone/>
                      </a:pPr>
                      <a:r>
                        <a:rPr lang="da-DK" sz="1200" kern="100" dirty="0">
                          <a:solidFill>
                            <a:schemeClr val="bg1"/>
                          </a:solidFill>
                          <a:effectLst/>
                        </a:rPr>
                        <a:t>  Etablering af </a:t>
                      </a:r>
                      <a:r>
                        <a:rPr lang="da-DK" sz="1200" kern="100" dirty="0" err="1">
                          <a:solidFill>
                            <a:schemeClr val="bg1"/>
                          </a:solidFill>
                          <a:effectLst/>
                        </a:rPr>
                        <a:t>fritvalg</a:t>
                      </a: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0,26 %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-0,16 %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0,10 %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9908338"/>
                  </a:ext>
                </a:extLst>
              </a:tr>
              <a:tr h="478648">
                <a:tc>
                  <a:txBody>
                    <a:bodyPr/>
                    <a:lstStyle/>
                    <a:p>
                      <a:pPr algn="l">
                        <a:lnSpc>
                          <a:spcPct val="115000"/>
                        </a:lnSpc>
                        <a:spcAft>
                          <a:spcPts val="800"/>
                        </a:spcAft>
                        <a:buNone/>
                      </a:pPr>
                      <a:r>
                        <a:rPr lang="da-DK" sz="1200" kern="100" dirty="0">
                          <a:solidFill>
                            <a:schemeClr val="bg1"/>
                          </a:solidFill>
                          <a:effectLst/>
                        </a:rPr>
                        <a:t>  Organisationsmidler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0,01%</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1,99 %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2,00%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6833293"/>
                  </a:ext>
                </a:extLst>
              </a:tr>
              <a:tr h="478648">
                <a:tc>
                  <a:txBody>
                    <a:bodyPr/>
                    <a:lstStyle/>
                    <a:p>
                      <a:pPr algn="l">
                        <a:lnSpc>
                          <a:spcPct val="115000"/>
                        </a:lnSpc>
                        <a:spcAft>
                          <a:spcPts val="800"/>
                        </a:spcAft>
                        <a:buNone/>
                      </a:pPr>
                      <a:r>
                        <a:rPr lang="da-DK" sz="1200" kern="100" dirty="0">
                          <a:solidFill>
                            <a:schemeClr val="bg1"/>
                          </a:solidFill>
                          <a:effectLst/>
                        </a:rPr>
                        <a:t>  Midler til andre formål</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0,13%</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0,18%</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5239476"/>
                  </a:ext>
                </a:extLst>
              </a:tr>
              <a:tr h="965228">
                <a:tc>
                  <a:txBody>
                    <a:bodyPr/>
                    <a:lstStyle/>
                    <a:p>
                      <a:pPr algn="l">
                        <a:lnSpc>
                          <a:spcPct val="115000"/>
                        </a:lnSpc>
                        <a:spcAft>
                          <a:spcPts val="800"/>
                        </a:spcAft>
                        <a:buNone/>
                      </a:pPr>
                      <a:r>
                        <a:rPr lang="da-DK" sz="1200" kern="100" dirty="0">
                          <a:solidFill>
                            <a:schemeClr val="bg1"/>
                          </a:solidFill>
                          <a:effectLst/>
                        </a:rPr>
                        <a:t>  Forventet udmøntning af </a:t>
                      </a:r>
                      <a:br>
                        <a:rPr lang="da-DK" sz="1200" kern="100" dirty="0">
                          <a:solidFill>
                            <a:schemeClr val="bg1"/>
                          </a:solidFill>
                          <a:effectLst/>
                        </a:rPr>
                      </a:br>
                      <a:r>
                        <a:rPr lang="da-DK" sz="1200" kern="100" dirty="0">
                          <a:solidFill>
                            <a:schemeClr val="bg1"/>
                          </a:solidFill>
                          <a:effectLst/>
                        </a:rPr>
                        <a:t>  reguleringsordningen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-0,04 %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0,05%</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0,00%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0,01%</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8884881"/>
                  </a:ext>
                </a:extLst>
              </a:tr>
              <a:tr h="478648">
                <a:tc>
                  <a:txBody>
                    <a:bodyPr/>
                    <a:lstStyle/>
                    <a:p>
                      <a:pPr algn="l">
                        <a:lnSpc>
                          <a:spcPct val="115000"/>
                        </a:lnSpc>
                        <a:spcAft>
                          <a:spcPts val="800"/>
                        </a:spcAft>
                        <a:buNone/>
                      </a:pPr>
                      <a:r>
                        <a:rPr lang="da-DK" sz="1200" kern="100" dirty="0">
                          <a:solidFill>
                            <a:schemeClr val="bg1"/>
                          </a:solidFill>
                          <a:effectLst/>
                        </a:rPr>
                        <a:t>  Skøn for reststigningen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3">
                  <a:txBody>
                    <a:bodyPr/>
                    <a:lstStyle/>
                    <a:p>
                      <a:pPr algn="ctr">
                        <a:lnSpc>
                          <a:spcPct val="115000"/>
                        </a:lnSpc>
                        <a:spcAft>
                          <a:spcPts val="800"/>
                        </a:spcAft>
                        <a:buNone/>
                      </a:pPr>
                      <a:r>
                        <a:rPr lang="da-DK" sz="1200" kern="100">
                          <a:solidFill>
                            <a:schemeClr val="bg1"/>
                          </a:solidFill>
                          <a:effectLst/>
                        </a:rPr>
                        <a:t>0,20%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gridSpan="4">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hMerge="1">
                  <a:txBody>
                    <a:bodyPr/>
                    <a:lstStyle/>
                    <a:p>
                      <a:endParaRPr lang="da-DK"/>
                    </a:p>
                  </a:txBody>
                  <a:tcP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0,60%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9033228"/>
                  </a:ext>
                </a:extLst>
              </a:tr>
              <a:tr h="478648">
                <a:tc>
                  <a:txBody>
                    <a:bodyPr/>
                    <a:lstStyle/>
                    <a:p>
                      <a:pPr algn="l">
                        <a:lnSpc>
                          <a:spcPct val="115000"/>
                        </a:lnSpc>
                        <a:spcAft>
                          <a:spcPts val="800"/>
                        </a:spcAft>
                        <a:buNone/>
                      </a:pPr>
                      <a:r>
                        <a:rPr lang="da-DK" sz="1200" kern="100">
                          <a:solidFill>
                            <a:schemeClr val="bg1"/>
                          </a:solidFill>
                          <a:effectLst/>
                        </a:rPr>
                        <a:t>  I </a:t>
                      </a:r>
                      <a:r>
                        <a:rPr lang="da-DK" sz="1200" kern="100" dirty="0">
                          <a:solidFill>
                            <a:schemeClr val="bg1"/>
                          </a:solidFill>
                          <a:effectLst/>
                        </a:rPr>
                        <a:t>alt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2,54%</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0,66 %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2,33 %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0,75 %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0,46 %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1,60%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0,70%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0,00 %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9,09%</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0539202"/>
                  </a:ext>
                </a:extLst>
              </a:tr>
            </a:tbl>
          </a:graphicData>
        </a:graphic>
      </p:graphicFrame>
      <p:sp>
        <p:nvSpPr>
          <p:cNvPr id="5" name="Pladsholder til slidenummer 4">
            <a:extLst>
              <a:ext uri="{FF2B5EF4-FFF2-40B4-BE49-F238E27FC236}">
                <a16:creationId xmlns:a16="http://schemas.microsoft.com/office/drawing/2014/main" id="{49F6E1CB-A516-C1C8-88CA-6E249807AA25}"/>
              </a:ext>
            </a:extLst>
          </p:cNvPr>
          <p:cNvSpPr>
            <a:spLocks noGrp="1"/>
          </p:cNvSpPr>
          <p:nvPr>
            <p:ph type="sldNum" sz="quarter" idx="20"/>
          </p:nvPr>
        </p:nvSpPr>
        <p:spPr/>
        <p:txBody>
          <a:bodyPr/>
          <a:lstStyle/>
          <a:p>
            <a:fld id="{23AA811B-2EBD-4900-905E-5BE206449611}" type="slidenum">
              <a:rPr lang="da-DK" smtClean="0"/>
              <a:pPr/>
              <a:t>4</a:t>
            </a:fld>
            <a:endParaRPr lang="da-DK"/>
          </a:p>
        </p:txBody>
      </p:sp>
      <p:sp>
        <p:nvSpPr>
          <p:cNvPr id="8" name="Tekstfelt 7">
            <a:extLst>
              <a:ext uri="{FF2B5EF4-FFF2-40B4-BE49-F238E27FC236}">
                <a16:creationId xmlns:a16="http://schemas.microsoft.com/office/drawing/2014/main" id="{49C4C225-B8CF-24B9-63C2-62A0FBD784BF}"/>
              </a:ext>
            </a:extLst>
          </p:cNvPr>
          <p:cNvSpPr txBox="1"/>
          <p:nvPr/>
        </p:nvSpPr>
        <p:spPr>
          <a:xfrm>
            <a:off x="539749" y="6328723"/>
            <a:ext cx="11112499" cy="338554"/>
          </a:xfrm>
          <a:prstGeom prst="rect">
            <a:avLst/>
          </a:prstGeom>
          <a:noFill/>
        </p:spPr>
        <p:txBody>
          <a:bodyPr wrap="square">
            <a:spAutoFit/>
          </a:bodyPr>
          <a:lstStyle/>
          <a:p>
            <a:r>
              <a:rPr lang="da-DK" sz="1600" dirty="0"/>
              <a:t>Teknisk korrektion uden for ramme på 0,2 % der udmøntes 1. april 2026</a:t>
            </a:r>
          </a:p>
        </p:txBody>
      </p:sp>
    </p:spTree>
    <p:extLst>
      <p:ext uri="{BB962C8B-B14F-4D97-AF65-F5344CB8AC3E}">
        <p14:creationId xmlns:p14="http://schemas.microsoft.com/office/powerpoint/2010/main" val="127855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4074-4096-7ED8-D755-7E129A2452DC}"/>
              </a:ext>
            </a:extLst>
          </p:cNvPr>
          <p:cNvSpPr>
            <a:spLocks noGrp="1"/>
          </p:cNvSpPr>
          <p:nvPr>
            <p:ph type="title"/>
          </p:nvPr>
        </p:nvSpPr>
        <p:spPr/>
        <p:txBody>
          <a:bodyPr/>
          <a:lstStyle/>
          <a:p>
            <a:r>
              <a:rPr lang="da-DK" dirty="0"/>
              <a:t>Generelle lønstigninger på 6,27 pct.</a:t>
            </a:r>
          </a:p>
        </p:txBody>
      </p:sp>
      <p:sp>
        <p:nvSpPr>
          <p:cNvPr id="3" name="Pladsholder til indhold 2">
            <a:extLst>
              <a:ext uri="{FF2B5EF4-FFF2-40B4-BE49-F238E27FC236}">
                <a16:creationId xmlns:a16="http://schemas.microsoft.com/office/drawing/2014/main" id="{C8E8162F-E9C9-C8F3-E6A1-85E5F8BDC9B3}"/>
              </a:ext>
            </a:extLst>
          </p:cNvPr>
          <p:cNvSpPr>
            <a:spLocks noGrp="1"/>
          </p:cNvSpPr>
          <p:nvPr>
            <p:ph idx="1"/>
          </p:nvPr>
        </p:nvSpPr>
        <p:spPr>
          <a:xfrm>
            <a:off x="539705" y="2100708"/>
            <a:ext cx="11111706" cy="4169687"/>
          </a:xfrm>
        </p:spPr>
        <p:txBody>
          <a:bodyPr/>
          <a:lstStyle/>
          <a:p>
            <a:pPr marL="0" indent="0">
              <a:buNone/>
            </a:pPr>
            <a:r>
              <a:rPr lang="da-DK" dirty="0"/>
              <a:t>Den samlede økonomiske ramme ved OK26 er 9,09 pct. De generelle lønstigninger, som tilgår alle ansatte i kommunerne, forventes i perioden af være 6,27 pct.</a:t>
            </a:r>
          </a:p>
          <a:p>
            <a:pPr marL="0" indent="0">
              <a:buNone/>
            </a:pPr>
            <a:endParaRPr lang="da-DK" dirty="0"/>
          </a:p>
          <a:p>
            <a:pPr marL="0" indent="0">
              <a:buNone/>
            </a:pPr>
            <a:r>
              <a:rPr lang="da-DK" b="1" dirty="0"/>
              <a:t>Generelle lønstigning ved OK26 (pct.)</a:t>
            </a:r>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 generelle lønstigninger indeholder forventede udmøntninger fra reguleringsordningen i perioden og en teknisk korrektion af lønningerne på 0,2 pct. pr. 1. april 2026.</a:t>
            </a:r>
          </a:p>
          <a:p>
            <a:r>
              <a:rPr lang="da-DK" dirty="0"/>
              <a:t>Den skønnede inflation i perioden er 4,4 pct. Der forventes dermed en markant reallønsforbedring.</a:t>
            </a:r>
          </a:p>
        </p:txBody>
      </p:sp>
      <p:sp>
        <p:nvSpPr>
          <p:cNvPr id="5" name="Pladsholder til slidenummer 4">
            <a:extLst>
              <a:ext uri="{FF2B5EF4-FFF2-40B4-BE49-F238E27FC236}">
                <a16:creationId xmlns:a16="http://schemas.microsoft.com/office/drawing/2014/main" id="{0BDF3A27-CB4C-B362-A948-7B9A153F39EC}"/>
              </a:ext>
            </a:extLst>
          </p:cNvPr>
          <p:cNvSpPr>
            <a:spLocks noGrp="1"/>
          </p:cNvSpPr>
          <p:nvPr>
            <p:ph type="sldNum" sz="quarter" idx="20"/>
          </p:nvPr>
        </p:nvSpPr>
        <p:spPr/>
        <p:txBody>
          <a:bodyPr/>
          <a:lstStyle/>
          <a:p>
            <a:fld id="{23AA811B-2EBD-4900-905E-5BE206449611}" type="slidenum">
              <a:rPr lang="da-DK" smtClean="0"/>
              <a:pPr/>
              <a:t>5</a:t>
            </a:fld>
            <a:endParaRPr lang="da-DK"/>
          </a:p>
        </p:txBody>
      </p:sp>
      <p:graphicFrame>
        <p:nvGraphicFramePr>
          <p:cNvPr id="7" name="Tabel 6">
            <a:extLst>
              <a:ext uri="{FF2B5EF4-FFF2-40B4-BE49-F238E27FC236}">
                <a16:creationId xmlns:a16="http://schemas.microsoft.com/office/drawing/2014/main" id="{5EB5436D-843E-088C-E101-DCFD48230A49}"/>
              </a:ext>
            </a:extLst>
          </p:cNvPr>
          <p:cNvGraphicFramePr>
            <a:graphicFrameLocks noGrp="1"/>
          </p:cNvGraphicFramePr>
          <p:nvPr>
            <p:extLst>
              <p:ext uri="{D42A27DB-BD31-4B8C-83A1-F6EECF244321}">
                <p14:modId xmlns:p14="http://schemas.microsoft.com/office/powerpoint/2010/main" val="3649443822"/>
              </p:ext>
            </p:extLst>
          </p:nvPr>
        </p:nvGraphicFramePr>
        <p:xfrm>
          <a:off x="538958" y="3429000"/>
          <a:ext cx="10923696" cy="1002838"/>
        </p:xfrm>
        <a:graphic>
          <a:graphicData uri="http://schemas.openxmlformats.org/drawingml/2006/table">
            <a:tbl>
              <a:tblPr firstRow="1" bandRow="1">
                <a:tableStyleId>{9D7B26C5-4107-4FEC-AEDC-1716B250A1EF}</a:tableStyleId>
              </a:tblPr>
              <a:tblGrid>
                <a:gridCol w="1560528">
                  <a:extLst>
                    <a:ext uri="{9D8B030D-6E8A-4147-A177-3AD203B41FA5}">
                      <a16:colId xmlns:a16="http://schemas.microsoft.com/office/drawing/2014/main" val="1729082808"/>
                    </a:ext>
                  </a:extLst>
                </a:gridCol>
                <a:gridCol w="1560528">
                  <a:extLst>
                    <a:ext uri="{9D8B030D-6E8A-4147-A177-3AD203B41FA5}">
                      <a16:colId xmlns:a16="http://schemas.microsoft.com/office/drawing/2014/main" val="1003039374"/>
                    </a:ext>
                  </a:extLst>
                </a:gridCol>
                <a:gridCol w="1560528">
                  <a:extLst>
                    <a:ext uri="{9D8B030D-6E8A-4147-A177-3AD203B41FA5}">
                      <a16:colId xmlns:a16="http://schemas.microsoft.com/office/drawing/2014/main" val="2321172570"/>
                    </a:ext>
                  </a:extLst>
                </a:gridCol>
                <a:gridCol w="1560528">
                  <a:extLst>
                    <a:ext uri="{9D8B030D-6E8A-4147-A177-3AD203B41FA5}">
                      <a16:colId xmlns:a16="http://schemas.microsoft.com/office/drawing/2014/main" val="1103041924"/>
                    </a:ext>
                  </a:extLst>
                </a:gridCol>
                <a:gridCol w="1560528">
                  <a:extLst>
                    <a:ext uri="{9D8B030D-6E8A-4147-A177-3AD203B41FA5}">
                      <a16:colId xmlns:a16="http://schemas.microsoft.com/office/drawing/2014/main" val="108155863"/>
                    </a:ext>
                  </a:extLst>
                </a:gridCol>
                <a:gridCol w="1560528">
                  <a:extLst>
                    <a:ext uri="{9D8B030D-6E8A-4147-A177-3AD203B41FA5}">
                      <a16:colId xmlns:a16="http://schemas.microsoft.com/office/drawing/2014/main" val="2380095205"/>
                    </a:ext>
                  </a:extLst>
                </a:gridCol>
                <a:gridCol w="1560528">
                  <a:extLst>
                    <a:ext uri="{9D8B030D-6E8A-4147-A177-3AD203B41FA5}">
                      <a16:colId xmlns:a16="http://schemas.microsoft.com/office/drawing/2014/main" val="2061645241"/>
                    </a:ext>
                  </a:extLst>
                </a:gridCol>
              </a:tblGrid>
              <a:tr h="423718">
                <a:tc>
                  <a:txBody>
                    <a:bodyPr/>
                    <a:lstStyle/>
                    <a:p>
                      <a:pPr algn="ctr"/>
                      <a:r>
                        <a:rPr lang="da-DK" sz="1600" b="0"/>
                        <a:t>1. april 2026</a:t>
                      </a:r>
                    </a:p>
                  </a:txBody>
                  <a:tcPr>
                    <a:solidFill>
                      <a:schemeClr val="bg1"/>
                    </a:solidFill>
                  </a:tcPr>
                </a:tc>
                <a:tc>
                  <a:txBody>
                    <a:bodyPr/>
                    <a:lstStyle/>
                    <a:p>
                      <a:pPr algn="ctr"/>
                      <a:r>
                        <a:rPr lang="da-DK" sz="1600" b="0" dirty="0"/>
                        <a:t>1. oktober 2026</a:t>
                      </a:r>
                    </a:p>
                  </a:txBody>
                  <a:tcPr>
                    <a:solidFill>
                      <a:schemeClr val="bg1"/>
                    </a:solidFill>
                  </a:tcPr>
                </a:tc>
                <a:tc>
                  <a:txBody>
                    <a:bodyPr/>
                    <a:lstStyle/>
                    <a:p>
                      <a:pPr algn="ctr"/>
                      <a:r>
                        <a:rPr lang="da-DK" sz="1600" b="0" dirty="0"/>
                        <a:t>1. oktober 2027</a:t>
                      </a:r>
                    </a:p>
                  </a:txBody>
                  <a:tcPr>
                    <a:solidFill>
                      <a:schemeClr val="bg1"/>
                    </a:solidFill>
                  </a:tcPr>
                </a:tc>
                <a:tc>
                  <a:txBody>
                    <a:bodyPr/>
                    <a:lstStyle/>
                    <a:p>
                      <a:pPr algn="ctr"/>
                      <a:r>
                        <a:rPr lang="da-DK" sz="1600" b="0"/>
                        <a:t>1. april 2028</a:t>
                      </a:r>
                    </a:p>
                  </a:txBody>
                  <a:tcPr>
                    <a:solidFill>
                      <a:schemeClr val="bg1"/>
                    </a:solidFill>
                  </a:tcPr>
                </a:tc>
                <a:tc>
                  <a:txBody>
                    <a:bodyPr/>
                    <a:lstStyle/>
                    <a:p>
                      <a:pPr algn="ctr"/>
                      <a:r>
                        <a:rPr lang="da-DK" sz="1600" b="0" dirty="0"/>
                        <a:t>1. oktober 2028</a:t>
                      </a:r>
                    </a:p>
                  </a:txBody>
                  <a:tcPr>
                    <a:solidFill>
                      <a:schemeClr val="bg1"/>
                    </a:solidFill>
                  </a:tcPr>
                </a:tc>
                <a:tc>
                  <a:txBody>
                    <a:bodyPr/>
                    <a:lstStyle/>
                    <a:p>
                      <a:pPr algn="ctr"/>
                      <a:r>
                        <a:rPr lang="da-DK" sz="1600" b="0" dirty="0"/>
                        <a:t>1. januar 2029</a:t>
                      </a:r>
                    </a:p>
                  </a:txBody>
                  <a:tcPr>
                    <a:solidFill>
                      <a:schemeClr val="bg1"/>
                    </a:solidFill>
                  </a:tcPr>
                </a:tc>
                <a:tc>
                  <a:txBody>
                    <a:bodyPr/>
                    <a:lstStyle/>
                    <a:p>
                      <a:pPr algn="ctr"/>
                      <a:r>
                        <a:rPr lang="da-DK" sz="1600" b="0" dirty="0"/>
                        <a:t>I alt</a:t>
                      </a:r>
                    </a:p>
                  </a:txBody>
                  <a:tcPr>
                    <a:solidFill>
                      <a:schemeClr val="bg1"/>
                    </a:solidFill>
                  </a:tcPr>
                </a:tc>
                <a:extLst>
                  <a:ext uri="{0D108BD9-81ED-4DB2-BD59-A6C34878D82A}">
                    <a16:rowId xmlns:a16="http://schemas.microsoft.com/office/drawing/2014/main" val="3314979505"/>
                  </a:ext>
                </a:extLst>
              </a:tr>
              <a:tr h="423718">
                <a:tc>
                  <a:txBody>
                    <a:bodyPr/>
                    <a:lstStyle/>
                    <a:p>
                      <a:pPr algn="ctr"/>
                      <a:r>
                        <a:rPr lang="da-DK" sz="1600" b="0" dirty="0"/>
                        <a:t>2,40</a:t>
                      </a:r>
                    </a:p>
                  </a:txBody>
                  <a:tcPr>
                    <a:solidFill>
                      <a:schemeClr val="bg1"/>
                    </a:solidFill>
                  </a:tcPr>
                </a:tc>
                <a:tc>
                  <a:txBody>
                    <a:bodyPr/>
                    <a:lstStyle/>
                    <a:p>
                      <a:pPr algn="ctr"/>
                      <a:r>
                        <a:rPr lang="da-DK" sz="1600" b="0" dirty="0"/>
                        <a:t>0,66</a:t>
                      </a:r>
                    </a:p>
                  </a:txBody>
                  <a:tcPr>
                    <a:solidFill>
                      <a:schemeClr val="bg1"/>
                    </a:solidFill>
                  </a:tcPr>
                </a:tc>
                <a:tc>
                  <a:txBody>
                    <a:bodyPr/>
                    <a:lstStyle/>
                    <a:p>
                      <a:pPr algn="ctr"/>
                      <a:r>
                        <a:rPr lang="da-DK" sz="1600" b="0" dirty="0"/>
                        <a:t>0,75</a:t>
                      </a:r>
                    </a:p>
                  </a:txBody>
                  <a:tcPr>
                    <a:solidFill>
                      <a:schemeClr val="bg1"/>
                    </a:solidFill>
                  </a:tcPr>
                </a:tc>
                <a:tc>
                  <a:txBody>
                    <a:bodyPr/>
                    <a:lstStyle/>
                    <a:p>
                      <a:pPr algn="ctr"/>
                      <a:r>
                        <a:rPr lang="da-DK" sz="1600" b="0" dirty="0"/>
                        <a:t>1,60</a:t>
                      </a:r>
                    </a:p>
                  </a:txBody>
                  <a:tcPr>
                    <a:solidFill>
                      <a:schemeClr val="bg1"/>
                    </a:solidFill>
                  </a:tcPr>
                </a:tc>
                <a:tc>
                  <a:txBody>
                    <a:bodyPr/>
                    <a:lstStyle/>
                    <a:p>
                      <a:pPr algn="ctr"/>
                      <a:r>
                        <a:rPr lang="da-DK" sz="1600" b="0" dirty="0"/>
                        <a:t>0,70</a:t>
                      </a:r>
                    </a:p>
                  </a:txBody>
                  <a:tcPr>
                    <a:solidFill>
                      <a:schemeClr val="bg1"/>
                    </a:solidFill>
                  </a:tcPr>
                </a:tc>
                <a:tc>
                  <a:txBody>
                    <a:bodyPr/>
                    <a:lstStyle/>
                    <a:p>
                      <a:pPr algn="ctr"/>
                      <a:r>
                        <a:rPr lang="da-DK" sz="1600" b="0" dirty="0"/>
                        <a:t>0,16</a:t>
                      </a:r>
                    </a:p>
                  </a:txBody>
                  <a:tcPr>
                    <a:solidFill>
                      <a:schemeClr val="bg1"/>
                    </a:solidFill>
                  </a:tcPr>
                </a:tc>
                <a:tc>
                  <a:txBody>
                    <a:bodyPr/>
                    <a:lstStyle/>
                    <a:p>
                      <a:pPr algn="ctr"/>
                      <a:r>
                        <a:rPr lang="da-DK" sz="1600" b="0" dirty="0"/>
                        <a:t>6,27</a:t>
                      </a:r>
                    </a:p>
                  </a:txBody>
                  <a:tcPr>
                    <a:solidFill>
                      <a:schemeClr val="bg1"/>
                    </a:solidFill>
                  </a:tcPr>
                </a:tc>
                <a:extLst>
                  <a:ext uri="{0D108BD9-81ED-4DB2-BD59-A6C34878D82A}">
                    <a16:rowId xmlns:a16="http://schemas.microsoft.com/office/drawing/2014/main" val="1010787076"/>
                  </a:ext>
                </a:extLst>
              </a:tr>
            </a:tbl>
          </a:graphicData>
        </a:graphic>
      </p:graphicFrame>
    </p:spTree>
    <p:extLst>
      <p:ext uri="{BB962C8B-B14F-4D97-AF65-F5344CB8AC3E}">
        <p14:creationId xmlns:p14="http://schemas.microsoft.com/office/powerpoint/2010/main" val="9588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F5AD-9F5B-9730-7329-BE6D1CDA10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2DA4B-88ED-D8A3-4DE3-1BD4B4CDA59C}"/>
              </a:ext>
            </a:extLst>
          </p:cNvPr>
          <p:cNvSpPr>
            <a:spLocks noGrp="1"/>
          </p:cNvSpPr>
          <p:nvPr>
            <p:ph type="title"/>
          </p:nvPr>
        </p:nvSpPr>
        <p:spPr/>
        <p:txBody>
          <a:bodyPr/>
          <a:lstStyle/>
          <a:p>
            <a:r>
              <a:rPr lang="da-DK" dirty="0"/>
              <a:t>Økonomisk ramme i mere pædagogisk form</a:t>
            </a:r>
          </a:p>
        </p:txBody>
      </p:sp>
      <p:sp>
        <p:nvSpPr>
          <p:cNvPr id="3" name="Pladsholder til indhold 2">
            <a:extLst>
              <a:ext uri="{FF2B5EF4-FFF2-40B4-BE49-F238E27FC236}">
                <a16:creationId xmlns:a16="http://schemas.microsoft.com/office/drawing/2014/main" id="{9615BBE6-9660-FBEE-24DF-40143846BCA1}"/>
              </a:ext>
            </a:extLst>
          </p:cNvPr>
          <p:cNvSpPr>
            <a:spLocks noGrp="1"/>
          </p:cNvSpPr>
          <p:nvPr>
            <p:ph idx="1"/>
          </p:nvPr>
        </p:nvSpPr>
        <p:spPr>
          <a:xfrm>
            <a:off x="663191" y="1807029"/>
            <a:ext cx="10862268" cy="4285796"/>
          </a:xfrm>
        </p:spPr>
        <p:txBody>
          <a:bodyPr/>
          <a:lstStyle/>
          <a:p>
            <a:r>
              <a:rPr lang="da-DK" sz="1400" dirty="0"/>
              <a:t>Ved siden af rammen laves en teknisk korrektion af lønnen på 0,2 pct., der udmøntes som en generel lønstigning pr. 1. april 2026. </a:t>
            </a:r>
          </a:p>
          <a:p>
            <a:pPr marL="0" indent="0">
              <a:buNone/>
            </a:pPr>
            <a:endParaRPr lang="da-DK" sz="1400" dirty="0"/>
          </a:p>
          <a:p>
            <a:r>
              <a:rPr lang="da-DK" sz="1400" dirty="0"/>
              <a:t>De generelle lønstigninger (inkl. teknisk korrektion og forventede udmøntninger fra reguleringsordningen) er 6,27 pct. </a:t>
            </a:r>
          </a:p>
          <a:p>
            <a:pPr marL="0" indent="0">
              <a:buNone/>
            </a:pPr>
            <a:endParaRPr lang="da-DK" sz="1400" dirty="0"/>
          </a:p>
          <a:p>
            <a:r>
              <a:rPr lang="da-DK" sz="1400" dirty="0"/>
              <a:t>Organisationsmidlerne indbetales for Akademikernes vedkommende til den nye </a:t>
            </a:r>
            <a:r>
              <a:rPr lang="da-DK" sz="1400" dirty="0" err="1"/>
              <a:t>fritvalgslønkonto</a:t>
            </a:r>
            <a:r>
              <a:rPr lang="da-DK" sz="1400" dirty="0"/>
              <a:t>. Disse penge er lønstigninger, der også kan benyttes til at afkøbe fridage eller indbetale til pension.</a:t>
            </a:r>
          </a:p>
          <a:p>
            <a:pPr marL="0" indent="0">
              <a:buNone/>
            </a:pPr>
            <a:r>
              <a:rPr lang="da-DK" sz="1400" dirty="0"/>
              <a:t> </a:t>
            </a:r>
          </a:p>
          <a:p>
            <a:r>
              <a:rPr lang="da-DK" sz="1400" dirty="0"/>
              <a:t>Inflationen skønnes til 4,4 pct. i perioden, og der forventes dermed en betydelig reallønsfremgang. </a:t>
            </a:r>
          </a:p>
          <a:p>
            <a:endParaRPr lang="da-DK" sz="1400" dirty="0"/>
          </a:p>
          <a:p>
            <a:r>
              <a:rPr lang="da-DK" sz="1400" dirty="0"/>
              <a:t>Øvrige formål er ikke-lønmæssige goder, først og fremmest bedre barselsvilkår og mulighed for at holde fri ved barns sygdom. </a:t>
            </a:r>
          </a:p>
          <a:p>
            <a:endParaRPr lang="da-DK" sz="1400" dirty="0"/>
          </a:p>
          <a:p>
            <a:r>
              <a:rPr lang="da-DK" sz="1400" dirty="0"/>
              <a:t>Bæredygtig og fleksibel løndannelse er lønmidler til kommunale AC-chefer (defineret som chefkonsulenter og ledende psykologer) </a:t>
            </a:r>
          </a:p>
          <a:p>
            <a:pPr marL="0" indent="0">
              <a:buNone/>
            </a:pPr>
            <a:endParaRPr lang="da-DK" sz="1400" dirty="0"/>
          </a:p>
          <a:p>
            <a:r>
              <a:rPr lang="da-DK" sz="1400" dirty="0"/>
              <a:t>Forventet reallønsforbedring: 1,87 pct. + </a:t>
            </a:r>
            <a:r>
              <a:rPr lang="da-DK" sz="1400" dirty="0" err="1"/>
              <a:t>fritvalgslønkonto</a:t>
            </a:r>
            <a:r>
              <a:rPr lang="da-DK" sz="1400" dirty="0"/>
              <a:t> (2,33 pct.), evt. tillæg, forfremmelser, lokale forhandlinger osv. </a:t>
            </a:r>
          </a:p>
          <a:p>
            <a:pPr lvl="1">
              <a:buFont typeface="Wingdings" panose="05000000000000000000" pitchFamily="2" charset="2"/>
              <a:buChar char="à"/>
            </a:pPr>
            <a:endParaRPr lang="da-DK" dirty="0"/>
          </a:p>
        </p:txBody>
      </p:sp>
      <p:sp>
        <p:nvSpPr>
          <p:cNvPr id="4" name="Pladsholder til tekst 3">
            <a:extLst>
              <a:ext uri="{FF2B5EF4-FFF2-40B4-BE49-F238E27FC236}">
                <a16:creationId xmlns:a16="http://schemas.microsoft.com/office/drawing/2014/main" id="{E8DC3842-461F-9CC1-FDD1-A2D971BB8526}"/>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19688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575E7E7-E662-491D-1C73-4FE66A3EF707}"/>
              </a:ext>
            </a:extLst>
          </p:cNvPr>
          <p:cNvSpPr>
            <a:spLocks noGrp="1"/>
          </p:cNvSpPr>
          <p:nvPr>
            <p:ph type="sldNum" sz="quarter" idx="17"/>
          </p:nvPr>
        </p:nvSpPr>
        <p:spPr/>
        <p:txBody>
          <a:bodyPr/>
          <a:lstStyle/>
          <a:p>
            <a:fld id="{23AA811B-2EBD-4900-905E-5BE206449611}" type="slidenum">
              <a:rPr lang="da-DK" smtClean="0"/>
              <a:pPr/>
              <a:t>7</a:t>
            </a:fld>
            <a:endParaRPr lang="da-DK"/>
          </a:p>
        </p:txBody>
      </p:sp>
      <p:sp>
        <p:nvSpPr>
          <p:cNvPr id="3" name="Pladsholder til billede 2">
            <a:extLst>
              <a:ext uri="{FF2B5EF4-FFF2-40B4-BE49-F238E27FC236}">
                <a16:creationId xmlns:a16="http://schemas.microsoft.com/office/drawing/2014/main" id="{3BA0A95F-C2A2-AF5E-5B29-FBF2D2962CA3}"/>
              </a:ext>
            </a:extLst>
          </p:cNvPr>
          <p:cNvSpPr>
            <a:spLocks noGrp="1"/>
          </p:cNvSpPr>
          <p:nvPr>
            <p:ph type="pic" sz="quarter" idx="13"/>
          </p:nvPr>
        </p:nvSpPr>
        <p:spPr/>
        <p:txBody>
          <a:bodyPr/>
          <a:lstStyle/>
          <a:p>
            <a:endParaRPr lang="da-DK" dirty="0"/>
          </a:p>
        </p:txBody>
      </p:sp>
      <p:sp>
        <p:nvSpPr>
          <p:cNvPr id="4" name="Pladsholder til tekst 3">
            <a:extLst>
              <a:ext uri="{FF2B5EF4-FFF2-40B4-BE49-F238E27FC236}">
                <a16:creationId xmlns:a16="http://schemas.microsoft.com/office/drawing/2014/main" id="{2BBA5E6C-EAB1-5411-2D3F-1C6E28C878E0}"/>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13343FCF-EB87-4CB4-E086-171E3B80E2F8}"/>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4EF9A92D-9AEB-D8F9-A12E-14E2E4139E0B}"/>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56C1F239-10C3-D81A-F09C-79C88177D698}"/>
              </a:ext>
            </a:extLst>
          </p:cNvPr>
          <p:cNvSpPr>
            <a:spLocks noGrp="1"/>
          </p:cNvSpPr>
          <p:nvPr>
            <p:ph type="ctrTitle"/>
          </p:nvPr>
        </p:nvSpPr>
        <p:spPr/>
        <p:txBody>
          <a:bodyPr/>
          <a:lstStyle/>
          <a:p>
            <a:r>
              <a:rPr lang="da-DK" dirty="0" err="1"/>
              <a:t>Fritvalgslønkonto</a:t>
            </a:r>
            <a:endParaRPr lang="da-DK" dirty="0"/>
          </a:p>
        </p:txBody>
      </p:sp>
      <p:sp>
        <p:nvSpPr>
          <p:cNvPr id="8" name="Pladsholder til dato 7">
            <a:extLst>
              <a:ext uri="{FF2B5EF4-FFF2-40B4-BE49-F238E27FC236}">
                <a16:creationId xmlns:a16="http://schemas.microsoft.com/office/drawing/2014/main" id="{8297408C-C99C-6E43-E3E2-7773F8664BA3}"/>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ABB814E0-2567-2B64-4D94-80991F5C1749}"/>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39882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EBFC-0BCC-2E3C-3BDE-F7A5A04F144F}"/>
              </a:ext>
            </a:extLst>
          </p:cNvPr>
          <p:cNvSpPr>
            <a:spLocks noGrp="1"/>
          </p:cNvSpPr>
          <p:nvPr>
            <p:ph type="title"/>
          </p:nvPr>
        </p:nvSpPr>
        <p:spPr>
          <a:xfrm>
            <a:off x="631596" y="900000"/>
            <a:ext cx="11020654" cy="1244713"/>
          </a:xfrm>
        </p:spPr>
        <p:txBody>
          <a:bodyPr/>
          <a:lstStyle/>
          <a:p>
            <a:r>
              <a:rPr lang="da-DK" sz="4000" dirty="0"/>
              <a:t>Din lønseddel</a:t>
            </a:r>
          </a:p>
        </p:txBody>
      </p:sp>
      <p:pic>
        <p:nvPicPr>
          <p:cNvPr id="8" name="Pladsholder til indhold 7" descr="Kontrolliste med massiv udfyldning">
            <a:extLst>
              <a:ext uri="{FF2B5EF4-FFF2-40B4-BE49-F238E27FC236}">
                <a16:creationId xmlns:a16="http://schemas.microsoft.com/office/drawing/2014/main" id="{F721902A-238A-029F-801E-A3B193FB5807}"/>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245096" y="1637142"/>
            <a:ext cx="5301171" cy="4788563"/>
          </a:xfrm>
        </p:spPr>
      </p:pic>
      <p:sp>
        <p:nvSpPr>
          <p:cNvPr id="4" name="Pladsholder til indhold 3">
            <a:extLst>
              <a:ext uri="{FF2B5EF4-FFF2-40B4-BE49-F238E27FC236}">
                <a16:creationId xmlns:a16="http://schemas.microsoft.com/office/drawing/2014/main" id="{C1559E98-8E23-7CA4-BFE3-792EC9CD8A90}"/>
              </a:ext>
            </a:extLst>
          </p:cNvPr>
          <p:cNvSpPr>
            <a:spLocks noGrp="1"/>
          </p:cNvSpPr>
          <p:nvPr>
            <p:ph sz="half" idx="2"/>
          </p:nvPr>
        </p:nvSpPr>
        <p:spPr>
          <a:xfrm>
            <a:off x="6273800" y="999241"/>
            <a:ext cx="5375274" cy="5498759"/>
          </a:xfrm>
        </p:spPr>
        <p:txBody>
          <a:bodyPr/>
          <a:lstStyle/>
          <a:p>
            <a:pPr marL="0" indent="0">
              <a:buNone/>
            </a:pPr>
            <a:r>
              <a:rPr lang="da-DK" sz="2800" b="1" dirty="0">
                <a:solidFill>
                  <a:schemeClr val="tx2">
                    <a:lumMod val="75000"/>
                    <a:lumOff val="25000"/>
                  </a:schemeClr>
                </a:solidFill>
              </a:rPr>
              <a:t>I dag:</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dirty="0"/>
              <a:t>6. ferieuge</a:t>
            </a:r>
          </a:p>
          <a:p>
            <a:pPr marL="0" indent="0">
              <a:buNone/>
            </a:pPr>
            <a:r>
              <a:rPr lang="da-DK" dirty="0"/>
              <a:t>Særlige feriegodtgørelse </a:t>
            </a:r>
          </a:p>
          <a:p>
            <a:pPr marL="0" indent="0">
              <a:buNone/>
            </a:pPr>
            <a:endParaRPr lang="da-DK" dirty="0"/>
          </a:p>
          <a:p>
            <a:pPr marL="0" indent="0">
              <a:buNone/>
            </a:pPr>
            <a:r>
              <a:rPr lang="da-DK" sz="2800" b="1" dirty="0">
                <a:solidFill>
                  <a:schemeClr val="tx2">
                    <a:lumMod val="75000"/>
                    <a:lumOff val="25000"/>
                  </a:schemeClr>
                </a:solidFill>
              </a:rPr>
              <a:t>Den 1.1.2028:</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b="1" dirty="0" err="1">
                <a:solidFill>
                  <a:schemeClr val="tx2">
                    <a:lumMod val="50000"/>
                    <a:lumOff val="50000"/>
                  </a:schemeClr>
                </a:solidFill>
              </a:rPr>
              <a:t>Fritvalgs</a:t>
            </a:r>
            <a:r>
              <a:rPr lang="da-DK" b="1" dirty="0" err="1">
                <a:solidFill>
                  <a:schemeClr val="accent6"/>
                </a:solidFill>
              </a:rPr>
              <a:t>midler</a:t>
            </a:r>
            <a:endParaRPr lang="da-DK" b="1" dirty="0">
              <a:solidFill>
                <a:schemeClr val="accent6"/>
              </a:solidFill>
            </a:endParaRPr>
          </a:p>
          <a:p>
            <a:pPr marL="0" indent="0">
              <a:buNone/>
            </a:pPr>
            <a:r>
              <a:rPr lang="da-DK" b="1" dirty="0" err="1">
                <a:solidFill>
                  <a:schemeClr val="tx2">
                    <a:lumMod val="50000"/>
                    <a:lumOff val="50000"/>
                  </a:schemeClr>
                </a:solidFill>
              </a:rPr>
              <a:t>Fritvalgs</a:t>
            </a:r>
            <a:r>
              <a:rPr lang="da-DK" b="1" dirty="0" err="1">
                <a:solidFill>
                  <a:schemeClr val="accent6"/>
                </a:solidFill>
              </a:rPr>
              <a:t>dage</a:t>
            </a:r>
            <a:r>
              <a:rPr lang="da-DK" b="1" dirty="0">
                <a:solidFill>
                  <a:schemeClr val="tx2">
                    <a:lumMod val="50000"/>
                    <a:lumOff val="50000"/>
                  </a:schemeClr>
                </a:solidFill>
              </a:rPr>
              <a:t> </a:t>
            </a:r>
          </a:p>
          <a:p>
            <a:pPr marL="0" indent="0">
              <a:buNone/>
            </a:pPr>
            <a:endParaRPr lang="da-DK" dirty="0"/>
          </a:p>
        </p:txBody>
      </p:sp>
      <p:sp>
        <p:nvSpPr>
          <p:cNvPr id="6" name="Pladsholder til slidenummer 5">
            <a:extLst>
              <a:ext uri="{FF2B5EF4-FFF2-40B4-BE49-F238E27FC236}">
                <a16:creationId xmlns:a16="http://schemas.microsoft.com/office/drawing/2014/main" id="{AE435907-F3E3-8391-977F-A2900091969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33244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D752DE-C3B4-8284-1A81-701328088262}"/>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FAF51651-5755-B6EE-5A83-FD79F2B8DEC3}"/>
              </a:ext>
            </a:extLst>
          </p:cNvPr>
          <p:cNvSpPr>
            <a:spLocks noGrp="1"/>
          </p:cNvSpPr>
          <p:nvPr>
            <p:ph type="body" idx="21"/>
          </p:nvPr>
        </p:nvSpPr>
        <p:spPr/>
        <p:txBody>
          <a:bodyPr/>
          <a:lstStyle/>
          <a:p>
            <a:r>
              <a:rPr lang="da-DK" sz="1800" b="1" dirty="0"/>
              <a:t>Løn</a:t>
            </a:r>
          </a:p>
        </p:txBody>
      </p:sp>
      <p:sp>
        <p:nvSpPr>
          <p:cNvPr id="4" name="Pladsholder til indhold 3">
            <a:extLst>
              <a:ext uri="{FF2B5EF4-FFF2-40B4-BE49-F238E27FC236}">
                <a16:creationId xmlns:a16="http://schemas.microsoft.com/office/drawing/2014/main" id="{E3BD2611-FB68-0FA2-54DC-7B38E4E6C664}"/>
              </a:ext>
            </a:extLst>
          </p:cNvPr>
          <p:cNvSpPr>
            <a:spLocks noGrp="1"/>
          </p:cNvSpPr>
          <p:nvPr>
            <p:ph sz="half" idx="22"/>
          </p:nvPr>
        </p:nvSpPr>
        <p:spPr>
          <a:solidFill>
            <a:schemeClr val="accent1"/>
          </a:solidFill>
          <a:effectLst>
            <a:outerShdw blurRad="50800" dist="38100" algn="l" rotWithShape="0">
              <a:prstClr val="black">
                <a:alpha val="40000"/>
              </a:prstClr>
            </a:outerShdw>
          </a:effectLst>
        </p:spPr>
        <p:txBody>
          <a:bodyPr/>
          <a:lstStyle/>
          <a:p>
            <a:endParaRPr lang="da-DK" dirty="0"/>
          </a:p>
          <a:p>
            <a:endParaRPr lang="da-DK" dirty="0"/>
          </a:p>
          <a:p>
            <a:endParaRPr lang="da-DK" dirty="0">
              <a:solidFill>
                <a:schemeClr val="bg1"/>
              </a:solidFill>
            </a:endParaRPr>
          </a:p>
          <a:p>
            <a:pPr marL="0" indent="0">
              <a:buNone/>
            </a:pPr>
            <a:endParaRPr lang="da-DK" sz="1800" dirty="0">
              <a:solidFill>
                <a:schemeClr val="bg1"/>
              </a:solidFill>
            </a:endParaRPr>
          </a:p>
          <a:p>
            <a:pPr marL="358775" lvl="1" indent="0">
              <a:buNone/>
            </a:pPr>
            <a:r>
              <a:rPr lang="da-DK" sz="1800" dirty="0">
                <a:solidFill>
                  <a:schemeClr val="bg1"/>
                </a:solidFill>
              </a:rPr>
              <a:t>En </a:t>
            </a:r>
            <a:r>
              <a:rPr lang="da-DK" sz="1800" dirty="0" err="1">
                <a:solidFill>
                  <a:schemeClr val="bg1"/>
                </a:solidFill>
              </a:rPr>
              <a:t>fritvalgslønkonto</a:t>
            </a:r>
            <a:r>
              <a:rPr lang="da-DK" sz="1800" dirty="0">
                <a:solidFill>
                  <a:schemeClr val="bg1"/>
                </a:solidFill>
              </a:rPr>
              <a:t> for ikke-seniorer på 7,1% &amp; for seniorer på 8,04-8,98 %, </a:t>
            </a:r>
          </a:p>
          <a:p>
            <a:pPr marL="358775" lvl="1" indent="0">
              <a:buNone/>
            </a:pPr>
            <a:r>
              <a:rPr lang="da-DK" sz="1800" dirty="0">
                <a:solidFill>
                  <a:schemeClr val="bg1"/>
                </a:solidFill>
              </a:rPr>
              <a:t>som den ansatte kan hæve midler fra.</a:t>
            </a:r>
          </a:p>
          <a:p>
            <a:pPr marL="457200" lvl="1" indent="0">
              <a:buNone/>
            </a:pPr>
            <a:endParaRPr lang="da-DK" sz="1800" dirty="0">
              <a:solidFill>
                <a:schemeClr val="bg1"/>
              </a:solidFill>
            </a:endParaRPr>
          </a:p>
        </p:txBody>
      </p:sp>
      <p:sp>
        <p:nvSpPr>
          <p:cNvPr id="5" name="Pladsholder til tekst 4">
            <a:extLst>
              <a:ext uri="{FF2B5EF4-FFF2-40B4-BE49-F238E27FC236}">
                <a16:creationId xmlns:a16="http://schemas.microsoft.com/office/drawing/2014/main" id="{4DA086C2-848F-C045-07DA-8B7393CEE333}"/>
              </a:ext>
            </a:extLst>
          </p:cNvPr>
          <p:cNvSpPr>
            <a:spLocks noGrp="1"/>
          </p:cNvSpPr>
          <p:nvPr>
            <p:ph type="body" sz="quarter" idx="23"/>
          </p:nvPr>
        </p:nvSpPr>
        <p:spPr/>
        <p:txBody>
          <a:bodyPr/>
          <a:lstStyle/>
          <a:p>
            <a:r>
              <a:rPr lang="da-DK" sz="1800" b="1" dirty="0"/>
              <a:t>Frihedsrettigheder</a:t>
            </a:r>
          </a:p>
        </p:txBody>
      </p:sp>
      <p:sp>
        <p:nvSpPr>
          <p:cNvPr id="6" name="Pladsholder til indhold 5">
            <a:extLst>
              <a:ext uri="{FF2B5EF4-FFF2-40B4-BE49-F238E27FC236}">
                <a16:creationId xmlns:a16="http://schemas.microsoft.com/office/drawing/2014/main" id="{0FF5AF28-53BA-235C-90DB-5CEF314EF7FF}"/>
              </a:ext>
            </a:extLst>
          </p:cNvPr>
          <p:cNvSpPr>
            <a:spLocks noGrp="1"/>
          </p:cNvSpPr>
          <p:nvPr>
            <p:ph sz="quarter" idx="24"/>
          </p:nvPr>
        </p:nvSpPr>
        <p:spPr>
          <a:solidFill>
            <a:schemeClr val="accent1">
              <a:lumMod val="20000"/>
              <a:lumOff val="80000"/>
            </a:schemeClr>
          </a:solidFill>
          <a:effectLst>
            <a:outerShdw blurRad="50800" dist="38100" algn="l" rotWithShape="0">
              <a:prstClr val="black">
                <a:alpha val="40000"/>
              </a:prstClr>
            </a:outerShdw>
          </a:effectLst>
        </p:spPr>
        <p:txBody>
          <a:bodyPr/>
          <a:lstStyle/>
          <a:p>
            <a:pPr marL="0" indent="0">
              <a:buNone/>
            </a:pPr>
            <a:endParaRPr lang="da-DK" sz="1800" dirty="0"/>
          </a:p>
          <a:p>
            <a:pPr marL="358775" indent="0">
              <a:buNone/>
            </a:pPr>
            <a:r>
              <a:rPr lang="da-DK" sz="1800" dirty="0"/>
              <a:t>Frihed holdes med løntræk.</a:t>
            </a:r>
          </a:p>
          <a:p>
            <a:pPr marL="358775" indent="0">
              <a:buNone/>
            </a:pPr>
            <a:r>
              <a:rPr lang="da-DK" sz="1800" dirty="0"/>
              <a:t>Eksisterende frihedsrettigheder:</a:t>
            </a:r>
            <a:br>
              <a:rPr lang="da-DK" sz="1800" dirty="0"/>
            </a:br>
            <a:r>
              <a:rPr lang="da-DK" sz="1800" dirty="0"/>
              <a:t>	6. ferieuge (5 dage)</a:t>
            </a:r>
          </a:p>
          <a:p>
            <a:pPr marL="358775" indent="0">
              <a:buNone/>
            </a:pPr>
            <a:r>
              <a:rPr lang="da-DK" sz="1800" dirty="0"/>
              <a:t>	2-4 seniordage (fra 60-62 år)</a:t>
            </a:r>
          </a:p>
          <a:p>
            <a:pPr marL="358775" indent="0">
              <a:buNone/>
            </a:pPr>
            <a:endParaRPr lang="da-DK" sz="1800" dirty="0"/>
          </a:p>
          <a:p>
            <a:pPr marL="358775" indent="0">
              <a:buNone/>
            </a:pPr>
            <a:r>
              <a:rPr lang="da-DK" sz="1800" dirty="0">
                <a:solidFill>
                  <a:schemeClr val="accent1"/>
                </a:solidFill>
              </a:rPr>
              <a:t>Nye frihedsrettigheder:</a:t>
            </a:r>
            <a:br>
              <a:rPr lang="da-DK" sz="1800" dirty="0">
                <a:solidFill>
                  <a:schemeClr val="accent1"/>
                </a:solidFill>
              </a:rPr>
            </a:br>
            <a:r>
              <a:rPr lang="da-DK" sz="1800" dirty="0">
                <a:solidFill>
                  <a:schemeClr val="accent1"/>
                </a:solidFill>
              </a:rPr>
              <a:t>	1 </a:t>
            </a:r>
            <a:r>
              <a:rPr lang="da-DK" sz="1800" dirty="0" err="1">
                <a:solidFill>
                  <a:schemeClr val="accent1"/>
                </a:solidFill>
              </a:rPr>
              <a:t>fritvalgsdag</a:t>
            </a:r>
            <a:r>
              <a:rPr lang="da-DK" sz="1800" dirty="0">
                <a:solidFill>
                  <a:schemeClr val="accent1"/>
                </a:solidFill>
              </a:rPr>
              <a:t> til ansatte, der 	hverken har omsorgsdage eller 	seniordage</a:t>
            </a:r>
            <a:br>
              <a:rPr lang="da-DK" sz="1800" dirty="0"/>
            </a:br>
            <a:endParaRPr lang="da-DK" sz="1800" dirty="0"/>
          </a:p>
        </p:txBody>
      </p:sp>
      <p:sp>
        <p:nvSpPr>
          <p:cNvPr id="7" name="Titel 6">
            <a:extLst>
              <a:ext uri="{FF2B5EF4-FFF2-40B4-BE49-F238E27FC236}">
                <a16:creationId xmlns:a16="http://schemas.microsoft.com/office/drawing/2014/main" id="{4BEC74AA-27C1-5D4D-2BE4-3377487E41D0}"/>
              </a:ext>
            </a:extLst>
          </p:cNvPr>
          <p:cNvSpPr>
            <a:spLocks noGrp="1"/>
          </p:cNvSpPr>
          <p:nvPr>
            <p:ph type="title"/>
          </p:nvPr>
        </p:nvSpPr>
        <p:spPr/>
        <p:txBody>
          <a:bodyPr/>
          <a:lstStyle/>
          <a:p>
            <a:r>
              <a:rPr lang="da-DK" dirty="0"/>
              <a:t>Øget fleksibilitet</a:t>
            </a:r>
          </a:p>
        </p:txBody>
      </p:sp>
    </p:spTree>
    <p:extLst>
      <p:ext uri="{BB962C8B-B14F-4D97-AF65-F5344CB8AC3E}">
        <p14:creationId xmlns:p14="http://schemas.microsoft.com/office/powerpoint/2010/main" val="40186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ac9ed6d6-e8a2-4229-8e58-0afc75040c28.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58ce330d-0dc0-49d6-a366-7254e1d8c84f.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8631dbb8-d304-406b-8b69-299f282c2eb4.jpe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NY_skab.pptx" id="{0B4B0519-8EB2-4428-B0B7-14D43AE2C7C3}" vid="{BB287D6E-34F2-4C4D-BE07-24ADEE18CB8A}"/>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FEE9B57278A4994C09D931F578E80" ma:contentTypeVersion="4" ma:contentTypeDescription="Opret et nyt dokument." ma:contentTypeScope="" ma:versionID="aee3acf32398e12bd19fe620a967a318">
  <xsd:schema xmlns:xsd="http://www.w3.org/2001/XMLSchema" xmlns:xs="http://www.w3.org/2001/XMLSchema" xmlns:p="http://schemas.microsoft.com/office/2006/metadata/properties" xmlns:ns2="3d2aef2a-676d-4f93-aa1f-ae48fc5122d9" targetNamespace="http://schemas.microsoft.com/office/2006/metadata/properties" ma:root="true" ma:fieldsID="f8f07c83ba6c2a1e0da25fbd92dca148" ns2:_="">
    <xsd:import namespace="3d2aef2a-676d-4f93-aa1f-ae48fc5122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aef2a-676d-4f93-aa1f-ae48fc512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TemplateConfiguration><![CDATA[{"elementsMetadata":[],"transformationConfigurations":[],"enableDocumentContentUpdater":false,"version":"2.0"}]]></TemplafyTemplateConfiguration>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8325207396276330","enableDocumentContentUpdater":false,"version":"2.0"}]]></TemplafySlideTemplateConfiguration>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1335D350-9B2D-4D84-9057-FAC2D8E12323}">
  <ds:schemaRefs>
    <ds:schemaRef ds:uri="3d2aef2a-676d-4f93-aa1f-ae48fc5122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B9DFB3-18C6-4F84-BE05-F4C1C9129BB6}">
  <ds:schemaRefs>
    <ds:schemaRef ds:uri="http://purl.org/dc/elements/1.1/"/>
    <ds:schemaRef ds:uri="3d2aef2a-676d-4f93-aa1f-ae48fc5122d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C41E491-9832-4219-8E2F-34D1EDD302D5}">
  <ds:schemaRefs>
    <ds:schemaRef ds:uri="http://schemas.microsoft.com/sharepoint/v3/contenttype/forms"/>
  </ds:schemaRefs>
</ds:datastoreItem>
</file>

<file path=customXml/itemProps4.xml><?xml version="1.0" encoding="utf-8"?>
<ds:datastoreItem xmlns:ds="http://schemas.openxmlformats.org/officeDocument/2006/customXml" ds:itemID="{9B95FF7A-7514-4090-BC63-FB709AA0CB1B}">
  <ds:schemaRefs/>
</ds:datastoreItem>
</file>

<file path=customXml/itemProps5.xml><?xml version="1.0" encoding="utf-8"?>
<ds:datastoreItem xmlns:ds="http://schemas.openxmlformats.org/officeDocument/2006/customXml" ds:itemID="{DD39F257-73BE-4B5C-A743-3709614EC361}">
  <ds:schemaRefs/>
</ds:datastoreItem>
</file>

<file path=customXml/itemProps6.xml><?xml version="1.0" encoding="utf-8"?>
<ds:datastoreItem xmlns:ds="http://schemas.openxmlformats.org/officeDocument/2006/customXml" ds:itemID="{BC55F4D7-735D-41D0-9CB6-CDEADC655185}">
  <ds:schemaRefs/>
</ds:datastoreItem>
</file>

<file path=customXml/itemProps7.xml><?xml version="1.0" encoding="utf-8"?>
<ds:datastoreItem xmlns:ds="http://schemas.openxmlformats.org/officeDocument/2006/customXml" ds:itemID="{03E25150-AB0A-4A04-80E9-BBD8755333F2}">
  <ds:schemaRefs/>
</ds:datastoreItem>
</file>

<file path=docProps/app.xml><?xml version="1.0" encoding="utf-8"?>
<Properties xmlns="http://schemas.openxmlformats.org/officeDocument/2006/extended-properties" xmlns:vt="http://schemas.openxmlformats.org/officeDocument/2006/docPropsVTypes">
  <Template/>
  <TotalTime>2632</TotalTime>
  <Words>4320</Words>
  <Application>Microsoft Office PowerPoint</Application>
  <PresentationFormat>Widescreen</PresentationFormat>
  <Paragraphs>482</Paragraphs>
  <Slides>20</Slides>
  <Notes>14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20</vt:i4>
      </vt:variant>
    </vt:vector>
  </HeadingPairs>
  <TitlesOfParts>
    <vt:vector size="28" baseType="lpstr">
      <vt:lpstr>Arial</vt:lpstr>
      <vt:lpstr>Djoef Offc</vt:lpstr>
      <vt:lpstr>Montserrat</vt:lpstr>
      <vt:lpstr>Montserrat SemiBold</vt:lpstr>
      <vt:lpstr>Aptos</vt:lpstr>
      <vt:lpstr>Wingdings</vt:lpstr>
      <vt:lpstr>Calibri</vt:lpstr>
      <vt:lpstr>Djøf PowerPoint skabelon</vt:lpstr>
      <vt:lpstr>OK26 – forlig i kommunerne</vt:lpstr>
      <vt:lpstr>Indholdsfortegnelse</vt:lpstr>
      <vt:lpstr>Løn og overenskomstøkonomi</vt:lpstr>
      <vt:lpstr>Økonomisk ramme 9,09 pct</vt:lpstr>
      <vt:lpstr>Generelle lønstigninger på 6,27 pct.</vt:lpstr>
      <vt:lpstr>Økonomisk ramme i mere pædagogisk form</vt:lpstr>
      <vt:lpstr>Fritvalgslønkonto</vt:lpstr>
      <vt:lpstr>Din lønseddel</vt:lpstr>
      <vt:lpstr>Øget fleksibilitet</vt:lpstr>
      <vt:lpstr>Fritvalgslønkonto pr. 1. januar 2028</vt:lpstr>
      <vt:lpstr>PowerPoint-præsentation</vt:lpstr>
      <vt:lpstr>Opsparingsmuligheder (Aftale om opsparing af frihed bortfalder pr. 1. april 2026)</vt:lpstr>
      <vt:lpstr>Lokal løn</vt:lpstr>
      <vt:lpstr>PowerPoint-præsentation</vt:lpstr>
      <vt:lpstr>Familierettigheder og arbejdsmiljø</vt:lpstr>
      <vt:lpstr>Fra den 1. april 2026   Barns 3. sygedag og ekstra frihed ved hjemkaldelse  Når et barn kaldes sygt hjem midt på dagen, tæller hjemsendelsesdagen fremover ikke som 1. sygedag, men bliver en ny ”0.-dag”. Derudover gives ret til frihed  ved barns 3. sygedag.   Vilkår for afholdelsen er uændrede. Hensynet til barnets forhold skal gøre pasning nødvendig, forholdene på tjenestestedet skal tillade det, barnet skal være under 18 år og hjemmeværende. </vt:lpstr>
      <vt:lpstr>Nye lønrettigheder ved barsel </vt:lpstr>
      <vt:lpstr>Øvrige resultater </vt:lpstr>
      <vt:lpstr>Andre resultater, medarbejdere</vt:lpstr>
      <vt:lpstr>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Maja Kure Kristensen</dc:creator>
  <cp:lastModifiedBy>Jeanette Blume</cp:lastModifiedBy>
  <cp:revision>17</cp:revision>
  <cp:lastPrinted>2026-02-16T12:09:37Z</cp:lastPrinted>
  <dcterms:created xsi:type="dcterms:W3CDTF">2026-02-12T10:45:58Z</dcterms:created>
  <dcterms:modified xsi:type="dcterms:W3CDTF">2026-05-01T13:18:31Z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2023-10-10T07:45:39</vt:lpwstr>
  </property>
  <property fmtid="{D5CDD505-2E9C-101B-9397-08002B2CF9AE}" pid="4" name="ContentTypeId">
    <vt:lpwstr>0x010100883FEE9B57278A4994C09D931F578E80</vt:lpwstr>
  </property>
</Properties>
</file>